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6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8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10.xml" ContentType="application/vnd.openxmlformats-officedocument.theme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11.xml" ContentType="application/vnd.openxmlformats-officedocument.theme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theme/theme12.xml" ContentType="application/vnd.openxmlformats-officedocument.theme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3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98" r:id="rId1"/>
    <p:sldMasterId id="2147483917" r:id="rId2"/>
    <p:sldMasterId id="2147483672" r:id="rId3"/>
    <p:sldMasterId id="2147483933" r:id="rId4"/>
    <p:sldMasterId id="2147483738" r:id="rId5"/>
    <p:sldMasterId id="2147483714" r:id="rId6"/>
    <p:sldMasterId id="2147483849" r:id="rId7"/>
    <p:sldMasterId id="2147483827" r:id="rId8"/>
    <p:sldMasterId id="2147483764" r:id="rId9"/>
    <p:sldMasterId id="2147483838" r:id="rId10"/>
    <p:sldMasterId id="2147483866" r:id="rId11"/>
    <p:sldMasterId id="2147483883" r:id="rId12"/>
    <p:sldMasterId id="2147483900" r:id="rId13"/>
    <p:sldMasterId id="2147483686" r:id="rId14"/>
  </p:sldMasterIdLst>
  <p:notesMasterIdLst>
    <p:notesMasterId r:id="rId82"/>
  </p:notesMasterIdLst>
  <p:handoutMasterIdLst>
    <p:handoutMasterId r:id="rId83"/>
  </p:handoutMasterIdLst>
  <p:sldIdLst>
    <p:sldId id="2147482733" r:id="rId15"/>
    <p:sldId id="2147482735" r:id="rId16"/>
    <p:sldId id="2147482472" r:id="rId17"/>
    <p:sldId id="2147482736" r:id="rId18"/>
    <p:sldId id="2147482616" r:id="rId19"/>
    <p:sldId id="2147482737" r:id="rId20"/>
    <p:sldId id="2147482445" r:id="rId21"/>
    <p:sldId id="2147482738" r:id="rId22"/>
    <p:sldId id="2147482775" r:id="rId23"/>
    <p:sldId id="2147482776" r:id="rId24"/>
    <p:sldId id="2147482777" r:id="rId25"/>
    <p:sldId id="2147482453" r:id="rId26"/>
    <p:sldId id="2147482665" r:id="rId27"/>
    <p:sldId id="2147482694" r:id="rId28"/>
    <p:sldId id="2147482664" r:id="rId29"/>
    <p:sldId id="2147482668" r:id="rId30"/>
    <p:sldId id="2147482739" r:id="rId31"/>
    <p:sldId id="2147482669" r:id="rId32"/>
    <p:sldId id="2147482695" r:id="rId33"/>
    <p:sldId id="2147482696" r:id="rId34"/>
    <p:sldId id="2147482697" r:id="rId35"/>
    <p:sldId id="2147482698" r:id="rId36"/>
    <p:sldId id="2147482700" r:id="rId37"/>
    <p:sldId id="2147482699" r:id="rId38"/>
    <p:sldId id="2147482701" r:id="rId39"/>
    <p:sldId id="2147482702" r:id="rId40"/>
    <p:sldId id="2147482751" r:id="rId41"/>
    <p:sldId id="2147482750" r:id="rId42"/>
    <p:sldId id="2147482755" r:id="rId43"/>
    <p:sldId id="2147482756" r:id="rId44"/>
    <p:sldId id="2147482779" r:id="rId45"/>
    <p:sldId id="2147482754" r:id="rId46"/>
    <p:sldId id="2147482712" r:id="rId47"/>
    <p:sldId id="2147482711" r:id="rId48"/>
    <p:sldId id="2147482780" r:id="rId49"/>
    <p:sldId id="2147482782" r:id="rId50"/>
    <p:sldId id="2147482781" r:id="rId51"/>
    <p:sldId id="2147482783" r:id="rId52"/>
    <p:sldId id="2147482753" r:id="rId53"/>
    <p:sldId id="2147482703" r:id="rId54"/>
    <p:sldId id="2147482704" r:id="rId55"/>
    <p:sldId id="2147482705" r:id="rId56"/>
    <p:sldId id="2147482784" r:id="rId57"/>
    <p:sldId id="2147482758" r:id="rId58"/>
    <p:sldId id="2147482785" r:id="rId59"/>
    <p:sldId id="2147482786" r:id="rId60"/>
    <p:sldId id="2147482787" r:id="rId61"/>
    <p:sldId id="2147482759" r:id="rId62"/>
    <p:sldId id="2147482788" r:id="rId63"/>
    <p:sldId id="2147482789" r:id="rId64"/>
    <p:sldId id="2147482706" r:id="rId65"/>
    <p:sldId id="2147482766" r:id="rId66"/>
    <p:sldId id="2147482709" r:id="rId67"/>
    <p:sldId id="2147482767" r:id="rId68"/>
    <p:sldId id="2147482768" r:id="rId69"/>
    <p:sldId id="2147482769" r:id="rId70"/>
    <p:sldId id="2147482729" r:id="rId71"/>
    <p:sldId id="2147482771" r:id="rId72"/>
    <p:sldId id="2147482772" r:id="rId73"/>
    <p:sldId id="2147482773" r:id="rId74"/>
    <p:sldId id="2147482774" r:id="rId75"/>
    <p:sldId id="2147482740" r:id="rId76"/>
    <p:sldId id="2147482666" r:id="rId77"/>
    <p:sldId id="2147482790" r:id="rId78"/>
    <p:sldId id="2147482742" r:id="rId79"/>
    <p:sldId id="2147482744" r:id="rId80"/>
    <p:sldId id="2147482745" r:id="rId81"/>
  </p:sldIdLst>
  <p:sldSz cx="9144000" cy="6858000" type="screen4x3"/>
  <p:notesSz cx="6858000" cy="9144000"/>
  <p:embeddedFontLst>
    <p:embeddedFont>
      <p:font typeface="Dosis ExtraBold" pitchFamily="2" charset="0"/>
      <p:bold r:id="rId84"/>
    </p:embeddedFont>
    <p:embeddedFont>
      <p:font typeface="Microsoft Uighur" panose="02000000000000000000" pitchFamily="2" charset="-78"/>
      <p:regular r:id="rId85"/>
      <p:bold r:id="rId8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B2DC"/>
    <a:srgbClr val="B1EDEA"/>
    <a:srgbClr val="56B64A"/>
    <a:srgbClr val="565F88"/>
    <a:srgbClr val="CC0000"/>
    <a:srgbClr val="B5EEF2"/>
    <a:srgbClr val="9CA3C0"/>
    <a:srgbClr val="94E4EA"/>
    <a:srgbClr val="0097B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954" autoAdjust="0"/>
    <p:restoredTop sz="94610"/>
  </p:normalViewPr>
  <p:slideViewPr>
    <p:cSldViewPr snapToGrid="0">
      <p:cViewPr varScale="1">
        <p:scale>
          <a:sx n="75" d="100"/>
          <a:sy n="75" d="100"/>
        </p:scale>
        <p:origin x="1301" y="43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2.xml"/><Relationship Id="rId21" Type="http://schemas.openxmlformats.org/officeDocument/2006/relationships/slide" Target="slides/slide7.xml"/><Relationship Id="rId42" Type="http://schemas.openxmlformats.org/officeDocument/2006/relationships/slide" Target="slides/slide28.xml"/><Relationship Id="rId47" Type="http://schemas.openxmlformats.org/officeDocument/2006/relationships/slide" Target="slides/slide33.xml"/><Relationship Id="rId63" Type="http://schemas.openxmlformats.org/officeDocument/2006/relationships/slide" Target="slides/slide49.xml"/><Relationship Id="rId68" Type="http://schemas.openxmlformats.org/officeDocument/2006/relationships/slide" Target="slides/slide54.xml"/><Relationship Id="rId84" Type="http://schemas.openxmlformats.org/officeDocument/2006/relationships/font" Target="fonts/font1.fntdata"/><Relationship Id="rId89" Type="http://schemas.openxmlformats.org/officeDocument/2006/relationships/theme" Target="theme/theme1.xml"/><Relationship Id="rId16" Type="http://schemas.openxmlformats.org/officeDocument/2006/relationships/slide" Target="slides/slide2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8.xml"/><Relationship Id="rId37" Type="http://schemas.openxmlformats.org/officeDocument/2006/relationships/slide" Target="slides/slide23.xml"/><Relationship Id="rId53" Type="http://schemas.openxmlformats.org/officeDocument/2006/relationships/slide" Target="slides/slide39.xml"/><Relationship Id="rId58" Type="http://schemas.openxmlformats.org/officeDocument/2006/relationships/slide" Target="slides/slide44.xml"/><Relationship Id="rId74" Type="http://schemas.openxmlformats.org/officeDocument/2006/relationships/slide" Target="slides/slide60.xml"/><Relationship Id="rId79" Type="http://schemas.openxmlformats.org/officeDocument/2006/relationships/slide" Target="slides/slide65.xml"/><Relationship Id="rId5" Type="http://schemas.openxmlformats.org/officeDocument/2006/relationships/slideMaster" Target="slideMasters/slideMaster5.xml"/><Relationship Id="rId90" Type="http://schemas.openxmlformats.org/officeDocument/2006/relationships/tableStyles" Target="tableStyles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43" Type="http://schemas.openxmlformats.org/officeDocument/2006/relationships/slide" Target="slides/slide29.xml"/><Relationship Id="rId48" Type="http://schemas.openxmlformats.org/officeDocument/2006/relationships/slide" Target="slides/slide34.xml"/><Relationship Id="rId56" Type="http://schemas.openxmlformats.org/officeDocument/2006/relationships/slide" Target="slides/slide42.xml"/><Relationship Id="rId64" Type="http://schemas.openxmlformats.org/officeDocument/2006/relationships/slide" Target="slides/slide50.xml"/><Relationship Id="rId69" Type="http://schemas.openxmlformats.org/officeDocument/2006/relationships/slide" Target="slides/slide55.xml"/><Relationship Id="rId77" Type="http://schemas.openxmlformats.org/officeDocument/2006/relationships/slide" Target="slides/slide63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7.xml"/><Relationship Id="rId72" Type="http://schemas.openxmlformats.org/officeDocument/2006/relationships/slide" Target="slides/slide58.xml"/><Relationship Id="rId80" Type="http://schemas.openxmlformats.org/officeDocument/2006/relationships/slide" Target="slides/slide66.xml"/><Relationship Id="rId85" Type="http://schemas.openxmlformats.org/officeDocument/2006/relationships/font" Target="fonts/font2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slide" Target="slides/slide19.xml"/><Relationship Id="rId38" Type="http://schemas.openxmlformats.org/officeDocument/2006/relationships/slide" Target="slides/slide24.xml"/><Relationship Id="rId46" Type="http://schemas.openxmlformats.org/officeDocument/2006/relationships/slide" Target="slides/slide32.xml"/><Relationship Id="rId59" Type="http://schemas.openxmlformats.org/officeDocument/2006/relationships/slide" Target="slides/slide45.xml"/><Relationship Id="rId67" Type="http://schemas.openxmlformats.org/officeDocument/2006/relationships/slide" Target="slides/slide53.xml"/><Relationship Id="rId20" Type="http://schemas.openxmlformats.org/officeDocument/2006/relationships/slide" Target="slides/slide6.xml"/><Relationship Id="rId41" Type="http://schemas.openxmlformats.org/officeDocument/2006/relationships/slide" Target="slides/slide27.xml"/><Relationship Id="rId54" Type="http://schemas.openxmlformats.org/officeDocument/2006/relationships/slide" Target="slides/slide40.xml"/><Relationship Id="rId62" Type="http://schemas.openxmlformats.org/officeDocument/2006/relationships/slide" Target="slides/slide48.xml"/><Relationship Id="rId70" Type="http://schemas.openxmlformats.org/officeDocument/2006/relationships/slide" Target="slides/slide56.xml"/><Relationship Id="rId75" Type="http://schemas.openxmlformats.org/officeDocument/2006/relationships/slide" Target="slides/slide61.xml"/><Relationship Id="rId83" Type="http://schemas.openxmlformats.org/officeDocument/2006/relationships/handoutMaster" Target="handoutMasters/handoutMaster1.xml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slide" Target="slides/slide22.xml"/><Relationship Id="rId49" Type="http://schemas.openxmlformats.org/officeDocument/2006/relationships/slide" Target="slides/slide35.xml"/><Relationship Id="rId57" Type="http://schemas.openxmlformats.org/officeDocument/2006/relationships/slide" Target="slides/slide43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7.xml"/><Relationship Id="rId44" Type="http://schemas.openxmlformats.org/officeDocument/2006/relationships/slide" Target="slides/slide30.xml"/><Relationship Id="rId52" Type="http://schemas.openxmlformats.org/officeDocument/2006/relationships/slide" Target="slides/slide38.xml"/><Relationship Id="rId60" Type="http://schemas.openxmlformats.org/officeDocument/2006/relationships/slide" Target="slides/slide46.xml"/><Relationship Id="rId65" Type="http://schemas.openxmlformats.org/officeDocument/2006/relationships/slide" Target="slides/slide51.xml"/><Relationship Id="rId73" Type="http://schemas.openxmlformats.org/officeDocument/2006/relationships/slide" Target="slides/slide59.xml"/><Relationship Id="rId78" Type="http://schemas.openxmlformats.org/officeDocument/2006/relationships/slide" Target="slides/slide64.xml"/><Relationship Id="rId81" Type="http://schemas.openxmlformats.org/officeDocument/2006/relationships/slide" Target="slides/slide67.xml"/><Relationship Id="rId86" Type="http://schemas.openxmlformats.org/officeDocument/2006/relationships/font" Target="fonts/font3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39" Type="http://schemas.openxmlformats.org/officeDocument/2006/relationships/slide" Target="slides/slide25.xml"/><Relationship Id="rId34" Type="http://schemas.openxmlformats.org/officeDocument/2006/relationships/slide" Target="slides/slide20.xml"/><Relationship Id="rId50" Type="http://schemas.openxmlformats.org/officeDocument/2006/relationships/slide" Target="slides/slide36.xml"/><Relationship Id="rId55" Type="http://schemas.openxmlformats.org/officeDocument/2006/relationships/slide" Target="slides/slide41.xml"/><Relationship Id="rId76" Type="http://schemas.openxmlformats.org/officeDocument/2006/relationships/slide" Target="slides/slide62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7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5.xml"/><Relationship Id="rId24" Type="http://schemas.openxmlformats.org/officeDocument/2006/relationships/slide" Target="slides/slide10.xml"/><Relationship Id="rId40" Type="http://schemas.openxmlformats.org/officeDocument/2006/relationships/slide" Target="slides/slide26.xml"/><Relationship Id="rId45" Type="http://schemas.openxmlformats.org/officeDocument/2006/relationships/slide" Target="slides/slide31.xml"/><Relationship Id="rId66" Type="http://schemas.openxmlformats.org/officeDocument/2006/relationships/slide" Target="slides/slide52.xml"/><Relationship Id="rId87" Type="http://schemas.openxmlformats.org/officeDocument/2006/relationships/presProps" Target="presProps.xml"/><Relationship Id="rId61" Type="http://schemas.openxmlformats.org/officeDocument/2006/relationships/slide" Target="slides/slide47.xml"/><Relationship Id="rId82" Type="http://schemas.openxmlformats.org/officeDocument/2006/relationships/notesMaster" Target="notesMasters/notesMaster1.xml"/><Relationship Id="rId19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21/12/2025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840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3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8227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0106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0EDB89-703F-DDE4-BEA2-273A755D8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07EE78B-97D6-4481-474B-49C54669D4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E8C6A42-5929-6137-503A-C949743A73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4BB7B16-5233-5BE7-6638-6CB7896CA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35D8309-02AD-8B00-72C1-4263371A6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8680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3C3220-7545-7816-749E-EC185DF7CB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9FC7E5-390F-E730-C670-7478EF31E3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5387EEE-BBB7-B85A-9EDF-51E34C052B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86F79C-778B-85DE-636B-CD61DB2E6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58125E2-86FF-1215-0391-7E1EDAF9B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6087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61D888-E0EA-4C4B-1C42-4FD0AE7C4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C769502-0397-493F-9D2F-E5BAC8C6C6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137FC5A-8CE2-3FB0-0563-EB8AF9D12A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8992589-65B1-1946-6793-D11A6F773C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E4CE1A2-27EF-203A-E87B-198BD793E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7A8AD04-9B23-1436-F759-DC5F8BDD0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7161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2F3FD9-BE0B-C6C0-786E-FF5D4CD43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3C04101-6413-745D-1874-321C37E657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E222081-CC47-4BC8-850E-4A61F2BC66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3B58D015-7DDC-B802-6D42-3EED023D09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CC3890B-C400-DB25-71F2-059EAA59B9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CB9112C-6C21-159E-F12E-627EC933E1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084038F-2254-4486-FBA1-45737D6F6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63DEE6D-0F8A-BF86-580E-E0C2ADA8E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3318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EB8AC0-4F02-8961-62F0-8AB0FF498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ABAF240-9FA7-BEAF-373D-33887763429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FC9ACEB-9621-DEAA-5355-D0E5DA6B7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4E32F1E-125C-4B91-FD2B-2CDAB2798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8352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D1362E6-D3F6-A83D-8A06-0AA19DFEE4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E4DE8E0-801E-0E82-92F5-2FB7A8A15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C2444E0-C049-2E80-5032-C65304061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29757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03A349-A45B-ED36-8835-D2F689BF9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77A57F-0A9C-2910-FC37-AEEC6B5647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A603D80-FA5F-D25E-BDEE-E77330CB5B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08694C2-A1A4-6312-113D-DA2F83B7F4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9293EAE-1204-422C-C56A-7CAA3A186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283D0CB-DFDF-8987-C98A-1244E3ABB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5415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53CD7D-85BE-A4A6-AB84-874AC20F7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3708145-488B-70B1-3BE2-D727340775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470F048-E97B-01E2-8866-6B44E826BC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67ED21D-7681-32E7-9B0E-B9E3C8513C1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BB2FCF1-E1ED-81A1-38C8-6E04B1FD6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8F15506-6C97-015B-E009-CA1528CD7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339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39AB98-E09C-93E6-F355-471BEB0A1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95868E4-0442-B8E4-92A4-FDAA7E7C2B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7AC858D-F0DE-3BE9-FDD5-27B34A38E59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C6CDCAD-F2FD-F936-2F8F-29B2DCD19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DF429D6-30B9-6BE8-C9D0-901C29BAA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95711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39452D4-300D-4ED0-3C75-5F62C97EC9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1EBDF10-8B8C-4776-9B69-CBB6219718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1B7FCCB-91F0-9881-A169-47B9DCA1EB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20F8C7-BF14-4C2A-B8B6-1B201051FB30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62551B7-5F75-428A-5685-E89CA9171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FBF343F-166D-56F1-F289-7DDF4981A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E1F1E2-E001-4876-911A-D3FBC1BC5F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32245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قـــــــــــــــراءة ح3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قــــــــــراءة ح1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قــــــــــراءة ح2</a:t>
            </a:r>
          </a:p>
        </p:txBody>
      </p:sp>
    </p:spTree>
    <p:extLst>
      <p:ext uri="{BB962C8B-B14F-4D97-AF65-F5344CB8AC3E}">
        <p14:creationId xmlns:p14="http://schemas.microsoft.com/office/powerpoint/2010/main" val="2019844241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478609765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586072243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28552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68130" y="4917621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1" y="3237897"/>
            <a:ext cx="3755480" cy="1411433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4960027"/>
            <a:ext cx="3780000" cy="1397594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3758835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D1BFB52E-9264-6354-C964-9FECACE32BB1}"/>
              </a:ext>
            </a:extLst>
          </p:cNvPr>
          <p:cNvSpPr/>
          <p:nvPr userDrawn="1"/>
        </p:nvSpPr>
        <p:spPr>
          <a:xfrm>
            <a:off x="4735350" y="325175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61FC4FA1-2067-9E3E-CFAD-157FDCB5371A}"/>
              </a:ext>
            </a:extLst>
          </p:cNvPr>
          <p:cNvSpPr/>
          <p:nvPr userDrawn="1"/>
        </p:nvSpPr>
        <p:spPr>
          <a:xfrm>
            <a:off x="4745330" y="3293722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5330" y="333857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479532"/>
            <a:ext cx="3780000" cy="1442779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61FC4FA1-2067-9E3E-CFAD-157FDCB5371A}"/>
              </a:ext>
            </a:extLst>
          </p:cNvPr>
          <p:cNvSpPr/>
          <p:nvPr userDrawn="1"/>
        </p:nvSpPr>
        <p:spPr>
          <a:xfrm>
            <a:off x="4745330" y="3293722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45330" y="496721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5330" y="33079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5330" y="49151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3610" y="3255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479532"/>
            <a:ext cx="3780000" cy="1442779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51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30130546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8233352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6468350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B6E5C3-2789-CD8C-676E-ED6B0812FD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D2E1B2E-2F75-5D2A-7AD4-51D9826A59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BAEC46B-9D2D-6849-633B-956F37FD2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D06A042-12BE-231E-CA53-2A20622CE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A8000AA-99E0-28EC-0FD2-566D32788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273546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89E7E3-AF89-A9E8-A810-B6A775650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296D91C-1F2C-28A1-CFB3-DCFF33D2A0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3BA7F9D-2231-08DE-2B58-4C66C6AF2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37BCF52-CEBF-9E11-CA07-1337D97C8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059E309-4D86-2A88-49EC-23ED97554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295774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4A7D9D-1218-77E4-677D-D534D1A031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A4137C1-F919-5EED-A3B7-E53D37E3EE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391DF77-E6C1-398D-8049-5D3D52A9A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3DDE11C-290F-288F-35C1-FCF875020F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9C571AB-07F3-E179-1112-966CC05D8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236921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C5A6794-0D58-687D-5409-71D705B80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18D2A1-4250-16F6-B971-994B8833A4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7131748-C223-23B9-2AAB-3F3E7E2191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6DCFDFC-FD8A-F48D-54D3-5AF60655BD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8D2D181-1273-8EA8-EF3D-41D41B3F3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ACBB5AB-B246-6317-84EB-A3345D244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854991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A3E10A-0E80-BB44-B8B7-669F53504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495F1F8-D3F4-C345-BD65-54B729E45D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DBA2AD1-299A-7D27-3486-F80800E6CB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98F3274-1F09-B7EF-9606-4D91809ADA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FF3F5E3-19F2-C348-C0B7-A614453938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DD8A0A3-9CFF-9D8B-E06A-00E21C3BB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2B70E89-3C8A-9C06-46BB-9F543465D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26284C6-E7F9-30E6-B34B-CB17BFE1A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432766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C7DB43-C949-BD34-11C6-3207BCE9E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A7EB73C-466C-B680-416D-E826BA80C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A38D1EE-183A-F247-2CFB-1B5D79F2B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CA63A95-F60E-8702-A909-56F6C5E56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940128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9BC948D-B1CE-7E0A-AB27-8C65EC218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5702B41-3229-0F37-CCC0-B3873189B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0781A52-03C6-FAB5-00BE-1ECECADF4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696670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F4DF0A-3F8E-BDBB-43C3-9775D0BA5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84A9BFC-33A2-7B27-24B2-13031F958A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67009AC-9027-CEA5-0277-D8C20C7FA8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DA57D77-0682-10E4-5CC7-E309557B7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B628C7F-4F66-EA58-7C6E-A31CD78AC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D8F85CF-D8AD-3800-25AE-8442633C9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552521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04FA7A-3D81-7E9A-C66B-686BA991DA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A798D13-00E1-B6B6-7CF8-78FE257517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E45BEBA-B807-7673-9AF4-A3F0005826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E2913D7-7853-D228-E584-E74A771B60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2D9939D-173A-BA9B-7E3B-684FEF982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F3E1BB9-5DBF-5D3C-ABD1-5219540CE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294043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01B04B-35BE-1C4A-3FE1-72966A9DD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00FF395-6650-8641-003A-4ED583DB0A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C34C9EF-5711-1B42-F120-E91F1F907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C1C3B49-085C-BDE9-A4A5-8462CBE0C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050F54D-D8CF-B4F9-B7DC-DFABAC449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515064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00EFFFE-C290-93B0-8156-5F32F74750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5CBB2C8-40CF-BE90-E28B-10F3E55931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9849FDC-F202-2AFF-5C3D-FF647D2C1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C4AE-CDD9-4238-9298-6DB4617CD36F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7717571-AFF4-263C-8DF3-873431176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C41021-84A8-06BE-7E81-F1598C68A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50190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4684059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2751879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4771276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648519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3928750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1455952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506446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0639813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8649744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7869693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7062791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62851340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826045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325888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218408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8308051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5678321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4954104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7374244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64783688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64726885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67993217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197103254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200460145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3212237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4375486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9218364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3954860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6436224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اختتام الحصة n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4517356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03770316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264976588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592528313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5770550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746272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9057237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8031304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8078562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2211877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6881121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0371383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7455542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6418404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3366851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0554575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16302915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8933357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1664520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3619494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3975919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393570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5434054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262357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5285931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2136330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1345871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939093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6377422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9746209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8934843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7859721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121978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4598484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165554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417741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6188386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419802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8873025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46684488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0813324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4717982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107148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6329423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347733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7537300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8066971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551465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4051302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8760960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2341583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6482197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3129092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0996779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4855650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3819726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6602404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26" Type="http://schemas.openxmlformats.org/officeDocument/2006/relationships/slideLayout" Target="../slideLayouts/slideLayout38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slideLayout" Target="../slideLayouts/slideLayout37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29" Type="http://schemas.openxmlformats.org/officeDocument/2006/relationships/image" Target="../media/image3.jp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36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28" Type="http://schemas.openxmlformats.org/officeDocument/2006/relationships/theme" Target="../theme/theme3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Relationship Id="rId27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theme" Target="../theme/theme5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g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57.xml"/><Relationship Id="rId15" Type="http://schemas.openxmlformats.org/officeDocument/2006/relationships/image" Target="../media/image10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image" Target="../media/image7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4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17" Type="http://schemas.openxmlformats.org/officeDocument/2006/relationships/theme" Target="../theme/theme7.xml"/><Relationship Id="rId2" Type="http://schemas.openxmlformats.org/officeDocument/2006/relationships/slideLayout" Target="../slideLayouts/slideLayout63.xml"/><Relationship Id="rId16" Type="http://schemas.openxmlformats.org/officeDocument/2006/relationships/slideLayout" Target="../slideLayouts/slideLayout77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71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82.xml"/><Relationship Id="rId15" Type="http://schemas.openxmlformats.org/officeDocument/2006/relationships/image" Target="../media/image10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image" Target="../media/image7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89.xml"/><Relationship Id="rId7" Type="http://schemas.openxmlformats.org/officeDocument/2006/relationships/slideLayout" Target="../slideLayouts/slideLayout93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88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91.xml"/><Relationship Id="rId15" Type="http://schemas.openxmlformats.org/officeDocument/2006/relationships/image" Target="../media/image8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Relationship Id="rId14" Type="http://schemas.openxmlformats.org/officeDocument/2006/relationships/image" Target="../media/image10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00.xml"/><Relationship Id="rId15" Type="http://schemas.openxmlformats.org/officeDocument/2006/relationships/image" Target="../media/image9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Relationship Id="rId14" Type="http://schemas.openxmlformats.org/officeDocument/2006/relationships/image" Target="../media/image10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2.xml"/><Relationship Id="rId13" Type="http://schemas.openxmlformats.org/officeDocument/2006/relationships/slideLayout" Target="../slideLayouts/slideLayout117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111.xml"/><Relationship Id="rId12" Type="http://schemas.openxmlformats.org/officeDocument/2006/relationships/slideLayout" Target="../slideLayouts/slideLayout116.xml"/><Relationship Id="rId17" Type="http://schemas.openxmlformats.org/officeDocument/2006/relationships/theme" Target="../theme/theme11.xml"/><Relationship Id="rId2" Type="http://schemas.openxmlformats.org/officeDocument/2006/relationships/slideLayout" Target="../slideLayouts/slideLayout106.xml"/><Relationship Id="rId16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05.xml"/><Relationship Id="rId6" Type="http://schemas.openxmlformats.org/officeDocument/2006/relationships/slideLayout" Target="../slideLayouts/slideLayout110.xml"/><Relationship Id="rId11" Type="http://schemas.openxmlformats.org/officeDocument/2006/relationships/slideLayout" Target="../slideLayouts/slideLayout115.xml"/><Relationship Id="rId5" Type="http://schemas.openxmlformats.org/officeDocument/2006/relationships/slideLayout" Target="../slideLayouts/slideLayout109.xml"/><Relationship Id="rId15" Type="http://schemas.openxmlformats.org/officeDocument/2006/relationships/slideLayout" Target="../slideLayouts/slideLayout119.xml"/><Relationship Id="rId10" Type="http://schemas.openxmlformats.org/officeDocument/2006/relationships/slideLayout" Target="../slideLayouts/slideLayout114.xml"/><Relationship Id="rId4" Type="http://schemas.openxmlformats.org/officeDocument/2006/relationships/slideLayout" Target="../slideLayouts/slideLayout108.xml"/><Relationship Id="rId9" Type="http://schemas.openxmlformats.org/officeDocument/2006/relationships/slideLayout" Target="../slideLayouts/slideLayout113.xml"/><Relationship Id="rId14" Type="http://schemas.openxmlformats.org/officeDocument/2006/relationships/slideLayout" Target="../slideLayouts/slideLayout118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8.xml"/><Relationship Id="rId13" Type="http://schemas.openxmlformats.org/officeDocument/2006/relationships/slideLayout" Target="../slideLayouts/slideLayout133.xml"/><Relationship Id="rId18" Type="http://schemas.openxmlformats.org/officeDocument/2006/relationships/theme" Target="../theme/theme12.xml"/><Relationship Id="rId3" Type="http://schemas.openxmlformats.org/officeDocument/2006/relationships/slideLayout" Target="../slideLayouts/slideLayout123.xml"/><Relationship Id="rId7" Type="http://schemas.openxmlformats.org/officeDocument/2006/relationships/slideLayout" Target="../slideLayouts/slideLayout127.xml"/><Relationship Id="rId12" Type="http://schemas.openxmlformats.org/officeDocument/2006/relationships/slideLayout" Target="../slideLayouts/slideLayout132.xml"/><Relationship Id="rId17" Type="http://schemas.openxmlformats.org/officeDocument/2006/relationships/slideLayout" Target="../slideLayouts/slideLayout137.xml"/><Relationship Id="rId2" Type="http://schemas.openxmlformats.org/officeDocument/2006/relationships/slideLayout" Target="../slideLayouts/slideLayout122.xml"/><Relationship Id="rId16" Type="http://schemas.openxmlformats.org/officeDocument/2006/relationships/slideLayout" Target="../slideLayouts/slideLayout136.xml"/><Relationship Id="rId1" Type="http://schemas.openxmlformats.org/officeDocument/2006/relationships/slideLayout" Target="../slideLayouts/slideLayout121.xml"/><Relationship Id="rId6" Type="http://schemas.openxmlformats.org/officeDocument/2006/relationships/slideLayout" Target="../slideLayouts/slideLayout126.xml"/><Relationship Id="rId11" Type="http://schemas.openxmlformats.org/officeDocument/2006/relationships/slideLayout" Target="../slideLayouts/slideLayout131.xml"/><Relationship Id="rId5" Type="http://schemas.openxmlformats.org/officeDocument/2006/relationships/slideLayout" Target="../slideLayouts/slideLayout125.xml"/><Relationship Id="rId15" Type="http://schemas.openxmlformats.org/officeDocument/2006/relationships/slideLayout" Target="../slideLayouts/slideLayout135.xml"/><Relationship Id="rId10" Type="http://schemas.openxmlformats.org/officeDocument/2006/relationships/slideLayout" Target="../slideLayouts/slideLayout130.xml"/><Relationship Id="rId19" Type="http://schemas.openxmlformats.org/officeDocument/2006/relationships/image" Target="../media/image12.bin"/><Relationship Id="rId4" Type="http://schemas.openxmlformats.org/officeDocument/2006/relationships/slideLayout" Target="../slideLayouts/slideLayout124.xml"/><Relationship Id="rId9" Type="http://schemas.openxmlformats.org/officeDocument/2006/relationships/slideLayout" Target="../slideLayouts/slideLayout129.xml"/><Relationship Id="rId14" Type="http://schemas.openxmlformats.org/officeDocument/2006/relationships/slideLayout" Target="../slideLayouts/slideLayout134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5.xml"/><Relationship Id="rId13" Type="http://schemas.openxmlformats.org/officeDocument/2006/relationships/slideLayout" Target="../slideLayouts/slideLayout150.xml"/><Relationship Id="rId18" Type="http://schemas.openxmlformats.org/officeDocument/2006/relationships/theme" Target="../theme/theme13.xml"/><Relationship Id="rId3" Type="http://schemas.openxmlformats.org/officeDocument/2006/relationships/slideLayout" Target="../slideLayouts/slideLayout140.xml"/><Relationship Id="rId7" Type="http://schemas.openxmlformats.org/officeDocument/2006/relationships/slideLayout" Target="../slideLayouts/slideLayout144.xml"/><Relationship Id="rId12" Type="http://schemas.openxmlformats.org/officeDocument/2006/relationships/slideLayout" Target="../slideLayouts/slideLayout149.xml"/><Relationship Id="rId17" Type="http://schemas.openxmlformats.org/officeDocument/2006/relationships/slideLayout" Target="../slideLayouts/slideLayout154.xml"/><Relationship Id="rId2" Type="http://schemas.openxmlformats.org/officeDocument/2006/relationships/slideLayout" Target="../slideLayouts/slideLayout139.xml"/><Relationship Id="rId16" Type="http://schemas.openxmlformats.org/officeDocument/2006/relationships/slideLayout" Target="../slideLayouts/slideLayout153.xml"/><Relationship Id="rId1" Type="http://schemas.openxmlformats.org/officeDocument/2006/relationships/slideLayout" Target="../slideLayouts/slideLayout138.xml"/><Relationship Id="rId6" Type="http://schemas.openxmlformats.org/officeDocument/2006/relationships/slideLayout" Target="../slideLayouts/slideLayout143.xml"/><Relationship Id="rId11" Type="http://schemas.openxmlformats.org/officeDocument/2006/relationships/slideLayout" Target="../slideLayouts/slideLayout148.xml"/><Relationship Id="rId5" Type="http://schemas.openxmlformats.org/officeDocument/2006/relationships/slideLayout" Target="../slideLayouts/slideLayout142.xml"/><Relationship Id="rId15" Type="http://schemas.openxmlformats.org/officeDocument/2006/relationships/slideLayout" Target="../slideLayouts/slideLayout152.xml"/><Relationship Id="rId10" Type="http://schemas.openxmlformats.org/officeDocument/2006/relationships/slideLayout" Target="../slideLayouts/slideLayout147.xml"/><Relationship Id="rId19" Type="http://schemas.openxmlformats.org/officeDocument/2006/relationships/image" Target="../media/image12.bin"/><Relationship Id="rId4" Type="http://schemas.openxmlformats.org/officeDocument/2006/relationships/slideLayout" Target="../slideLayouts/slideLayout141.xml"/><Relationship Id="rId9" Type="http://schemas.openxmlformats.org/officeDocument/2006/relationships/slideLayout" Target="../slideLayouts/slideLayout146.xml"/><Relationship Id="rId14" Type="http://schemas.openxmlformats.org/officeDocument/2006/relationships/slideLayout" Target="../slideLayouts/slideLayout151.xml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theme" Target="../theme/theme14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4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9841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5209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8" r:id="rId1"/>
    <p:sldLayoutId id="2147483919" r:id="rId2"/>
    <p:sldLayoutId id="2147483920" r:id="rId3"/>
    <p:sldLayoutId id="2147483921" r:id="rId4"/>
    <p:sldLayoutId id="2147483922" r:id="rId5"/>
    <p:sldLayoutId id="2147483923" r:id="rId6"/>
    <p:sldLayoutId id="2147483924" r:id="rId7"/>
    <p:sldLayoutId id="2147483925" r:id="rId8"/>
    <p:sldLayoutId id="2147483926" r:id="rId9"/>
    <p:sldLayoutId id="2147483927" r:id="rId10"/>
    <p:sldLayoutId id="214748392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9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721" r:id="rId4"/>
    <p:sldLayoutId id="2147483678" r:id="rId5"/>
    <p:sldLayoutId id="2147483734" r:id="rId6"/>
    <p:sldLayoutId id="2147483735" r:id="rId7"/>
    <p:sldLayoutId id="2147483821" r:id="rId8"/>
    <p:sldLayoutId id="2147483736" r:id="rId9"/>
    <p:sldLayoutId id="2147483820" r:id="rId10"/>
    <p:sldLayoutId id="2147483737" r:id="rId11"/>
    <p:sldLayoutId id="2147483826" r:id="rId12"/>
    <p:sldLayoutId id="2147483685" r:id="rId13"/>
    <p:sldLayoutId id="2147483684" r:id="rId14"/>
    <p:sldLayoutId id="2147483679" r:id="rId15"/>
    <p:sldLayoutId id="2147483823" r:id="rId16"/>
    <p:sldLayoutId id="2147483731" r:id="rId17"/>
    <p:sldLayoutId id="2147483730" r:id="rId18"/>
    <p:sldLayoutId id="2147483680" r:id="rId19"/>
    <p:sldLayoutId id="2147483732" r:id="rId20"/>
    <p:sldLayoutId id="2147483733" r:id="rId21"/>
    <p:sldLayoutId id="2147483825" r:id="rId22"/>
    <p:sldLayoutId id="2147483675" r:id="rId23"/>
    <p:sldLayoutId id="2147483676" r:id="rId24"/>
    <p:sldLayoutId id="2147483677" r:id="rId25"/>
    <p:sldLayoutId id="2147483929" r:id="rId26"/>
    <p:sldLayoutId id="2147483932" r:id="rId27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B287A43-0CDB-4427-579E-178D15389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6EADC06-7417-39FE-DD2A-67DEE9B0BD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1F45E96-E36E-862C-1F0A-9F091129E6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DCC4AE-CDD9-4238-9298-6DB4617CD36F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15BFA48-103A-2D7E-007D-44A277D4EC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221D7D0-903B-DF24-9041-83F1490A16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00C3E1D-D5E3-4F85-80C3-67BC43CAB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2720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  <p:sldLayoutId id="2147483942" r:id="rId9"/>
    <p:sldLayoutId id="2147483943" r:id="rId10"/>
    <p:sldLayoutId id="214748394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112356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7535" y="15784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722" y="18829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687384" y="17874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2725689" y="188297"/>
            <a:ext cx="1260000" cy="2827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9681" y="13792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603755" y="15876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4665203" y="17897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78A5F16-8AA6-EBFF-BED6-3B375B09B5B9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3390" y="188298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954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0" r:id="rId1"/>
    <p:sldLayoutId id="2147483851" r:id="rId2"/>
    <p:sldLayoutId id="2147483852" r:id="rId3"/>
    <p:sldLayoutId id="2147483853" r:id="rId4"/>
    <p:sldLayoutId id="2147483854" r:id="rId5"/>
    <p:sldLayoutId id="2147483855" r:id="rId6"/>
    <p:sldLayoutId id="2147483856" r:id="rId7"/>
    <p:sldLayoutId id="2147483857" r:id="rId8"/>
    <p:sldLayoutId id="2147483858" r:id="rId9"/>
    <p:sldLayoutId id="2147483859" r:id="rId10"/>
    <p:sldLayoutId id="2147483860" r:id="rId11"/>
    <p:sldLayoutId id="2147483861" r:id="rId12"/>
    <p:sldLayoutId id="2147483862" r:id="rId13"/>
    <p:sldLayoutId id="2147483863" r:id="rId14"/>
    <p:sldLayoutId id="2147483864" r:id="rId15"/>
    <p:sldLayoutId id="2147483865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722" y="18829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650245" y="17897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2725689" y="188297"/>
            <a:ext cx="1260000" cy="2827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603755" y="15876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افتتاح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الحـصة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4665203" y="17897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افتتاح الحصة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0F018A4-F4F1-5327-006E-4FE23C72EAB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5203" y="15876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67302BC-B9E7-5D2D-4B17-6BE25E3B39A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4473" y="15876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E7EAE15-866D-FE9E-394F-3F984E483CA6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3390" y="188298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26096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762917" y="13795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6651" y="18829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214D986-04D5-0011-7776-78914C8B0498}"/>
              </a:ext>
            </a:extLst>
          </p:cNvPr>
          <p:cNvSpPr>
            <a:spLocks/>
          </p:cNvSpPr>
          <p:nvPr userDrawn="1"/>
        </p:nvSpPr>
        <p:spPr>
          <a:xfrm>
            <a:off x="650245" y="17897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7163897-6BFE-E80D-FD2E-8F6AD4F53AE1}"/>
              </a:ext>
            </a:extLst>
          </p:cNvPr>
          <p:cNvSpPr>
            <a:spLocks/>
          </p:cNvSpPr>
          <p:nvPr userDrawn="1"/>
        </p:nvSpPr>
        <p:spPr>
          <a:xfrm>
            <a:off x="2725689" y="188297"/>
            <a:ext cx="1260000" cy="2827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EA6BFAF-811F-12FD-D54E-C448D56A5FE9}"/>
              </a:ext>
            </a:extLst>
          </p:cNvPr>
          <p:cNvSpPr>
            <a:spLocks/>
          </p:cNvSpPr>
          <p:nvPr userDrawn="1"/>
        </p:nvSpPr>
        <p:spPr>
          <a:xfrm>
            <a:off x="6603755" y="15876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افتتاح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الحـصة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100F1E1-08D3-9C93-D97E-5C51129AB05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4473" y="15876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09B6A54-AF18-3317-004D-E87533BA9D9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245" y="18829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21148A4-9C58-6356-B0E6-D7CF7266F905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562" y="18829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C2967A9-9E92-4FCB-B7F8-C66879FED620}"/>
              </a:ext>
            </a:extLst>
          </p:cNvPr>
          <p:cNvSpPr>
            <a:spLocks/>
          </p:cNvSpPr>
          <p:nvPr userDrawn="1"/>
        </p:nvSpPr>
        <p:spPr>
          <a:xfrm>
            <a:off x="4665203" y="17897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762917" y="13795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214D986-04D5-0011-7776-78914C8B0498}"/>
              </a:ext>
            </a:extLst>
          </p:cNvPr>
          <p:cNvSpPr>
            <a:spLocks/>
          </p:cNvSpPr>
          <p:nvPr userDrawn="1"/>
        </p:nvSpPr>
        <p:spPr>
          <a:xfrm>
            <a:off x="650245" y="17897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EA6BFAF-811F-12FD-D54E-C448D56A5FE9}"/>
              </a:ext>
            </a:extLst>
          </p:cNvPr>
          <p:cNvSpPr>
            <a:spLocks/>
          </p:cNvSpPr>
          <p:nvPr userDrawn="1"/>
        </p:nvSpPr>
        <p:spPr>
          <a:xfrm>
            <a:off x="6603755" y="15876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افتتاح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الحـصة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100F1E1-08D3-9C93-D97E-5C51129AB05D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4473" y="15876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21148A4-9C58-6356-B0E6-D7CF7266F905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562" y="18829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C2967A9-9E92-4FCB-B7F8-C66879FED620}"/>
              </a:ext>
            </a:extLst>
          </p:cNvPr>
          <p:cNvSpPr>
            <a:spLocks/>
          </p:cNvSpPr>
          <p:nvPr userDrawn="1"/>
        </p:nvSpPr>
        <p:spPr>
          <a:xfrm>
            <a:off x="4665203" y="17897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F3213FF-48A1-4C22-F908-EB16B4E3105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7261" y="18829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087B44C-C83B-CB9C-7ABC-20F04C17DFB0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197" y="18829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CC84897-EE17-0953-629D-716588D2558F}"/>
              </a:ext>
            </a:extLst>
          </p:cNvPr>
          <p:cNvSpPr>
            <a:spLocks/>
          </p:cNvSpPr>
          <p:nvPr userDrawn="1"/>
        </p:nvSpPr>
        <p:spPr>
          <a:xfrm>
            <a:off x="2693018" y="175581"/>
            <a:ext cx="1260000" cy="2827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</a:p>
        </p:txBody>
      </p:sp>
    </p:spTree>
    <p:extLst>
      <p:ext uri="{BB962C8B-B14F-4D97-AF65-F5344CB8AC3E}">
        <p14:creationId xmlns:p14="http://schemas.microsoft.com/office/powerpoint/2010/main" val="815610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09672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7" r:id="rId1"/>
    <p:sldLayoutId id="2147483868" r:id="rId2"/>
    <p:sldLayoutId id="2147483869" r:id="rId3"/>
    <p:sldLayoutId id="2147483870" r:id="rId4"/>
    <p:sldLayoutId id="2147483871" r:id="rId5"/>
    <p:sldLayoutId id="2147483872" r:id="rId6"/>
    <p:sldLayoutId id="2147483873" r:id="rId7"/>
    <p:sldLayoutId id="2147483874" r:id="rId8"/>
    <p:sldLayoutId id="2147483875" r:id="rId9"/>
    <p:sldLayoutId id="2147483876" r:id="rId10"/>
    <p:sldLayoutId id="2147483877" r:id="rId11"/>
    <p:sldLayoutId id="2147483878" r:id="rId12"/>
    <p:sldLayoutId id="2147483879" r:id="rId13"/>
    <p:sldLayoutId id="2147483880" r:id="rId14"/>
    <p:sldLayoutId id="2147483881" r:id="rId15"/>
    <p:sldLayoutId id="214748388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04912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4" r:id="rId1"/>
    <p:sldLayoutId id="2147483885" r:id="rId2"/>
    <p:sldLayoutId id="2147483886" r:id="rId3"/>
    <p:sldLayoutId id="2147483887" r:id="rId4"/>
    <p:sldLayoutId id="2147483888" r:id="rId5"/>
    <p:sldLayoutId id="2147483889" r:id="rId6"/>
    <p:sldLayoutId id="2147483890" r:id="rId7"/>
    <p:sldLayoutId id="2147483891" r:id="rId8"/>
    <p:sldLayoutId id="2147483892" r:id="rId9"/>
    <p:sldLayoutId id="2147483893" r:id="rId10"/>
    <p:sldLayoutId id="2147483894" r:id="rId11"/>
    <p:sldLayoutId id="2147483895" r:id="rId12"/>
    <p:sldLayoutId id="2147483896" r:id="rId13"/>
    <p:sldLayoutId id="2147483897" r:id="rId14"/>
    <p:sldLayoutId id="2147483898" r:id="rId15"/>
    <p:sldLayoutId id="2147483899" r:id="rId16"/>
    <p:sldLayoutId id="2147483931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8383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  <p:sldLayoutId id="2147483912" r:id="rId12"/>
    <p:sldLayoutId id="2147483913" r:id="rId13"/>
    <p:sldLayoutId id="2147483914" r:id="rId14"/>
    <p:sldLayoutId id="2147483915" r:id="rId15"/>
    <p:sldLayoutId id="2147483916" r:id="rId16"/>
    <p:sldLayoutId id="2147483946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2718409" y="0"/>
            <a:ext cx="262717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فسحة 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3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31.bin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7.png"/><Relationship Id="rId7" Type="http://schemas.openxmlformats.org/officeDocument/2006/relationships/image" Target="../media/image3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32.png"/><Relationship Id="rId11" Type="http://schemas.openxmlformats.org/officeDocument/2006/relationships/image" Target="../media/image17.png"/><Relationship Id="rId5" Type="http://schemas.openxmlformats.org/officeDocument/2006/relationships/image" Target="../media/image30.png"/><Relationship Id="rId10" Type="http://schemas.openxmlformats.org/officeDocument/2006/relationships/image" Target="../media/image36.png"/><Relationship Id="rId4" Type="http://schemas.openxmlformats.org/officeDocument/2006/relationships/image" Target="../media/image29.png"/><Relationship Id="rId9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7.png"/><Relationship Id="rId7" Type="http://schemas.openxmlformats.org/officeDocument/2006/relationships/image" Target="../media/image3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32.png"/><Relationship Id="rId11" Type="http://schemas.openxmlformats.org/officeDocument/2006/relationships/image" Target="../media/image17.png"/><Relationship Id="rId5" Type="http://schemas.openxmlformats.org/officeDocument/2006/relationships/image" Target="../media/image30.png"/><Relationship Id="rId10" Type="http://schemas.openxmlformats.org/officeDocument/2006/relationships/image" Target="../media/image36.png"/><Relationship Id="rId4" Type="http://schemas.openxmlformats.org/officeDocument/2006/relationships/image" Target="../media/image29.png"/><Relationship Id="rId9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37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38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63.xml"/><Relationship Id="rId7" Type="http://schemas.openxmlformats.org/officeDocument/2006/relationships/image" Target="../media/image3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9.png"/><Relationship Id="rId5" Type="http://schemas.openxmlformats.org/officeDocument/2006/relationships/image" Target="../media/image27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0.xml"/><Relationship Id="rId5" Type="http://schemas.openxmlformats.org/officeDocument/2006/relationships/image" Target="../media/image15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slideLayout" Target="../slideLayouts/slideLayout120.xml"/><Relationship Id="rId7" Type="http://schemas.openxmlformats.org/officeDocument/2006/relationships/image" Target="../media/image15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0.xml"/><Relationship Id="rId5" Type="http://schemas.openxmlformats.org/officeDocument/2006/relationships/image" Target="../media/image14.pn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120.xml"/><Relationship Id="rId7" Type="http://schemas.openxmlformats.org/officeDocument/2006/relationships/image" Target="../media/image30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png"/><Relationship Id="rId5" Type="http://schemas.openxmlformats.org/officeDocument/2006/relationships/image" Target="../media/image27.png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25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4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2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4.png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3.png"/><Relationship Id="rId5" Type="http://schemas.openxmlformats.org/officeDocument/2006/relationships/image" Target="../media/image15.png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4.png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3.png"/><Relationship Id="rId5" Type="http://schemas.openxmlformats.org/officeDocument/2006/relationships/image" Target="../media/image14.png"/><Relationship Id="rId4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29.png"/><Relationship Id="rId7" Type="http://schemas.openxmlformats.org/officeDocument/2006/relationships/image" Target="../media/image4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6.png"/><Relationship Id="rId5" Type="http://schemas.openxmlformats.org/officeDocument/2006/relationships/image" Target="../media/image14.png"/><Relationship Id="rId4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30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29.png"/><Relationship Id="rId7" Type="http://schemas.openxmlformats.org/officeDocument/2006/relationships/image" Target="../media/image4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6.png"/><Relationship Id="rId5" Type="http://schemas.openxmlformats.org/officeDocument/2006/relationships/image" Target="../media/image14.png"/><Relationship Id="rId4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30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4.png"/><Relationship Id="rId4" Type="http://schemas.openxmlformats.org/officeDocument/2006/relationships/image" Target="../media/image3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15.png"/><Relationship Id="rId5" Type="http://schemas.openxmlformats.org/officeDocument/2006/relationships/image" Target="../media/image42.png"/><Relationship Id="rId4" Type="http://schemas.openxmlformats.org/officeDocument/2006/relationships/image" Target="../media/image3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7.png"/><Relationship Id="rId5" Type="http://schemas.openxmlformats.org/officeDocument/2006/relationships/image" Target="../media/image14.png"/><Relationship Id="rId4" Type="http://schemas.openxmlformats.org/officeDocument/2006/relationships/image" Target="../media/image3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7.png"/><Relationship Id="rId5" Type="http://schemas.openxmlformats.org/officeDocument/2006/relationships/image" Target="../media/image14.png"/><Relationship Id="rId4" Type="http://schemas.openxmlformats.org/officeDocument/2006/relationships/image" Target="../media/image3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7.png"/><Relationship Id="rId5" Type="http://schemas.openxmlformats.org/officeDocument/2006/relationships/image" Target="../media/image14.png"/><Relationship Id="rId4" Type="http://schemas.openxmlformats.org/officeDocument/2006/relationships/image" Target="../media/image3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7.png"/><Relationship Id="rId5" Type="http://schemas.openxmlformats.org/officeDocument/2006/relationships/image" Target="../media/image14.png"/><Relationship Id="rId4" Type="http://schemas.openxmlformats.org/officeDocument/2006/relationships/image" Target="../media/image3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3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4.png"/><Relationship Id="rId4" Type="http://schemas.openxmlformats.org/officeDocument/2006/relationships/image" Target="../media/image3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8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3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3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3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3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3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3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3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3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3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9.png"/><Relationship Id="rId5" Type="http://schemas.openxmlformats.org/officeDocument/2006/relationships/image" Target="../media/image15.png"/><Relationship Id="rId4" Type="http://schemas.openxmlformats.org/officeDocument/2006/relationships/image" Target="../media/image30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30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30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30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15.png"/><Relationship Id="rId4" Type="http://schemas.openxmlformats.org/officeDocument/2006/relationships/image" Target="../media/image30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37.xml"/><Relationship Id="rId4" Type="http://schemas.openxmlformats.org/officeDocument/2006/relationships/image" Target="../media/image30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3.xml"/><Relationship Id="rId5" Type="http://schemas.openxmlformats.org/officeDocument/2006/relationships/image" Target="../media/image14.png"/><Relationship Id="rId4" Type="http://schemas.openxmlformats.org/officeDocument/2006/relationships/image" Target="../media/image30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3.xml"/><Relationship Id="rId5" Type="http://schemas.openxmlformats.org/officeDocument/2006/relationships/image" Target="../media/image14.png"/><Relationship Id="rId4" Type="http://schemas.openxmlformats.org/officeDocument/2006/relationships/image" Target="../media/image30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152.xml"/><Relationship Id="rId7" Type="http://schemas.openxmlformats.org/officeDocument/2006/relationships/image" Target="../media/image30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png"/><Relationship Id="rId5" Type="http://schemas.openxmlformats.org/officeDocument/2006/relationships/image" Target="../media/image27.png"/><Relationship Id="rId4" Type="http://schemas.openxmlformats.org/officeDocument/2006/relationships/image" Target="../media/image15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slideLayout" Target="../slideLayouts/slideLayout153.xml"/><Relationship Id="rId7" Type="http://schemas.openxmlformats.org/officeDocument/2006/relationships/image" Target="../media/image14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7.pn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5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07920C7-A2F5-235E-7914-C66B5D39D4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600" y="0"/>
            <a:ext cx="92456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7266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88805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4CE41-FEEC-9491-0DA5-71307BCDD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457611A-7320-684C-F81A-1AE5EA588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7CE2658-CA21-E83E-5252-F002239D073E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3BB743F-C8AB-23D6-06EE-344CFF115A5F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552710A4-5C08-F139-B434-DCB40E406389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91666A1-FD43-165C-4D4D-2AB1E5289646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B9037693-DB46-89FF-2955-B70DAC6A1724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39FEDF2F-9A91-9E1F-CE58-3A773D210A9A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B9A4D98-C7AB-CFDC-8C5F-3CF6D60447B2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B9D134F-B08A-AD59-ADF8-20CF6643F52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A3E44CB0-0E44-3BF9-6CAD-42FB6CCC82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9E3A479A-EEFB-F915-EA6D-0DD2483EFFC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88207185-0779-F740-8062-E613F545AF8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D1A78702-1C85-B8FA-B6E7-487DC548638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F2217A3-3DCE-8FA8-DC5D-88309677DB8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C6B37890-08DD-96EB-59EC-CFAE5575D3E5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B87D9F6C-1632-01E4-480B-407F5A63DD4A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ECA8D43B-AB0F-7528-D9B6-BC3E1FED1511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إنتاج كتابي – الحصة3 (30)د.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إنتاج كتابي – الحصة4 (30)د.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A11E91D-DD7F-4D68-6766-CCE041A224AC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أساليب 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استماع.</a:t>
            </a:r>
            <a:r>
              <a:rPr lang="fr-FR" dirty="0"/>
              <a:t> </a:t>
            </a:r>
            <a:r>
              <a:rPr lang="ar-SA" dirty="0"/>
              <a:t>وتحدث (30)د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AAFE7851-E2D3-68F1-0F59-D7AEBD4371E4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 -4- (30)د.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إنتاج كتابي الحصة 5 (30)د.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F995977D-D080-F8DC-1765-C92BA2C1448F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 -1- 30 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الحصة</a:t>
            </a:r>
            <a:r>
              <a:rPr lang="fr-FR" dirty="0"/>
              <a:t> </a:t>
            </a:r>
            <a:r>
              <a:rPr lang="ar-SA" dirty="0"/>
              <a:t>-2- 30 د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3EF57EB2-92EA-D577-5182-804203EE8AEF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</a:t>
            </a:r>
            <a:r>
              <a:rPr lang="fr-FR" dirty="0"/>
              <a:t> </a:t>
            </a:r>
            <a:r>
              <a:rPr lang="ar-SA" dirty="0"/>
              <a:t>-3-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تراكيب</a:t>
            </a:r>
            <a:r>
              <a:rPr lang="ar-SA" dirty="0"/>
              <a:t>. (30)د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394A7D7-EDA0-D582-42DC-F0D1DB6E2F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499327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BA90E6FB-8CC9-826B-0174-4723655A6D27}"/>
              </a:ext>
            </a:extLst>
          </p:cNvPr>
          <p:cNvSpPr txBox="1">
            <a:spLocks/>
          </p:cNvSpPr>
          <p:nvPr/>
        </p:nvSpPr>
        <p:spPr>
          <a:xfrm>
            <a:off x="757652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نشاط اعتيادي (10)د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مراجعة توليف (شكل وفهم) + دعم  (60)د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427005E6-B6B9-7A50-B0EB-9D0ED6690F1B}"/>
              </a:ext>
            </a:extLst>
          </p:cNvPr>
          <p:cNvSpPr/>
          <p:nvPr/>
        </p:nvSpPr>
        <p:spPr>
          <a:xfrm>
            <a:off x="2917910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6 - </a:t>
            </a:r>
            <a:endParaRPr lang="ar-MA" sz="1600" b="1" dirty="0">
              <a:solidFill>
                <a:srgbClr val="474F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3150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ACF81FC-EC1A-6C99-27F0-ADD0BB2A8E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458F38D2-48CA-A439-36C3-792455C39CA8}"/>
              </a:ext>
            </a:extLst>
          </p:cNvPr>
          <p:cNvSpPr txBox="1">
            <a:spLocks/>
          </p:cNvSpPr>
          <p:nvPr/>
        </p:nvSpPr>
        <p:spPr>
          <a:xfrm>
            <a:off x="2051261" y="24441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تدبير  السلوك؛</a:t>
            </a:r>
          </a:p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نشاط اعتيادي.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14FA1BD-DFB3-ACEC-54D7-878393150187}"/>
              </a:ext>
            </a:extLst>
          </p:cNvPr>
          <p:cNvSpPr txBox="1"/>
          <p:nvPr/>
        </p:nvSpPr>
        <p:spPr>
          <a:xfrm>
            <a:off x="5425450" y="2122576"/>
            <a:ext cx="12137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35CB5E2-221B-66A1-AC1B-E53BA6FCB8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7376C49E-BF1C-0AFD-A327-2703332CF0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24423DE-F5C6-2E4C-F834-CDF37B9BBA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67570"/>
            <a:ext cx="5472000" cy="1405870"/>
          </a:xfrm>
          <a:prstGeom prst="rect">
            <a:avLst/>
          </a:prstGeom>
        </p:spPr>
      </p:pic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850C8146-14B1-D514-CFFA-7DEEDFA16D15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مفتاح التعايش.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FA286A1-D4A5-82CA-6A9F-C0EBEAA07BFC}"/>
              </a:ext>
            </a:extLst>
          </p:cNvPr>
          <p:cNvSpPr txBox="1"/>
          <p:nvPr/>
        </p:nvSpPr>
        <p:spPr>
          <a:xfrm>
            <a:off x="5464595" y="3380220"/>
            <a:ext cx="11432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2- مراجعة وتوليف.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723EE71-188C-1D1C-8293-1FAC9751C1B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sp>
        <p:nvSpPr>
          <p:cNvPr id="27" name="Titre 1">
            <a:extLst>
              <a:ext uri="{FF2B5EF4-FFF2-40B4-BE49-F238E27FC236}">
                <a16:creationId xmlns:a16="http://schemas.microsoft.com/office/drawing/2014/main" id="{8117BE18-4D07-E6D0-80C6-67538DF18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pic>
        <p:nvPicPr>
          <p:cNvPr id="4" name="Image 3" descr="Une image contenant symbole, Graphique, cercle, logo&#10;&#10;Le contenu généré par l’IA peut être incorrect.">
            <a:extLst>
              <a:ext uri="{FF2B5EF4-FFF2-40B4-BE49-F238E27FC236}">
                <a16:creationId xmlns:a16="http://schemas.microsoft.com/office/drawing/2014/main" id="{A6DAC9F3-04C2-E8E0-ACD0-BE5440061CE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391" y="3285069"/>
            <a:ext cx="468001" cy="538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6087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497840" y="2983609"/>
            <a:ext cx="7375439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543743" y="3134373"/>
              <a:ext cx="502509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كتابة فقرة  لتفسير فكرة؛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497840" y="3839548"/>
            <a:ext cx="7375439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634050" y="3169215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فهم نص " مفتاح التعايش"  واستثماره لغويا؛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497839" y="4730329"/>
            <a:ext cx="7375439" cy="890781"/>
            <a:chOff x="1331544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4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634051" y="3134373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تثبيت </a:t>
              </a:r>
              <a:r>
                <a:rPr lang="ar-MA" sz="24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تعلماتهم</a:t>
              </a: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ومعالجة تعثراتهم. 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AED09EC7-68C0-AD0C-91C0-0AF145052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19195"/>
            <a:ext cx="7886700" cy="720000"/>
          </a:xfrm>
        </p:spPr>
        <p:txBody>
          <a:bodyPr/>
          <a:lstStyle/>
          <a:p>
            <a:r>
              <a:rPr lang="ar-MA" sz="5400" dirty="0"/>
              <a:t>عند نهاية الحصة</a:t>
            </a:r>
            <a:endParaRPr lang="fr-MA" sz="5400" dirty="0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B81D4016-644A-3144-B6AC-89B858386521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80%</a:t>
            </a:r>
            <a:r>
              <a:rPr lang="ar-MA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447260" y="2453704"/>
            <a:ext cx="4500000" cy="129258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تدبير  السلوك؛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نشاط اعتيادي.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5911" y="1752077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13879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57D14D-010C-AAA2-2664-C1A77E125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6970CAAC-CF29-D020-CBCF-FCB0C6E3D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بكم، سنبدأ حصة اللغة العربية.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88AA8C7-E1D0-0153-46FD-A3F46C3A51E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B8BE47D-8680-5384-EF35-40C68265AE1F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7C21976-4E68-55C9-FB04-8169F100013F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4950CFA-BACE-E0FF-5161-4E2FBB00DA4B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E7768C5-A853-1F92-1F83-0F467CF1FC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3D0BB45-A75B-DD6E-567E-B02E0FB20E8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085D1A4-21AC-694E-E227-FB9DC604768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Espace réservé pour une image  19">
            <a:extLst>
              <a:ext uri="{FF2B5EF4-FFF2-40B4-BE49-F238E27FC236}">
                <a16:creationId xmlns:a16="http://schemas.microsoft.com/office/drawing/2014/main" id="{DB53C68D-D68B-F112-BDD6-8DC906CF467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6" t="5684" r="5359" b="14000"/>
          <a:stretch>
            <a:fillRect/>
          </a:stretch>
        </p:blipFill>
        <p:spPr>
          <a:xfrm>
            <a:off x="1801048" y="1759261"/>
            <a:ext cx="5671325" cy="4525432"/>
          </a:xfrm>
          <a:prstGeom prst="roundRect">
            <a:avLst>
              <a:gd name="adj" fmla="val 13580"/>
            </a:avLst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22560979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C778BD-04A4-F347-A759-F339FA1368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4B035472-86CE-79F0-4663-A0F97DE52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تعلمتم مجموعة من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السلوكات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الأسابيع الماضية. من يذكرنا بها من خلال الصور 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5757AF6-1A56-8485-02D4-F53C0CCF03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88FCA77-2A94-844E-FF86-98049937353A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39BB237-B996-CF5D-AB13-570DC0E2213C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5B336EE-A0BF-ACF0-D558-0A6B99A7BB08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7829BF5-2220-CF45-1C62-CBD6C4494E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FEB7AC2-2874-57B2-8C49-95CC27D37CF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F82139E-DB73-D9F2-2066-F00B3EE521A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E8A85D2-F66E-EEDB-DB77-F3BAE0FBC379}"/>
              </a:ext>
            </a:extLst>
          </p:cNvPr>
          <p:cNvSpPr txBox="1">
            <a:spLocks/>
          </p:cNvSpPr>
          <p:nvPr/>
        </p:nvSpPr>
        <p:spPr>
          <a:xfrm>
            <a:off x="1666222" y="4183394"/>
            <a:ext cx="4698960" cy="683605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أُصَحِّحُ أَخْطائي عَلى كُرّاسَتي وَدَفْتَري.</a:t>
            </a:r>
            <a:endParaRPr lang="ar-MA" sz="3200" b="1" dirty="0">
              <a:solidFill>
                <a:srgbClr val="424D7B"/>
              </a:solidFill>
            </a:endParaRPr>
          </a:p>
        </p:txBody>
      </p:sp>
      <p:pic>
        <p:nvPicPr>
          <p:cNvPr id="6" name="Image 5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360D6366-2C88-7304-EF15-7FBC384666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20" y="2098144"/>
            <a:ext cx="1047241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Image 9" descr="Une image contenant Animation, dessin humoristique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20BC97B-3E72-2F26-02F2-7D6609C87D4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610" y="3228047"/>
            <a:ext cx="955347" cy="955347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9" name="Ellipse 18">
            <a:extLst>
              <a:ext uri="{FF2B5EF4-FFF2-40B4-BE49-F238E27FC236}">
                <a16:creationId xmlns:a16="http://schemas.microsoft.com/office/drawing/2014/main" id="{719AF8DC-73F1-DC49-967E-CC9484BC8BA4}"/>
              </a:ext>
            </a:extLst>
          </p:cNvPr>
          <p:cNvSpPr/>
          <p:nvPr/>
        </p:nvSpPr>
        <p:spPr>
          <a:xfrm>
            <a:off x="6761247" y="2070249"/>
            <a:ext cx="958027" cy="955347"/>
          </a:xfrm>
          <a:prstGeom prst="ellipse">
            <a:avLst/>
          </a:prstGeom>
          <a:blipFill>
            <a:blip r:embed="rId8"/>
            <a:stretch>
              <a:fillRect/>
            </a:stretch>
          </a:blipFill>
          <a:ln w="762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20" name="Image 19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0DE9832-29EA-15CD-BDEB-CDF4EC5C13D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4212" y="2133356"/>
            <a:ext cx="1047240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EC8DC7D-1D70-8AC7-9127-B3E260086E6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8571" y="2175491"/>
            <a:ext cx="1047240" cy="857862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2" name="Image 21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D5720741-CB88-4BBD-6222-BBD99824CE1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5955" y="2090387"/>
            <a:ext cx="1070218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233089173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841C8E-B428-99A4-A552-4C6AAAEA87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36CB09FA-F4F4-B237-7D07-E12C85D46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حصل منكم على أكبر عدد من النجمات خلال الأسابيع السابقة؟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6AA665-B813-0007-9DB5-5A599A6C84B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3600200-050D-FDF5-3D83-1D7A6B872453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7314523-171F-B5D6-90CB-9443B55D9C84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4FF0D5-3C5D-A132-F80A-8AA3992B468E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D0CAB7E-BCB2-3765-3ACD-41E38D39BC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03AB05B-D19F-3662-F52B-D8E564FC595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D145E81-0957-2626-37AB-9F438C79051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E2C5479-0A4C-E623-7524-7C36E128668F}"/>
              </a:ext>
            </a:extLst>
          </p:cNvPr>
          <p:cNvSpPr txBox="1">
            <a:spLocks/>
          </p:cNvSpPr>
          <p:nvPr/>
        </p:nvSpPr>
        <p:spPr>
          <a:xfrm>
            <a:off x="1666222" y="3949714"/>
            <a:ext cx="4698960" cy="683605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أُصَحِّحُ أَخْطائي عَلى كُرّاسَتي وَدَفْتَري.</a:t>
            </a:r>
            <a:endParaRPr lang="ar-MA" sz="3200" b="1" dirty="0">
              <a:solidFill>
                <a:srgbClr val="424D7B"/>
              </a:solidFill>
            </a:endParaRPr>
          </a:p>
        </p:txBody>
      </p:sp>
      <p:pic>
        <p:nvPicPr>
          <p:cNvPr id="6" name="Image 5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454FCCE7-CF7C-5FE0-580E-BEA705BA03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20" y="2098144"/>
            <a:ext cx="1047241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Image 9" descr="Une image contenant Animation, dessin humoristique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FF8A16A-E9E5-4E58-AF22-37FC1DA46E3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610" y="3228047"/>
            <a:ext cx="955347" cy="955347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9" name="Ellipse 18">
            <a:extLst>
              <a:ext uri="{FF2B5EF4-FFF2-40B4-BE49-F238E27FC236}">
                <a16:creationId xmlns:a16="http://schemas.microsoft.com/office/drawing/2014/main" id="{189811B7-455E-677E-9062-F59D403298FE}"/>
              </a:ext>
            </a:extLst>
          </p:cNvPr>
          <p:cNvSpPr/>
          <p:nvPr/>
        </p:nvSpPr>
        <p:spPr>
          <a:xfrm>
            <a:off x="6761247" y="2070249"/>
            <a:ext cx="958027" cy="955347"/>
          </a:xfrm>
          <a:prstGeom prst="ellipse">
            <a:avLst/>
          </a:prstGeom>
          <a:blipFill>
            <a:blip r:embed="rId8"/>
            <a:stretch>
              <a:fillRect/>
            </a:stretch>
          </a:blipFill>
          <a:ln w="762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20" name="Image 19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7E07810-A429-9EBC-4C16-FAD4A1E4F27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4212" y="2133356"/>
            <a:ext cx="1047240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0DC2A0C-A808-98FB-3D12-87B928ABE08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8571" y="2175491"/>
            <a:ext cx="1047240" cy="857862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2" name="Image 21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FF18962C-F04F-5357-40FA-55B8B1FC7A3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5955" y="2090387"/>
            <a:ext cx="1070218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918703092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A0954A-6822-2F68-E55A-3AD8EF36A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7133A57B-30F4-11BF-772C-2B1B7F0ED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الفائزون هم.................. صفقوا عليهم بحرارة.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DBB8418-D1A1-46F2-51C9-8A584C32120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8558AF3-9A6C-0A20-FDF4-C95496549DDB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626B117-A1D7-742E-FD2A-F09C58EAAD43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D08B0A-70D2-89D2-0C1C-13FF4E6696E2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5B05408-EDC3-6703-DF90-94712E9B59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8E61560-ABFB-1E59-7FCD-914C6AF1FEA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8D035CC-226B-C4C3-A2E9-7C0FD58575B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F6B83C4-248C-3723-EA9F-075E59601A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87194" y="1704305"/>
            <a:ext cx="3022403" cy="4199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756520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7EB2A1-8054-7FEA-9E3D-2CFCBE8F7F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B01EE88F-29AC-9318-EA94-B0B7F6312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سأسجل أسماء الفائزين في السجل الذهبي للسلوك (دفتر خاص تحت اسم الدفتر الذهبي للسلوك.)</a:t>
            </a:r>
            <a:br>
              <a:rPr lang="ar-MA" sz="18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</a:b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( تدون أمام اسم التلميذ عبارات التقدير والتشجيع،  ويوقع التلميذ في الدفتر.) </a:t>
            </a:r>
            <a:endParaRPr lang="fr-FR" sz="18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1ADFC91-7A60-CEF5-5B7B-DC6FC303735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B51AF9B-000E-8BDB-D172-536A3367EDC0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8C1DA7A-B0C8-3AF3-5331-738EC211AE65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9F95531-7978-53C9-D28F-C7B5E42FD455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4ACA1C3-D191-92CF-34FE-463ADF337E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576F3ED-7F00-E8C8-6D32-9ACFF17AFB6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D94B644-6D6A-BEF7-7D63-349FEFE5D84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 descr="Une image contenant Rectangle, mur, intérieur, miroir&#10;&#10;Le contenu généré par l’IA peut être incorrect.">
            <a:extLst>
              <a:ext uri="{FF2B5EF4-FFF2-40B4-BE49-F238E27FC236}">
                <a16:creationId xmlns:a16="http://schemas.microsoft.com/office/drawing/2014/main" id="{7286B265-0D53-78B4-5104-CB53749E6D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85382" y="1693469"/>
            <a:ext cx="4722227" cy="472222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022720331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18121-6896-00B9-00CE-D40E7CF30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BE11599-09A6-449B-2E99-51A7FE5F1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ضعوا الكراسة والدفتر  واللوحة في القمطر.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D443E80-C1A5-CD3D-7669-7723C754F34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3D91F25-1BF0-BEE1-175E-FF4BF87555E9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97A7A6E-D932-9112-399F-9D64F56FAEB4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5F5A86D-663E-6E55-C19F-7027E355BB76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356727A-DBC9-8451-5CA0-5E60753C34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6726805-1CBB-A1F8-8223-42DE02320A4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244F9ED-B572-2201-DC6B-E9E60B98F80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Class AR_NV_06_1">
            <a:hlinkClick r:id="" action="ppaction://media"/>
            <a:extLst>
              <a:ext uri="{FF2B5EF4-FFF2-40B4-BE49-F238E27FC236}">
                <a16:creationId xmlns:a16="http://schemas.microsoft.com/office/drawing/2014/main" id="{2CACE606-5DB2-B17B-A16E-73352EB31431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94848" y="2184400"/>
            <a:ext cx="6996640" cy="3935413"/>
          </a:xfrm>
        </p:spPr>
      </p:pic>
    </p:spTree>
    <p:extLst>
      <p:ext uri="{BB962C8B-B14F-4D97-AF65-F5344CB8AC3E}">
        <p14:creationId xmlns:p14="http://schemas.microsoft.com/office/powerpoint/2010/main" val="21113337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81CBFD-1FE3-853B-0976-79C7773ABE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4A76D5-8BA6-3BAE-A388-362474632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هذه الحصة من النشاط الاعتيادي ستواصلون توضيح وتفسير فكرة 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8161031-765A-E890-39FA-37D0E041095E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6081A06-9BE0-38B6-CB74-8F7AA1274F0F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D4BAE25-B6E8-74FF-F488-ABA1BCF2174B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E2B86A2E-47F0-58A7-A8D0-B30C8F2BB3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1B8C2AE-2F6E-3220-E097-B8ACE34DC2E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C058CA1-2958-EEEE-51F3-5D26000F34A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D0898FB-59ED-50CE-0294-9F100706272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B4C1EA8-DF07-8272-FE8E-610BCF0C9091}"/>
              </a:ext>
            </a:extLst>
          </p:cNvPr>
          <p:cNvSpPr/>
          <p:nvPr/>
        </p:nvSpPr>
        <p:spPr>
          <a:xfrm>
            <a:off x="1008253" y="3065779"/>
            <a:ext cx="7127494" cy="1587863"/>
          </a:xfrm>
          <a:prstGeom prst="roundRect">
            <a:avLst/>
          </a:prstGeom>
          <a:ln w="28575">
            <a:solidFill>
              <a:srgbClr val="48B2DC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سَأَكْتُبُ فِقْرَةً لِتَفْسيرِ فِكْرَةٍ.</a:t>
            </a:r>
            <a:endParaRPr lang="fr-FR" sz="54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63109187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0C97C4-E334-63F2-6FF6-C43D712241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8B46DC-96A1-624B-47F9-7C179ECBD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دفاتر البحث واكتبوا تفسيرا للفكرة التالية مستعملين الأساليب المقترحة.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036EB98-98ED-3039-9701-42957810942B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FC0C34A-C54C-0214-F115-B920446548C6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7E8E29E-56B5-9B44-3210-5107491F75E1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93F6B6C-BF3D-071F-1010-5B547671DA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73398E6-4A10-5AF6-1C4C-13E158E0B43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4879DEC-544B-090B-23E6-D659DEDF7EF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68B60F5-2CD5-2B33-314C-B0C4E0B6251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timer_3min">
            <a:hlinkClick r:id="" action="ppaction://media"/>
            <a:extLst>
              <a:ext uri="{FF2B5EF4-FFF2-40B4-BE49-F238E27FC236}">
                <a16:creationId xmlns:a16="http://schemas.microsoft.com/office/drawing/2014/main" id="{E79301F5-6309-0C8B-76DE-F3E78229BC5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7465" y="1416558"/>
            <a:ext cx="1080000" cy="1080000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BB6B5CC-4D07-11D4-78E1-0797EF7842A3}"/>
              </a:ext>
            </a:extLst>
          </p:cNvPr>
          <p:cNvSpPr/>
          <p:nvPr/>
        </p:nvSpPr>
        <p:spPr>
          <a:xfrm>
            <a:off x="648510" y="3009714"/>
            <a:ext cx="8016275" cy="1215486"/>
          </a:xfrm>
          <a:prstGeom prst="roundRect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5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ٱلِاسْتِعَمالُ</a:t>
            </a: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ٱلْمُفْرِطُ لِلْإِنْتِرْنِتِ مُضِرٌّ.</a:t>
            </a:r>
            <a:endParaRPr lang="fr-FR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26A7A847-27FB-FDCF-E5C9-55E764F25B56}"/>
              </a:ext>
            </a:extLst>
          </p:cNvPr>
          <p:cNvSpPr/>
          <p:nvPr/>
        </p:nvSpPr>
        <p:spPr>
          <a:xfrm>
            <a:off x="1498126" y="5354665"/>
            <a:ext cx="6340541" cy="1021556"/>
          </a:xfrm>
          <a:prstGeom prst="roundRect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.......لِأَنَّها......كَما أَنَّها..... إِلى جانِبِ ذلِكَ، فَهِيَ.....</a:t>
            </a:r>
            <a:endParaRPr lang="fr-FR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0E5E57E3-6127-0644-C3BF-BBC2EDD05564}"/>
              </a:ext>
            </a:extLst>
          </p:cNvPr>
          <p:cNvSpPr/>
          <p:nvPr/>
        </p:nvSpPr>
        <p:spPr>
          <a:xfrm>
            <a:off x="3224858" y="1956558"/>
            <a:ext cx="2560589" cy="863299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اَلْفِكْرَةُ </a:t>
            </a:r>
            <a:endParaRPr lang="fr-FR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3FEB6032-6671-692C-7717-83117465F152}"/>
              </a:ext>
            </a:extLst>
          </p:cNvPr>
          <p:cNvSpPr/>
          <p:nvPr/>
        </p:nvSpPr>
        <p:spPr>
          <a:xfrm>
            <a:off x="3388101" y="4313952"/>
            <a:ext cx="2560589" cy="863299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اَلْأَساليبُ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</a:rPr>
              <a:t> </a:t>
            </a:r>
            <a:endParaRPr lang="fr-FR" sz="36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655686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31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 mute="1">
                <p:cTn id="1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5327CE-717D-011B-2348-489DBF0E4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يقرأ عمله؟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D2EE328-545C-52A5-1B2E-DEB654FDA996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EF7667B-C3CB-D1C9-EDE3-36870F1C16BD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7325C20-D952-1F5B-613E-1D6D445FA2F9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BFFC538-41AA-DDFF-002E-E34BCAC6C6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ADA480E-8104-7ECD-8A8F-B9586E65DAE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F28A3F8-69C0-7CF3-A64A-F374EA50C03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B59145E-3F70-DAFD-3A6E-B76848816A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10B9971-81C1-17E5-E8B7-CEDFD10D8DE1}"/>
              </a:ext>
            </a:extLst>
          </p:cNvPr>
          <p:cNvSpPr txBox="1"/>
          <p:nvPr/>
        </p:nvSpPr>
        <p:spPr>
          <a:xfrm>
            <a:off x="1502326" y="2585276"/>
            <a:ext cx="5480652" cy="1687447"/>
          </a:xfrm>
          <a:prstGeom prst="roundRect">
            <a:avLst/>
          </a:prstGeom>
          <a:ln w="38100">
            <a:solidFill>
              <a:srgbClr val="48B2DC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algn="ctr" rtl="1">
              <a:defRPr sz="54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8800" dirty="0"/>
              <a:t>أَقْــــرَأُ إِنْتاجي.</a:t>
            </a:r>
            <a:endParaRPr lang="fr-FR" sz="8800" dirty="0"/>
          </a:p>
        </p:txBody>
      </p:sp>
    </p:spTree>
    <p:extLst>
      <p:ext uri="{BB962C8B-B14F-4D97-AF65-F5344CB8AC3E}">
        <p14:creationId xmlns:p14="http://schemas.microsoft.com/office/powerpoint/2010/main" val="2431274517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FF9DAE-4AC3-C86C-8BA4-8BBED3C76F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2D80DC-AC17-7727-D86C-07828206C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نظركم، من الفائز في نشاط التحدث باسترسال؟</a:t>
            </a: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3627671-9BDB-6F82-D34F-56C6E5C6AF2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228007A-44E3-02DC-3365-35067CCD7D50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0582DF1-581B-3710-BE73-7844517692F7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78C33E6-06ED-BE8A-95A7-D615ACF7C724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15FBCC0-96EC-1351-4D53-3B03C5DFA2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7763418-3AC2-F55F-359A-5B1FF8B192E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979DF79-B485-3DCB-8097-F6E22EC031E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7F030772-7BC1-74C0-5274-C8235644D7F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22027" r="21803"/>
          <a:stretch>
            <a:fillRect/>
          </a:stretch>
        </p:blipFill>
        <p:spPr>
          <a:xfrm>
            <a:off x="2686319" y="2234031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8601338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790694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900501" y="861591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srgbClr val="424D7B"/>
                </a:solidFill>
              </a:rPr>
              <a:t>                                                  </a:t>
            </a:r>
            <a:r>
              <a:rPr lang="ar-MA" dirty="0">
                <a:solidFill>
                  <a:srgbClr val="424D7B"/>
                </a:solidFill>
              </a:rPr>
              <a:t>مراجعة وتوليف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2762911" y="2889000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شكل النص</a:t>
            </a:r>
          </a:p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فهم واستثمار النص.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0B5FEFE-70F2-7405-13AA-80939378AA6D}"/>
              </a:ext>
            </a:extLst>
          </p:cNvPr>
          <p:cNvSpPr txBox="1"/>
          <p:nvPr/>
        </p:nvSpPr>
        <p:spPr>
          <a:xfrm>
            <a:off x="2934269" y="1771950"/>
            <a:ext cx="41646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مفتاح التعايش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" name="Image 8">
            <a:extLst>
              <a:ext uri="{FF2B5EF4-FFF2-40B4-BE49-F238E27FC236}">
                <a16:creationId xmlns:a16="http://schemas.microsoft.com/office/drawing/2014/main" id="{60ECD07F-3F16-BA5D-FD99-E9EC1FBE59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03412" y="1041591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4" name="Image 3" descr="Une image contenant symbole, Graphique, cercle, logo&#10;&#10;Le contenu généré par l’IA peut être incorrect.">
            <a:extLst>
              <a:ext uri="{FF2B5EF4-FFF2-40B4-BE49-F238E27FC236}">
                <a16:creationId xmlns:a16="http://schemas.microsoft.com/office/drawing/2014/main" id="{65388882-FA84-A3DB-22AF-138C0A7568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053" y="1581591"/>
            <a:ext cx="782644" cy="727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0188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B2D942-94F2-6877-25B3-C98D233EC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65E9F3-5246-3F85-EEBC-651CF2AB1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حصة اليوم، ستشكلون جملتين من نص ثم تستثمرونه لغويا بعد فهم مضامينه. </a:t>
            </a: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0D800297-3ED3-C1E2-A835-F15C4C1C23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9F846CD-5213-36C9-58F3-D42DA7092821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83CDF78-A4F2-2270-8F52-2B9A6ECE6A05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6EA815E-7591-999C-98E7-DFFC585C6C21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BE84EA5-E0C2-8142-6C50-AB55D614216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E96A652-459F-75CB-C71E-CC2E73F474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EA0E077-FE9B-A5BB-E3B7-B4AF564F9F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40DC27B-D1D4-C33B-36BA-16E65626194F}"/>
              </a:ext>
            </a:extLst>
          </p:cNvPr>
          <p:cNvSpPr txBox="1"/>
          <p:nvPr/>
        </p:nvSpPr>
        <p:spPr>
          <a:xfrm>
            <a:off x="1070129" y="2967335"/>
            <a:ext cx="6840000" cy="1940957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سَأَشْكُلُ جُمْلَتَيْنِ  مِنْ نَصٍّ ثُمَّ أَسْتَثْمِرُ مَضامينَهُ.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55689108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7D3BF1-4057-D3B1-DEB6-CEFD7CD35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520F19-EFE7-419C-A522-D4472812F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كراساتكم الصفحة -90-. اقرؤوا النص قراءة صامتة. </a:t>
            </a: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FF2E027B-57A0-38F7-CEDB-68E3D78904B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1159C58-8C16-29C2-D8E3-72C8067ED478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97975AA-9B60-4C9D-5AD0-5F18A36ABFAC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AE63108-8CCB-B5A2-1BC1-E1D619D6DC42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CD4A213-349A-B82C-0157-C7364BD12DF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EB845FC-4410-9422-D853-AB1A2F1BAD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1B68396-D9E5-7EE5-093D-33FAAC6B280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3F313B7-8418-46AC-8450-2A89FFED794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1767" y="1388666"/>
            <a:ext cx="734742" cy="845580"/>
          </a:xfrm>
          <a:prstGeom prst="rect">
            <a:avLst/>
          </a:prstGeom>
        </p:spPr>
      </p:pic>
      <p:pic>
        <p:nvPicPr>
          <p:cNvPr id="12" name="Image 11" descr="Une image contenant texte, lettre, écriture manuscrite, Police&#10;&#10;Le contenu généré par l’IA peut être incorrect.">
            <a:extLst>
              <a:ext uri="{FF2B5EF4-FFF2-40B4-BE49-F238E27FC236}">
                <a16:creationId xmlns:a16="http://schemas.microsoft.com/office/drawing/2014/main" id="{621AA0A1-47DD-BD9F-7DE2-3B28AAB037D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56972" y="1584000"/>
            <a:ext cx="3176468" cy="4886960"/>
          </a:xfrm>
          <a:prstGeom prst="rect">
            <a:avLst/>
          </a:prstGeom>
          <a:ln w="12700">
            <a:solidFill>
              <a:srgbClr val="48B2DC"/>
            </a:solidFill>
          </a:ln>
        </p:spPr>
      </p:pic>
    </p:spTree>
    <p:extLst>
      <p:ext uri="{BB962C8B-B14F-4D97-AF65-F5344CB8AC3E}">
        <p14:creationId xmlns:p14="http://schemas.microsoft.com/office/powerpoint/2010/main" val="2148368474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D57133-204D-7261-0148-3145757EF3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A3E876-C20F-E068-B3A6-C468A7BD4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453" y="780933"/>
            <a:ext cx="6840000" cy="612000"/>
          </a:xfrm>
        </p:spPr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نبدأ بالشكل. من يذكرنا بالخطوات التي نسلكها لشكل جملة؟ </a:t>
            </a:r>
          </a:p>
        </p:txBody>
      </p: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13B3AC36-BE52-D936-D123-15A8882C4A6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FCE58AE-2F64-35F1-C932-C99F16EB99C3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4F70D91-0FAE-4A72-012C-400EBD5D3E07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5B17189-029A-8017-23E2-F59D41BFC6C1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206E446-595C-305B-5695-CB79C44ABDA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7BA375D-24CD-5078-EFB9-96C567466D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5ABDEB2-E7D7-3DF8-3113-BAD13873342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C515F6D-29CA-7222-78A0-551C2350E774}"/>
              </a:ext>
            </a:extLst>
          </p:cNvPr>
          <p:cNvSpPr txBox="1"/>
          <p:nvPr/>
        </p:nvSpPr>
        <p:spPr>
          <a:xfrm>
            <a:off x="1070129" y="2967335"/>
            <a:ext cx="6840000" cy="1021556"/>
          </a:xfrm>
          <a:prstGeom prst="roundRect">
            <a:avLst/>
          </a:prstGeom>
          <a:noFill/>
          <a:ln w="38100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ٱلْخُطُواتُ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نَتَّبِعُها لِشَكْلِ جُمْلَةٍ؟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45229542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AE7812-DC34-C42E-2C17-F34F4D20B2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DE5227-F088-9341-5EDA-4ACD78914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لنتذكر. من يقرأ؟ 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FCF9256-7314-0F3F-931F-70F48C5CAE9F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15A43AE-F701-2411-00CE-2F83BA8427F8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40D257A-FC87-93EA-33ED-A60AA098A9F3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5190602-901C-B7FF-39B7-1043653DD8B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3DF9BD7-57E6-F2EF-6B89-B401C9056A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26323CE-3815-1287-54B3-F458FA2E631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5EB0099-0501-E23C-BF41-B5CCF9EECFEB}"/>
              </a:ext>
            </a:extLst>
          </p:cNvPr>
          <p:cNvSpPr/>
          <p:nvPr/>
        </p:nvSpPr>
        <p:spPr>
          <a:xfrm>
            <a:off x="1305261" y="1766880"/>
            <a:ext cx="6278880" cy="4518000"/>
          </a:xfrm>
          <a:prstGeom prst="round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365125" indent="-365125" algn="just" rtl="1">
              <a:lnSpc>
                <a:spcPct val="107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أَقَرَأُ ٱلْجُمْلَةَ قِراءَةً أولى مُبْرِزًا ٱلْحَرَكَةَ ٱلْأَخيرَةَ لِكُلِّ كَلِمَةٍ؛</a:t>
            </a:r>
          </a:p>
          <a:p>
            <a:pPr marL="365125" indent="-365125" algn="just" rtl="1">
              <a:lnSpc>
                <a:spcPct val="107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أَسْأَلُ: عَمَّ تَتَحَدَّثُ ٱلْجُمْلَةُ ؟ ثم أُجيبُ عَن ٱلسُّـؤالِ لِأَتَأَكَّدَ مِـنْ فَـهْمِ ٱلْجُمْلَةِ؛ </a:t>
            </a:r>
          </a:p>
          <a:p>
            <a:pPr marL="365125" indent="-365125" algn="just" rtl="1">
              <a:lnSpc>
                <a:spcPct val="107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أَقْرَأُ ٱلْجُمْلَةَ كَلِمَةً تِلْوَ ٱلْأُخْرى ثُمَّ أَشْكُلُها، مَعَ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ٱلتَّمْييزِ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بَيْنَ ٱلْحـَرَكَةِ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ٱلْقَصيرَةِ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وٱلطَّويلَةِ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وَٱلانْتِباهِ إِلى هَمْزَتَيْ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ٱلْوَصْلِ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وَٱلْقَطْعِ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 </a:t>
            </a:r>
          </a:p>
          <a:p>
            <a:pPr marL="365125" indent="-365125" algn="just" rtl="1">
              <a:lnSpc>
                <a:spcPct val="107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حالَةِ ٱلتَّـرَدُّدِ في حَرَكَة آخِر حَرْفٍ في ٱلْكَلِمَةِ، أُحَدِّدُ إِعْرابَها في ٱلْجُمْلَةِ.  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9BE1185-7D5A-DB03-EFDA-5432836D585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60874782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620F5-52B3-FDB7-D512-42956EE60E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4C42CC-E4CF-4A9F-6F5E-A3C70CD67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اشكلوا الجملتين في المكان المخصص لذلك. (يسجل الأستاذ الجملتين على السبورة)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54E709A-C3E4-52FA-0AC1-898C23CDE9A6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0604FB-49B7-24E2-5A79-48CC9574EA44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A4CAEBF-EB2E-AC6F-99B2-00602A945984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1E9F9CA-FD91-65B0-8A88-2A159E8B487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ABB9DFD-703E-FB42-E7C4-A7FF09110B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A612CDC-269A-3CF0-14CE-4CD00AEB8BD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98E2727-F922-070D-1B3A-811CEECD105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 descr="Une image contenant texte, lettre, écriture manuscrite, Police&#10;&#10;Le contenu généré par l’IA peut être incorrect.">
            <a:extLst>
              <a:ext uri="{FF2B5EF4-FFF2-40B4-BE49-F238E27FC236}">
                <a16:creationId xmlns:a16="http://schemas.microsoft.com/office/drawing/2014/main" id="{97FE9CD0-8CAB-FA5B-FEB0-EBCB910FF8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41678" y="1584000"/>
            <a:ext cx="3176468" cy="4886960"/>
          </a:xfrm>
          <a:prstGeom prst="rect">
            <a:avLst/>
          </a:prstGeom>
          <a:ln w="12700">
            <a:solidFill>
              <a:srgbClr val="48B2DC"/>
            </a:solidFill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8A8AE26-5130-D0BF-E2FD-5BBD961DC5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41678" y="5607360"/>
            <a:ext cx="3176468" cy="494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429335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CF04BE-D149-540A-C9FD-3D44366CF3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E33717-6A70-BCD4-1CD7-ECAC0F6B2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يقوم إلى السبورة ويشكل الجملة الأولى؟ وآخر يشكل الثانية. ( مناقشة شكل بعض الكلمات.)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4571ACA-900C-39C9-E82A-7E2E8C0111F7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382099A-112F-0C60-81D1-97E2AA294F28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69A3C0D-9496-59EA-2EEA-D640D293E019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C1C4600-387F-A9B7-BB3B-5DCC4408F79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B1E76A6-6826-D5E1-34B3-B8CF0AC642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2CC4917-A7E7-79D4-3BF4-BD11F62210F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5D4F4E0-4BD2-45E3-EADC-901AB05B2A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571596C-66FE-FBDA-B1FA-D83B3074B501}"/>
              </a:ext>
            </a:extLst>
          </p:cNvPr>
          <p:cNvSpPr txBox="1"/>
          <p:nvPr/>
        </p:nvSpPr>
        <p:spPr>
          <a:xfrm>
            <a:off x="1166080" y="2722880"/>
            <a:ext cx="684000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lvl="0" indent="-571500" algn="r" rtl="1">
              <a:buFont typeface="Arial" panose="020B0604020202020204" pitchFamily="34" charset="0"/>
              <a:buChar char="•"/>
            </a:pP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نكسر جدران الصمت فاتحين أبواب التفاهم</a:t>
            </a:r>
            <a:r>
              <a:rPr lang="f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endParaRPr lang="fr-FR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571500" lvl="0" indent="-571500" algn="r" rtl="1">
              <a:buFont typeface="Arial" panose="020B0604020202020204" pitchFamily="34" charset="0"/>
              <a:buChar char="•"/>
            </a:pP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للتواصل أشكال كثيرة ومتنوعة.</a:t>
            </a:r>
            <a:endParaRPr lang="fr-FR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56831421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6E9660-1A43-66E3-F200-C5A4E99CE6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8E7133-5A04-CBB6-D43F-3DBFEE972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ضعوا خطا تحت الأخطاء في الشكل، ثم اشكلوا الجملتين في النص.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7322D47-9504-CB3F-ABF2-7AFDC8999431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7E0B75A-B858-85CA-4183-7BBE422B100B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4EE9E64-448D-7065-55BF-2D10501C9558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D299406-3BF2-604C-F943-84F972B5BFC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A053643-E4FC-F907-2378-6BA07E8070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78824DF-7811-6827-2E68-96839FD647B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7E10D3A-10DD-9ED6-AE53-458C1FDC618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67D37C6-0719-1C3C-529C-6818FD96C65D}"/>
              </a:ext>
            </a:extLst>
          </p:cNvPr>
          <p:cNvSpPr txBox="1"/>
          <p:nvPr/>
        </p:nvSpPr>
        <p:spPr>
          <a:xfrm>
            <a:off x="859809" y="2941244"/>
            <a:ext cx="742438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lvl="0" indent="-571500" algn="r" rtl="1">
              <a:buFont typeface="Arial" panose="020B0604020202020204" pitchFamily="34" charset="0"/>
              <a:buChar char="•"/>
            </a:pP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نَكْسِرُ جُدْرانَ </a:t>
            </a:r>
            <a:r>
              <a:rPr lang="ar-S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ٱلصَّمْتِ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فات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حينَ أَبْوابَ </a:t>
            </a:r>
            <a:r>
              <a:rPr lang="ar-S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ٱلتَّفاهُمِ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f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 </a:t>
            </a:r>
            <a:endParaRPr lang="ar-MA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571500" lvl="0" indent="-571500" algn="r" rtl="1">
              <a:buFont typeface="Arial" panose="020B0604020202020204" pitchFamily="34" charset="0"/>
              <a:buChar char="•"/>
            </a:pPr>
            <a:endParaRPr lang="fr-FR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571500" lvl="0" indent="-571500" algn="r" rtl="1">
              <a:buFont typeface="Arial" panose="020B0604020202020204" pitchFamily="34" charset="0"/>
              <a:buChar char="•"/>
            </a:pP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لِلتَّواصُلِ أَشْكالٌ كَثيرَةٌ وَمُتَنَوِّعَةٌ.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73909736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AC4083-C5F9-4E49-D14A-F1CE827FB7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430FF2-36F6-4FC5-CB2C-669856A79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يقرأ النص بطلاقة  على كراسته؟ . (قراءتان  فقط).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C01A065-75FA-E02C-259C-01B29491398F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8ECB798-6379-9EF1-6B39-B74F614A0389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4325D0C-2CDA-2AE1-6AC9-8FF07FF8FA65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CDF844D-E133-8BEB-3742-AFD67883F90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983BCB1-B800-0D9B-F9A2-32EC5A78DE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CA5631D-F3A3-BC40-B152-1B8DEB46AD5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AE20283-3C6E-D012-D6BE-9DECCE84FB4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 descr="Une image contenant texte, lettre, écriture manuscrite, Police&#10;&#10;Le contenu généré par l’IA peut être incorrect.">
            <a:extLst>
              <a:ext uri="{FF2B5EF4-FFF2-40B4-BE49-F238E27FC236}">
                <a16:creationId xmlns:a16="http://schemas.microsoft.com/office/drawing/2014/main" id="{C8FA7D00-6FC7-D3FA-B884-4B1F2F3176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41678" y="1584000"/>
            <a:ext cx="3176468" cy="4886960"/>
          </a:xfrm>
          <a:prstGeom prst="rect">
            <a:avLst/>
          </a:prstGeom>
          <a:ln w="12700">
            <a:solidFill>
              <a:srgbClr val="48B2DC"/>
            </a:solidFill>
          </a:ln>
        </p:spPr>
      </p:pic>
    </p:spTree>
    <p:extLst>
      <p:ext uri="{BB962C8B-B14F-4D97-AF65-F5344CB8AC3E}">
        <p14:creationId xmlns:p14="http://schemas.microsoft.com/office/powerpoint/2010/main" val="3855906203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188C10-3A37-02B2-4502-A4F0ECEB7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B60A10-5575-E49D-4C18-3ADC87621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أجيبوا عن أسئلة  استثمار المعجم وفهم النص.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274A6C6-3A13-2FED-E37F-558D3E894518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88C5295-9712-0A7B-DEC4-B43440859DD9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D3D28E-A692-84F5-5179-7675556A0A13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9B05188-BFE0-6B4A-6024-4D2E488708F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6A6EA6D-646B-4C6C-4239-A94BB86A27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CE31463-F96C-D704-C347-612A18A438B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9CBCD111-C27A-C7CA-2C50-15E7149B58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734" y="1368000"/>
            <a:ext cx="611619" cy="704094"/>
          </a:xfrm>
          <a:prstGeom prst="rect">
            <a:avLst/>
          </a:prstGeom>
        </p:spPr>
      </p:pic>
      <p:pic>
        <p:nvPicPr>
          <p:cNvPr id="14" name="Image 13" descr="Une image contenant texte, capture d’écran, Police, lettre&#10;&#10;Le contenu généré par l’IA peut être incorrect.">
            <a:extLst>
              <a:ext uri="{FF2B5EF4-FFF2-40B4-BE49-F238E27FC236}">
                <a16:creationId xmlns:a16="http://schemas.microsoft.com/office/drawing/2014/main" id="{20550380-48B0-D73D-D682-EEFD2193C2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28769" y="1720047"/>
            <a:ext cx="3236413" cy="4489730"/>
          </a:xfrm>
          <a:prstGeom prst="rect">
            <a:avLst/>
          </a:prstGeom>
          <a:ln w="38100">
            <a:solidFill>
              <a:srgbClr val="48B2DC"/>
            </a:solidFill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A97929C-1665-0586-69B3-D6F95960DB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28768" y="2174240"/>
            <a:ext cx="3236413" cy="2326640"/>
          </a:xfrm>
          <a:prstGeom prst="rect">
            <a:avLst/>
          </a:prstGeom>
        </p:spPr>
      </p:pic>
      <p:pic>
        <p:nvPicPr>
          <p:cNvPr id="22" name="Espace réservé pour une image  2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040C198-EEE7-D4AF-2A4D-900C9C151F9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499678540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54A72F-D931-AB7D-5858-CB80BD766B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015731-D16C-EBA6-9967-16154ECAB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880" y="756000"/>
            <a:ext cx="7051630" cy="612000"/>
          </a:xfrm>
        </p:spPr>
        <p:txBody>
          <a:bodyPr anchor="ctr"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نصحح. من يجيب عن السؤال الأول؟ ( تناقش الأجوبة المقترحة ثم يتم الانتقال إلى السؤال الموالي.)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2F1CC9F-C5F3-8DE3-5FF9-4C218BAA484C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A287680-DB16-FD5E-8F3A-30C84106EC43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D2C183E-8F9B-2F73-474B-49B2EEA4A3E8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BECDBA2-0736-2AF1-36E9-42489A9FBEB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5969D6E-9EE6-DE93-809B-4565851030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2DFA6AD-E516-A31E-E20A-ADD7CBD3350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938A4EE-C4ED-8A48-8E15-841712E52B5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 descr="Une image contenant texte, capture d’écran, Police, lettre&#10;&#10;Le contenu généré par l’IA peut être incorrect.">
            <a:extLst>
              <a:ext uri="{FF2B5EF4-FFF2-40B4-BE49-F238E27FC236}">
                <a16:creationId xmlns:a16="http://schemas.microsoft.com/office/drawing/2014/main" id="{3327A50E-6C32-46F0-11BD-AE5C03F977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28769" y="1720047"/>
            <a:ext cx="3236413" cy="4489730"/>
          </a:xfrm>
          <a:prstGeom prst="rect">
            <a:avLst/>
          </a:prstGeom>
          <a:ln w="38100">
            <a:solidFill>
              <a:srgbClr val="48B2DC"/>
            </a:solidFill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0BF5FCD-B172-6D62-FCDC-03329182629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28768" y="2174240"/>
            <a:ext cx="3236413" cy="224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227120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99E4E3-8C1B-4434-43FF-D4EEC8AB41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C66380-178D-66A8-F735-14A78E14BC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صححوا على كراساتكم.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064B60D-D7BD-78C4-190D-3A9D955F02EC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637B69E-7B99-D70A-F4C7-17D6967647FF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5732BF9-C60A-4C65-231C-C79E6F88EAE1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A462FA0-9C76-499C-0BD4-BA5E18CB681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5225B53-6010-997B-15F4-869B1AFEA3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F9B1C11-4D4E-B643-17F9-D3F2A725229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6B63F8B-5499-4B7B-E543-EC5F3714EC49}"/>
              </a:ext>
            </a:extLst>
          </p:cNvPr>
          <p:cNvSpPr txBox="1"/>
          <p:nvPr/>
        </p:nvSpPr>
        <p:spPr>
          <a:xfrm>
            <a:off x="355600" y="2989276"/>
            <a:ext cx="8331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r" rtl="1">
              <a:buFont typeface="+mj-lt"/>
              <a:buAutoNum type="arabicPeriod"/>
            </a:pP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يساعِدُ ٱلتَّواصُلُ عَلى تَجاوُزِ </a:t>
            </a:r>
            <a:r>
              <a:rPr lang="ar-MA" sz="2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ٱلصِّراعاتِ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بَيْنَ </a:t>
            </a:r>
            <a:r>
              <a:rPr lang="ar-MA" sz="2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ٱلدُّوَلِ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خِلالِ فَتْحِ أَبْوابِ </a:t>
            </a:r>
            <a:r>
              <a:rPr lang="ar-MA" sz="2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ٱلتَّفاهُمِ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وَتَقْريبِ </a:t>
            </a:r>
            <a:r>
              <a:rPr lang="ar-MA" sz="2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ٱلمَسافاتِ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وَإِذابَةِ </a:t>
            </a:r>
            <a:r>
              <a:rPr lang="ar-MA" sz="2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ٱلجَليدِ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بَيْنَ </a:t>
            </a:r>
            <a:r>
              <a:rPr lang="ar-MA" sz="2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ٱلنُّفوسِ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وَبِناءِ عَلاقاتٍ قائِمَةٍ عَلى </a:t>
            </a:r>
            <a:r>
              <a:rPr lang="ar-MA" sz="2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ٱلاحْتِرامِ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ٱلمُتَبادَلِ، مِمّا يُطْفِئُ نارَ </a:t>
            </a:r>
            <a:r>
              <a:rPr lang="ar-MA" sz="2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ٱلخِلافِ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وَيُحَقِّقُ </a:t>
            </a:r>
            <a:r>
              <a:rPr lang="ar-MA" sz="2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ٱلسَّلامَ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457200" indent="-457200" algn="r" rtl="1">
              <a:buFont typeface="+mj-lt"/>
              <a:buAutoNum type="arabicPeriod"/>
            </a:pP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اعِْتَبَرَ ٱلكاتِبُ ٱلتَّواصُلَ مِفْتاحَ </a:t>
            </a:r>
            <a:r>
              <a:rPr lang="ar-MA" sz="2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ٱلتَّعايُشِ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لِأَنَّهُ </a:t>
            </a:r>
            <a:r>
              <a:rPr lang="ar-MA" sz="2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ٱلجِسْرُ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ٱلَّذي يَصِلُ بَيْنَ </a:t>
            </a:r>
            <a:r>
              <a:rPr lang="ar-MA" sz="2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ٱلعُقولِ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وَٱلقُلوبِ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وَهُوَ ٱلَّذي يُقَرِّبُ </a:t>
            </a:r>
            <a:r>
              <a:rPr lang="ar-MA" sz="2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ٱلمَسافاتِ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وَيُذيبُ </a:t>
            </a:r>
            <a:r>
              <a:rPr lang="ar-MA" sz="2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ٱلجَليدَ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بَيْنَ </a:t>
            </a:r>
            <a:r>
              <a:rPr lang="ar-MA" sz="2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ٱلنُّفوسِ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وَمَنْبَعُ </a:t>
            </a:r>
            <a:r>
              <a:rPr lang="ar-MA" sz="2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ٱلمَحَبَّةِ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وَبِدايَةُ كُلِّ تَفاهُمٍ.</a:t>
            </a:r>
          </a:p>
          <a:p>
            <a:pPr marL="457200" indent="-457200" algn="r" rtl="1">
              <a:buFont typeface="+mj-lt"/>
              <a:buAutoNum type="arabicPeriod"/>
            </a:pP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</a:t>
            </a:r>
          </a:p>
        </p:txBody>
      </p:sp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E023C68-27A8-57F1-6A9F-99AFB54643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DBF13CB3-CBB8-2703-056E-9FDACBAAAE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0997874"/>
              </p:ext>
            </p:extLst>
          </p:nvPr>
        </p:nvGraphicFramePr>
        <p:xfrm>
          <a:off x="1494779" y="1464780"/>
          <a:ext cx="5863198" cy="1174053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1553058">
                  <a:extLst>
                    <a:ext uri="{9D8B030D-6E8A-4147-A177-3AD203B41FA5}">
                      <a16:colId xmlns:a16="http://schemas.microsoft.com/office/drawing/2014/main" val="887281950"/>
                    </a:ext>
                  </a:extLst>
                </a:gridCol>
                <a:gridCol w="1698551">
                  <a:extLst>
                    <a:ext uri="{9D8B030D-6E8A-4147-A177-3AD203B41FA5}">
                      <a16:colId xmlns:a16="http://schemas.microsoft.com/office/drawing/2014/main" val="4014062186"/>
                    </a:ext>
                  </a:extLst>
                </a:gridCol>
                <a:gridCol w="1186726">
                  <a:extLst>
                    <a:ext uri="{9D8B030D-6E8A-4147-A177-3AD203B41FA5}">
                      <a16:colId xmlns:a16="http://schemas.microsoft.com/office/drawing/2014/main" val="401917089"/>
                    </a:ext>
                  </a:extLst>
                </a:gridCol>
                <a:gridCol w="1424863">
                  <a:extLst>
                    <a:ext uri="{9D8B030D-6E8A-4147-A177-3AD203B41FA5}">
                      <a16:colId xmlns:a16="http://schemas.microsoft.com/office/drawing/2014/main" val="1214805550"/>
                    </a:ext>
                  </a:extLst>
                </a:gridCol>
              </a:tblGrid>
              <a:tr h="232932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اَلاِسْمُ 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اَلصِّفاتُ </a:t>
                      </a:r>
                      <a:r>
                        <a:rPr lang="ar-S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ٱلْمُضافَةُ</a:t>
                      </a:r>
                      <a:r>
                        <a:rPr lang="ar-S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اَلاِسْمُ 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اَلصِّفاتُ </a:t>
                      </a:r>
                      <a:r>
                        <a:rPr lang="ar-S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ٱلْمُضافَةُ</a:t>
                      </a:r>
                      <a:r>
                        <a:rPr lang="ar-S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87375581"/>
                  </a:ext>
                </a:extLst>
              </a:tr>
              <a:tr h="266160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اَلْمَسافاتِ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اَلْبَعيدَةِ</a:t>
                      </a:r>
                      <a:endParaRPr lang="fr-FR" sz="24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اَلتِّكْنولوجْيا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اَلْحَديثَةِ</a:t>
                      </a:r>
                      <a:endParaRPr lang="fr-FR" sz="24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47735736"/>
                  </a:ext>
                </a:extLst>
              </a:tr>
              <a:tr h="266160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اَلتَّبادُلِ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b="1" kern="120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اَلْإِنْسانِيِّ    - اَلدّافِئِ</a:t>
                      </a:r>
                      <a:endParaRPr lang="fr-FR" sz="2400" b="1" kern="120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عَلاقاتٍ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قائِمَةً</a:t>
                      </a:r>
                      <a:endParaRPr lang="fr-FR" sz="24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02023586"/>
                  </a:ext>
                </a:extLst>
              </a:tr>
            </a:tbl>
          </a:graphicData>
        </a:graphic>
      </p:graphicFrame>
      <p:sp>
        <p:nvSpPr>
          <p:cNvPr id="16" name="ZoneTexte 15">
            <a:extLst>
              <a:ext uri="{FF2B5EF4-FFF2-40B4-BE49-F238E27FC236}">
                <a16:creationId xmlns:a16="http://schemas.microsoft.com/office/drawing/2014/main" id="{AB6921CF-811E-0870-1D3C-D72F692DBF85}"/>
              </a:ext>
            </a:extLst>
          </p:cNvPr>
          <p:cNvSpPr txBox="1"/>
          <p:nvPr/>
        </p:nvSpPr>
        <p:spPr>
          <a:xfrm>
            <a:off x="1916556" y="2638833"/>
            <a:ext cx="5571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ثَقيلٌ: 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مُتْعِبٌ، مُؤْلِمٌ، قاسٍ...    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 مَنْبَعُ: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مَصْدَرٌ، أَصْلٌ، نُقْطَةُ </a:t>
            </a:r>
            <a:r>
              <a:rPr lang="ar-MA" sz="2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ٱلِانْطِلاقِ</a:t>
            </a:r>
            <a:r>
              <a:rPr lang="ar-MA" dirty="0">
                <a:solidFill>
                  <a:srgbClr val="C00000"/>
                </a:solidFill>
              </a:rPr>
              <a:t>.</a:t>
            </a:r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8C018B23-2203-7376-4AF2-51FDCE3361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45387"/>
              </p:ext>
            </p:extLst>
          </p:nvPr>
        </p:nvGraphicFramePr>
        <p:xfrm>
          <a:off x="956962" y="4845515"/>
          <a:ext cx="7531781" cy="1670581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3639513">
                  <a:extLst>
                    <a:ext uri="{9D8B030D-6E8A-4147-A177-3AD203B41FA5}">
                      <a16:colId xmlns:a16="http://schemas.microsoft.com/office/drawing/2014/main" val="1673217275"/>
                    </a:ext>
                  </a:extLst>
                </a:gridCol>
                <a:gridCol w="3892268">
                  <a:extLst>
                    <a:ext uri="{9D8B030D-6E8A-4147-A177-3AD203B41FA5}">
                      <a16:colId xmlns:a16="http://schemas.microsoft.com/office/drawing/2014/main" val="1754500381"/>
                    </a:ext>
                  </a:extLst>
                </a:gridCol>
              </a:tblGrid>
              <a:tr h="445206"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07000"/>
                        </a:lnSpc>
                        <a:buNone/>
                      </a:pPr>
                      <a:r>
                        <a:rPr lang="ar-S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فَوائِدُ ٱلْتَّواصُلِ عَلى ٱلْفَرْدِ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فَوائِدُ ٱلْتَّواصُلِ عَلى </a:t>
                      </a:r>
                      <a:r>
                        <a:rPr lang="ar-SA" sz="2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ٱلْمُجْتَمَعاتِ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37069126"/>
                  </a:ext>
                </a:extLst>
              </a:tr>
              <a:tr h="1225375">
                <a:tc>
                  <a:txBody>
                    <a:bodyPr/>
                    <a:lstStyle/>
                    <a:p>
                      <a:pPr marL="914400" indent="-457200" algn="r" rtl="1">
                        <a:lnSpc>
                          <a:spcPct val="107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ar-SA" sz="20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</a:t>
                      </a:r>
                      <a:r>
                        <a:rPr lang="ar-MA" sz="20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َ</a:t>
                      </a:r>
                      <a:r>
                        <a:rPr lang="ar-SA" sz="20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لتَّعْبيرُ عَنْ </a:t>
                      </a:r>
                      <a:r>
                        <a:rPr lang="ar-SA" sz="20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ٱلأَفْكارِ</a:t>
                      </a:r>
                      <a:r>
                        <a:rPr lang="ar-SA" sz="20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SA" sz="20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وَٱلمَشاعِرِ</a:t>
                      </a:r>
                      <a:r>
                        <a:rPr lang="ar-MA" sz="20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؛</a:t>
                      </a:r>
                      <a:endParaRPr lang="fr-FR" sz="20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  <a:p>
                      <a:pPr marL="914400" indent="-457200" algn="r" rtl="1">
                        <a:lnSpc>
                          <a:spcPct val="107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ar-SA" sz="20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فَهْمُ ٱلآخَرينَ وَمُشارَكَتُهُمْ تَفاصيلَ </a:t>
                      </a:r>
                      <a:r>
                        <a:rPr lang="ar-SA" sz="20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ٱلحَياةِ</a:t>
                      </a:r>
                      <a:r>
                        <a:rPr lang="ar-MA" sz="20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؛</a:t>
                      </a:r>
                      <a:endParaRPr lang="fr-FR" sz="20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  <a:p>
                      <a:pPr marL="914400" indent="-457200" algn="r" rtl="1">
                        <a:lnSpc>
                          <a:spcPct val="107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ar-SA" sz="20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</a:t>
                      </a:r>
                      <a:r>
                        <a:rPr lang="ar-MA" sz="20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َ</a:t>
                      </a:r>
                      <a:r>
                        <a:rPr lang="ar-SA" sz="20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لتَّفاهُمُ مَعَ </a:t>
                      </a:r>
                      <a:r>
                        <a:rPr lang="ar-SA" sz="20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ٱلأَهْلِ</a:t>
                      </a:r>
                      <a:r>
                        <a:rPr lang="ar-SA" sz="20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SA" sz="20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وَٱلأَقارِبِ</a:t>
                      </a:r>
                      <a:r>
                        <a:rPr lang="ar-SA" sz="20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...</a:t>
                      </a:r>
                      <a:endParaRPr lang="fr-FR" sz="20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55600" indent="-263525" algn="r" rtl="1">
                        <a:lnSpc>
                          <a:spcPct val="107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ar-SA" sz="20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بِناءُ عَلاقاتٍ قائِمَةٍ عَلى </a:t>
                      </a:r>
                      <a:r>
                        <a:rPr lang="ar-SA" sz="20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ٱلاحْتِرامِ</a:t>
                      </a:r>
                      <a:r>
                        <a:rPr lang="ar-MA" sz="20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؛</a:t>
                      </a:r>
                      <a:endParaRPr lang="fr-FR" sz="20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  <a:p>
                      <a:pPr marL="355600" indent="-263525" algn="r" rtl="1">
                        <a:lnSpc>
                          <a:spcPct val="107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ar-SA" sz="20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</a:t>
                      </a:r>
                      <a:r>
                        <a:rPr lang="ar-MA" sz="20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َ</a:t>
                      </a:r>
                      <a:r>
                        <a:rPr lang="ar-SA" sz="20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لعَيْشُ مَعاً في سَلامٍ وَوِئامٍ</a:t>
                      </a:r>
                      <a:r>
                        <a:rPr lang="ar-MA" sz="20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؛</a:t>
                      </a:r>
                      <a:endParaRPr lang="fr-FR" sz="20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  <a:p>
                      <a:pPr marL="355600" indent="-263525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ar-SA" sz="20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تَقْريبُ </a:t>
                      </a:r>
                      <a:r>
                        <a:rPr lang="ar-SA" sz="20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ٱلمَسافاتِ</a:t>
                      </a:r>
                      <a:r>
                        <a:rPr lang="ar-SA" sz="20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SA" sz="20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ٱلبَعيدَةِ</a:t>
                      </a:r>
                      <a:r>
                        <a:rPr lang="ar-SA" sz="20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....</a:t>
                      </a:r>
                      <a:endParaRPr lang="fr-FR" sz="20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582904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1354027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B2B5C-2FAB-17F7-5E63-38357EFB14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09FBB6-A9FF-8856-A1BB-B83CC2705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ننتقل إلى استثمار الظواهر اللغوية. خذوا دفاتر القسم وأجيبوا على الأسئلة  :4-5-6.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8B1F681-1EDF-B595-1F9C-7B379AC03717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5BE452B-14BE-1092-6452-E64FF583FBFA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0B90CA1-5918-1B0F-A3B3-65E4F03208BA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55A3D25-2361-BD33-AC4A-F47C2CB3CD0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FA95277-F179-4258-9983-9665DF88E1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4183EEA-75B5-DF65-316E-396CFCA2B4A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12F5E11B-E2B3-D628-094A-1F3B5F3403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574" y="1180176"/>
            <a:ext cx="611619" cy="704094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D0A91687-67A1-371C-0270-84738E7F1F5B}"/>
              </a:ext>
            </a:extLst>
          </p:cNvPr>
          <p:cNvGrpSpPr/>
          <p:nvPr/>
        </p:nvGrpSpPr>
        <p:grpSpPr>
          <a:xfrm>
            <a:off x="3048000" y="1720047"/>
            <a:ext cx="3317181" cy="4489730"/>
            <a:chOff x="3048000" y="1720047"/>
            <a:chExt cx="3317181" cy="4489730"/>
          </a:xfrm>
        </p:grpSpPr>
        <p:pic>
          <p:nvPicPr>
            <p:cNvPr id="4" name="Image 3" descr="Une image contenant texte, capture d’écran, Police, lettre&#10;&#10;Le contenu généré par l’IA peut être incorrect.">
              <a:extLst>
                <a:ext uri="{FF2B5EF4-FFF2-40B4-BE49-F238E27FC236}">
                  <a16:creationId xmlns:a16="http://schemas.microsoft.com/office/drawing/2014/main" id="{67FF437A-6B02-C498-F401-20CF85FACBF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128768" y="1720047"/>
              <a:ext cx="3236413" cy="4489730"/>
            </a:xfrm>
            <a:prstGeom prst="rect">
              <a:avLst/>
            </a:prstGeom>
            <a:ln w="38100">
              <a:solidFill>
                <a:srgbClr val="48B2DC"/>
              </a:solidFill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76826E8-823E-3815-CC75-88EB9D69025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048000" y="4348480"/>
              <a:ext cx="3317181" cy="1564640"/>
            </a:xfrm>
            <a:prstGeom prst="rect">
              <a:avLst/>
            </a:prstGeom>
          </p:spPr>
        </p:pic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25797A73-A5AC-B899-9DB7-F2F12F8A2255}"/>
                </a:ext>
              </a:extLst>
            </p:cNvPr>
            <p:cNvSpPr/>
            <p:nvPr/>
          </p:nvSpPr>
          <p:spPr>
            <a:xfrm>
              <a:off x="5915836" y="5354321"/>
              <a:ext cx="149684" cy="182880"/>
            </a:xfrm>
            <a:prstGeom prst="ellipse">
              <a:avLst/>
            </a:prstGeom>
            <a:solidFill>
              <a:srgbClr val="48B2DC"/>
            </a:solidFill>
            <a:ln>
              <a:solidFill>
                <a:srgbClr val="48B2D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400" dirty="0"/>
                <a:t>6</a:t>
              </a:r>
              <a:endParaRPr lang="fr-FR" sz="1400" dirty="0"/>
            </a:p>
          </p:txBody>
        </p:sp>
      </p:grpSp>
      <p:pic>
        <p:nvPicPr>
          <p:cNvPr id="21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205D8AA-DE47-A490-8811-9654EBB168B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94216165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B48EE2-E954-B7A8-CE9B-BB0870B08B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50ADE7-3E5A-17A3-CD65-BDD87AF7D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60" y="756000"/>
            <a:ext cx="7021150" cy="612000"/>
          </a:xfrm>
        </p:spPr>
        <p:txBody>
          <a:bodyPr anchor="ctr"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نصحح. من يجيب عن السؤال الأول؟ ( تناقش الأجوبة المقترحة ثم يتم الانتقال إلى السؤال الموالي.)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9CDA0D1-052F-71DA-CCF9-37F951544F25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3195048-DA24-F0A9-E7EF-481F936CE1DA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76D034-7EF1-73E4-EB72-79662C390CD1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3C1FD60-F805-51F6-D34A-27B36E5C39C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07F3F7B-CC0D-AD62-5839-31E1971091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AD12EE2-55E9-EF4D-5A23-CF2A573E628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226655F-14FE-6B6D-E3FC-70AE57BB6CC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156A1903-87F3-F37F-AF9A-305797C86F31}"/>
              </a:ext>
            </a:extLst>
          </p:cNvPr>
          <p:cNvGrpSpPr/>
          <p:nvPr/>
        </p:nvGrpSpPr>
        <p:grpSpPr>
          <a:xfrm>
            <a:off x="3048000" y="1720047"/>
            <a:ext cx="3317181" cy="4489730"/>
            <a:chOff x="3048000" y="1720047"/>
            <a:chExt cx="3317181" cy="4489730"/>
          </a:xfrm>
        </p:grpSpPr>
        <p:pic>
          <p:nvPicPr>
            <p:cNvPr id="11" name="Image 10" descr="Une image contenant texte, capture d’écran, Police, lettre&#10;&#10;Le contenu généré par l’IA peut être incorrect.">
              <a:extLst>
                <a:ext uri="{FF2B5EF4-FFF2-40B4-BE49-F238E27FC236}">
                  <a16:creationId xmlns:a16="http://schemas.microsoft.com/office/drawing/2014/main" id="{E795D3B1-DC96-921D-A51C-E0CA9150B6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128768" y="1720047"/>
              <a:ext cx="3236413" cy="4489730"/>
            </a:xfrm>
            <a:prstGeom prst="rect">
              <a:avLst/>
            </a:prstGeom>
            <a:ln w="38100">
              <a:solidFill>
                <a:srgbClr val="48B2DC"/>
              </a:solidFill>
            </a:ln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AA11F96-3A9D-67D7-2ED4-35C3EF23930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048000" y="4348480"/>
              <a:ext cx="3317181" cy="1564640"/>
            </a:xfrm>
            <a:prstGeom prst="rect">
              <a:avLst/>
            </a:prstGeom>
          </p:spPr>
        </p:pic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BD99C7FD-CF73-FD0C-48D2-308C23A5487F}"/>
                </a:ext>
              </a:extLst>
            </p:cNvPr>
            <p:cNvSpPr/>
            <p:nvPr/>
          </p:nvSpPr>
          <p:spPr>
            <a:xfrm>
              <a:off x="5915836" y="5354321"/>
              <a:ext cx="149684" cy="182880"/>
            </a:xfrm>
            <a:prstGeom prst="ellipse">
              <a:avLst/>
            </a:prstGeom>
            <a:solidFill>
              <a:srgbClr val="48B2DC"/>
            </a:solidFill>
            <a:ln>
              <a:solidFill>
                <a:srgbClr val="48B2D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400" dirty="0"/>
                <a:t>6</a:t>
              </a:r>
              <a:endParaRPr lang="fr-FR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882451920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F0C551-5C8B-31D4-E19F-C0FE330503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8EADDB-62D9-53BC-41DD-02329451C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صححوا على دفاتركم.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E40B209-8E29-5615-7782-DAD8F5D3CD6B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4456A94-A1EA-01FB-390D-BCECC7CA6490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9135E33-B655-5A17-1D4E-ACBCB0EB5C97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5692469-453B-733C-1A99-E25396E64DD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DB61D6E-9B80-C1BA-FABE-525C69979E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88DCF39-62A2-F40B-CB50-0E043EA97CA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3AA7208-48C4-B040-3ED6-194C93756B67}"/>
              </a:ext>
            </a:extLst>
          </p:cNvPr>
          <p:cNvSpPr txBox="1"/>
          <p:nvPr/>
        </p:nvSpPr>
        <p:spPr>
          <a:xfrm>
            <a:off x="497840" y="1909469"/>
            <a:ext cx="8158479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263525" algn="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4. تَسْمَحُ لِلْإِنْسانِ بِتَحْقيقِ أَحْلامِهِ وَ</a:t>
            </a:r>
            <a:r>
              <a:rPr lang="ar-MA" sz="28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</a:t>
            </a:r>
            <a:r>
              <a:rPr lang="ar-MA" sz="2800" b="1" u="sng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ُوَ يَشْعُرُ بِأَمانٍ 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وَطَنِهِ وَحَياتِه. (</a:t>
            </a:r>
            <a:r>
              <a:rPr lang="ar-MA" sz="28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اَلْجُمْلَةُ تُبَيِّنُ حالَ </a:t>
            </a:r>
            <a:r>
              <a:rPr lang="ar-MA" sz="2800" b="1" dirty="0" err="1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ٱلْإِنْسانِ</a:t>
            </a:r>
            <a:r>
              <a:rPr lang="ar-MA" sz="28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أَثْناءَ تَحْقيقِ أَحْلامِهِ.)                                               </a:t>
            </a:r>
          </a:p>
          <a:p>
            <a:pPr algn="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5.      -  يَعيشُ: فِعْلٌ مُضارِعٌ مَرْفوعٌ وَعَلامَةُ رَفْعِهِ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ٱلضَّمَّةُ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ٱلظّاهِرَةُ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آخِرِهِ.</a:t>
            </a:r>
          </a:p>
          <a:p>
            <a:pPr indent="447675" algn="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-اَلإِنْسانُ: فاعِلٌ مَرْفوعٌ وَعَلامَةُ رَفْعِهِ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ٱلضَّمَّةُ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ٱلظّاهِرَةُ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آخِرِهِ.</a:t>
            </a:r>
          </a:p>
          <a:p>
            <a:pPr indent="447675" algn="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وَفِيّاً: حالٌ مَنْصوبٌ وَعَلامَةُ نَصْبِهِ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ٱلفَتْحَةُ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ٱلظّاهِرَةُ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آخِرِهِ.</a:t>
            </a:r>
          </a:p>
          <a:p>
            <a:pPr indent="447675" algn="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لِـ: حَرْفُ جَرٍّ.</a:t>
            </a:r>
          </a:p>
          <a:p>
            <a:pPr marL="538163" indent="-90488" algn="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قِيَمِهِ: اِسْمٌ مَجْرورٌ وَعَلامَةُ جَرِّهِ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ٱلكَسْرَةُ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ٱلظّاهِرَةُ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آخِرِهِ، وَهُوَ مُضافٌ. اَلهاءُ ضَميرٌ مُتَّصِلٌ مُضافٍ إِلَيْهِ.     </a:t>
            </a:r>
          </a:p>
          <a:p>
            <a:pPr algn="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6. </a:t>
            </a:r>
            <a:endParaRPr lang="ar-MA" sz="1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447675" algn="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قامَ ٱلتِّلْميذُ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ٱلنَّجيبُ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أَحْمَدُ </a:t>
            </a:r>
            <a:r>
              <a:rPr lang="ar-MA" sz="2800" b="1" dirty="0" err="1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ٱبْنُ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إِمامِ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ٱلْقَرْيَةِ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بِتَوْضيحِ أَهَمِّيَّةِ ٱلتَّواصُلِ في تَحْسينِ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ٱلْحَياةِ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ٱلِاجْتِماعِيَّةِ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لِصَديقِهِ عَلِيٍِ </a:t>
            </a:r>
            <a:r>
              <a:rPr lang="ar-MA" sz="2800" b="1" dirty="0" err="1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ٱبْنِ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وائِلٍ.</a:t>
            </a:r>
          </a:p>
        </p:txBody>
      </p:sp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5391325-7B1C-3143-082D-9A784438537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85851256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A498FC-BBE5-E05C-F0E0-4DABD81BFA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FAD86224-354D-904E-CA1D-974ECBBAC7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توجيه</a:t>
            </a:r>
            <a:endParaRPr lang="fr-MA" sz="4400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FE091AC-1406-60DA-8FD4-47723B48E18B}"/>
              </a:ext>
            </a:extLst>
          </p:cNvPr>
          <p:cNvSpPr txBox="1"/>
          <p:nvPr/>
        </p:nvSpPr>
        <p:spPr>
          <a:xfrm>
            <a:off x="988849" y="2233492"/>
            <a:ext cx="6840000" cy="2860358"/>
          </a:xfrm>
          <a:prstGeom prst="roundRect">
            <a:avLst/>
          </a:prstGeom>
          <a:noFill/>
          <a:ln w="38100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التركيز خلال الأنشطة الموالية على دعم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التعلمات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التي سجلت نسب تحكم ضعيفة. 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93715483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4602C3-0B4B-1387-772F-FC09F49994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4E13DD-BFFB-85C9-0850-BCCAFE450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يذكرنا بخطوات صياغة الفكرة الرئيسة لفقرة؟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C74828D-BD09-A6B2-4171-28672B0224CC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7922C3E-D380-6256-2937-29BA64CB872B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501E9BE-5199-1430-0ABA-8D01BFF99C92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5FF6C97-0125-C36D-043A-FB7D80E4347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AC34CB6-7E8F-7FA1-1262-4846CBDD82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042B744-AA5B-C30A-62D6-3A3ABC948A4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2EAA9A5-9116-41A5-83D5-B6C531B8CA0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8B279D2-E6D8-BB87-6C4D-FA5FABBE9BA4}"/>
              </a:ext>
            </a:extLst>
          </p:cNvPr>
          <p:cNvSpPr txBox="1"/>
          <p:nvPr/>
        </p:nvSpPr>
        <p:spPr>
          <a:xfrm>
            <a:off x="827215" y="2979783"/>
            <a:ext cx="7363196" cy="1940957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ٱلْخُطُواتُ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نَسْلُكُها لِتَحْديدِ ٱلْفِكْرَةِ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ٱلرَّئيسَةِ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لِفِقْرَةٍ؟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39567496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5881D3-8D50-707B-9D02-C8583CAF93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BE968F-00BE-F8F4-05D9-6D287DAED0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أعيدوا قراءة الفقرة الأولى من النص وسجلوا فكرتها الرئيسة على الهامش بقلم الرصاص؟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D0FBB6D-6E86-66CE-B54C-C778B4C59540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E42BC20-3F73-5B32-5969-BDA0AF657548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E0974EB-B1B4-6962-A9F4-54E035E33E9D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224F844-7FBD-FAE4-9048-093D8C9517B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A756F08-55DA-8506-70C7-3E194B2D68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2BC9EDC-771D-D994-9E20-3314C45FF0D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 descr="Une image contenant horloge, Horloge murale, cercle&#10;&#10;Le contenu généré par l’IA peut être incorrect.">
            <a:extLst>
              <a:ext uri="{FF2B5EF4-FFF2-40B4-BE49-F238E27FC236}">
                <a16:creationId xmlns:a16="http://schemas.microsoft.com/office/drawing/2014/main" id="{8221B292-17BA-CAF2-47EB-5EE6C9AF9E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751" y="1400786"/>
            <a:ext cx="1063308" cy="1223710"/>
          </a:xfrm>
          <a:prstGeom prst="rect">
            <a:avLst/>
          </a:prstGeom>
        </p:spPr>
      </p:pic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A128E04-D5DF-AF04-794A-F6DAA9B99C3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 descr="Une image contenant texte, écriture manuscrite, Police, calligraphie&#10;&#10;Le contenu généré par l’IA peut être incorrect.">
            <a:extLst>
              <a:ext uri="{FF2B5EF4-FFF2-40B4-BE49-F238E27FC236}">
                <a16:creationId xmlns:a16="http://schemas.microsoft.com/office/drawing/2014/main" id="{85390C1D-95AE-341F-B7D0-CF57F62305D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2547" y="2499360"/>
            <a:ext cx="7178905" cy="317790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332294374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E0D0D-78D2-B838-239F-8974D50F4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F1707E-0EB4-29C3-FFD6-3A94432C5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يقرأ الفكرة الرئيسة التي قام بصياغتها؟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2D2312D-569A-E3CD-B304-BE5C8B55CECC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6C216D1-B5F7-D0CC-2402-C07812CDC550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789F948-6B8B-AECB-C74C-5702837CBB12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BB242F1-509F-55FB-BBB7-4C5976DDC53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3314835-329D-68EE-7AB3-E9370AA3BC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D7E68D5-9EF8-E98E-E5D8-549120EF418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5F02E76-C4BE-6290-7FDD-B850C961D87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 descr="Une image contenant texte, écriture manuscrite, Police, calligraphie&#10;&#10;Le contenu généré par l’IA peut être incorrect.">
            <a:extLst>
              <a:ext uri="{FF2B5EF4-FFF2-40B4-BE49-F238E27FC236}">
                <a16:creationId xmlns:a16="http://schemas.microsoft.com/office/drawing/2014/main" id="{90F2DC5D-388F-4F72-863F-607A916E66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2547" y="2499360"/>
            <a:ext cx="7178905" cy="317790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5717863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8B2128-BBAE-6196-CDED-8626C396A4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568C0C-9916-A420-7F71-B2075DF25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نصحح جماعة. من يحدد الكلمات المفاتيح في الفقرة؟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8A32071-B505-C8DA-0FCB-7B69CE778D0E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C508635-9789-0F21-0629-119068AD2C64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515BCE2-E616-0A1F-7C09-672500C0FBE4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D1C8A4B-C5E6-5C9D-4415-72C05DD30C6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393A193-2982-0210-28DE-FAFBD2F4F1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A7672AF-8CA0-D884-801B-F9B14F6C979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B713C5B-82AB-8751-057F-34478589F6B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 descr="Une image contenant texte, écriture manuscrite, Police, calligraphie&#10;&#10;Le contenu généré par l’IA peut être incorrect.">
            <a:extLst>
              <a:ext uri="{FF2B5EF4-FFF2-40B4-BE49-F238E27FC236}">
                <a16:creationId xmlns:a16="http://schemas.microsoft.com/office/drawing/2014/main" id="{E70581BE-83DF-B855-D79A-71DAA84D80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2547" y="2499360"/>
            <a:ext cx="7178905" cy="317790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479807820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E26F57-D5CC-7ED8-8382-10D3F6DD84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E9D50C-CAF9-DECD-D5F2-1BC9F88CF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نصحح. من يقرأ الكلمات المفاتيح؟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4A5C894-D4AC-56B5-9043-E88DB10E72B0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F9BE243-FCB1-70D5-1AE3-A9758826DF63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CA807E7-A794-B4A5-4323-CD7FE9EDA31F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38EAC75-1849-0FEA-205D-CB5D6C867C2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CA29462-62A8-266E-E851-F54CC99D0F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CEA7134-9990-A7C8-DABA-E9B2FF67DD5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A26868-3C71-A624-3AA1-CC9AC1B3A7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 descr="Une image contenant texte, écriture manuscrite, Police, calligraphie&#10;&#10;Le contenu généré par l’IA peut être incorrect.">
            <a:extLst>
              <a:ext uri="{FF2B5EF4-FFF2-40B4-BE49-F238E27FC236}">
                <a16:creationId xmlns:a16="http://schemas.microsoft.com/office/drawing/2014/main" id="{E9D53641-D5AB-AC11-1026-A716ECA2E4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2547" y="2225040"/>
            <a:ext cx="7178905" cy="317790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72EB4BD1-D8F8-5593-AA6D-8A44AD6FC497}"/>
              </a:ext>
            </a:extLst>
          </p:cNvPr>
          <p:cNvCxnSpPr/>
          <p:nvPr/>
        </p:nvCxnSpPr>
        <p:spPr>
          <a:xfrm>
            <a:off x="7219521" y="2743200"/>
            <a:ext cx="704728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EEF2D2F-1665-DC32-17D4-3C1A916984BE}"/>
              </a:ext>
            </a:extLst>
          </p:cNvPr>
          <p:cNvCxnSpPr/>
          <p:nvPr/>
        </p:nvCxnSpPr>
        <p:spPr>
          <a:xfrm>
            <a:off x="6290454" y="2753360"/>
            <a:ext cx="704728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0B550517-6355-7FC4-2727-2DFA0000B033}"/>
              </a:ext>
            </a:extLst>
          </p:cNvPr>
          <p:cNvCxnSpPr/>
          <p:nvPr/>
        </p:nvCxnSpPr>
        <p:spPr>
          <a:xfrm>
            <a:off x="2538428" y="2763520"/>
            <a:ext cx="704728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2A95BAE3-8E49-954D-3F7A-E6F9A1E83BFA}"/>
              </a:ext>
            </a:extLst>
          </p:cNvPr>
          <p:cNvCxnSpPr/>
          <p:nvPr/>
        </p:nvCxnSpPr>
        <p:spPr>
          <a:xfrm>
            <a:off x="1332374" y="2773680"/>
            <a:ext cx="704728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75181321-5156-48CA-48D0-FFD1193E1ACD}"/>
              </a:ext>
            </a:extLst>
          </p:cNvPr>
          <p:cNvCxnSpPr>
            <a:cxnSpLocks/>
          </p:cNvCxnSpPr>
          <p:nvPr/>
        </p:nvCxnSpPr>
        <p:spPr>
          <a:xfrm>
            <a:off x="6024880" y="5252720"/>
            <a:ext cx="1968886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90A5E905-946D-7FE9-03FD-692CE77CDFF2}"/>
              </a:ext>
            </a:extLst>
          </p:cNvPr>
          <p:cNvCxnSpPr/>
          <p:nvPr/>
        </p:nvCxnSpPr>
        <p:spPr>
          <a:xfrm>
            <a:off x="7488510" y="3429000"/>
            <a:ext cx="704728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B8DC0B3D-5447-2340-5464-650CD6BD6D97}"/>
              </a:ext>
            </a:extLst>
          </p:cNvPr>
          <p:cNvCxnSpPr/>
          <p:nvPr/>
        </p:nvCxnSpPr>
        <p:spPr>
          <a:xfrm>
            <a:off x="6728123" y="3429000"/>
            <a:ext cx="704728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9858644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648823-E224-EF67-F799-5DE372F84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025B97-258B-97C7-C879-A022D307B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يستعين بالكلمات المفاتيح ويصوغ الفكرة الرئيسة للفقرة؟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54D99A5-6053-C5E4-5B72-EA9D84E2DA4F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7FD633C-A516-1749-BDC0-773D9920A815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A786FB9-33E6-1BB4-AC48-2A0976A9137D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03B0933-F0E4-9652-9775-B76E546E1B2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ED4BEE0-21B0-CA9B-9A11-35DEA5ED03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AFC39BD-4EA5-F5CA-B8D2-86DA7EFEE75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0EF6835-D254-92AC-4DD0-8903FF77699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 descr="Une image contenant texte, écriture manuscrite, Police, calligraphie&#10;&#10;Le contenu généré par l’IA peut être incorrect.">
            <a:extLst>
              <a:ext uri="{FF2B5EF4-FFF2-40B4-BE49-F238E27FC236}">
                <a16:creationId xmlns:a16="http://schemas.microsoft.com/office/drawing/2014/main" id="{32E9006C-4B7E-FB21-6166-1CB14A8119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2547" y="2225040"/>
            <a:ext cx="7178905" cy="317790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A5075DB5-D19E-B995-A137-489204C77ADA}"/>
              </a:ext>
            </a:extLst>
          </p:cNvPr>
          <p:cNvCxnSpPr/>
          <p:nvPr/>
        </p:nvCxnSpPr>
        <p:spPr>
          <a:xfrm>
            <a:off x="7219521" y="2743200"/>
            <a:ext cx="704728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44EE6CD7-B345-6494-F77E-4E0FEC82B619}"/>
              </a:ext>
            </a:extLst>
          </p:cNvPr>
          <p:cNvCxnSpPr/>
          <p:nvPr/>
        </p:nvCxnSpPr>
        <p:spPr>
          <a:xfrm>
            <a:off x="6290454" y="2753360"/>
            <a:ext cx="704728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106A940F-3C6A-546B-C596-A7F12FC7E1D8}"/>
              </a:ext>
            </a:extLst>
          </p:cNvPr>
          <p:cNvCxnSpPr/>
          <p:nvPr/>
        </p:nvCxnSpPr>
        <p:spPr>
          <a:xfrm>
            <a:off x="2538428" y="2763520"/>
            <a:ext cx="704728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AC6D151E-2DC5-9012-837C-185ECCBBBAEA}"/>
              </a:ext>
            </a:extLst>
          </p:cNvPr>
          <p:cNvCxnSpPr/>
          <p:nvPr/>
        </p:nvCxnSpPr>
        <p:spPr>
          <a:xfrm>
            <a:off x="1332374" y="2773680"/>
            <a:ext cx="704728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B3CC3F0E-7258-1983-BD89-07AE9C0025CF}"/>
              </a:ext>
            </a:extLst>
          </p:cNvPr>
          <p:cNvCxnSpPr>
            <a:cxnSpLocks/>
          </p:cNvCxnSpPr>
          <p:nvPr/>
        </p:nvCxnSpPr>
        <p:spPr>
          <a:xfrm>
            <a:off x="6024880" y="5252720"/>
            <a:ext cx="1968886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FE76092B-550D-0DBB-C088-D776149F5E20}"/>
              </a:ext>
            </a:extLst>
          </p:cNvPr>
          <p:cNvCxnSpPr/>
          <p:nvPr/>
        </p:nvCxnSpPr>
        <p:spPr>
          <a:xfrm>
            <a:off x="7488510" y="3429000"/>
            <a:ext cx="704728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E185A516-CDCE-8878-0845-E1EC575A005B}"/>
              </a:ext>
            </a:extLst>
          </p:cNvPr>
          <p:cNvCxnSpPr/>
          <p:nvPr/>
        </p:nvCxnSpPr>
        <p:spPr>
          <a:xfrm>
            <a:off x="6728123" y="3429000"/>
            <a:ext cx="704728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8343151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5A5F14-DCFB-FB98-43D6-C80567D969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E355D5-196B-C855-40E4-B4C4DA2EA5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هذا مقترح آخر. من يقرأ؟ ( يمكن الاشتغال على فقرة أخرى وإنجازها بشكل جماعي.)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4098028-887C-0635-47FB-F55175921C4C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7C11396-797E-E97D-D453-FD3DC0C896A0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826FD8-D9B5-A06C-E6FD-49E98184A310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AD09A69-DEEF-E8BD-CFED-09E4BCC1C7C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8450747-2B31-9755-04BF-D8227CC10E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80B9FD5-B9E1-0206-AB37-07241CFD09B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FCA02E0-CE09-20EF-51E4-8F8602608FB5}"/>
              </a:ext>
            </a:extLst>
          </p:cNvPr>
          <p:cNvSpPr txBox="1"/>
          <p:nvPr/>
        </p:nvSpPr>
        <p:spPr>
          <a:xfrm>
            <a:off x="1127759" y="2898503"/>
            <a:ext cx="7114409" cy="1940957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اَلتَّواصُلُ وَسيلَةٌ لِلتَّعْبيرِ عَنِ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ٱلْأَفْكارِ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وَٱلْمَشاعِرِ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وَجِسْرٌ لِلْعَيْشِ في سَلامٍ وَوِئامٍ.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B22089-788D-1797-8BF7-FFD4E36F0B5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68281710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4539BC-BF9E-284F-60C6-D5CBEEAB05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A16CC3-3234-B356-458A-9054A9B1F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ننتقل إلى درس الحال. من يذكرنا بوظيفة الحال في الجملة و أنواعه؟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1F2D091-2303-71A1-7C40-EE37FA9819B3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91F23F-094D-3480-0F08-FBE0147C3B67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008844E-871B-EBC5-06BD-53DFF5ED5CD9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8620F4E-B988-EB73-16F0-93EADE3CA8D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CD3C77B-2906-705C-E9FC-55529D8B86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86B21A0-4B19-3897-8936-F3B0CCF26B7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97307A0-625A-EF48-A74F-7318CCAD6DEB}"/>
              </a:ext>
            </a:extLst>
          </p:cNvPr>
          <p:cNvSpPr txBox="1"/>
          <p:nvPr/>
        </p:nvSpPr>
        <p:spPr>
          <a:xfrm>
            <a:off x="1645920" y="3020423"/>
            <a:ext cx="5923279" cy="1328023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72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وَظيفَةُ </a:t>
            </a:r>
            <a:r>
              <a:rPr lang="ar-MA" sz="72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ٱلْحالِ</a:t>
            </a:r>
            <a:r>
              <a:rPr lang="ar-MA" sz="72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وَأَنْواعُهُ</a:t>
            </a:r>
            <a:endParaRPr lang="fr-FR" sz="72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2FA1B7D-B58F-0877-1770-669BB6147EE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06333353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845401-5D48-35F2-1242-0845C9B672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AE04CC-F597-B888-5AA9-25A723D51F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يقرأ؟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8A64C09B-18A5-BF5D-1B09-EFEEC3C1436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8C3A73E-3DF6-6DEE-44E5-D326E06DD82D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91E5B4D-23CF-C7C4-227D-B80A75D94BB9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B99443E-D14A-4110-EF97-D0C31A55A3B2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1EF2726-4223-FBEB-E247-ADA75B2D13D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8639DCE-F7EA-277C-7C10-621F3FAA66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258C4BC-6399-D98B-5E65-B48ADAC276C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D5AD68ED-62E3-3879-7B7D-AAA7EFD3D5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4457" y="2000842"/>
            <a:ext cx="7080487" cy="434659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778346685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0F357-1FE0-5A2C-1EA2-6E7FA2CF86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FAFB19-AF77-4F9B-5F3D-A4C86D3763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كيف يكون الحال المفرد في جملة؟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184CC43-219C-E57E-B301-E39F995F115A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8E19450-62A4-BE28-56E5-D5464E6FD5FC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5992F4C-722D-6B2C-C58C-3D96589D2D0B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231E4B4-A594-EDF7-BAC0-15AE2FF1FE3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A1B41B9-7C81-F73B-ED52-C7A318A586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6FA508D-EF26-C5E9-E384-BC6E159B272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0EE1E2E-31E0-E9A0-C9AE-B53830391F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AADEADF-042F-DAAB-C499-A0CC519D3E69}"/>
              </a:ext>
            </a:extLst>
          </p:cNvPr>
          <p:cNvSpPr txBox="1"/>
          <p:nvPr/>
        </p:nvSpPr>
        <p:spPr>
          <a:xfrm>
            <a:off x="2870233" y="3201868"/>
            <a:ext cx="3494949" cy="1328023"/>
          </a:xfrm>
          <a:prstGeom prst="roundRect">
            <a:avLst/>
          </a:prstGeom>
          <a:solidFill>
            <a:schemeClr val="bg2"/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7200" dirty="0"/>
              <a:t>اَلْحالُ </a:t>
            </a:r>
            <a:r>
              <a:rPr lang="ar-MA" sz="7200" dirty="0" err="1"/>
              <a:t>ٱلْمُفْرَدُ</a:t>
            </a:r>
            <a:endParaRPr lang="fr-FR" sz="7200" dirty="0"/>
          </a:p>
        </p:txBody>
      </p:sp>
    </p:spTree>
    <p:extLst>
      <p:ext uri="{BB962C8B-B14F-4D97-AF65-F5344CB8AC3E}">
        <p14:creationId xmlns:p14="http://schemas.microsoft.com/office/powerpoint/2010/main" val="685467208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6395A7-8DAB-CCA3-594C-E8A8109D20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E4D7AF-E155-8CC9-5302-7A1FAA1B1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يقرأ؟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FF3EADC-6318-BE31-82F4-170AC2F6D02C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9D742FC-1A6B-38D9-5244-8B8A483BEB4F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EBF53B8-3FC5-2C6B-D43E-4ABF31172441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02A5AE4-EC18-D42A-F638-B0EA634AE2A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B314660-94F0-FF7E-F4F6-5D54EA9985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DE00285-769C-DF2C-C963-9426A3432C1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9E1A717-8F7B-29B3-E97E-6AFCEAC5A3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BB4A68B-469A-024A-C7C8-1A0F04D0CE1E}"/>
              </a:ext>
            </a:extLst>
          </p:cNvPr>
          <p:cNvSpPr txBox="1"/>
          <p:nvPr/>
        </p:nvSpPr>
        <p:spPr>
          <a:xfrm>
            <a:off x="1024701" y="2460188"/>
            <a:ext cx="6840000" cy="2553891"/>
          </a:xfrm>
          <a:prstGeom prst="roundRect">
            <a:avLst/>
          </a:prstGeom>
          <a:solidFill>
            <a:schemeClr val="bg2"/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7200" dirty="0"/>
              <a:t>يَكونُ </a:t>
            </a:r>
            <a:r>
              <a:rPr lang="ar-MA" sz="7200" dirty="0" err="1"/>
              <a:t>ٱلْحالُ</a:t>
            </a:r>
            <a:r>
              <a:rPr lang="ar-MA" sz="7200" dirty="0"/>
              <a:t> </a:t>
            </a:r>
            <a:r>
              <a:rPr lang="ar-MA" sz="7200" dirty="0" err="1"/>
              <a:t>ٱلْمُفْرَدُ</a:t>
            </a:r>
            <a:r>
              <a:rPr lang="ar-MA" sz="7200" dirty="0"/>
              <a:t> نَكِرَةً وَمَنْصُوباً.</a:t>
            </a:r>
            <a:endParaRPr lang="fr-FR" sz="7200" dirty="0"/>
          </a:p>
        </p:txBody>
      </p:sp>
    </p:spTree>
    <p:extLst>
      <p:ext uri="{BB962C8B-B14F-4D97-AF65-F5344CB8AC3E}">
        <p14:creationId xmlns:p14="http://schemas.microsoft.com/office/powerpoint/2010/main" val="2364891389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BE9824-12D3-1D13-C420-0B5AB245C7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892FCE-2788-E0B9-98C0-7F5D0FE6A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ألواحكم. سجلوا عليها الحال الوارد في الجملة التالية وحددوا نوعه.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E66FBD9-542C-311A-0171-ADB3532EC330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F7DBE33-7E6D-97F1-AEB2-4C205A2D5306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4F9C23-DF28-7ED2-17AE-D612F2428BCF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19225A6-7C58-B7A4-4917-0E7B380D726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0E266C3-730C-0DD4-A773-74EA403D1D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110405E-BD08-0354-5635-F74DCFA5876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F81545F-F6D0-C7A1-59BE-0B509046DC9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FD1D5B1-1CD1-3320-8691-2CF1DAC2BAF1}"/>
              </a:ext>
            </a:extLst>
          </p:cNvPr>
          <p:cNvSpPr txBox="1"/>
          <p:nvPr/>
        </p:nvSpPr>
        <p:spPr>
          <a:xfrm>
            <a:off x="892570" y="3160909"/>
            <a:ext cx="7358860" cy="1328023"/>
          </a:xfrm>
          <a:prstGeom prst="roundRect">
            <a:avLst/>
          </a:prstGeom>
          <a:solidFill>
            <a:schemeClr val="bg2"/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7200" dirty="0"/>
              <a:t>رَأَيْتُ </a:t>
            </a:r>
            <a:r>
              <a:rPr lang="ar-MA" sz="7200" dirty="0" err="1"/>
              <a:t>ٱلْقَمَرَ</a:t>
            </a:r>
            <a:r>
              <a:rPr lang="ar-MA" sz="7200" dirty="0"/>
              <a:t> ساطِعاً في </a:t>
            </a:r>
            <a:r>
              <a:rPr lang="ar-MA" sz="7200" dirty="0" err="1"/>
              <a:t>ٱلسَّماءِ</a:t>
            </a:r>
            <a:r>
              <a:rPr lang="ar-MA" sz="7200" dirty="0"/>
              <a:t>.</a:t>
            </a:r>
            <a:endParaRPr lang="fr-FR" sz="7200" dirty="0"/>
          </a:p>
        </p:txBody>
      </p:sp>
    </p:spTree>
    <p:extLst>
      <p:ext uri="{BB962C8B-B14F-4D97-AF65-F5344CB8AC3E}">
        <p14:creationId xmlns:p14="http://schemas.microsoft.com/office/powerpoint/2010/main" val="3565923435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1E3AF8-FCBC-5F2C-C005-B60CF85699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87716D-2F14-2A17-FA30-9C265EDE6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سجلوا على ألواحكم الحال الوارد في الجملة التالية وحددوا نوعه.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6DCE52E-9BB9-BC62-B51A-6E587A6F5313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C903C51-7028-6C1E-5941-16D681940B85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9B438EF-B978-DC9E-CB26-CF88C13E202A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E70E46-DE03-D232-26F7-8E8BDD56410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9C97892-5DB5-9B4E-DFE2-FC81BC4AB3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88436A6-1EB2-49A9-2F24-CDD13FAE5A8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F5799F2-4DCB-92F6-70D4-FCBE23F3EB6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C16D96A-A561-B719-CFD8-C1C899C0B094}"/>
              </a:ext>
            </a:extLst>
          </p:cNvPr>
          <p:cNvSpPr txBox="1"/>
          <p:nvPr/>
        </p:nvSpPr>
        <p:spPr>
          <a:xfrm>
            <a:off x="487680" y="3171069"/>
            <a:ext cx="8168640" cy="1328023"/>
          </a:xfrm>
          <a:prstGeom prst="roundRect">
            <a:avLst/>
          </a:prstGeom>
          <a:solidFill>
            <a:schemeClr val="bg2"/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7200" dirty="0"/>
              <a:t>شاهَدْتُ </a:t>
            </a:r>
            <a:r>
              <a:rPr lang="ar-MA" sz="7200" dirty="0" err="1"/>
              <a:t>ٱلْعُصْفورَ</a:t>
            </a:r>
            <a:r>
              <a:rPr lang="ar-MA" sz="7200" dirty="0"/>
              <a:t> يُغَرِّدُ عَلى </a:t>
            </a:r>
            <a:r>
              <a:rPr lang="ar-MA" sz="7200" dirty="0" err="1"/>
              <a:t>ٱلشَّجَرَةِ</a:t>
            </a:r>
            <a:r>
              <a:rPr lang="ar-MA" sz="7200" dirty="0"/>
              <a:t>.</a:t>
            </a:r>
            <a:endParaRPr lang="fr-FR" sz="7200" dirty="0"/>
          </a:p>
        </p:txBody>
      </p:sp>
    </p:spTree>
    <p:extLst>
      <p:ext uri="{BB962C8B-B14F-4D97-AF65-F5344CB8AC3E}">
        <p14:creationId xmlns:p14="http://schemas.microsoft.com/office/powerpoint/2010/main" val="3540556109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00456E-35A2-F9A2-B458-6A270547D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1FCF61-4037-DC1D-70BB-91203DB2E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سجلوا على ألواحكم الحال الوارد في الجملة التالية وحددوا نوعه.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129261F-3113-948E-B9DC-FFBB6ED898E6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D326DA8-3DA4-EC04-C8F9-44E81EC104C9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2F004BE-9622-C565-DE25-5DF533480E23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A7D1AC5-D72C-E395-1252-73A28B2DA40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A62A206-9EE5-598F-F3B7-B7EF6EA711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3860B58-55D8-DB05-7A33-2C394795F57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A4AF2DF-16BB-F02A-7174-4A17B96BFC3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B4C787C-8FD8-673E-13E7-4AA4ADF9863E}"/>
              </a:ext>
            </a:extLst>
          </p:cNvPr>
          <p:cNvSpPr txBox="1"/>
          <p:nvPr/>
        </p:nvSpPr>
        <p:spPr>
          <a:xfrm>
            <a:off x="1198880" y="3130429"/>
            <a:ext cx="7030720" cy="1328023"/>
          </a:xfrm>
          <a:prstGeom prst="roundRect">
            <a:avLst/>
          </a:prstGeom>
          <a:solidFill>
            <a:schemeClr val="bg2"/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7200" dirty="0"/>
              <a:t>سَافَرَ أَخي وَقَلْبُهُ حَزينٌ.</a:t>
            </a:r>
            <a:endParaRPr lang="fr-FR" sz="7200" dirty="0"/>
          </a:p>
        </p:txBody>
      </p:sp>
    </p:spTree>
    <p:extLst>
      <p:ext uri="{BB962C8B-B14F-4D97-AF65-F5344CB8AC3E}">
        <p14:creationId xmlns:p14="http://schemas.microsoft.com/office/powerpoint/2010/main" val="840802472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FF6F90-2D1D-9D7C-5FEA-BC3E82719D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7A60D3-D54C-D1A1-061A-DA1DC1F14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سجلوا على ألواحكم الحال الوارد في الجملة التالية وحددوا نوعه.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D646072-D076-9A88-E776-80710A557355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97C0C39-228A-1A8E-0568-C31A1F1D8A8B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58E3FC-3929-072E-35D7-1E0DC86B6D07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D2CAF7A-A467-4372-F142-4348D1850F8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AAF5388-6657-3E9D-454A-D06E585287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90DC952-67FA-BAAA-4ABA-811C4F9C6A4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C9B8A3F-C973-25CF-3AA8-BB7B41A7BC7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4FF9525-1572-2FF3-7B66-DA460C3EDB45}"/>
              </a:ext>
            </a:extLst>
          </p:cNvPr>
          <p:cNvSpPr txBox="1"/>
          <p:nvPr/>
        </p:nvSpPr>
        <p:spPr>
          <a:xfrm>
            <a:off x="1198880" y="3130429"/>
            <a:ext cx="7030720" cy="1328023"/>
          </a:xfrm>
          <a:prstGeom prst="roundRect">
            <a:avLst/>
          </a:prstGeom>
          <a:solidFill>
            <a:schemeClr val="bg2"/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7200" dirty="0"/>
              <a:t>جَلَسَ </a:t>
            </a:r>
            <a:r>
              <a:rPr lang="ar-MA" sz="7200" dirty="0" err="1"/>
              <a:t>ٱلرَّجُلُ</a:t>
            </a:r>
            <a:r>
              <a:rPr lang="ar-MA" sz="7200" dirty="0"/>
              <a:t> عَلى </a:t>
            </a:r>
            <a:r>
              <a:rPr lang="ar-MA" sz="7200" dirty="0" err="1"/>
              <a:t>ٱلْكُرْسِيِّ</a:t>
            </a:r>
            <a:endParaRPr lang="fr-FR" sz="7200" dirty="0"/>
          </a:p>
        </p:txBody>
      </p:sp>
    </p:spTree>
    <p:extLst>
      <p:ext uri="{BB962C8B-B14F-4D97-AF65-F5344CB8AC3E}">
        <p14:creationId xmlns:p14="http://schemas.microsoft.com/office/powerpoint/2010/main" val="3291874350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2B336F-5509-DBCA-784A-132F3340E3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AA7C32-2B92-C1C8-2CE3-228A0DD16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09" y="756000"/>
            <a:ext cx="6966941" cy="612000"/>
          </a:xfrm>
        </p:spPr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الآن. سجلوا على ألواحكم رقم الجملة التي تتضمن حالا. (مناقشة التبريرات المقترحة.)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92575E3-E7C0-51B0-EF18-99C41AAE593D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6C77A86-C639-E941-B01F-78F17D58BE34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E8D9A3D-4330-9597-B57C-8CC853C2935C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B550284-8308-DBF1-4F12-8BE8D743141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F72CEEB-1E94-E525-4392-519881C18B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C8F8FDA-F120-2E4F-B165-BEAA5F119D0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BB45226-3FA1-4F30-6C33-74542B7AE8A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F1D0B08-2974-DD05-1121-0A57105A4928}"/>
              </a:ext>
            </a:extLst>
          </p:cNvPr>
          <p:cNvSpPr txBox="1"/>
          <p:nvPr/>
        </p:nvSpPr>
        <p:spPr>
          <a:xfrm>
            <a:off x="1689228" y="2047559"/>
            <a:ext cx="5110829" cy="1328023"/>
          </a:xfrm>
          <a:prstGeom prst="roundRect">
            <a:avLst/>
          </a:prstGeom>
          <a:solidFill>
            <a:schemeClr val="bg2"/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7200" dirty="0"/>
              <a:t>شَرِبْتُ </a:t>
            </a:r>
            <a:r>
              <a:rPr lang="ar-MA" sz="7200" dirty="0" err="1"/>
              <a:t>ٱلْماءَ</a:t>
            </a:r>
            <a:r>
              <a:rPr lang="ar-MA" sz="7200" dirty="0"/>
              <a:t> بارِدًا.</a:t>
            </a:r>
            <a:endParaRPr lang="fr-FR" sz="720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2D15A33-506E-B958-87D1-F3D74291C3A5}"/>
              </a:ext>
            </a:extLst>
          </p:cNvPr>
          <p:cNvSpPr txBox="1"/>
          <p:nvPr/>
        </p:nvSpPr>
        <p:spPr>
          <a:xfrm>
            <a:off x="1728359" y="4146429"/>
            <a:ext cx="5110829" cy="1328023"/>
          </a:xfrm>
          <a:prstGeom prst="roundRect">
            <a:avLst/>
          </a:prstGeom>
          <a:solidFill>
            <a:schemeClr val="bg2"/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7200" dirty="0"/>
              <a:t>شَرِبْتُ </a:t>
            </a:r>
            <a:r>
              <a:rPr lang="ar-MA" sz="7200" dirty="0" err="1"/>
              <a:t>ٱلْماءَ</a:t>
            </a:r>
            <a:r>
              <a:rPr lang="ar-MA" sz="7200" dirty="0"/>
              <a:t> </a:t>
            </a:r>
            <a:r>
              <a:rPr lang="ar-MA" sz="7200" dirty="0" err="1"/>
              <a:t>ٱلْبارِدَ</a:t>
            </a:r>
            <a:r>
              <a:rPr lang="ar-MA" sz="7200" dirty="0"/>
              <a:t>.</a:t>
            </a:r>
            <a:endParaRPr lang="fr-FR" sz="7200" dirty="0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BEDAE374-5163-898D-81D7-AAB23EFEF416}"/>
              </a:ext>
            </a:extLst>
          </p:cNvPr>
          <p:cNvSpPr/>
          <p:nvPr/>
        </p:nvSpPr>
        <p:spPr>
          <a:xfrm>
            <a:off x="7219521" y="2325490"/>
            <a:ext cx="704728" cy="77216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200" b="1" dirty="0"/>
              <a:t>1</a:t>
            </a:r>
            <a:endParaRPr lang="fr-FR" sz="3200" b="1" dirty="0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C77FF064-7EF0-6715-75EB-EE174D8A8E49}"/>
              </a:ext>
            </a:extLst>
          </p:cNvPr>
          <p:cNvSpPr/>
          <p:nvPr/>
        </p:nvSpPr>
        <p:spPr>
          <a:xfrm>
            <a:off x="7219521" y="4296530"/>
            <a:ext cx="704728" cy="77216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200" b="1" dirty="0"/>
              <a:t>2</a:t>
            </a:r>
            <a:endParaRPr lang="fr-FR" sz="3200" b="1" dirty="0"/>
          </a:p>
        </p:txBody>
      </p:sp>
    </p:spTree>
    <p:extLst>
      <p:ext uri="{BB962C8B-B14F-4D97-AF65-F5344CB8AC3E}">
        <p14:creationId xmlns:p14="http://schemas.microsoft.com/office/powerpoint/2010/main" val="3596590921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C95966-5061-8E3E-0E1C-923954793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76AD67-1CF6-5ABF-DA5D-0FDD390A20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09" y="756000"/>
            <a:ext cx="6966941" cy="612000"/>
          </a:xfrm>
        </p:spPr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سجلوا على ألواحكم رقم الجملة التي تتضمن حالا. ( مناقشة التبريرات المقترحة.)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1E4D3CE-23A2-9460-26FA-CBC100A4B04C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3F63656-6EBC-7E79-E650-E107394F398A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8BF0C1A-8527-FA5E-1203-2DAC063EFC29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F1C2AEB-BDA8-38DF-65AC-4347313B20A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26417AF-6D0A-4F10-18DC-0AE6EF6EA8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48F48A3-AAF6-4636-ABDC-4ACA381CF44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EB50E97-1008-C5D9-E6D6-D4DEC332977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7BD3990-655B-E741-C34E-7B5D0D7F072C}"/>
              </a:ext>
            </a:extLst>
          </p:cNvPr>
          <p:cNvSpPr txBox="1"/>
          <p:nvPr/>
        </p:nvSpPr>
        <p:spPr>
          <a:xfrm>
            <a:off x="529195" y="4120754"/>
            <a:ext cx="6571011" cy="1123712"/>
          </a:xfrm>
          <a:prstGeom prst="roundRect">
            <a:avLst/>
          </a:prstGeom>
          <a:solidFill>
            <a:schemeClr val="bg2"/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أَكَلْتُ </a:t>
            </a:r>
            <a:r>
              <a:rPr lang="ar-MA" dirty="0" err="1"/>
              <a:t>ٱلطَّعامَ</a:t>
            </a:r>
            <a:r>
              <a:rPr lang="ar-MA" dirty="0"/>
              <a:t> ساخِناً في </a:t>
            </a:r>
            <a:r>
              <a:rPr lang="ar-MA" dirty="0" err="1"/>
              <a:t>ٱلْمَساءِ</a:t>
            </a:r>
            <a:r>
              <a:rPr lang="ar-MA" dirty="0"/>
              <a:t>.</a:t>
            </a:r>
            <a:endParaRPr lang="fr-FR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D33C0D8-D906-08B0-CC78-0E41CB900117}"/>
              </a:ext>
            </a:extLst>
          </p:cNvPr>
          <p:cNvSpPr txBox="1"/>
          <p:nvPr/>
        </p:nvSpPr>
        <p:spPr>
          <a:xfrm>
            <a:off x="511383" y="2175390"/>
            <a:ext cx="6571011" cy="1123712"/>
          </a:xfrm>
          <a:prstGeom prst="roundRect">
            <a:avLst/>
          </a:prstGeom>
          <a:solidFill>
            <a:schemeClr val="bg2"/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أَكَلْتُ </a:t>
            </a:r>
            <a:r>
              <a:rPr lang="ar-MA" dirty="0" err="1"/>
              <a:t>ٱلطَّعامَ</a:t>
            </a:r>
            <a:r>
              <a:rPr lang="ar-MA" dirty="0"/>
              <a:t> </a:t>
            </a:r>
            <a:r>
              <a:rPr lang="ar-MA" dirty="0" err="1"/>
              <a:t>ٱلسّاخِنَ</a:t>
            </a:r>
            <a:r>
              <a:rPr lang="ar-MA" dirty="0"/>
              <a:t> في </a:t>
            </a:r>
            <a:r>
              <a:rPr lang="ar-MA" dirty="0" err="1"/>
              <a:t>ٱلْمَساءِ</a:t>
            </a:r>
            <a:r>
              <a:rPr lang="ar-MA" dirty="0"/>
              <a:t>.</a:t>
            </a:r>
            <a:endParaRPr lang="fr-FR" dirty="0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2F998C29-DC9A-B143-7E62-BD9722A262E1}"/>
              </a:ext>
            </a:extLst>
          </p:cNvPr>
          <p:cNvSpPr/>
          <p:nvPr/>
        </p:nvSpPr>
        <p:spPr>
          <a:xfrm>
            <a:off x="7219521" y="2325490"/>
            <a:ext cx="704728" cy="77216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200" b="1" dirty="0"/>
              <a:t>1</a:t>
            </a:r>
            <a:endParaRPr lang="fr-FR" sz="3200" b="1" dirty="0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5ED94931-B5F0-5BA8-17A4-EF38CDA5A3EB}"/>
              </a:ext>
            </a:extLst>
          </p:cNvPr>
          <p:cNvSpPr/>
          <p:nvPr/>
        </p:nvSpPr>
        <p:spPr>
          <a:xfrm>
            <a:off x="7219521" y="4296530"/>
            <a:ext cx="704728" cy="77216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200" b="1" dirty="0"/>
              <a:t>2</a:t>
            </a:r>
            <a:endParaRPr lang="fr-FR" sz="3200" b="1" dirty="0"/>
          </a:p>
        </p:txBody>
      </p:sp>
    </p:spTree>
    <p:extLst>
      <p:ext uri="{BB962C8B-B14F-4D97-AF65-F5344CB8AC3E}">
        <p14:creationId xmlns:p14="http://schemas.microsoft.com/office/powerpoint/2010/main" val="2225550322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958DD9-F0DF-E012-EE3B-AD36D07253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7E7FF5-F941-4BEA-99D0-2B86521F9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09" y="756000"/>
            <a:ext cx="6966941" cy="612000"/>
          </a:xfrm>
        </p:spPr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سجلوا على ألواحكم رقم الجملة التي تتضمن حالا. (مناقشة التبريرات المقترحة.)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E2BFBBD-CF6D-C190-FAA7-8E341C443E09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BDFE5EE-FAC1-54AD-347E-6C0AEAD246B5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B6591C5-65A1-F0A7-32EF-17DF98A5F362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115505D-AE56-D9A5-2B61-E83972D025A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D712486-2716-E61F-44F2-0BB3BF24DE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01C4E47-E4FA-80ED-4B12-D760D19F5AF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9BE3589-29D3-0741-7604-A43788027A8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3030EA68-21B1-ED99-5072-329312365A05}"/>
              </a:ext>
            </a:extLst>
          </p:cNvPr>
          <p:cNvSpPr txBox="1"/>
          <p:nvPr/>
        </p:nvSpPr>
        <p:spPr>
          <a:xfrm>
            <a:off x="554535" y="2080365"/>
            <a:ext cx="6553199" cy="1328023"/>
          </a:xfrm>
          <a:prstGeom prst="roundRect">
            <a:avLst/>
          </a:prstGeom>
          <a:solidFill>
            <a:schemeClr val="bg2"/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7200" dirty="0"/>
              <a:t>شَاهَدْتُ </a:t>
            </a:r>
            <a:r>
              <a:rPr lang="ar-MA" sz="7200" dirty="0" err="1"/>
              <a:t>ٱلْقَمَرَ</a:t>
            </a:r>
            <a:r>
              <a:rPr lang="ar-MA" sz="7200" dirty="0"/>
              <a:t> مُنيراً لَيْلاً.</a:t>
            </a:r>
            <a:endParaRPr lang="fr-FR" sz="720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85CE160-4BC9-C90C-6E7D-76B13CDECDC5}"/>
              </a:ext>
            </a:extLst>
          </p:cNvPr>
          <p:cNvSpPr txBox="1"/>
          <p:nvPr/>
        </p:nvSpPr>
        <p:spPr>
          <a:xfrm>
            <a:off x="538101" y="4018598"/>
            <a:ext cx="6553199" cy="1328023"/>
          </a:xfrm>
          <a:prstGeom prst="roundRect">
            <a:avLst/>
          </a:prstGeom>
          <a:solidFill>
            <a:schemeClr val="bg2"/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7200" dirty="0"/>
              <a:t>شَاهَدْتُ </a:t>
            </a:r>
            <a:r>
              <a:rPr lang="ar-MA" sz="7200" dirty="0" err="1"/>
              <a:t>ٱلْقَمَرَ</a:t>
            </a:r>
            <a:r>
              <a:rPr lang="ar-MA" sz="7200" dirty="0"/>
              <a:t> </a:t>
            </a:r>
            <a:r>
              <a:rPr lang="ar-MA" sz="7200" dirty="0" err="1"/>
              <a:t>ٱلْمُنيرَ</a:t>
            </a:r>
            <a:r>
              <a:rPr lang="ar-MA" sz="7200" dirty="0"/>
              <a:t> لَيْلاً.</a:t>
            </a:r>
            <a:endParaRPr lang="fr-FR" sz="7200" dirty="0"/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5D00AB21-523B-A287-D9BC-1D2D2C799102}"/>
              </a:ext>
            </a:extLst>
          </p:cNvPr>
          <p:cNvSpPr/>
          <p:nvPr/>
        </p:nvSpPr>
        <p:spPr>
          <a:xfrm>
            <a:off x="7219521" y="2325490"/>
            <a:ext cx="704728" cy="77216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200" b="1" dirty="0"/>
              <a:t>1</a:t>
            </a:r>
            <a:endParaRPr lang="fr-FR" sz="3200" b="1" dirty="0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B5496354-BD41-BC0A-4745-5ECC2292B13E}"/>
              </a:ext>
            </a:extLst>
          </p:cNvPr>
          <p:cNvSpPr/>
          <p:nvPr/>
        </p:nvSpPr>
        <p:spPr>
          <a:xfrm>
            <a:off x="7219521" y="4296530"/>
            <a:ext cx="704728" cy="77216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200" b="1" dirty="0"/>
              <a:t>2</a:t>
            </a:r>
            <a:endParaRPr lang="fr-FR" sz="3200" b="1" dirty="0"/>
          </a:p>
        </p:txBody>
      </p:sp>
    </p:spTree>
    <p:extLst>
      <p:ext uri="{BB962C8B-B14F-4D97-AF65-F5344CB8AC3E}">
        <p14:creationId xmlns:p14="http://schemas.microsoft.com/office/powerpoint/2010/main" val="4258285787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CECA7E-3F61-AB2B-EE49-B15EC5EE89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7E22A-1E00-D76B-667F-F57FDAE364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ننتقل إلى مراجعة درس الإملاء. همزة اسم "ابن". من يذكرنا بقاعدة رسم همزة ابن؟ </a:t>
            </a:r>
          </a:p>
        </p:txBody>
      </p: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2FADFA2A-D3D7-CAFC-80A8-5BBAAA81242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F7F3DE5-1369-1C68-19BC-60048AA51AA5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80B941B-C980-34AE-51EE-B1ABC2E8E61C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53A817C-7C0C-54FE-C01B-918F384610A2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45C40F6-FF68-95FC-6548-D23AA8052EC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1E08BF7-1A15-7EA1-ABC9-3927D448FE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B5D59B9-D811-117D-4294-861E3E031EC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33EE74D-477A-5282-4C20-1B653AC63357}"/>
              </a:ext>
            </a:extLst>
          </p:cNvPr>
          <p:cNvSpPr txBox="1"/>
          <p:nvPr/>
        </p:nvSpPr>
        <p:spPr>
          <a:xfrm>
            <a:off x="2095384" y="3149601"/>
            <a:ext cx="5179879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هَمْزَةُ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ٱسْمِ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"اِبْنُ"؟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1540054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B69239-DE8C-4E54-3881-2FE0C72B93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D849AB-1B30-3964-9A93-D29BBB6D2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نتذكر جماعة. من يقرأ؟ </a:t>
            </a:r>
          </a:p>
        </p:txBody>
      </p: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59113F20-7EDF-6E04-8548-4580B23860D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AEC5384-9A23-30E6-E068-7AD362482866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0DAA188-28F7-3D1F-E8A4-E9E1E38ADAB7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F9D30AD-DF93-FB6D-5DED-3B349519988A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496CA50-5234-0A8E-B999-BAE936C8B72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D2822F4-B62A-D20C-9407-0EED9FE8D8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816B62E-FB6C-5EF1-B6A5-0E8E188B679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F0965A9-11C9-4F9B-3AEE-3F4C86E94BEE}"/>
              </a:ext>
            </a:extLst>
          </p:cNvPr>
          <p:cNvSpPr/>
          <p:nvPr/>
        </p:nvSpPr>
        <p:spPr>
          <a:xfrm>
            <a:off x="1024701" y="2375165"/>
            <a:ext cx="6839999" cy="3155600"/>
          </a:xfrm>
          <a:prstGeom prst="roundRect">
            <a:avLst>
              <a:gd name="adj" fmla="val 1963"/>
            </a:avLst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32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1. إذا جاءَتْ في أَوَّلِ </a:t>
            </a:r>
            <a:r>
              <a:rPr lang="ar-MA" sz="32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ٱلْكلامِ</a:t>
            </a:r>
            <a:r>
              <a:rPr lang="ar-MA" sz="32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أَرْسُمُ </a:t>
            </a:r>
            <a:r>
              <a:rPr lang="ar-MA" sz="32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ٱلْهَمْزَةَ</a:t>
            </a:r>
            <a:r>
              <a:rPr lang="ar-MA" sz="32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  <a:p>
            <a:pPr marR="0" lvl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32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2. إذا جاءَتْ وَسْطَ </a:t>
            </a:r>
            <a:r>
              <a:rPr lang="ar-MA" sz="32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ٱلْكلامِ</a:t>
            </a:r>
            <a:r>
              <a:rPr lang="ar-MA" sz="32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أَحْذِفُ </a:t>
            </a:r>
            <a:r>
              <a:rPr lang="ar-MA" sz="32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ٱلْهَمْزَةَ</a:t>
            </a:r>
            <a:r>
              <a:rPr lang="ar-MA" sz="32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في ٱلْحالَاتِ ٱلتّالِيَةِ:  </a:t>
            </a:r>
          </a:p>
          <a:p>
            <a:pPr marL="893763" marR="0" lvl="0" indent="-173038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32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إذا سَبَقَها حَرْفُ </a:t>
            </a:r>
            <a:r>
              <a:rPr lang="ar-MA" sz="32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ٱلنِّداءِ</a:t>
            </a:r>
            <a:r>
              <a:rPr lang="ar-MA" sz="32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"يا" أَوْ هَمْزَةُ </a:t>
            </a:r>
            <a:r>
              <a:rPr lang="ar-MA" sz="32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ٱلِاسْتِفْهامِ</a:t>
            </a:r>
            <a:r>
              <a:rPr lang="ar-MA" sz="32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(أ)؛ </a:t>
            </a:r>
          </a:p>
          <a:p>
            <a:pPr marL="893763" marR="0" lvl="0" indent="-173038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32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إذا وَقَعَتْ بَيْنَ عَلَمَيْنِ أَوَّلُهُما غَيْرُ مُنَوَّنٍ  وَثانيهِما أَبٌ لِلْأَوَّلِ.</a:t>
            </a:r>
          </a:p>
        </p:txBody>
      </p:sp>
    </p:spTree>
    <p:extLst>
      <p:ext uri="{BB962C8B-B14F-4D97-AF65-F5344CB8AC3E}">
        <p14:creationId xmlns:p14="http://schemas.microsoft.com/office/powerpoint/2010/main" val="699260503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12BEB4-6016-D117-B338-749B996709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20DEEE-CAA4-E6B0-39BB-44EF07F3C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ألواحكم. اكتبوا اسم "ابن" بحذف الهمزة أو بثبوتها مكان النقط. 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09BB1E04-DFF1-F322-BD8D-C7526134A6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EE53020-DBBF-CC9D-4EA9-3D08794B8782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F1ED7A2-26B5-A444-04A8-4B9189C3C7B4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46B2BD8-9251-B304-B03F-6963664A292F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EF5F49C-E97A-0885-655C-80EA37A68B8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4162635-73E8-8BFA-4D9B-1832BFCE10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4924820-B2F4-8E8E-5C7A-9D0A09ADE77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C42299C-74C5-CBC0-35DD-6B6C08B71F7A}"/>
              </a:ext>
            </a:extLst>
          </p:cNvPr>
          <p:cNvSpPr txBox="1"/>
          <p:nvPr/>
        </p:nvSpPr>
        <p:spPr>
          <a:xfrm>
            <a:off x="892570" y="3353949"/>
            <a:ext cx="7358860" cy="1021556"/>
          </a:xfrm>
          <a:prstGeom prst="roundRect">
            <a:avLst/>
          </a:prstGeom>
          <a:solidFill>
            <a:schemeClr val="bg2"/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5400" dirty="0"/>
              <a:t>سافَرَ ...... عَمّي إِلى مَدينَةٍ أُخْرى لِلدِّراسَةِ.</a:t>
            </a:r>
            <a:endParaRPr lang="fr-FR" sz="5400" dirty="0"/>
          </a:p>
        </p:txBody>
      </p:sp>
    </p:spTree>
    <p:extLst>
      <p:ext uri="{BB962C8B-B14F-4D97-AF65-F5344CB8AC3E}">
        <p14:creationId xmlns:p14="http://schemas.microsoft.com/office/powerpoint/2010/main" val="966472032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7BB7D-7903-508F-3F95-BA0373A40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9EAEE7-9100-8AB1-A233-41B1DA3AE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اكتبوا اسم "ابن" بحذف الهمزة أو بثبوتها مكان النقط. 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B19471B8-3840-EE8B-8568-EFFEA24307C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1A18FBB-2328-1978-B97E-555BAEB97C21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DF36E92-4509-82C6-F179-6C55E7505377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A7C01A5-B1AF-5185-B961-4828C4B299F8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634AA92-FF4E-1894-8BA9-16C8D46BC60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002163C-9B21-9757-9A76-93B26DB2E4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02C1C2A-EC4A-7B13-3501-A345D0890A6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FD95207-8669-5112-A983-3DE788D9E26D}"/>
              </a:ext>
            </a:extLst>
          </p:cNvPr>
          <p:cNvSpPr txBox="1"/>
          <p:nvPr/>
        </p:nvSpPr>
        <p:spPr>
          <a:xfrm>
            <a:off x="892570" y="3353949"/>
            <a:ext cx="7358860" cy="1021556"/>
          </a:xfrm>
          <a:prstGeom prst="roundRect">
            <a:avLst/>
          </a:prstGeom>
          <a:solidFill>
            <a:schemeClr val="bg2"/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5400" dirty="0"/>
              <a:t>قَرَأَ .......... </a:t>
            </a:r>
            <a:r>
              <a:rPr lang="ar-MA" sz="5400" dirty="0" err="1"/>
              <a:t>ٱلْجِيرانِ</a:t>
            </a:r>
            <a:r>
              <a:rPr lang="ar-MA" sz="5400" dirty="0"/>
              <a:t> كِتاباً مُمْتِعاً.</a:t>
            </a:r>
            <a:endParaRPr lang="fr-FR" sz="5400" dirty="0"/>
          </a:p>
        </p:txBody>
      </p:sp>
    </p:spTree>
    <p:extLst>
      <p:ext uri="{BB962C8B-B14F-4D97-AF65-F5344CB8AC3E}">
        <p14:creationId xmlns:p14="http://schemas.microsoft.com/office/powerpoint/2010/main" val="2257189214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5EBF66-061F-487E-FE34-24173A01DF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5AB37C-4495-FE80-CC70-9AFF804E4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اكتبوا اسم "ابن" بحذف الهمزة أو بثبوتها مكان النقط. 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25AF5DC6-C02C-FA17-FB2A-CCE5392AC7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B939286-28C2-D9FF-E4F2-571A9353619C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868BE9C-DCE5-C066-5EC7-EAD381234AE5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FE53E6-E946-824A-4F18-9A3AF6D59B91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3583AE3-08B1-C36D-158B-F58BACEBBCA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000AAD8-F3C9-F3FF-6ABB-B8366857D5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89EE56A-6530-5D23-60EA-D7A67200658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FD475E4-010C-2161-ACE1-A35A451A0218}"/>
              </a:ext>
            </a:extLst>
          </p:cNvPr>
          <p:cNvSpPr txBox="1"/>
          <p:nvPr/>
        </p:nvSpPr>
        <p:spPr>
          <a:xfrm>
            <a:off x="892570" y="3353949"/>
            <a:ext cx="7358860" cy="1021556"/>
          </a:xfrm>
          <a:prstGeom prst="roundRect">
            <a:avLst/>
          </a:prstGeom>
          <a:solidFill>
            <a:schemeClr val="bg2"/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5400" dirty="0"/>
              <a:t>شاهَدْتُ عَلِيُّ .........  زَيْدٍ في </a:t>
            </a:r>
            <a:r>
              <a:rPr lang="ar-MA" sz="5400" dirty="0" err="1"/>
              <a:t>ٱلْمَطارِ</a:t>
            </a:r>
            <a:r>
              <a:rPr lang="ar-MA" sz="5400" dirty="0"/>
              <a:t>.</a:t>
            </a:r>
            <a:endParaRPr lang="fr-FR" sz="5400" dirty="0"/>
          </a:p>
        </p:txBody>
      </p:sp>
    </p:spTree>
    <p:extLst>
      <p:ext uri="{BB962C8B-B14F-4D97-AF65-F5344CB8AC3E}">
        <p14:creationId xmlns:p14="http://schemas.microsoft.com/office/powerpoint/2010/main" val="543106088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144E83-3251-EC9D-E5CE-4E93ABBE43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2E4CB8-4A4C-43C9-98A7-AAD08D9E4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اكتبوا اسم "ابن" بحذف الهمزة أو بثبوتها مكان النقط. 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B8BB8842-32F6-4A03-2314-F5DC0B265CF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63FA86A-ED78-828E-F313-2B16132D3BAF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FCE2FCA-E37D-A52E-5532-86EA5BAF2D4D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DB4E4B5-DA94-9BB9-2477-AF317B46C651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173356A-5474-1EE5-F6C8-A7E8F6A458F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41FF721-D9C6-B529-54B5-A9FF26BD1E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B316434-502C-C0C5-FCF5-2722924FFEC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0EBB084-D3AD-635A-8576-807EC1654D4A}"/>
              </a:ext>
            </a:extLst>
          </p:cNvPr>
          <p:cNvSpPr txBox="1"/>
          <p:nvPr/>
        </p:nvSpPr>
        <p:spPr>
          <a:xfrm>
            <a:off x="892570" y="3353949"/>
            <a:ext cx="7358860" cy="1021556"/>
          </a:xfrm>
          <a:prstGeom prst="roundRect">
            <a:avLst/>
          </a:prstGeom>
          <a:solidFill>
            <a:schemeClr val="bg2"/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5400" dirty="0"/>
              <a:t>أَ....... فاطِمَةَ مُجِدٌّ في دِراسَتِهِ؟</a:t>
            </a:r>
            <a:endParaRPr lang="fr-FR" sz="5400" dirty="0"/>
          </a:p>
        </p:txBody>
      </p:sp>
    </p:spTree>
    <p:extLst>
      <p:ext uri="{BB962C8B-B14F-4D97-AF65-F5344CB8AC3E}">
        <p14:creationId xmlns:p14="http://schemas.microsoft.com/office/powerpoint/2010/main" val="3090484738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AFB8B8-D76F-9D26-3232-5390C706E5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6C4B24-E13D-03FB-444B-642053501B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الآن. خذوا دفاتر القسم. سأملي عليكم فقرة.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8F53BE1-7B9C-2CDF-862C-FAF052F1A374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59FA589-6388-E21D-9CB5-7AA70535C1BB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BC77343-E3A2-179D-F918-A2B1E0D6D41C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67A6129-793D-B5E9-714F-91405DDC767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D3D4FF0-3807-6BD4-8D63-B7F756F2F4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A6204E2-4784-E7E2-466A-222BE093F81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776BFFC-425A-1ABA-96FA-B5B10455D75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A14395F-9A40-DC20-AFED-757A20DC6B28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113371" y="2660164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4093686021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62B88D-1EC9-A106-5043-F611C799F3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002F0B-2FA0-E3FD-77DD-BE5E1D0D0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يفصل الأستاذ الحاسوب عن الشاشة ثم يسمع الفقرة قبل أن يمليها جملة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جملة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88F7701-D652-2A70-6833-FABE9331EEC8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EDA28A9-D3D9-47D4-8CE9-B9C298209080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C86A13-8BC8-EC22-45EE-522DEDD13E3E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9AF4755-E915-99FD-5C05-7A6CCC18D75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04A29C0-492E-8F93-9F1A-C6C524E02A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AA7BB53-C6CB-49F7-B399-3DCB323DC2A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2BBBA58-6C41-FCC5-9C19-0A380A7F36F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F5F9D5A-9183-441E-94CE-E4D31687C86B}"/>
              </a:ext>
            </a:extLst>
          </p:cNvPr>
          <p:cNvSpPr txBox="1"/>
          <p:nvPr/>
        </p:nvSpPr>
        <p:spPr>
          <a:xfrm>
            <a:off x="466258" y="1918038"/>
            <a:ext cx="8211483" cy="418838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عَمِلَ ٱلْأُسْتاذُ أَحْمَدُ بْنُ عَلِيٍّ جادًّا عَلى غَرْسِ قيمِةِ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ٱلتَّعايُشِ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ٱلْمَدْرَسَةِ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إِذْ أَصْبَحَ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ٱلْمُتَعَلِّمونَ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حَريصينَ عَلى تَطْبيقِ هذِهِ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ٱلْقيمَةِ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تَعامُلِهِمِ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ٱلْيَوْمِيِّ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كَما يَعْمَلونَ عَلى تَوْجيهِ أَطْفالِ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ٱلْحَيِّ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نَحْوَ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ٱلتَّسامُحِ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وَقَبولِ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ٱلآخَرِ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بِطَريقَةٍ بَسيطَةٍ وَفعّالَةٍ. </a:t>
            </a:r>
          </a:p>
          <a:p>
            <a:pPr algn="just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بِفَضْلِ هذِهِ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ٱلْجُهودِ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نَشَأَ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ٱلْمُتَعَلِّمونَ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مُتَحابِّينَ، يَنْشُرونَ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ٱلْوِئامَ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كُلِّ مَكانٍ.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44987471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0AAB0B-9DF7-D3A8-6252-0E7942432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4AF684-2FF6-C3CA-03F9-E35537F55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 (مطالبة التلاميذ بعد ذلك بالتصحيح الفردي على دفاترهم.)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3A924B4-6CEB-7F46-B65D-C928BA025975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0523D7C-D04B-5465-F9B2-F0A99B680EB4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54900D0-C956-D391-6805-FBB1B824D07D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FE48DE3-86B1-AE64-578A-3EE50C8FCA8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48BA2E9-2290-C051-5332-CB222532A6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FD5984C-DCFC-8E44-E41E-EB0D491C419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B2EF98B-A15F-A293-5578-0AB7B8471EA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24A4554-1A9D-4ED8-2B2B-1BFFF6AB7F6E}"/>
              </a:ext>
            </a:extLst>
          </p:cNvPr>
          <p:cNvSpPr txBox="1"/>
          <p:nvPr/>
        </p:nvSpPr>
        <p:spPr>
          <a:xfrm>
            <a:off x="466258" y="1918038"/>
            <a:ext cx="8211483" cy="418838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عَمِلَ ٱلْأُسْتاذُ أَحْمَدُ بْنُ عَلِيٍّ جادًّا عَلى غَرْسِ قيمِةِ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ٱلتَّعايُشِ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ٱلْمَدْرَسَةِ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إِذْ أَصْبَحَ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ٱلْمُتَعَلِّمونَ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حَريصينَ عَلى تَطْبيقِ هذِهِ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ٱلْقيمَةِ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تَعامُلِهِمِ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ٱلْيَوْمِيِّ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كَما يَعْمَلونَ عَلى تَوْجيهِ أَطْفالِ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ٱلْحَيِّ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نَحْوَ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ٱلتَّسامُحِ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وَقَبولِ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ٱلآخَرِ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بِطَريقَةٍ بَسيطَةٍ وَفعّالَةٍ. </a:t>
            </a:r>
          </a:p>
          <a:p>
            <a:pPr algn="just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بِفَضْلِ هذِهِ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ٱلْجُهودِ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نَشَأَ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ٱلْمُتَعَلِّمونَ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مُتَحابِّينَ، يَنْشُرونَ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ٱلْوِئامَ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كُلِّ مَكانٍ.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33793309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1F8017-0654-D4EF-8AFB-05662B6657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7514A8-7FF5-D922-186D-E8C5C57F8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يحدد لم حذفت همزة ابن في عبارة –" أَحْمَدُ بْنُ عَلِيٍّ "؟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B1AE4E2-DB0B-F6ED-102C-246DD545F5B7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4297DCD-C38A-A1EB-D42C-8E1863274B59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9255251-95C3-4055-4E3E-2FC876A145AC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950EA91-31C4-F536-90A6-F1456F9B001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7CC8E91-E813-39FB-E250-1C9EA4F8AC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75B6B3E-4BA5-BB75-3A98-28336056CB4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97EDE88-DE3C-8127-1F40-D1FB6825B5C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AC0398B-8937-8DAB-D1DA-C338B9040EFF}"/>
              </a:ext>
            </a:extLst>
          </p:cNvPr>
          <p:cNvSpPr txBox="1"/>
          <p:nvPr/>
        </p:nvSpPr>
        <p:spPr>
          <a:xfrm>
            <a:off x="466258" y="1918038"/>
            <a:ext cx="8211483" cy="418838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عَمِلَ ٱلْأُسْتاذُ أَحْمَدُ 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بْنُ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عَلِيٍّ جادًّا عَلى غَرْسِ قيمِةِ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ٱلتَّعايُشِ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ٱلْمَدْرَسَةِ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إِذْ أَصْبَحَ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ٱلْمُتَعَلِّمونَ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حَريصينَ عَلى تَطْبيقِ هذِهِ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ٱلْقيمَةِ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تَعامُلِهِمِ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ٱلْيَوْمِيِّ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كَما يَعْمَلونَ عَلى تَوْجيهِ أَطْفالِ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ٱلْحَيِّ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نَحْوَ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ٱلتَّسامُحِ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وَقَبولِ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ٱلآخَرِ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بِطَريقَةٍ بَسيطَةٍ وَفعّالَةٍ. </a:t>
            </a:r>
          </a:p>
          <a:p>
            <a:pPr algn="just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بِفَضْلِ هذِهِ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ٱلْجُهودِ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نَشَأَ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ٱلْمُتَعَلِّمونَ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مُتَحابِّينَ، يَنْشُرونَ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ٱلْوِئامَ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كُلِّ مَكانٍ.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70852144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E805C9-1042-4D88-B2DA-A263AA2AAE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3ACD7C-C621-8A48-7260-BB8B1D4E4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يعرب كلمة " جادا"؟ وآخر يعرب "بسيطة"  وآخر يعرب" متحابين"؟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DF795B5-0579-AB35-A542-BBABD465455C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5ADAF98-F35D-4DE6-A947-651FF95ED767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8DA326D-B15A-B125-042C-5FBF0D0DC47D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B53DC35-52DC-D187-A81B-D9C06B5D823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34C2045-E98C-0B1A-426F-AF77FFAD5C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9C61982-42A7-EB19-1D52-FC0CBBFF639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56B5BA2-C015-3B69-C08B-22D6E27F834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63DD54F-F6AC-3076-FB3D-F2798179E89A}"/>
              </a:ext>
            </a:extLst>
          </p:cNvPr>
          <p:cNvSpPr txBox="1"/>
          <p:nvPr/>
        </p:nvSpPr>
        <p:spPr>
          <a:xfrm>
            <a:off x="466258" y="1918038"/>
            <a:ext cx="8211483" cy="418838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عَمِلَ ٱلْأُسْتاذُ أَحْمَدُ بْنُ عَلِيٍّ 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جادًّا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غَرْسِ قيمِةِ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ٱلتَّعايُشِ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ٱلْمَدْرَسَةِ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إِذْ أَصْبَحَ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ٱلْمُتَعَلِّمونَ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حَريصينَ عَلى تَطْبيقِ هذِهِ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ٱلْقيمَةِ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تَعامُلِهِمِ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ٱلْيَوْمِيِّ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كَما يَعْمَلونَ عَلى تَوْجيهِ أَطْفالِ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ٱلْحَيِّ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نَحْوَ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ٱلتَّسامُحِ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وَقَبولِ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ٱلآخَرِ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بِطَريقَةٍ 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بَسيطَةٍ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وَفعّالَةٍ. </a:t>
            </a:r>
          </a:p>
          <a:p>
            <a:pPr algn="just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بِفَضْلِ هذِهِ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ٱلْجُهودِ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نَشَأَ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ٱلْمُتَعَلِّمونَ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مُتَحابِّينَ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يَنْشُرونَ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ٱلْوِئامَ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كُلِّ مَكانٍ.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97626322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60E0E01-7B59-1BCA-4B70-88B4CCB8D6F2}"/>
              </a:ext>
            </a:extLst>
          </p:cNvPr>
          <p:cNvSpPr txBox="1"/>
          <p:nvPr/>
        </p:nvSpPr>
        <p:spPr>
          <a:xfrm>
            <a:off x="3517132" y="2738130"/>
            <a:ext cx="3493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D24109-5D4C-429C-61FC-ED62F46F6AC3}"/>
              </a:ext>
            </a:extLst>
          </p:cNvPr>
          <p:cNvSpPr txBox="1"/>
          <p:nvPr/>
        </p:nvSpPr>
        <p:spPr>
          <a:xfrm>
            <a:off x="3612381" y="322777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BD54654-4597-323A-AE83-FBA4473A36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78288" y="909995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F9DB78-63BD-C632-589D-C8868BB0A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بخطوات شكل جملة؟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4D4653-EA97-DD6D-D550-89CE8EA89EA4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2C51A10-6A1D-782F-59E9-A4D6600F51BD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5D40EDE-B7AC-2FA9-55D2-9CF882BFD864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18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C139D07-8163-FA9C-C7F4-451514197B2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F3A9CC3-5B3C-5861-A4A1-DDB7423B44B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19AEB3B-A296-4081-14C8-813B75B734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14F7E0C-316B-D5F9-B7B2-F3AE579527AD}"/>
              </a:ext>
            </a:extLst>
          </p:cNvPr>
          <p:cNvSpPr txBox="1"/>
          <p:nvPr/>
        </p:nvSpPr>
        <p:spPr>
          <a:xfrm>
            <a:off x="1070129" y="2967335"/>
            <a:ext cx="6840000" cy="1021556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ٱلْخُطُواتُ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نَتَّبِعُها لِشَكْلِ جُمْلَةٍ؟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C4C3CD2-825C-BAAD-F560-F997E081194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24025371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A7780-2884-A37B-7ECB-8BBD738122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3B1EF2-D712-023C-A994-A11C904768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وظيفة الحال وما أنواعه؟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CE88FD6-8291-AF07-2C5D-F0B3C0D8AE2E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923E3B8-D51A-AC01-F7C6-81BE69BE3C68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B21E17E-FEB7-B9EE-E3A3-9FC40027705C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18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1307EFB-53CC-00F4-FCEF-63C8D3E466D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C9413CA-E993-C542-70E8-1AFA4BF91AD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A92BCA7-23FD-210B-5B68-8910D9D9C9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52926A8-A018-413B-9664-33138217364D}"/>
              </a:ext>
            </a:extLst>
          </p:cNvPr>
          <p:cNvSpPr txBox="1"/>
          <p:nvPr/>
        </p:nvSpPr>
        <p:spPr>
          <a:xfrm>
            <a:off x="1084249" y="3103812"/>
            <a:ext cx="6840000" cy="1021556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وَظيفَةُ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ٱلْحالِ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 وَما أَنْواعُهُ؟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0996B6B-DB3F-ABF1-8758-4973764E8C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10694901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4F0B83-23C7-DF5E-2889-31CB9C3CC3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5B2AA3-F24D-439E-D48A-E499B0319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السلوك هم: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9200FE0-1D2F-BA94-5FFE-30185ECFB9C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916882F-D45B-58B7-EE09-4F3BA54B2888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254AF42-797D-3323-3980-F1D63D677510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11F064-4F64-A3F4-DE61-86F4E326B655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18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A7125FE-16D1-2E83-CFA2-72D10222EE2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5E494B9-FA2D-CD0F-B8B3-73A90D8F438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CA7A3B2-D0BD-B376-ACC7-EB277CA1CF6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EFEBC8C1-C4F8-5E88-8877-8246C0A798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3832410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B5054A-D58C-D2CA-CDAC-CE661F685D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7CA38E-25A0-7A0D-4EC9-473F18490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E9C046E-9F53-4A48-B383-23DFC217AA54}"/>
              </a:ext>
            </a:extLst>
          </p:cNvPr>
          <p:cNvSpPr>
            <a:spLocks/>
          </p:cNvSpPr>
          <p:nvPr/>
        </p:nvSpPr>
        <p:spPr>
          <a:xfrm>
            <a:off x="5735182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0C4076F-A579-169F-9FFA-144DBCC31DD6}"/>
              </a:ext>
            </a:extLst>
          </p:cNvPr>
          <p:cNvSpPr>
            <a:spLocks/>
          </p:cNvSpPr>
          <p:nvPr/>
        </p:nvSpPr>
        <p:spPr>
          <a:xfrm>
            <a:off x="18806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AD5DD3-18E6-DDD4-3F12-236B4BCC154A}"/>
              </a:ext>
            </a:extLst>
          </p:cNvPr>
          <p:cNvSpPr>
            <a:spLocks/>
          </p:cNvSpPr>
          <p:nvPr/>
        </p:nvSpPr>
        <p:spPr>
          <a:xfrm>
            <a:off x="3814701" y="14253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18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BA8158B-4F61-58FD-6F24-754CFEEB88C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0487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BB4AE6A-0539-395D-D9A7-86BE5F25065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554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0B67AF3-5D92-C97A-3202-AE7E7214FC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56" y="1524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00339E44-6062-2063-008C-C0E2B764BDE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2E474FAF-4B3C-8FE4-72A2-9DAB20E2C75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52512" y="1920227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5139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379830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4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افتتاح الحصة 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7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مراجعة وتوليف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مراجعة وتوليف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18006</TotalTime>
  <Words>2085</Words>
  <Application>Microsoft Office PowerPoint</Application>
  <PresentationFormat>Affichage à l'écran (4:3)</PresentationFormat>
  <Paragraphs>383</Paragraphs>
  <Slides>67</Slides>
  <Notes>1</Notes>
  <HiddenSlides>0</HiddenSlides>
  <MMClips>5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14</vt:i4>
      </vt:variant>
      <vt:variant>
        <vt:lpstr>Titres des diapositives</vt:lpstr>
      </vt:variant>
      <vt:variant>
        <vt:i4>67</vt:i4>
      </vt:variant>
    </vt:vector>
  </HeadingPairs>
  <TitlesOfParts>
    <vt:vector size="88" baseType="lpstr">
      <vt:lpstr>Calibri</vt:lpstr>
      <vt:lpstr>Arial</vt:lpstr>
      <vt:lpstr>Aptos</vt:lpstr>
      <vt:lpstr>Wingdings</vt:lpstr>
      <vt:lpstr>Microsoft Uighur</vt:lpstr>
      <vt:lpstr>Dosis ExtraBold</vt:lpstr>
      <vt:lpstr>Aptos Display</vt:lpstr>
      <vt:lpstr>Conception personnalisée</vt:lpstr>
      <vt:lpstr>1_Conception personnalisée</vt:lpstr>
      <vt:lpstr>00_Env-Enseignant</vt:lpstr>
      <vt:lpstr>2_Conception personnalisée</vt:lpstr>
      <vt:lpstr>4_Env-Apprenant_Tmplt</vt:lpstr>
      <vt:lpstr>04- قراءة/ كتابة</vt:lpstr>
      <vt:lpstr>افتتاح الحصة  nv</vt:lpstr>
      <vt:lpstr>7_04- قراءة/ كتابة</vt:lpstr>
      <vt:lpstr>2_04- قراءة/ كتابة</vt:lpstr>
      <vt:lpstr>6_04- قراءة/ كتابة</vt:lpstr>
      <vt:lpstr>نشاط اعتيادي</vt:lpstr>
      <vt:lpstr>مراجعة وتوليف nv</vt:lpstr>
      <vt:lpstr>1_مراجعة وتوليف nv</vt:lpstr>
      <vt:lpstr>3_Env-Apprenant_Tmplt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  افتتاح الحصة</vt:lpstr>
      <vt:lpstr>مرحبا بكم، سنبدأ حصة اللغة العربية.</vt:lpstr>
      <vt:lpstr>تعلمتم مجموعة من السلوكات في الأسابيع الماضية. من يذكرنا بها من خلال الصور .</vt:lpstr>
      <vt:lpstr>من حصل منكم على أكبر عدد من النجمات خلال الأسابيع السابقة؟ </vt:lpstr>
      <vt:lpstr>الفائزون هم.................. صفقوا عليهم بحرارة.</vt:lpstr>
      <vt:lpstr>سأسجل أسماء الفائزين في السجل الذهبي للسلوك (دفتر خاص تحت اسم الدفتر الذهبي للسلوك.) ( تدون أمام اسم التلميذ عبارات التقدير والتشجيع،  ويوقع التلميذ في الدفتر.) </vt:lpstr>
      <vt:lpstr>ضعوا الكراسة والدفتر  واللوحة في القمطر.</vt:lpstr>
      <vt:lpstr>في هذه الحصة من النشاط الاعتيادي ستواصلون توضيح وتفسير فكرة .</vt:lpstr>
      <vt:lpstr>خذوا دفاتر البحث واكتبوا تفسيرا للفكرة التالية مستعملين الأساليب المقترحة.</vt:lpstr>
      <vt:lpstr>من يقرأ عمله؟ </vt:lpstr>
      <vt:lpstr>في نظركم، من الفائز في نشاط التحدث باسترسال؟</vt:lpstr>
      <vt:lpstr>Présentation PowerPoint</vt:lpstr>
      <vt:lpstr> في حصة اليوم، ستشكلون جملتين من نص ثم تستثمرونه لغويا بعد فهم مضامينه. </vt:lpstr>
      <vt:lpstr>خذوا كراساتكم الصفحة -90-. اقرؤوا النص قراءة صامتة. </vt:lpstr>
      <vt:lpstr>نبدأ بالشكل. من يذكرنا بالخطوات التي نسلكها لشكل جملة؟ </vt:lpstr>
      <vt:lpstr>لنتذكر. من يقرأ؟ . </vt:lpstr>
      <vt:lpstr>اشكلوا الجملتين في المكان المخصص لذلك. (يسجل الأستاذ الجملتين على السبورة)</vt:lpstr>
      <vt:lpstr>من يقوم إلى السبورة ويشكل الجملة الأولى؟ وآخر يشكل الثانية. ( مناقشة شكل بعض الكلمات.)</vt:lpstr>
      <vt:lpstr>ضعوا خطا تحت الأخطاء في الشكل، ثم اشكلوا الجملتين في النص.</vt:lpstr>
      <vt:lpstr>من يقرأ النص بطلاقة  على كراسته؟ . (قراءتان  فقط). </vt:lpstr>
      <vt:lpstr>أجيبوا عن أسئلة  استثمار المعجم وفهم النص. </vt:lpstr>
      <vt:lpstr>نصحح. من يجيب عن السؤال الأول؟ ( تناقش الأجوبة المقترحة ثم يتم الانتقال إلى السؤال الموالي.)</vt:lpstr>
      <vt:lpstr>صححوا على كراساتكم.</vt:lpstr>
      <vt:lpstr>ننتقل إلى استثمار الظواهر اللغوية. خذوا دفاتر القسم وأجيبوا على الأسئلة  :4-5-6.</vt:lpstr>
      <vt:lpstr>نصحح. من يجيب عن السؤال الأول؟ ( تناقش الأجوبة المقترحة ثم يتم الانتقال إلى السؤال الموالي.)</vt:lpstr>
      <vt:lpstr>صححوا على دفاتركم.</vt:lpstr>
      <vt:lpstr>توجيه</vt:lpstr>
      <vt:lpstr>من يذكرنا بخطوات صياغة الفكرة الرئيسة لفقرة؟</vt:lpstr>
      <vt:lpstr>أعيدوا قراءة الفقرة الأولى من النص وسجلوا فكرتها الرئيسة على الهامش بقلم الرصاص؟</vt:lpstr>
      <vt:lpstr>من يقرأ الفكرة الرئيسة التي قام بصياغتها؟</vt:lpstr>
      <vt:lpstr>نصحح جماعة. من يحدد الكلمات المفاتيح في الفقرة؟ </vt:lpstr>
      <vt:lpstr>نصحح. من يقرأ الكلمات المفاتيح؟ </vt:lpstr>
      <vt:lpstr>من يستعين بالكلمات المفاتيح ويصوغ الفكرة الرئيسة للفقرة؟ </vt:lpstr>
      <vt:lpstr>هذا مقترح آخر. من يقرأ؟ ( يمكن الاشتغال على فقرة أخرى وإنجازها بشكل جماعي.) </vt:lpstr>
      <vt:lpstr>ننتقل إلى درس الحال. من يذكرنا بوظيفة الحال في الجملة و أنواعه؟ </vt:lpstr>
      <vt:lpstr>من يقرأ؟</vt:lpstr>
      <vt:lpstr>كيف يكون الحال المفرد في جملة؟</vt:lpstr>
      <vt:lpstr>من يقرأ؟ </vt:lpstr>
      <vt:lpstr>خذوا ألواحكم. سجلوا عليها الحال الوارد في الجملة التالية وحددوا نوعه.</vt:lpstr>
      <vt:lpstr>سجلوا على ألواحكم الحال الوارد في الجملة التالية وحددوا نوعه.</vt:lpstr>
      <vt:lpstr>سجلوا على ألواحكم الحال الوارد في الجملة التالية وحددوا نوعه.</vt:lpstr>
      <vt:lpstr>سجلوا على ألواحكم الحال الوارد في الجملة التالية وحددوا نوعه.</vt:lpstr>
      <vt:lpstr>الآن. سجلوا على ألواحكم رقم الجملة التي تتضمن حالا. (مناقشة التبريرات المقترحة.)</vt:lpstr>
      <vt:lpstr>سجلوا على ألواحكم رقم الجملة التي تتضمن حالا. ( مناقشة التبريرات المقترحة.)</vt:lpstr>
      <vt:lpstr>سجلوا على ألواحكم رقم الجملة التي تتضمن حالا. (مناقشة التبريرات المقترحة.)</vt:lpstr>
      <vt:lpstr>ننتقل إلى مراجعة درس الإملاء. همزة اسم "ابن". من يذكرنا بقاعدة رسم همزة ابن؟ </vt:lpstr>
      <vt:lpstr>نتذكر جماعة. من يقرأ؟ </vt:lpstr>
      <vt:lpstr>على ألواحكم. اكتبوا اسم "ابن" بحذف الهمزة أو بثبوتها مكان النقط. </vt:lpstr>
      <vt:lpstr>اكتبوا اسم "ابن" بحذف الهمزة أو بثبوتها مكان النقط. </vt:lpstr>
      <vt:lpstr>اكتبوا اسم "ابن" بحذف الهمزة أو بثبوتها مكان النقط. </vt:lpstr>
      <vt:lpstr>اكتبوا اسم "ابن" بحذف الهمزة أو بثبوتها مكان النقط. </vt:lpstr>
      <vt:lpstr>الآن. خذوا دفاتر القسم. سأملي عليكم فقرة. </vt:lpstr>
      <vt:lpstr>يفصل الأستاذ الحاسوب عن الشاشة ثم يسمع الفقرة قبل أن يمليها جملة جملة.</vt:lpstr>
      <vt:lpstr>من يقرأ؟  (مطالبة التلاميذ بعد ذلك بالتصحيح الفردي على دفاترهم.)</vt:lpstr>
      <vt:lpstr>من يحدد لم حذفت همزة ابن في عبارة –" أَحْمَدُ بْنُ عَلِيٍّ "؟ </vt:lpstr>
      <vt:lpstr>من يعرب كلمة " جادا"؟ وآخر يعرب "بسيطة"  وآخر يعرب" متحابين"؟</vt:lpstr>
      <vt:lpstr>اختتام الحصة</vt:lpstr>
      <vt:lpstr>من يذكرنا بخطوات شكل جملة؟</vt:lpstr>
      <vt:lpstr>ما وظيفة الحال وما أنواعه؟</vt:lpstr>
      <vt:lpstr>الفائزون بنجمة السلوك هم: 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YASSINE.ELMAHY</cp:lastModifiedBy>
  <cp:revision>197</cp:revision>
  <dcterms:created xsi:type="dcterms:W3CDTF">2023-09-20T21:35:22Z</dcterms:created>
  <dcterms:modified xsi:type="dcterms:W3CDTF">2025-12-21T13:31:53Z</dcterms:modified>
</cp:coreProperties>
</file>