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6.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7.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8.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19.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48"/>
  </p:notesMasterIdLst>
  <p:handoutMasterIdLst>
    <p:handoutMasterId r:id="rId49"/>
  </p:handoutMasterIdLst>
  <p:sldIdLst>
    <p:sldId id="2147482625" r:id="rId21"/>
    <p:sldId id="2147482462" r:id="rId22"/>
    <p:sldId id="2147482382" r:id="rId23"/>
    <p:sldId id="2147482616" r:id="rId24"/>
    <p:sldId id="2147482691" r:id="rId25"/>
    <p:sldId id="2147482658" r:id="rId26"/>
    <p:sldId id="2147482739" r:id="rId27"/>
    <p:sldId id="2147482789" r:id="rId28"/>
    <p:sldId id="2147482734" r:id="rId29"/>
    <p:sldId id="2147482790" r:id="rId30"/>
    <p:sldId id="2147482849" r:id="rId31"/>
    <p:sldId id="2147482850" r:id="rId32"/>
    <p:sldId id="2147482851" r:id="rId33"/>
    <p:sldId id="2147482853" r:id="rId34"/>
    <p:sldId id="2147482854" r:id="rId35"/>
    <p:sldId id="2147482848" r:id="rId36"/>
    <p:sldId id="2147482822" r:id="rId37"/>
    <p:sldId id="2147482845" r:id="rId38"/>
    <p:sldId id="2147482852" r:id="rId39"/>
    <p:sldId id="2147482821" r:id="rId40"/>
    <p:sldId id="2147482825" r:id="rId41"/>
    <p:sldId id="2147482704" r:id="rId42"/>
    <p:sldId id="2147482751" r:id="rId43"/>
    <p:sldId id="2147482788" r:id="rId44"/>
    <p:sldId id="2147482752" r:id="rId45"/>
    <p:sldId id="2147482707" r:id="rId46"/>
    <p:sldId id="2147482855"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B1EDEA"/>
    <a:srgbClr val="56B64A"/>
    <a:srgbClr val="D0CECE"/>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33"/>
  </p:normalViewPr>
  <p:slideViewPr>
    <p:cSldViewPr snapToGrid="0">
      <p:cViewPr varScale="1">
        <p:scale>
          <a:sx n="75" d="100"/>
          <a:sy n="75" d="100"/>
        </p:scale>
        <p:origin x="1048" y="30"/>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20.xml"/><Relationship Id="rId41"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04/12/2025</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04/12/2025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3708009"/>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6.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28.xml"/><Relationship Id="rId10"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7.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6.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5.png"/><Relationship Id="rId5" Type="http://schemas.openxmlformats.org/officeDocument/2006/relationships/slideLayout" Target="../slideLayouts/slideLayout33.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2.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39.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9.png"/><Relationship Id="rId5" Type="http://schemas.openxmlformats.org/officeDocument/2006/relationships/slideLayout" Target="../slideLayouts/slideLayout41.xml"/><Relationship Id="rId10" Type="http://schemas.openxmlformats.org/officeDocument/2006/relationships/image" Target="../media/image8.png"/><Relationship Id="rId4" Type="http://schemas.openxmlformats.org/officeDocument/2006/relationships/slideLayout" Target="../slideLayouts/slideLayout40.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7.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6.png"/><Relationship Id="rId2" Type="http://schemas.openxmlformats.org/officeDocument/2006/relationships/slideLayout" Target="../slideLayouts/slideLayout44.xml"/><Relationship Id="rId16" Type="http://schemas.openxmlformats.org/officeDocument/2006/relationships/image" Target="../media/image9.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4.jpg"/><Relationship Id="rId5" Type="http://schemas.openxmlformats.org/officeDocument/2006/relationships/slideLayout" Target="../slideLayouts/slideLayout47.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7.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image" Target="../media/image6.png"/><Relationship Id="rId2" Type="http://schemas.openxmlformats.org/officeDocument/2006/relationships/slideLayout" Target="../slideLayouts/slideLayout53.xml"/><Relationship Id="rId16" Type="http://schemas.openxmlformats.org/officeDocument/2006/relationships/image" Target="../media/image9.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4.jpg"/><Relationship Id="rId5" Type="http://schemas.openxmlformats.org/officeDocument/2006/relationships/slideLayout" Target="../slideLayouts/slideLayout56.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7.png"/><Relationship Id="rId2" Type="http://schemas.openxmlformats.org/officeDocument/2006/relationships/slideLayout" Target="../slideLayouts/slideLayout62.xml"/><Relationship Id="rId16" Type="http://schemas.openxmlformats.org/officeDocument/2006/relationships/image" Target="../media/image5.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4.jpg"/><Relationship Id="rId5" Type="http://schemas.openxmlformats.org/officeDocument/2006/relationships/slideLayout" Target="../slideLayouts/slideLayout65.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8.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image" Target="../media/image6.png"/><Relationship Id="rId2" Type="http://schemas.openxmlformats.org/officeDocument/2006/relationships/slideLayout" Target="../slideLayouts/slideLayout71.xml"/><Relationship Id="rId16" Type="http://schemas.openxmlformats.org/officeDocument/2006/relationships/image" Target="../media/image5.pn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image" Target="../media/image4.jpg"/><Relationship Id="rId5" Type="http://schemas.openxmlformats.org/officeDocument/2006/relationships/slideLayout" Target="../slideLayouts/slideLayout74.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7.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image" Target="../media/image6.png"/><Relationship Id="rId2" Type="http://schemas.openxmlformats.org/officeDocument/2006/relationships/slideLayout" Target="../slideLayouts/slideLayout80.xml"/><Relationship Id="rId16" Type="http://schemas.openxmlformats.org/officeDocument/2006/relationships/image" Target="../media/image5.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4.jpg"/><Relationship Id="rId5" Type="http://schemas.openxmlformats.org/officeDocument/2006/relationships/slideLayout" Target="../slideLayouts/slideLayout83.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11.xml"/><Relationship Id="rId3" Type="http://schemas.openxmlformats.org/officeDocument/2006/relationships/slideLayout" Target="../slideLayouts/slideLayout90.xml"/><Relationship Id="rId21" Type="http://schemas.openxmlformats.org/officeDocument/2006/relationships/image" Target="../media/image12.png"/><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image" Target="../media/image1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image" Target="../media/image15.png"/><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image" Target="../media/image14.png"/><Relationship Id="rId10" Type="http://schemas.openxmlformats.org/officeDocument/2006/relationships/slideLayout" Target="../slideLayouts/slideLayout97.xml"/><Relationship Id="rId19" Type="http://schemas.openxmlformats.org/officeDocument/2006/relationships/image" Target="../media/image10.bin"/><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7.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6.png"/><Relationship Id="rId2" Type="http://schemas.openxmlformats.org/officeDocument/2006/relationships/slideLayout" Target="../slideLayouts/slideLayout106.xml"/><Relationship Id="rId16" Type="http://schemas.openxmlformats.org/officeDocument/2006/relationships/image" Target="../media/image9.png"/><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image" Target="../media/image4.jpg"/><Relationship Id="rId5" Type="http://schemas.openxmlformats.org/officeDocument/2006/relationships/slideLayout" Target="../slideLayouts/slideLayout109.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image" Target="../media/image12.png"/><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image" Target="../media/image11.png"/><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image" Target="../media/image15.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image" Target="../media/image10.bin"/><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image" Target="../media/image10.bin"/><Relationship Id="rId3" Type="http://schemas.openxmlformats.org/officeDocument/2006/relationships/slideLayout" Target="../slideLayouts/slideLayout138.xml"/><Relationship Id="rId21" Type="http://schemas.openxmlformats.org/officeDocument/2006/relationships/image" Target="../media/image13.png"/><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heme" Target="../theme/theme14.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image" Target="../media/image12.pn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image" Target="../media/image15.png"/><Relationship Id="rId10" Type="http://schemas.openxmlformats.org/officeDocument/2006/relationships/slideLayout" Target="../slideLayouts/slideLayout145.xml"/><Relationship Id="rId19" Type="http://schemas.openxmlformats.org/officeDocument/2006/relationships/image" Target="../media/image11.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5" Type="http://schemas.openxmlformats.org/officeDocument/2006/relationships/image" Target="../media/image10.bin"/><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24" Type="http://schemas.openxmlformats.org/officeDocument/2006/relationships/theme" Target="../theme/theme15.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slideLayout" Target="../slideLayouts/slideLayout174.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slideLayout" Target="../slideLayouts/slideLayout192.xml"/><Relationship Id="rId3" Type="http://schemas.openxmlformats.org/officeDocument/2006/relationships/slideLayout" Target="../slideLayouts/slideLayout177.xml"/><Relationship Id="rId21" Type="http://schemas.openxmlformats.org/officeDocument/2006/relationships/slideLayout" Target="../slideLayouts/slideLayout195.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slideLayout" Target="../slideLayouts/slideLayout191.xml"/><Relationship Id="rId2" Type="http://schemas.openxmlformats.org/officeDocument/2006/relationships/slideLayout" Target="../slideLayouts/slideLayout176.xml"/><Relationship Id="rId16" Type="http://schemas.openxmlformats.org/officeDocument/2006/relationships/slideLayout" Target="../slideLayouts/slideLayout190.xml"/><Relationship Id="rId20" Type="http://schemas.openxmlformats.org/officeDocument/2006/relationships/slideLayout" Target="../slideLayouts/slideLayout194.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24" Type="http://schemas.openxmlformats.org/officeDocument/2006/relationships/image" Target="../media/image10.bin"/><Relationship Id="rId5" Type="http://schemas.openxmlformats.org/officeDocument/2006/relationships/slideLayout" Target="../slideLayouts/slideLayout179.xml"/><Relationship Id="rId15" Type="http://schemas.openxmlformats.org/officeDocument/2006/relationships/slideLayout" Target="../slideLayouts/slideLayout189.xml"/><Relationship Id="rId23" Type="http://schemas.openxmlformats.org/officeDocument/2006/relationships/theme" Target="../theme/theme16.xml"/><Relationship Id="rId10" Type="http://schemas.openxmlformats.org/officeDocument/2006/relationships/slideLayout" Target="../slideLayouts/slideLayout184.xml"/><Relationship Id="rId19" Type="http://schemas.openxmlformats.org/officeDocument/2006/relationships/slideLayout" Target="../slideLayouts/slideLayout193.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 Id="rId22" Type="http://schemas.openxmlformats.org/officeDocument/2006/relationships/slideLayout" Target="../slideLayouts/slideLayout19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3" Type="http://schemas.openxmlformats.org/officeDocument/2006/relationships/slideLayout" Target="../slideLayouts/slideLayout199.xml"/><Relationship Id="rId21" Type="http://schemas.openxmlformats.org/officeDocument/2006/relationships/slideLayout" Target="../slideLayouts/slideLayout217.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image" Target="../media/image10.bin"/><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theme" Target="../theme/theme17.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3" Type="http://schemas.openxmlformats.org/officeDocument/2006/relationships/slideLayout" Target="../slideLayouts/slideLayout221.xml"/><Relationship Id="rId21" Type="http://schemas.openxmlformats.org/officeDocument/2006/relationships/slideLayout" Target="../slideLayouts/slideLayout239.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5" Type="http://schemas.openxmlformats.org/officeDocument/2006/relationships/image" Target="../media/image10.bin"/><Relationship Id="rId2" Type="http://schemas.openxmlformats.org/officeDocument/2006/relationships/slideLayout" Target="../slideLayouts/slideLayout220.xml"/><Relationship Id="rId16" Type="http://schemas.openxmlformats.org/officeDocument/2006/relationships/slideLayout" Target="../slideLayouts/slideLayout234.xml"/><Relationship Id="rId20" Type="http://schemas.openxmlformats.org/officeDocument/2006/relationships/slideLayout" Target="../slideLayouts/slideLayout238.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24" Type="http://schemas.openxmlformats.org/officeDocument/2006/relationships/theme" Target="../theme/theme18.xml"/><Relationship Id="rId5" Type="http://schemas.openxmlformats.org/officeDocument/2006/relationships/slideLayout" Target="../slideLayouts/slideLayout223.xml"/><Relationship Id="rId15" Type="http://schemas.openxmlformats.org/officeDocument/2006/relationships/slideLayout" Target="../slideLayouts/slideLayout233.xml"/><Relationship Id="rId23" Type="http://schemas.openxmlformats.org/officeDocument/2006/relationships/slideLayout" Target="../slideLayouts/slideLayout241.xml"/><Relationship Id="rId10" Type="http://schemas.openxmlformats.org/officeDocument/2006/relationships/slideLayout" Target="../slideLayouts/slideLayout228.xml"/><Relationship Id="rId19" Type="http://schemas.openxmlformats.org/officeDocument/2006/relationships/slideLayout" Target="../slideLayouts/slideLayout23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 Id="rId22" Type="http://schemas.openxmlformats.org/officeDocument/2006/relationships/slideLayout" Target="../slideLayouts/slideLayout24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9.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theme" Target="../theme/theme19.xml"/><Relationship Id="rId2" Type="http://schemas.openxmlformats.org/officeDocument/2006/relationships/slideLayout" Target="../slideLayouts/slideLayout243.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4.xml"/><Relationship Id="rId1" Type="http://schemas.openxmlformats.org/officeDocument/2006/relationships/slideLayout" Target="../slideLayouts/slideLayout253.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 id="214748397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04/12/2025</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50.xml"/></Relationships>
</file>

<file path=ppt/slides/_rels/slide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gif"/><Relationship Id="rId1" Type="http://schemas.openxmlformats.org/officeDocument/2006/relationships/slideLayout" Target="../slideLayouts/slideLayout2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11.png"/><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74.xml"/><Relationship Id="rId6" Type="http://schemas.openxmlformats.org/officeDocument/2006/relationships/image" Target="../media/image30.bin"/><Relationship Id="rId5" Type="http://schemas.openxmlformats.org/officeDocument/2006/relationships/image" Target="../media/image29.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34.png"/><Relationship Id="rId11" Type="http://schemas.openxmlformats.org/officeDocument/2006/relationships/image" Target="../media/image14.png"/><Relationship Id="rId5" Type="http://schemas.openxmlformats.org/officeDocument/2006/relationships/image" Target="../media/image33.png"/><Relationship Id="rId10" Type="http://schemas.openxmlformats.org/officeDocument/2006/relationships/image" Target="../media/image13.png"/><Relationship Id="rId4" Type="http://schemas.openxmlformats.org/officeDocument/2006/relationships/image" Target="../media/image32.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36.png"/><Relationship Id="rId11" Type="http://schemas.openxmlformats.org/officeDocument/2006/relationships/image" Target="../media/image13.png"/><Relationship Id="rId5" Type="http://schemas.openxmlformats.org/officeDocument/2006/relationships/image" Target="../media/image33.png"/><Relationship Id="rId10" Type="http://schemas.openxmlformats.org/officeDocument/2006/relationships/image" Target="../media/image12.png"/><Relationship Id="rId4" Type="http://schemas.openxmlformats.org/officeDocument/2006/relationships/image" Target="../media/image32.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7.jp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9.png"/><Relationship Id="rId4" Type="http://schemas.openxmlformats.org/officeDocument/2006/relationships/image" Target="../media/image12.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7.jp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1.png"/><Relationship Id="rId7" Type="http://schemas.openxmlformats.org/officeDocument/2006/relationships/image" Target="../media/image36.png"/><Relationship Id="rId2" Type="http://schemas.openxmlformats.org/officeDocument/2006/relationships/image" Target="../media/image29.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2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1.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4.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42.png"/><Relationship Id="rId4" Type="http://schemas.openxmlformats.org/officeDocument/2006/relationships/image" Target="../media/image29.png"/><Relationship Id="rId9" Type="http://schemas.openxmlformats.org/officeDocument/2006/relationships/image" Target="../media/image14.png"/></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4.xml"/><Relationship Id="rId7" Type="http://schemas.openxmlformats.org/officeDocument/2006/relationships/image" Target="../media/image1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8DF54F2A-7C4C-5498-0A07-F4E48EDFC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77" y="0"/>
            <a:ext cx="9144000" cy="6858000"/>
          </a:xfrm>
          <a:prstGeom prst="rect">
            <a:avLst/>
          </a:prstGeom>
        </p:spPr>
      </p:pic>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61229" y="3429000"/>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515643" y="3898177"/>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cs typeface="Arial" panose="020B0604020202020204" pitchFamily="34" charset="0"/>
              </a:rPr>
              <a:t> </a:t>
            </a:r>
            <a:r>
              <a:rPr lang="ar-MA" sz="1100" dirty="0">
                <a:solidFill>
                  <a:schemeClr val="accent5">
                    <a:lumMod val="50000"/>
                  </a:schemeClr>
                </a:solidFill>
                <a:latin typeface="Arial" panose="020B0604020202020204" pitchFamily="34" charset="0"/>
              </a:rPr>
              <a:t>تقويم  فهم المسموع (15د)</a:t>
            </a:r>
          </a:p>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rPr>
              <a:t>تقويم الإنتاج الكتابي ( 30 د)</a:t>
            </a:r>
          </a:p>
          <a:p>
            <a:pPr marL="266700" indent="-266700" algn="r" rtl="1">
              <a:buClr>
                <a:srgbClr val="424D7B"/>
              </a:buClr>
              <a:buFont typeface="Wingdings" panose="05000000000000000000" pitchFamily="2" charset="2"/>
              <a:buChar char="m"/>
            </a:pPr>
            <a:r>
              <a:rPr lang="ar-MA" sz="1100" dirty="0">
                <a:solidFill>
                  <a:schemeClr val="accent5">
                    <a:lumMod val="50000"/>
                  </a:schemeClr>
                </a:solidFill>
                <a:latin typeface="Arial" panose="020B0604020202020204" pitchFamily="34" charset="0"/>
              </a:rPr>
              <a:t>تصحيح رائز  تقويم فهم المقروء واستثمار الظواهر اللغوية (20د) </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2675901" y="342900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اليوم- 5</a:t>
            </a:r>
            <a:r>
              <a:rPr lang="fr-MA" sz="1600" b="1" dirty="0">
                <a:solidFill>
                  <a:srgbClr val="474F71"/>
                </a:solidFill>
                <a:latin typeface="Arial" panose="020B0604020202020204" pitchFamily="34" charset="0"/>
                <a:cs typeface="Arial" panose="020B0604020202020204" pitchFamily="34" charset="0"/>
              </a:rPr>
              <a:t> </a:t>
            </a:r>
            <a:endParaRPr lang="ar-MA" sz="1600" b="1" dirty="0">
              <a:solidFill>
                <a:srgbClr val="474F71"/>
              </a:solidFill>
              <a:latin typeface="Arial" panose="020B0604020202020204" pitchFamily="34" charset="0"/>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45068" y="2024113"/>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1 -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361229" y="1923480"/>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lang="ar-MA" b="1" dirty="0">
                  <a:solidFill>
                    <a:srgbClr val="757575"/>
                  </a:solidFill>
                  <a:latin typeface="Arial" panose="020B0604020202020204" pitchFamily="34" charset="0"/>
                  <a:cs typeface="Arial" panose="020B0604020202020204" pitchFamily="34" charset="0"/>
                </a:rPr>
                <a:t>-4</a:t>
              </a:r>
              <a:endPar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4745068" y="4931513"/>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4932682" y="5388991"/>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100" dirty="0"/>
              <a:t> تقويم الطلاقة والتحدث / قراءة: وضعية تدريبية ح 3(60د)</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600265" y="2381418"/>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sz="1100" dirty="0"/>
              <a:t>تقويم فهم المقروء واستثمار الظواهر اللغوية. (40د)</a:t>
            </a:r>
          </a:p>
          <a:p>
            <a:pPr marL="266700" indent="-266700">
              <a:lnSpc>
                <a:spcPct val="100000"/>
              </a:lnSpc>
              <a:spcBef>
                <a:spcPts val="300"/>
              </a:spcBef>
              <a:buClrTx/>
              <a:buFont typeface="Wingdings" panose="05000000000000000000" pitchFamily="2" charset="2"/>
              <a:buChar char="m"/>
            </a:pPr>
            <a:r>
              <a:rPr lang="ar-MA" sz="1100" dirty="0"/>
              <a:t>التحدث: تصحيح رائز  التحدث ودعم. (25د).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23389"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 تقويم الطلاقة والتحدث / قراءة: وضعية تدريبية ح2 (60د)</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59647" y="5474576"/>
            <a:ext cx="3360964"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تصحيح رائز  تقويم الإنتاج الكتابي (30د)؛</a:t>
            </a:r>
            <a:endParaRPr lang="ar-SA" sz="1100" dirty="0"/>
          </a:p>
          <a:p>
            <a:pPr marL="266700" indent="-266700">
              <a:lnSpc>
                <a:spcPct val="100000"/>
              </a:lnSpc>
              <a:spcBef>
                <a:spcPts val="300"/>
              </a:spcBef>
              <a:buFont typeface="Wingdings" panose="05000000000000000000" pitchFamily="2" charset="2"/>
              <a:buChar char="m"/>
            </a:pPr>
            <a:r>
              <a:rPr lang="ar-MA" sz="1100" dirty="0"/>
              <a:t>تصحيح رائز </a:t>
            </a:r>
            <a:r>
              <a:rPr lang="ar-SA" sz="1100" dirty="0"/>
              <a:t>تقويم  فهم المسموع (15د)</a:t>
            </a:r>
            <a:r>
              <a:rPr lang="ar-MA" sz="1100" dirty="0"/>
              <a:t>؛</a:t>
            </a:r>
          </a:p>
          <a:p>
            <a:pPr marL="266700" indent="-266700">
              <a:lnSpc>
                <a:spcPct val="100000"/>
              </a:lnSpc>
              <a:spcBef>
                <a:spcPts val="300"/>
              </a:spcBef>
              <a:buFont typeface="Wingdings" panose="05000000000000000000" pitchFamily="2" charset="2"/>
              <a:buChar char="m"/>
            </a:pPr>
            <a:r>
              <a:rPr lang="ar-MA" sz="1100" dirty="0"/>
              <a:t>أنشطة ترفيهية.(20د)</a:t>
            </a:r>
            <a:endParaRPr lang="ar-SA" sz="1100" dirty="0"/>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33106" y="2475401"/>
            <a:ext cx="3405753"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MA" sz="1100" dirty="0"/>
              <a:t> تقويم الطلاقة والتحدث / قراءة: وضعية تدريبيةح1 (60د)</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3148-13BE-E3B3-B215-39952649D54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6EE256CC-ABA3-3B01-5503-8108B8682B5B}"/>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4" name="Image 3" descr="Une image contenant noir, obscurité&#10;&#10;Le contenu généré par l’IA peut être incorrect.">
            <a:extLst>
              <a:ext uri="{FF2B5EF4-FFF2-40B4-BE49-F238E27FC236}">
                <a16:creationId xmlns:a16="http://schemas.microsoft.com/office/drawing/2014/main" id="{E05D5509-3856-DB7A-3B4A-E3829BC28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06" y="1448384"/>
            <a:ext cx="5488778" cy="1559300"/>
          </a:xfrm>
          <a:prstGeom prst="rect">
            <a:avLst/>
          </a:prstGeom>
        </p:spPr>
      </p:pic>
      <p:sp>
        <p:nvSpPr>
          <p:cNvPr id="5" name="Espace réservé du texte 5">
            <a:extLst>
              <a:ext uri="{FF2B5EF4-FFF2-40B4-BE49-F238E27FC236}">
                <a16:creationId xmlns:a16="http://schemas.microsoft.com/office/drawing/2014/main" id="{8789AB45-6FBD-593A-E97D-F7FBE338288D}"/>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endParaRPr lang="ar-MA" b="1" dirty="0">
              <a:cs typeface="Microsoft Uighur" panose="02000000000000000000" pitchFamily="2" charset="-78"/>
            </a:endParaRPr>
          </a:p>
        </p:txBody>
      </p:sp>
      <p:sp>
        <p:nvSpPr>
          <p:cNvPr id="6" name="ZoneTexte 5">
            <a:extLst>
              <a:ext uri="{FF2B5EF4-FFF2-40B4-BE49-F238E27FC236}">
                <a16:creationId xmlns:a16="http://schemas.microsoft.com/office/drawing/2014/main" id="{4C1929B8-EF3D-B6AC-C28F-C083F5B83CAD}"/>
              </a:ext>
            </a:extLst>
          </p:cNvPr>
          <p:cNvSpPr txBox="1"/>
          <p:nvPr/>
        </p:nvSpPr>
        <p:spPr>
          <a:xfrm>
            <a:off x="5429542" y="1737537"/>
            <a:ext cx="1213794"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Image 6">
            <a:extLst>
              <a:ext uri="{FF2B5EF4-FFF2-40B4-BE49-F238E27FC236}">
                <a16:creationId xmlns:a16="http://schemas.microsoft.com/office/drawing/2014/main" id="{AAA44DA1-D6F0-FE69-7419-E3E7F0FF5A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0525" y="1749527"/>
            <a:ext cx="544953" cy="540000"/>
          </a:xfrm>
          <a:prstGeom prst="rect">
            <a:avLst/>
          </a:prstGeom>
        </p:spPr>
      </p:pic>
      <p:sp>
        <p:nvSpPr>
          <p:cNvPr id="2" name="Espace réservé du texte 5">
            <a:extLst>
              <a:ext uri="{FF2B5EF4-FFF2-40B4-BE49-F238E27FC236}">
                <a16:creationId xmlns:a16="http://schemas.microsoft.com/office/drawing/2014/main" id="{807C312B-10E6-0EE9-FC88-3747B5506930}"/>
              </a:ext>
            </a:extLst>
          </p:cNvPr>
          <p:cNvSpPr txBox="1">
            <a:spLocks/>
          </p:cNvSpPr>
          <p:nvPr/>
        </p:nvSpPr>
        <p:spPr>
          <a:xfrm>
            <a:off x="2020383" y="201952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ترحيب ؛</a:t>
            </a:r>
          </a:p>
          <a:p>
            <a:pPr algn="r" rtl="1">
              <a:buClr>
                <a:srgbClr val="424D7B"/>
              </a:buClr>
              <a:buSzPct val="50000"/>
            </a:pPr>
            <a:r>
              <a:rPr lang="ar-MA" sz="1600" b="1" dirty="0">
                <a:cs typeface="Microsoft Uighur" panose="02000000000000000000" pitchFamily="2" charset="-78"/>
              </a:rPr>
              <a:t>تدبير  السلوك؛</a:t>
            </a:r>
          </a:p>
        </p:txBody>
      </p:sp>
      <p:pic>
        <p:nvPicPr>
          <p:cNvPr id="24" name="Image 23" descr="Une image contenant noir, obscurité&#10;&#10;Le contenu généré par l’IA peut être incorrect.">
            <a:extLst>
              <a:ext uri="{FF2B5EF4-FFF2-40B4-BE49-F238E27FC236}">
                <a16:creationId xmlns:a16="http://schemas.microsoft.com/office/drawing/2014/main" id="{C737407A-AB37-E362-72C5-A16CC5A17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377" y="2799955"/>
            <a:ext cx="5472000" cy="1959463"/>
          </a:xfrm>
          <a:prstGeom prst="rect">
            <a:avLst/>
          </a:prstGeom>
        </p:spPr>
      </p:pic>
      <p:pic>
        <p:nvPicPr>
          <p:cNvPr id="25" name="Image 24">
            <a:extLst>
              <a:ext uri="{FF2B5EF4-FFF2-40B4-BE49-F238E27FC236}">
                <a16:creationId xmlns:a16="http://schemas.microsoft.com/office/drawing/2014/main" id="{8987F893-037F-CDE8-2046-FBAE9491115A}"/>
              </a:ext>
            </a:extLst>
          </p:cNvPr>
          <p:cNvPicPr>
            <a:picLocks noChangeAspect="1"/>
          </p:cNvPicPr>
          <p:nvPr/>
        </p:nvPicPr>
        <p:blipFill>
          <a:blip r:embed="rId4"/>
          <a:srcRect/>
          <a:stretch/>
        </p:blipFill>
        <p:spPr>
          <a:xfrm>
            <a:off x="6741826" y="3279376"/>
            <a:ext cx="536339" cy="540000"/>
          </a:xfrm>
          <a:prstGeom prst="rect">
            <a:avLst/>
          </a:prstGeom>
        </p:spPr>
      </p:pic>
      <p:sp>
        <p:nvSpPr>
          <p:cNvPr id="26" name="Espace réservé du texte 5">
            <a:extLst>
              <a:ext uri="{FF2B5EF4-FFF2-40B4-BE49-F238E27FC236}">
                <a16:creationId xmlns:a16="http://schemas.microsoft.com/office/drawing/2014/main" id="{34DB0C5C-0D2A-6F3E-C5E6-64FE3D2E2443}"/>
              </a:ext>
            </a:extLst>
          </p:cNvPr>
          <p:cNvSpPr txBox="1">
            <a:spLocks/>
          </p:cNvSpPr>
          <p:nvPr/>
        </p:nvSpPr>
        <p:spPr>
          <a:xfrm>
            <a:off x="2000542" y="3421562"/>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تمرير رائز فهم المسموع </a:t>
            </a:r>
          </a:p>
          <a:p>
            <a:pPr algn="r" rtl="1">
              <a:buClr>
                <a:srgbClr val="424D7B"/>
              </a:buClr>
              <a:buSzPct val="50000"/>
            </a:pPr>
            <a:r>
              <a:rPr lang="ar-MA" sz="1600" b="1" dirty="0">
                <a:cs typeface="Microsoft Uighur" panose="02000000000000000000" pitchFamily="2" charset="-78"/>
              </a:rPr>
              <a:t>نشاط ترفيهي؛</a:t>
            </a:r>
          </a:p>
          <a:p>
            <a:pPr algn="r" rtl="1">
              <a:buClr>
                <a:srgbClr val="424D7B"/>
              </a:buClr>
              <a:buSzPct val="50000"/>
            </a:pPr>
            <a:r>
              <a:rPr lang="ar-MA" sz="1600" b="1" dirty="0">
                <a:cs typeface="Microsoft Uighur" panose="02000000000000000000" pitchFamily="2" charset="-78"/>
              </a:rPr>
              <a:t>تمرير رائز الإنتاج الكتابي. </a:t>
            </a:r>
          </a:p>
        </p:txBody>
      </p:sp>
      <p:sp>
        <p:nvSpPr>
          <p:cNvPr id="27" name="ZoneTexte 26">
            <a:extLst>
              <a:ext uri="{FF2B5EF4-FFF2-40B4-BE49-F238E27FC236}">
                <a16:creationId xmlns:a16="http://schemas.microsoft.com/office/drawing/2014/main" id="{4914794A-B3F2-C020-194E-10AF8F2B299E}"/>
              </a:ext>
            </a:extLst>
          </p:cNvPr>
          <p:cNvSpPr txBox="1"/>
          <p:nvPr/>
        </p:nvSpPr>
        <p:spPr>
          <a:xfrm>
            <a:off x="4332443" y="3110099"/>
            <a:ext cx="2194833"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02- تقويم فهم المسموع والإنتاج الكتابي</a:t>
            </a:r>
          </a:p>
        </p:txBody>
      </p:sp>
      <p:pic>
        <p:nvPicPr>
          <p:cNvPr id="9" name="Image 8" descr="Une image contenant noir, obscurité&#10;&#10;Le contenu généré par l’IA peut être incorrect.">
            <a:extLst>
              <a:ext uri="{FF2B5EF4-FFF2-40B4-BE49-F238E27FC236}">
                <a16:creationId xmlns:a16="http://schemas.microsoft.com/office/drawing/2014/main" id="{9315165C-0B9D-5CFE-5FF9-33EE0B996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278" y="4694384"/>
            <a:ext cx="5472000" cy="1959463"/>
          </a:xfrm>
          <a:prstGeom prst="rect">
            <a:avLst/>
          </a:prstGeom>
        </p:spPr>
      </p:pic>
      <p:pic>
        <p:nvPicPr>
          <p:cNvPr id="11" name="Image 10">
            <a:extLst>
              <a:ext uri="{FF2B5EF4-FFF2-40B4-BE49-F238E27FC236}">
                <a16:creationId xmlns:a16="http://schemas.microsoft.com/office/drawing/2014/main" id="{29B7CD35-1444-E727-B8B5-69886793F67F}"/>
              </a:ext>
            </a:extLst>
          </p:cNvPr>
          <p:cNvPicPr>
            <a:picLocks noChangeAspect="1"/>
          </p:cNvPicPr>
          <p:nvPr/>
        </p:nvPicPr>
        <p:blipFill>
          <a:blip r:embed="rId4"/>
          <a:srcRect/>
          <a:stretch/>
        </p:blipFill>
        <p:spPr>
          <a:xfrm>
            <a:off x="6741826" y="5134116"/>
            <a:ext cx="536339" cy="540000"/>
          </a:xfrm>
          <a:prstGeom prst="rect">
            <a:avLst/>
          </a:prstGeom>
        </p:spPr>
      </p:pic>
      <p:sp>
        <p:nvSpPr>
          <p:cNvPr id="12" name="Espace réservé du texte 5">
            <a:extLst>
              <a:ext uri="{FF2B5EF4-FFF2-40B4-BE49-F238E27FC236}">
                <a16:creationId xmlns:a16="http://schemas.microsoft.com/office/drawing/2014/main" id="{0E7893E9-3201-3933-6C20-C12954F7F4F1}"/>
              </a:ext>
            </a:extLst>
          </p:cNvPr>
          <p:cNvSpPr txBox="1">
            <a:spLocks/>
          </p:cNvSpPr>
          <p:nvPr/>
        </p:nvSpPr>
        <p:spPr>
          <a:xfrm>
            <a:off x="2052021" y="5329026"/>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قراءة النص وفهمه فهما عاما؛</a:t>
            </a:r>
          </a:p>
          <a:p>
            <a:pPr algn="r" rtl="1">
              <a:buClr>
                <a:srgbClr val="424D7B"/>
              </a:buClr>
              <a:buSzPct val="50000"/>
            </a:pPr>
            <a:r>
              <a:rPr lang="ar-MA" sz="1600" b="1" dirty="0">
                <a:cs typeface="Microsoft Uighur" panose="02000000000000000000" pitchFamily="2" charset="-78"/>
              </a:rPr>
              <a:t>تصحيح جماعي لأسئلة الرائز ؛</a:t>
            </a:r>
          </a:p>
          <a:p>
            <a:pPr algn="r" rtl="1">
              <a:buClr>
                <a:srgbClr val="424D7B"/>
              </a:buClr>
              <a:buSzPct val="50000"/>
            </a:pPr>
            <a:r>
              <a:rPr lang="ar-MA" sz="1600" b="1" dirty="0">
                <a:cs typeface="Microsoft Uighur" panose="02000000000000000000" pitchFamily="2" charset="-78"/>
              </a:rPr>
              <a:t>التصحيح الفردي على دفتر المراقبة المستمرة. </a:t>
            </a:r>
          </a:p>
        </p:txBody>
      </p:sp>
      <p:sp>
        <p:nvSpPr>
          <p:cNvPr id="14" name="ZoneTexte 13">
            <a:extLst>
              <a:ext uri="{FF2B5EF4-FFF2-40B4-BE49-F238E27FC236}">
                <a16:creationId xmlns:a16="http://schemas.microsoft.com/office/drawing/2014/main" id="{790C0ED5-F5A5-0C06-DA30-AA0765246E41}"/>
              </a:ext>
            </a:extLst>
          </p:cNvPr>
          <p:cNvSpPr txBox="1"/>
          <p:nvPr/>
        </p:nvSpPr>
        <p:spPr>
          <a:xfrm>
            <a:off x="3732921" y="4977626"/>
            <a:ext cx="2794355"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03- تصحيح رائز فهم المقروء واستثمار الواهر اللغوية</a:t>
            </a:r>
          </a:p>
        </p:txBody>
      </p:sp>
      <p:pic>
        <p:nvPicPr>
          <p:cNvPr id="13" name="Image 12">
            <a:extLst>
              <a:ext uri="{FF2B5EF4-FFF2-40B4-BE49-F238E27FC236}">
                <a16:creationId xmlns:a16="http://schemas.microsoft.com/office/drawing/2014/main" id="{7FE573BC-008E-1D57-903F-12447AE294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1311" y="3104336"/>
            <a:ext cx="572998" cy="659248"/>
          </a:xfrm>
          <a:prstGeom prst="rect">
            <a:avLst/>
          </a:prstGeom>
        </p:spPr>
      </p:pic>
      <p:pic>
        <p:nvPicPr>
          <p:cNvPr id="20" name="Image 19">
            <a:extLst>
              <a:ext uri="{FF2B5EF4-FFF2-40B4-BE49-F238E27FC236}">
                <a16:creationId xmlns:a16="http://schemas.microsoft.com/office/drawing/2014/main" id="{DE6CB7AC-B4B7-4721-D1C8-FC2DC8EE79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6842" y="4825594"/>
            <a:ext cx="572998" cy="659633"/>
          </a:xfrm>
          <a:prstGeom prst="rect">
            <a:avLst/>
          </a:prstGeom>
        </p:spPr>
      </p:pic>
      <p:pic>
        <p:nvPicPr>
          <p:cNvPr id="22" name="Image 21">
            <a:extLst>
              <a:ext uri="{FF2B5EF4-FFF2-40B4-BE49-F238E27FC236}">
                <a16:creationId xmlns:a16="http://schemas.microsoft.com/office/drawing/2014/main" id="{A4A440A2-51D6-CBA7-56C7-AF3405517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3575" y="1649487"/>
            <a:ext cx="573332" cy="659633"/>
          </a:xfrm>
          <a:prstGeom prst="rect">
            <a:avLst/>
          </a:prstGeom>
        </p:spPr>
      </p:pic>
    </p:spTree>
    <p:extLst>
      <p:ext uri="{BB962C8B-B14F-4D97-AF65-F5344CB8AC3E}">
        <p14:creationId xmlns:p14="http://schemas.microsoft.com/office/powerpoint/2010/main" val="3630153089"/>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28474C2-95CD-8397-D01D-B3E298C554A1}"/>
              </a:ext>
            </a:extLst>
          </p:cNvPr>
          <p:cNvGrpSpPr/>
          <p:nvPr/>
        </p:nvGrpSpPr>
        <p:grpSpPr>
          <a:xfrm>
            <a:off x="1289724" y="3499918"/>
            <a:ext cx="6696000" cy="890781"/>
            <a:chOff x="1336097" y="2435479"/>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6097" y="2435479"/>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82420" y="2702728"/>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تقويم مهارة الإنتاج الكتابي.</a:t>
              </a:r>
            </a:p>
          </p:txBody>
        </p:sp>
      </p:grpSp>
      <p:sp>
        <p:nvSpPr>
          <p:cNvPr id="7" name="Titre 3">
            <a:extLst>
              <a:ext uri="{FF2B5EF4-FFF2-40B4-BE49-F238E27FC236}">
                <a16:creationId xmlns:a16="http://schemas.microsoft.com/office/drawing/2014/main" id="{B9C2DADD-1530-3D32-CC88-F70055FAAC67}"/>
              </a:ext>
            </a:extLst>
          </p:cNvPr>
          <p:cNvSpPr>
            <a:spLocks noGrp="1"/>
          </p:cNvSpPr>
          <p:nvPr>
            <p:ph type="title"/>
          </p:nvPr>
        </p:nvSpPr>
        <p:spPr>
          <a:xfrm>
            <a:off x="463280" y="1022838"/>
            <a:ext cx="7886700" cy="720000"/>
          </a:xfrm>
        </p:spPr>
        <p:txBody>
          <a:bodyPr/>
          <a:lstStyle/>
          <a:p>
            <a:pPr rtl="1"/>
            <a:r>
              <a:rPr lang="ar-MA" sz="4400" dirty="0">
                <a:solidFill>
                  <a:srgbClr val="424D7B"/>
                </a:solidFill>
                <a:latin typeface="Microsoft Uighur" panose="02000000000000000000" pitchFamily="2" charset="-78"/>
              </a:rPr>
              <a:t>أهداف الحصة</a:t>
            </a:r>
            <a:endParaRPr lang="fr-MA" sz="4400" dirty="0">
              <a:solidFill>
                <a:srgbClr val="424D7B"/>
              </a:solidFill>
              <a:latin typeface="Microsoft Uighur" panose="02000000000000000000" pitchFamily="2" charset="-78"/>
            </a:endParaRPr>
          </a:p>
        </p:txBody>
      </p:sp>
      <p:grpSp>
        <p:nvGrpSpPr>
          <p:cNvPr id="4" name="Groupe 3">
            <a:extLst>
              <a:ext uri="{FF2B5EF4-FFF2-40B4-BE49-F238E27FC236}">
                <a16:creationId xmlns:a16="http://schemas.microsoft.com/office/drawing/2014/main" id="{8F793861-BE09-40D4-8860-06E40B48A0B2}"/>
              </a:ext>
            </a:extLst>
          </p:cNvPr>
          <p:cNvGrpSpPr/>
          <p:nvPr/>
        </p:nvGrpSpPr>
        <p:grpSpPr>
          <a:xfrm>
            <a:off x="1146179" y="4486930"/>
            <a:ext cx="6696000" cy="890781"/>
            <a:chOff x="1344952" y="2763655"/>
            <a:chExt cx="6696000" cy="890781"/>
          </a:xfrm>
        </p:grpSpPr>
        <p:pic>
          <p:nvPicPr>
            <p:cNvPr id="5" name="Image 4">
              <a:extLst>
                <a:ext uri="{FF2B5EF4-FFF2-40B4-BE49-F238E27FC236}">
                  <a16:creationId xmlns:a16="http://schemas.microsoft.com/office/drawing/2014/main" id="{24603DCB-83DC-9C5E-A8E9-B9181C255920}"/>
                </a:ext>
              </a:extLst>
            </p:cNvPr>
            <p:cNvPicPr preferRelativeResize="0">
              <a:picLocks/>
            </p:cNvPicPr>
            <p:nvPr/>
          </p:nvPicPr>
          <p:blipFill>
            <a:blip r:embed="rId2"/>
            <a:stretch>
              <a:fillRect/>
            </a:stretch>
          </p:blipFill>
          <p:spPr>
            <a:xfrm>
              <a:off x="1344952" y="2763655"/>
              <a:ext cx="6696000" cy="890781"/>
            </a:xfrm>
            <a:prstGeom prst="rect">
              <a:avLst/>
            </a:prstGeom>
          </p:spPr>
        </p:pic>
        <p:sp>
          <p:nvSpPr>
            <p:cNvPr id="6" name="Rectangle 5">
              <a:extLst>
                <a:ext uri="{FF2B5EF4-FFF2-40B4-BE49-F238E27FC236}">
                  <a16:creationId xmlns:a16="http://schemas.microsoft.com/office/drawing/2014/main" id="{A2029AA9-C10B-12F1-4463-740C562B76FB}"/>
                </a:ext>
              </a:extLst>
            </p:cNvPr>
            <p:cNvSpPr/>
            <p:nvPr/>
          </p:nvSpPr>
          <p:spPr>
            <a:xfrm>
              <a:off x="1657081" y="3006422"/>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تصحيح رائز فهم المقروء واستثمار الظواهر اللغوية.</a:t>
              </a:r>
            </a:p>
          </p:txBody>
        </p:sp>
      </p:grpSp>
      <p:grpSp>
        <p:nvGrpSpPr>
          <p:cNvPr id="8" name="Groupe 7">
            <a:extLst>
              <a:ext uri="{FF2B5EF4-FFF2-40B4-BE49-F238E27FC236}">
                <a16:creationId xmlns:a16="http://schemas.microsoft.com/office/drawing/2014/main" id="{73E4932A-5937-343B-2F62-74F1283CF3D2}"/>
              </a:ext>
            </a:extLst>
          </p:cNvPr>
          <p:cNvGrpSpPr/>
          <p:nvPr/>
        </p:nvGrpSpPr>
        <p:grpSpPr>
          <a:xfrm>
            <a:off x="1343538" y="2605056"/>
            <a:ext cx="6696000" cy="890781"/>
            <a:chOff x="1389911" y="2199452"/>
            <a:chExt cx="6696000" cy="890781"/>
          </a:xfrm>
        </p:grpSpPr>
        <p:pic>
          <p:nvPicPr>
            <p:cNvPr id="9" name="Image 8">
              <a:extLst>
                <a:ext uri="{FF2B5EF4-FFF2-40B4-BE49-F238E27FC236}">
                  <a16:creationId xmlns:a16="http://schemas.microsoft.com/office/drawing/2014/main" id="{13AB8DB7-FD96-9469-26A1-062743BC50B7}"/>
                </a:ext>
              </a:extLst>
            </p:cNvPr>
            <p:cNvPicPr preferRelativeResize="0">
              <a:picLocks/>
            </p:cNvPicPr>
            <p:nvPr/>
          </p:nvPicPr>
          <p:blipFill>
            <a:blip r:embed="rId2"/>
            <a:stretch>
              <a:fillRect/>
            </a:stretch>
          </p:blipFill>
          <p:spPr>
            <a:xfrm>
              <a:off x="1389911" y="2199452"/>
              <a:ext cx="6696000" cy="890781"/>
            </a:xfrm>
            <a:prstGeom prst="rect">
              <a:avLst/>
            </a:prstGeom>
          </p:spPr>
        </p:pic>
        <p:sp>
          <p:nvSpPr>
            <p:cNvPr id="10" name="Rectangle 9">
              <a:extLst>
                <a:ext uri="{FF2B5EF4-FFF2-40B4-BE49-F238E27FC236}">
                  <a16:creationId xmlns:a16="http://schemas.microsoft.com/office/drawing/2014/main" id="{A00F98F4-D72B-A049-E4E5-04D9A896ECEA}"/>
                </a:ext>
              </a:extLst>
            </p:cNvPr>
            <p:cNvSpPr/>
            <p:nvPr/>
          </p:nvSpPr>
          <p:spPr>
            <a:xfrm>
              <a:off x="1455635" y="2455949"/>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تقويم مهارة فهم المسموع.</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47260" y="2453704"/>
            <a:ext cx="4500000" cy="129258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ترحيب ؛</a:t>
            </a:r>
          </a:p>
          <a:p>
            <a:pPr algn="r" rtl="1">
              <a:buClr>
                <a:srgbClr val="424D7B"/>
              </a:buClr>
            </a:pPr>
            <a:r>
              <a:rPr lang="ar-MA" sz="2800" b="1" dirty="0">
                <a:cs typeface="Microsoft Uighur" panose="02000000000000000000" pitchFamily="2" charset="-78"/>
              </a:rPr>
              <a:t>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76682-A17B-E1C4-657B-E3C81EFC0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60627B-8985-735E-E933-7766FBAB9C1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p>
        </p:txBody>
      </p:sp>
      <p:pic>
        <p:nvPicPr>
          <p:cNvPr id="13" name="Image 12">
            <a:extLst>
              <a:ext uri="{FF2B5EF4-FFF2-40B4-BE49-F238E27FC236}">
                <a16:creationId xmlns:a16="http://schemas.microsoft.com/office/drawing/2014/main" id="{B59F2C95-45F5-F2AD-71F3-9D3EF0811D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6CA9A37E-BC5A-4B79-1190-E3AED686D9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A26BB4B-26D4-B22B-145B-7D3D3B23245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7" name="Rectangle 16">
            <a:extLst>
              <a:ext uri="{FF2B5EF4-FFF2-40B4-BE49-F238E27FC236}">
                <a16:creationId xmlns:a16="http://schemas.microsoft.com/office/drawing/2014/main" id="{B03D0615-C488-5903-53C6-693EDA7548C2}"/>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9" name="Rectangle 18">
            <a:extLst>
              <a:ext uri="{FF2B5EF4-FFF2-40B4-BE49-F238E27FC236}">
                <a16:creationId xmlns:a16="http://schemas.microsoft.com/office/drawing/2014/main" id="{A6D9B64B-DD9B-9A94-92A8-6FDED1F00AE6}"/>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20" name="Rectangle 19">
            <a:extLst>
              <a:ext uri="{FF2B5EF4-FFF2-40B4-BE49-F238E27FC236}">
                <a16:creationId xmlns:a16="http://schemas.microsoft.com/office/drawing/2014/main" id="{00E265C8-23A6-0CF0-2BCF-29664D0CDD92}"/>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57D4D8D-970F-FA68-CD87-4EFD9DD48138}"/>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8" name="Espace réservé pour une image  19">
            <a:extLst>
              <a:ext uri="{FF2B5EF4-FFF2-40B4-BE49-F238E27FC236}">
                <a16:creationId xmlns:a16="http://schemas.microsoft.com/office/drawing/2014/main" id="{FC87D805-BADB-315D-A6D2-A02D7D97A0EF}"/>
              </a:ext>
            </a:extLst>
          </p:cNvPr>
          <p:cNvPicPr>
            <a:picLocks noChangeAspect="1"/>
          </p:cNvPicPr>
          <p:nvPr/>
        </p:nvPicPr>
        <p:blipFill rotWithShape="1">
          <a:blip r:embed="rId6">
            <a:extLst>
              <a:ext uri="{28A0092B-C50C-407E-A947-70E740481C1C}">
                <a14:useLocalDpi xmlns:a14="http://schemas.microsoft.com/office/drawing/2010/main" val="0"/>
              </a:ext>
            </a:extLst>
          </a:blip>
          <a:srcRect l="4296" t="5684" r="5359" b="14000"/>
          <a:stretch>
            <a:fillRect/>
          </a:stretch>
        </p:blipFill>
        <p:spPr>
          <a:xfrm>
            <a:off x="1457215" y="1817627"/>
            <a:ext cx="6031880" cy="4525432"/>
          </a:xfrm>
          <a:prstGeom prst="roundRect">
            <a:avLst>
              <a:gd name="adj" fmla="val 13580"/>
            </a:avLst>
          </a:prstGeom>
          <a:ln>
            <a:noFill/>
          </a:ln>
          <a:effectLst>
            <a:softEdge rad="112500"/>
          </a:effectLst>
        </p:spPr>
      </p:pic>
      <p:sp>
        <p:nvSpPr>
          <p:cNvPr id="3" name="Rectangle 2">
            <a:extLst>
              <a:ext uri="{FF2B5EF4-FFF2-40B4-BE49-F238E27FC236}">
                <a16:creationId xmlns:a16="http://schemas.microsoft.com/office/drawing/2014/main" id="{27948D4C-E869-1FD2-793F-A15CF3E1FFE3}"/>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a:t>
            </a:r>
          </a:p>
        </p:txBody>
      </p:sp>
      <p:pic>
        <p:nvPicPr>
          <p:cNvPr id="4" name="Image 3">
            <a:extLst>
              <a:ext uri="{FF2B5EF4-FFF2-40B4-BE49-F238E27FC236}">
                <a16:creationId xmlns:a16="http://schemas.microsoft.com/office/drawing/2014/main" id="{206F8E06-C79F-D2BE-6D52-EF46F0D987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341047951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3FC3B-6B4B-7A86-2464-F338840D8B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03CC58-4FBD-67E1-ADC1-493F1D8666F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تعلمتم مجموعة من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الأسابيع الماضية. من يذكرنا بها من خلال الصور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DF33BBF-E3A8-1EAA-A5A1-C38D785428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Ellipse 3">
            <a:extLst>
              <a:ext uri="{FF2B5EF4-FFF2-40B4-BE49-F238E27FC236}">
                <a16:creationId xmlns:a16="http://schemas.microsoft.com/office/drawing/2014/main" id="{627D1AEA-EE53-EBA0-DA59-A8E1B90290A6}"/>
              </a:ext>
            </a:extLst>
          </p:cNvPr>
          <p:cNvSpPr/>
          <p:nvPr/>
        </p:nvSpPr>
        <p:spPr>
          <a:xfrm>
            <a:off x="6615971" y="1675319"/>
            <a:ext cx="1145951" cy="956981"/>
          </a:xfrm>
          <a:prstGeom prst="ellipse">
            <a:avLst/>
          </a:prstGeom>
          <a:blipFill>
            <a:blip r:embed="rId3"/>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5" name="Image 4" descr="Une image contenant dessin humoristique, jouet, Animation, Dessin animé&#10;&#10;Le contenu généré par l’IA peut être incorrect.">
            <a:extLst>
              <a:ext uri="{FF2B5EF4-FFF2-40B4-BE49-F238E27FC236}">
                <a16:creationId xmlns:a16="http://schemas.microsoft.com/office/drawing/2014/main" id="{FCB5D28F-B9FB-7B0A-BDAE-682F5B63F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360" y="1697091"/>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 2" descr="Une image contenant dessin humoristique, Animation, Dessin animé, clipart&#10;&#10;Le contenu généré par l’IA peut être incorrect.">
            <a:extLst>
              <a:ext uri="{FF2B5EF4-FFF2-40B4-BE49-F238E27FC236}">
                <a16:creationId xmlns:a16="http://schemas.microsoft.com/office/drawing/2014/main" id="{7DCCDB1D-B7E5-BC75-DB65-59D553B387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032" y="1735767"/>
            <a:ext cx="1047241"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 11">
            <a:extLst>
              <a:ext uri="{FF2B5EF4-FFF2-40B4-BE49-F238E27FC236}">
                <a16:creationId xmlns:a16="http://schemas.microsoft.com/office/drawing/2014/main" id="{F4518B18-9FE9-14C2-364B-3639EF501D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7215" y="1735766"/>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Image 20" descr="Une image contenant dessin humoristique, Dessin animé, Animation, clipart&#10;&#10;Le contenu généré par l’IA peut être incorrect.">
            <a:extLst>
              <a:ext uri="{FF2B5EF4-FFF2-40B4-BE49-F238E27FC236}">
                <a16:creationId xmlns:a16="http://schemas.microsoft.com/office/drawing/2014/main" id="{1B8E99A1-C911-2466-0A0C-6EBD39E0C2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6736" y="1697092"/>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Image 12">
            <a:extLst>
              <a:ext uri="{FF2B5EF4-FFF2-40B4-BE49-F238E27FC236}">
                <a16:creationId xmlns:a16="http://schemas.microsoft.com/office/drawing/2014/main" id="{6E1B675B-590F-2D64-27AC-28BA0AF6BF4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47F1E60B-1F7C-A64B-DB86-38ACE2850A4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FD530731-192D-7FC0-3C60-74BDBA43DA4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EF68A39B-116B-14BB-58A4-A1228B34FC0A}"/>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7" name="Rectangle 16">
            <a:extLst>
              <a:ext uri="{FF2B5EF4-FFF2-40B4-BE49-F238E27FC236}">
                <a16:creationId xmlns:a16="http://schemas.microsoft.com/office/drawing/2014/main" id="{8AD2CA85-63E3-0016-D53E-5671DCA64EE9}"/>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18" name="Rectangle 17">
            <a:extLst>
              <a:ext uri="{FF2B5EF4-FFF2-40B4-BE49-F238E27FC236}">
                <a16:creationId xmlns:a16="http://schemas.microsoft.com/office/drawing/2014/main" id="{A422DFA8-93EF-7D49-3C1F-413525F536B8}"/>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D31AD237-E3A9-BFC8-1189-BBED34692195}"/>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 </a:t>
            </a:r>
          </a:p>
        </p:txBody>
      </p:sp>
      <p:pic>
        <p:nvPicPr>
          <p:cNvPr id="20" name="Image 19">
            <a:extLst>
              <a:ext uri="{FF2B5EF4-FFF2-40B4-BE49-F238E27FC236}">
                <a16:creationId xmlns:a16="http://schemas.microsoft.com/office/drawing/2014/main" id="{61FAD261-B4AF-C65B-6133-D027154F8557}"/>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1894095977"/>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DDAE6-4F7C-DF6C-3F36-F19AD8C945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905FD4-3472-0EA8-ADF5-398C5B360D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السابقة إضافة إلى السلوك التالي. من يقرأ؟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C549821-CC75-5577-3456-9981CB0F18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4" name="Ellipse 3">
            <a:extLst>
              <a:ext uri="{FF2B5EF4-FFF2-40B4-BE49-F238E27FC236}">
                <a16:creationId xmlns:a16="http://schemas.microsoft.com/office/drawing/2014/main" id="{023A3086-4E92-D21C-38A4-D269232D27C6}"/>
              </a:ext>
            </a:extLst>
          </p:cNvPr>
          <p:cNvSpPr/>
          <p:nvPr/>
        </p:nvSpPr>
        <p:spPr>
          <a:xfrm>
            <a:off x="6755006" y="1692281"/>
            <a:ext cx="855033" cy="896536"/>
          </a:xfrm>
          <a:prstGeom prst="ellipse">
            <a:avLst/>
          </a:prstGeom>
          <a:blipFill>
            <a:blip r:embed="rId3"/>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5" name="Image 4" descr="Une image contenant dessin humoristique, jouet, Animation, Dessin animé&#10;&#10;Le contenu généré par l’IA peut être incorrect.">
            <a:extLst>
              <a:ext uri="{FF2B5EF4-FFF2-40B4-BE49-F238E27FC236}">
                <a16:creationId xmlns:a16="http://schemas.microsoft.com/office/drawing/2014/main" id="{4C18692A-B40F-B327-711D-3242692739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360" y="1697091"/>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 2" descr="Une image contenant dessin humoristique, Animation, Dessin animé, clipart&#10;&#10;Le contenu généré par l’IA peut être incorrect.">
            <a:extLst>
              <a:ext uri="{FF2B5EF4-FFF2-40B4-BE49-F238E27FC236}">
                <a16:creationId xmlns:a16="http://schemas.microsoft.com/office/drawing/2014/main" id="{EE1F7134-C99B-B69E-8E92-79B757F0D9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032" y="1735766"/>
            <a:ext cx="1047241"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 8" descr="Une image contenant Animation, dessin humoristique, Dessin animé, illustration&#10;&#10;Le contenu généré par l’IA peut être incorrect.">
            <a:extLst>
              <a:ext uri="{FF2B5EF4-FFF2-40B4-BE49-F238E27FC236}">
                <a16:creationId xmlns:a16="http://schemas.microsoft.com/office/drawing/2014/main" id="{B4F6CEC4-3226-4FF7-17B2-0734591218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8355" y="3287551"/>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 11">
            <a:extLst>
              <a:ext uri="{FF2B5EF4-FFF2-40B4-BE49-F238E27FC236}">
                <a16:creationId xmlns:a16="http://schemas.microsoft.com/office/drawing/2014/main" id="{8A7F1AD2-DAFA-DB80-2286-5471F909C4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2679" y="1735766"/>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Image 20" descr="Une image contenant dessin humoristique, Dessin animé, Animation, clipart&#10;&#10;Le contenu généré par l’IA peut être incorrect.">
            <a:extLst>
              <a:ext uri="{FF2B5EF4-FFF2-40B4-BE49-F238E27FC236}">
                <a16:creationId xmlns:a16="http://schemas.microsoft.com/office/drawing/2014/main" id="{EDA04A35-4FEE-F1DC-04BA-E3ACE41CA8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6736" y="1697092"/>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Espace réservé du texte 2">
            <a:extLst>
              <a:ext uri="{FF2B5EF4-FFF2-40B4-BE49-F238E27FC236}">
                <a16:creationId xmlns:a16="http://schemas.microsoft.com/office/drawing/2014/main" id="{A80572D0-ED49-69FD-84B0-7CAE188F2AA8}"/>
              </a:ext>
            </a:extLst>
          </p:cNvPr>
          <p:cNvSpPr txBox="1">
            <a:spLocks/>
          </p:cNvSpPr>
          <p:nvPr/>
        </p:nvSpPr>
        <p:spPr>
          <a:xfrm>
            <a:off x="1138137" y="3845223"/>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13" name="Image 12">
            <a:extLst>
              <a:ext uri="{FF2B5EF4-FFF2-40B4-BE49-F238E27FC236}">
                <a16:creationId xmlns:a16="http://schemas.microsoft.com/office/drawing/2014/main" id="{B433C4AF-420B-715F-F764-4653F6E3971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A753F1F6-DE1C-8AD4-6F4F-366329A943C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D412C02-CB82-AD59-CAED-2139A1E9EA13}"/>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FA3E5A4-89FE-DA1C-2D61-6193036D153A}"/>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17" name="Rectangle 16">
            <a:extLst>
              <a:ext uri="{FF2B5EF4-FFF2-40B4-BE49-F238E27FC236}">
                <a16:creationId xmlns:a16="http://schemas.microsoft.com/office/drawing/2014/main" id="{EA432ECD-44C2-65A8-05DD-549A3EAF008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a:t>
            </a:r>
          </a:p>
        </p:txBody>
      </p:sp>
      <p:sp>
        <p:nvSpPr>
          <p:cNvPr id="18" name="Rectangle 17">
            <a:extLst>
              <a:ext uri="{FF2B5EF4-FFF2-40B4-BE49-F238E27FC236}">
                <a16:creationId xmlns:a16="http://schemas.microsoft.com/office/drawing/2014/main" id="{2BA5B3F5-0078-BE8C-262E-95EDEFA79BFA}"/>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A96CC91D-3266-ED25-15E3-F7A5714412BD}"/>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تصحيح ودعم</a:t>
            </a:r>
          </a:p>
        </p:txBody>
      </p:sp>
      <p:pic>
        <p:nvPicPr>
          <p:cNvPr id="20" name="Image 19">
            <a:extLst>
              <a:ext uri="{FF2B5EF4-FFF2-40B4-BE49-F238E27FC236}">
                <a16:creationId xmlns:a16="http://schemas.microsoft.com/office/drawing/2014/main" id="{1785AFC1-56C9-6D11-1797-8637443E8500}"/>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405118071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3D67-6CCB-AB1F-525B-0324B4DD7D9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6E1C68B-CFB0-88FD-74BC-A30CC625B2C5}"/>
              </a:ext>
            </a:extLst>
          </p:cNvPr>
          <p:cNvSpPr>
            <a:spLocks noGrp="1"/>
          </p:cNvSpPr>
          <p:nvPr>
            <p:ph type="title"/>
          </p:nvPr>
        </p:nvSpPr>
        <p:spPr>
          <a:xfrm>
            <a:off x="581331" y="905038"/>
            <a:ext cx="7886700" cy="720000"/>
          </a:xfrm>
        </p:spPr>
        <p:txBody>
          <a:bodyPr/>
          <a:lstStyle/>
          <a:p>
            <a:r>
              <a:rPr lang="ar-MA" sz="2800" dirty="0"/>
              <a:t>             تقويم: فهم المسموع والإنتاج الكتابي</a:t>
            </a:r>
            <a:endParaRPr lang="fr-MA" sz="3200" dirty="0"/>
          </a:p>
        </p:txBody>
      </p:sp>
      <p:pic>
        <p:nvPicPr>
          <p:cNvPr id="28" name="Image 27">
            <a:extLst>
              <a:ext uri="{FF2B5EF4-FFF2-40B4-BE49-F238E27FC236}">
                <a16:creationId xmlns:a16="http://schemas.microsoft.com/office/drawing/2014/main" id="{6EAC7167-9209-3D38-E488-8609FE1003C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4B0F4B46-9F6D-6658-2989-4571AA63F6A9}"/>
              </a:ext>
            </a:extLst>
          </p:cNvPr>
          <p:cNvSpPr txBox="1">
            <a:spLocks/>
          </p:cNvSpPr>
          <p:nvPr/>
        </p:nvSpPr>
        <p:spPr>
          <a:xfrm>
            <a:off x="1300715" y="2330694"/>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تمرير الرائز.</a:t>
            </a:r>
          </a:p>
        </p:txBody>
      </p:sp>
      <p:sp>
        <p:nvSpPr>
          <p:cNvPr id="30" name="ZoneTexte 29">
            <a:extLst>
              <a:ext uri="{FF2B5EF4-FFF2-40B4-BE49-F238E27FC236}">
                <a16:creationId xmlns:a16="http://schemas.microsoft.com/office/drawing/2014/main" id="{B46FCFC0-829C-CA46-3A1C-CFF88D46EEF3}"/>
              </a:ext>
            </a:extLst>
          </p:cNvPr>
          <p:cNvSpPr txBox="1"/>
          <p:nvPr/>
        </p:nvSpPr>
        <p:spPr>
          <a:xfrm>
            <a:off x="6204970" y="1827529"/>
            <a:ext cx="960519"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جماعي</a:t>
            </a:r>
          </a:p>
        </p:txBody>
      </p:sp>
      <p:pic>
        <p:nvPicPr>
          <p:cNvPr id="31" name="Image 30">
            <a:extLst>
              <a:ext uri="{FF2B5EF4-FFF2-40B4-BE49-F238E27FC236}">
                <a16:creationId xmlns:a16="http://schemas.microsoft.com/office/drawing/2014/main" id="{E021CB4E-BBF2-02D3-175F-39C90562F07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2" name="Image 1">
            <a:extLst>
              <a:ext uri="{FF2B5EF4-FFF2-40B4-BE49-F238E27FC236}">
                <a16:creationId xmlns:a16="http://schemas.microsoft.com/office/drawing/2014/main" id="{725D4E49-499F-FB3B-AD8D-487DFDD94C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08378" y="1036482"/>
            <a:ext cx="457111" cy="457111"/>
          </a:xfrm>
          <a:prstGeom prst="rect">
            <a:avLst/>
          </a:prstGeom>
          <a:ln>
            <a:noFill/>
          </a:ln>
        </p:spPr>
      </p:pic>
    </p:spTree>
    <p:extLst>
      <p:ext uri="{BB962C8B-B14F-4D97-AF65-F5344CB8AC3E}">
        <p14:creationId xmlns:p14="http://schemas.microsoft.com/office/powerpoint/2010/main" val="3128736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فهم المسموع</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دفتر المراقبة المستمرة بدل الأوراق؛</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نسخ الرائز بعدد التلاميذ  مع الاحتفاظ بها في القسم أو لدى إدارة المؤسسة بعد الانتهاء من التمرير ؛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يسجل النص السماعي( </a:t>
            </a:r>
            <a:r>
              <a:rPr lang="ar-MA" sz="2400" b="1" dirty="0">
                <a:solidFill>
                  <a:srgbClr val="FF0000"/>
                </a:solidFill>
                <a:latin typeface="Microsoft Uighur" panose="02000000000000000000" pitchFamily="2" charset="-78"/>
                <a:ea typeface="+mn-ea"/>
                <a:cs typeface="Microsoft Uighur" panose="02000000000000000000" pitchFamily="2" charset="-78"/>
              </a:rPr>
              <a:t>مدرج في  الشريحة الأخيرة</a:t>
            </a:r>
            <a:r>
              <a:rPr lang="ar-MA" sz="2400" b="1" dirty="0">
                <a:solidFill>
                  <a:srgbClr val="424D7B"/>
                </a:solidFill>
                <a:latin typeface="Microsoft Uighur" panose="02000000000000000000" pitchFamily="2" charset="-78"/>
                <a:ea typeface="+mn-ea"/>
                <a:cs typeface="Microsoft Uighur" panose="02000000000000000000" pitchFamily="2" charset="-78"/>
              </a:rPr>
              <a:t>) على مذكرة قصد تسميعه بشكل معبر؛</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توزيع الرائز  على التلاميذ ومطالبتهم بالإجابة على دفاتر المراقبة المستمرة بخط واضح؛</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 </a:t>
            </a:r>
            <a:r>
              <a:rPr lang="ar-MA" sz="2400" b="1" dirty="0">
                <a:solidFill>
                  <a:srgbClr val="424D7B"/>
                </a:solidFill>
                <a:latin typeface="Microsoft Uighur" panose="02000000000000000000" pitchFamily="2" charset="-78"/>
                <a:ea typeface="+mn-ea"/>
                <a:cs typeface="Microsoft Uighur" panose="02000000000000000000" pitchFamily="2" charset="-78"/>
              </a:rPr>
              <a:t>توفير البيئة الآمنة لتسميع النص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أثناء التسميع  قصد التقاط أكبر عدد من المعلومات ؛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مستقلة لتسجيل معلومات أثناء تسميع النص؛</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15 دقيقة ( التسميع + الإجابة عن أسئلة الرائز)؛</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بسلوك الأسبوع: "أعتمد على نفسي ولا أتحدث مع الآخرين"؛</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52161301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49914-5C7F-2240-8623-C99C43D65BE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DDD5E30-6116-E86A-7228-048FF3478A3F}"/>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الإنتاج الكتابي</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C313773F-709D-4C1C-8CAF-8EE160A6827D}"/>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دفتر المراقبة المستمرة بدل الأوراق؛</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نسخ الرائز بعدد التلاميذ  مع الاحتفاظ بها في القسم أو لدى إدارة المؤسسة بعد الانتهاء من التمرير ؛ </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توزيع الرائز  على التلاميذ ومطالبتهم بالإجابة على دفاتر المراقبة المستمرة بخط واضح؛</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التسويد  لكتابة المسودة قبل الكتابة على دفتر المراقبة المستمرة؛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30 دقيقة ( النشاطان معا)؛</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تذكير التلاميذ بأهمية التركيز واستحضار المهارات والأساليب التي تعلموها خلال دروس المرحلة؛ </a:t>
            </a:r>
            <a:endParaRPr lang="ar-MA" sz="2400" b="1" dirty="0">
              <a:solidFill>
                <a:srgbClr val="424D7B"/>
              </a:solidFill>
              <a:latin typeface="Microsoft Uighur" panose="02000000000000000000" pitchFamily="2" charset="-78"/>
              <a:ea typeface="+mn-ea"/>
              <a:cs typeface="Microsoft Uighur" panose="02000000000000000000" pitchFamily="2" charset="-78"/>
            </a:endParaRP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بسلوك الأسبوع: "أعتمد على نفسي ولا أتحدث مع الآخرين"؛</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المرفقة بالرائز.</a:t>
            </a:r>
          </a:p>
        </p:txBody>
      </p:sp>
    </p:spTree>
    <p:extLst>
      <p:ext uri="{BB962C8B-B14F-4D97-AF65-F5344CB8AC3E}">
        <p14:creationId xmlns:p14="http://schemas.microsoft.com/office/powerpoint/2010/main" val="182224283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B1264-6888-EB47-7DDB-8F15886997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37D443-914C-2A2D-93D9-3657D2C286B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المراقبة المستمرة وسجلوا تاريخ اليوم ثم العنوان التالي " تقويم فهم المسموع".</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2BCDD17-45FB-B780-4CD6-2DCC1C4E32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0B9BEECB-9EBF-2A5A-D567-CDC860BBC0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E5DEAAE2-0165-7B8C-A121-09CE3AAE28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78E9EA20-9DC7-9E99-2103-7DBFB0644D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A3E3BF9C-D65D-DFC6-3C37-AD35B8CA217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0207881F-8E40-6BFD-D091-87C3EC2708CC}"/>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F53C2C4E-8A87-F141-F698-F6164CF25EEB}"/>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43AF7A25-2867-DFD2-A1E2-FCDAFC0F208E}"/>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07F64F8E-D674-B009-1BDF-5E785954060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8" name="Image 7" descr="Une image contenant texte, capture d’écran, ordinateur, Ordinateur tablette&#10;&#10;Description générée automatiquement">
            <a:extLst>
              <a:ext uri="{FF2B5EF4-FFF2-40B4-BE49-F238E27FC236}">
                <a16:creationId xmlns:a16="http://schemas.microsoft.com/office/drawing/2014/main" id="{77AECB49-BD99-0FC3-9500-885824E54132}"/>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1904643" y="2315184"/>
            <a:ext cx="5029907" cy="3067253"/>
          </a:xfrm>
          <a:prstGeom prst="rect">
            <a:avLst/>
          </a:prstGeom>
          <a:ln w="88900" cap="sq" cmpd="thickThin">
            <a:solidFill>
              <a:srgbClr val="B1EDEA"/>
            </a:solidFill>
            <a:prstDash val="solid"/>
            <a:miter lim="800000"/>
          </a:ln>
          <a:effectLst>
            <a:innerShdw blurRad="76200">
              <a:srgbClr val="000000"/>
            </a:innerShdw>
          </a:effectLst>
        </p:spPr>
      </p:pic>
    </p:spTree>
    <p:extLst>
      <p:ext uri="{BB962C8B-B14F-4D97-AF65-F5344CB8AC3E}">
        <p14:creationId xmlns:p14="http://schemas.microsoft.com/office/powerpoint/2010/main" val="179384609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F9926-C255-06DF-D7C5-DA6449EF2B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6791E0-A317-437A-3985-B95CFC1FFFF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CE0A98D-D5EE-4541-BA3B-FAE5AA07E1C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D16590C7-C508-0689-E115-BE8256564F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F1A1A2F-CA88-AC3C-A5E8-290FBE5EEF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939E3A2C-94C3-AA44-837D-8B692776EF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30C3F329-C2F9-2155-0819-F2D0565DAFA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180CAF57-803E-D077-EE0C-DF089FE60B24}"/>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89D88A3D-60B1-325C-0B2B-BFB90C6C4F02}"/>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A54B0FA0-7143-F510-E8A8-561C74CE1304}"/>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42E75F3B-808B-37BD-B38D-B6C392BC00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859821C3-67A1-9B7C-02ED-8DF5E4704963}"/>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64143219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621EF-9F03-B5C7-2BCE-20593C22AD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950D4F-B610-C389-AB89-51B4B50E5430}"/>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سأقرأ  النص أنصتوا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مرتين متتاليتين)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63A44E9-D36C-F660-FED7-888DCAA7D8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824EB9EA-B4B4-4E2C-DE71-914DB900C4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DB2A6F30-C7D6-36F7-D5E9-5EF7F3A171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D95C457F-B74D-7C07-66BC-8FC20ACC57A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9A65864F-0E3B-E909-00E2-8C9A39767C00}"/>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0D84312E-82BD-3D4B-30E8-793C20DD36F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0ADE4B19-0769-0A1F-051E-23AF9FE96F6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CEDB4BBB-E41B-940E-405F-61D85BA33456}"/>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27EE2CE8-39A5-7EF9-9BD7-614DA491B7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6AB3BF5B-C712-AA9F-6365-5D94E5F60466}"/>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2787372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D4B37-C0C4-CE35-3E14-43D3F641A7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5F779A-A984-6867-6D6A-E35CCA9186D3}"/>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سأوزع عليكم رائز التقويم. استعينوا بما علق في أذهانكم من أفكار حول النص  و بما سجلتموه على الأوراق من معلومات، وأجيبوا عن أسئلة الرائز على دفاتر المراقبة المستمرة.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6E8E127-75DC-3DF4-6B4D-804690595A1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F7EA84CB-4527-E1A4-D82B-7E9EF4211BB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FF27E4AA-D286-83DB-976A-804B404CF10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477E4C43-7439-0CB4-48D6-5B2DE78F39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B5A1FB49-D1C2-B270-7A82-5E31CCB6DDCB}"/>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DC82B236-B677-1C3E-1B7F-A0E62AF3572B}"/>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A6F6F988-8821-FEA0-2EF4-9669C6D7980F}"/>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83802403-5FE1-2C26-838A-66E9C35EC70D}"/>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312249A9-CF71-962B-81A4-C5D6B3B82BB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3E946790-CF6D-5912-FBC0-0D87B399F93F}"/>
              </a:ext>
            </a:extLst>
          </p:cNvPr>
          <p:cNvPicPr>
            <a:picLocks noChangeAspect="1"/>
          </p:cNvPicPr>
          <p:nvPr/>
        </p:nvPicPr>
        <p:blipFill>
          <a:blip r:embed="rId7"/>
          <a:stretch>
            <a:fillRect/>
          </a:stretch>
        </p:blipFill>
        <p:spPr>
          <a:xfrm>
            <a:off x="1270045" y="4106845"/>
            <a:ext cx="1808421" cy="2399521"/>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Image 2" descr="Une image contenant texte, capture d’écran, ordinateur, Ordinateur tablette&#10;&#10;Description générée automatiquement">
            <a:extLst>
              <a:ext uri="{FF2B5EF4-FFF2-40B4-BE49-F238E27FC236}">
                <a16:creationId xmlns:a16="http://schemas.microsoft.com/office/drawing/2014/main" id="{16845121-E784-EE01-61BA-F5544B1B42C4}"/>
              </a:ext>
            </a:extLst>
          </p:cNvPr>
          <p:cNvPicPr>
            <a:picLocks noChangeAspect="1"/>
          </p:cNvPicPr>
          <p:nvPr/>
        </p:nvPicPr>
        <p:blipFill>
          <a:blip r:embed="rId8">
            <a:extLst>
              <a:ext uri="{28A0092B-C50C-407E-A947-70E740481C1C}">
                <a14:useLocalDpi xmlns:a14="http://schemas.microsoft.com/office/drawing/2010/main" val="0"/>
              </a:ext>
            </a:extLst>
          </a:blip>
          <a:srcRect l="12252" t="27978" r="58691" b="26448"/>
          <a:stretch/>
        </p:blipFill>
        <p:spPr>
          <a:xfrm>
            <a:off x="4748005" y="4406630"/>
            <a:ext cx="2951695" cy="1799953"/>
          </a:xfrm>
          <a:prstGeom prst="rect">
            <a:avLst/>
          </a:prstGeom>
          <a:ln w="88900" cap="sq" cmpd="thickThin">
            <a:solidFill>
              <a:srgbClr val="B1EDEA"/>
            </a:solidFill>
            <a:prstDash val="solid"/>
            <a:miter lim="800000"/>
          </a:ln>
          <a:effectLst>
            <a:innerShdw blurRad="76200">
              <a:srgbClr val="000000"/>
            </a:innerShdw>
          </a:effectLst>
        </p:spPr>
      </p:pic>
      <p:pic>
        <p:nvPicPr>
          <p:cNvPr id="5" name="Image 4" descr="Une image contenant Animation, dessin humoristique, Dessin animé, illustration&#10;&#10;Le contenu généré par l’IA peut être incorrect.">
            <a:extLst>
              <a:ext uri="{FF2B5EF4-FFF2-40B4-BE49-F238E27FC236}">
                <a16:creationId xmlns:a16="http://schemas.microsoft.com/office/drawing/2014/main" id="{83CB2736-89EE-CCB5-BC3C-578DBA8FAF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46904" y="2149049"/>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Espace réservé du texte 2">
            <a:extLst>
              <a:ext uri="{FF2B5EF4-FFF2-40B4-BE49-F238E27FC236}">
                <a16:creationId xmlns:a16="http://schemas.microsoft.com/office/drawing/2014/main" id="{47B64BD9-9C96-E03F-3F63-E9FB4653B062}"/>
              </a:ext>
            </a:extLst>
          </p:cNvPr>
          <p:cNvSpPr txBox="1">
            <a:spLocks/>
          </p:cNvSpPr>
          <p:nvPr/>
        </p:nvSpPr>
        <p:spPr>
          <a:xfrm>
            <a:off x="1385858" y="2751155"/>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8" name="Image 7" descr="Une image contenant horloge, cercle, symbole&#10;&#10;Le contenu généré par l’IA peut être incorrect.">
            <a:extLst>
              <a:ext uri="{FF2B5EF4-FFF2-40B4-BE49-F238E27FC236}">
                <a16:creationId xmlns:a16="http://schemas.microsoft.com/office/drawing/2014/main" id="{1E3BFCF0-F982-AD8F-C3C8-FB55BE9A56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9374" y="1398039"/>
            <a:ext cx="696683" cy="802019"/>
          </a:xfrm>
          <a:prstGeom prst="rect">
            <a:avLst/>
          </a:prstGeom>
        </p:spPr>
      </p:pic>
    </p:spTree>
    <p:extLst>
      <p:ext uri="{BB962C8B-B14F-4D97-AF65-F5344CB8AC3E}">
        <p14:creationId xmlns:p14="http://schemas.microsoft.com/office/powerpoint/2010/main" val="152810223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BC134-C52A-536A-024A-A1E03DFD9B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70796F-10E2-3DBE-F90F-F226DD9AFA15}"/>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نواصل. سنلعب لعبة  المهن. من يقوم إلى السبورة ويشخص باستعمال الحركات المهنةَ التي يحبها دون استعمال الكلمات؟ الآخرون عليهم اكتشاف اسم المهنة. ( 4 محاولات)</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EB3992D-89D8-FCC9-AE35-BB215C0A841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86618662-BEAA-FDA6-ADFA-58639859782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EF77B72-5C20-DFA7-D616-85C8C1F8777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C1C3C224-39E7-C193-F622-9277C78400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73269EC-21B1-4FD6-91EC-5B582CB19D90}"/>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EC2B54FC-0361-76C6-94C4-2AA2A06E7008}"/>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8" name="Rectangle 17">
            <a:extLst>
              <a:ext uri="{FF2B5EF4-FFF2-40B4-BE49-F238E27FC236}">
                <a16:creationId xmlns:a16="http://schemas.microsoft.com/office/drawing/2014/main" id="{253879D1-7062-C93B-00EB-7F6708853EF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E199B04F-66D8-8480-C52B-611CB45C96C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B4930DB6-2E2A-A83B-24E1-69E541BF7BF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
        <p:nvSpPr>
          <p:cNvPr id="7" name="Espace réservé du texte 2">
            <a:extLst>
              <a:ext uri="{FF2B5EF4-FFF2-40B4-BE49-F238E27FC236}">
                <a16:creationId xmlns:a16="http://schemas.microsoft.com/office/drawing/2014/main" id="{A1A8AF78-D333-97FC-4F86-5909DA05A9F4}"/>
              </a:ext>
            </a:extLst>
          </p:cNvPr>
          <p:cNvSpPr txBox="1">
            <a:spLocks/>
          </p:cNvSpPr>
          <p:nvPr/>
        </p:nvSpPr>
        <p:spPr>
          <a:xfrm>
            <a:off x="2070117" y="2864120"/>
            <a:ext cx="4698960" cy="1221497"/>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7200" b="1" dirty="0">
                <a:solidFill>
                  <a:srgbClr val="00B0F0"/>
                </a:solidFill>
                <a:latin typeface="Microsoft Uighur" panose="02000000000000000000" pitchFamily="2" charset="-78"/>
                <a:ea typeface="Calibri" panose="020F0502020204030204" pitchFamily="34" charset="0"/>
                <a:cs typeface="Microsoft Uighur" panose="02000000000000000000" pitchFamily="2" charset="-78"/>
              </a:rPr>
              <a:t>لُعْبَةُ </a:t>
            </a:r>
            <a:r>
              <a:rPr lang="ar-MA" sz="7200" b="1" dirty="0" err="1">
                <a:solidFill>
                  <a:srgbClr val="00B0F0"/>
                </a:solidFill>
                <a:latin typeface="Microsoft Uighur" panose="02000000000000000000" pitchFamily="2" charset="-78"/>
                <a:ea typeface="Calibri" panose="020F0502020204030204" pitchFamily="34" charset="0"/>
                <a:cs typeface="Microsoft Uighur" panose="02000000000000000000" pitchFamily="2" charset="-78"/>
              </a:rPr>
              <a:t>ٱلْمِهَنِ</a:t>
            </a:r>
            <a:endParaRPr lang="ar-MA" sz="7200" b="1" dirty="0">
              <a:solidFill>
                <a:srgbClr val="00B0F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85071174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32ACA-CEDF-79DF-E6EC-29DD31CC7A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6CED4C-DDB5-5878-4456-54FE84236D5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على دفاتر المراقبة المستمرة. ارسموا خطا فاصلا  وسجلوا  العنوان: الإنتاج الكتابي.</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05C10696-4513-4545-9263-21D332B814C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5A974DF0-6C0C-23D1-6AFB-97714FB8DE8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C13C618C-69EB-0ED8-E986-FB315CF873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52F233BD-6312-8673-7C33-5BCC03C8530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D3CCB791-5530-9AE6-81CD-3681C8B147F1}"/>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678AE6E3-CCCF-3C96-34D1-CFE9D398E54B}"/>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9FE4AF53-C497-BC5D-11E6-9311E2F109DF}"/>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D094A33B-BD3A-E864-4FD5-711040811B4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5D04C23E-6B2B-B5D2-E4D3-7E839835B25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8" name="Image 7" descr="Une image contenant texte, capture d’écran, ordinateur, Ordinateur tablette&#10;&#10;Description générée automatiquement">
            <a:extLst>
              <a:ext uri="{FF2B5EF4-FFF2-40B4-BE49-F238E27FC236}">
                <a16:creationId xmlns:a16="http://schemas.microsoft.com/office/drawing/2014/main" id="{EF9CDA90-7CC0-60E8-3C0D-DEFC22522439}"/>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1896187" y="2324911"/>
            <a:ext cx="5029907" cy="3067253"/>
          </a:xfrm>
          <a:prstGeom prst="rect">
            <a:avLst/>
          </a:prstGeom>
          <a:ln w="88900" cap="sq" cmpd="thickThin">
            <a:solidFill>
              <a:srgbClr val="B1EDEA"/>
            </a:solidFill>
            <a:prstDash val="solid"/>
            <a:miter lim="800000"/>
          </a:ln>
          <a:effectLst>
            <a:innerShdw blurRad="76200">
              <a:srgbClr val="000000"/>
            </a:innerShdw>
          </a:effectLst>
        </p:spPr>
      </p:pic>
    </p:spTree>
    <p:extLst>
      <p:ext uri="{BB962C8B-B14F-4D97-AF65-F5344CB8AC3E}">
        <p14:creationId xmlns:p14="http://schemas.microsoft.com/office/powerpoint/2010/main" val="230077729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3570-8D9A-FEB9-E145-D214519B0B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152938-1099-DDC7-F993-B24FADA246BF}"/>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ورقة التسويد . لا تنسوا كتابة المسودة وإعادة قراءتها وتصحيحها قبل تدوينها على دفتر المراقبة المستمرة.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931BEA5-948E-A2D9-F6AC-046C0C2AE60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C755AA79-BE65-F611-9A0B-9E01736D4B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5EA18937-75A7-67DB-58FE-1C8838DE645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A9F34570-5999-7FA3-F64B-35BF246D7E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0098326F-77B6-18C5-4806-25D20EAE5F6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2D606230-8CCD-B60D-2C08-A489A312E31D}"/>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BFD20751-09E1-9447-077B-6A8696773CF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4579C4C8-2787-AF14-7266-D31F10138DDF}"/>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F68F9D42-61C2-92EA-CAF9-F9D39468E37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4" name="Image 3">
            <a:extLst>
              <a:ext uri="{FF2B5EF4-FFF2-40B4-BE49-F238E27FC236}">
                <a16:creationId xmlns:a16="http://schemas.microsoft.com/office/drawing/2014/main" id="{4DD0311A-6705-EB3E-5485-59D602FDDFBB}"/>
              </a:ext>
            </a:extLst>
          </p:cNvPr>
          <p:cNvPicPr>
            <a:picLocks noChangeAspect="1"/>
          </p:cNvPicPr>
          <p:nvPr/>
        </p:nvPicPr>
        <p:blipFill>
          <a:blip r:embed="rId7"/>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09950236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E8D5-BE5B-4990-B8BE-0806114BDE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16098B-CD8F-FD3C-AC31-49A4DEA9EB9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تذكروا سلوك هذا الأسبوع واشتغلوا في صمت. أجيبوا عن السؤالين معا( 1و2).</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9D8302D-85FA-E531-4E97-061130D9CA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49B16C18-E6C9-2767-E92F-82884A70E0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4" name="Image 13">
            <a:extLst>
              <a:ext uri="{FF2B5EF4-FFF2-40B4-BE49-F238E27FC236}">
                <a16:creationId xmlns:a16="http://schemas.microsoft.com/office/drawing/2014/main" id="{02FD69A8-65E8-DB25-16FB-FA478776DB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5" name="Image 14">
            <a:extLst>
              <a:ext uri="{FF2B5EF4-FFF2-40B4-BE49-F238E27FC236}">
                <a16:creationId xmlns:a16="http://schemas.microsoft.com/office/drawing/2014/main" id="{65902466-A341-9691-E7E5-A3EFE2E20EB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6" name="Rectangle 15">
            <a:extLst>
              <a:ext uri="{FF2B5EF4-FFF2-40B4-BE49-F238E27FC236}">
                <a16:creationId xmlns:a16="http://schemas.microsoft.com/office/drawing/2014/main" id="{A9679DBF-B0EA-FCA3-869C-C2D08B26742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7" name="Rectangle 16">
            <a:extLst>
              <a:ext uri="{FF2B5EF4-FFF2-40B4-BE49-F238E27FC236}">
                <a16:creationId xmlns:a16="http://schemas.microsoft.com/office/drawing/2014/main" id="{D4253B90-34E9-772B-0850-43D6582663EE}"/>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تقويم</a:t>
            </a:r>
          </a:p>
        </p:txBody>
      </p:sp>
      <p:sp>
        <p:nvSpPr>
          <p:cNvPr id="18" name="Rectangle 17">
            <a:extLst>
              <a:ext uri="{FF2B5EF4-FFF2-40B4-BE49-F238E27FC236}">
                <a16:creationId xmlns:a16="http://schemas.microsoft.com/office/drawing/2014/main" id="{634CC381-66A5-F9B8-34ED-2172052C5784}"/>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sp>
        <p:nvSpPr>
          <p:cNvPr id="19" name="Rectangle 18">
            <a:extLst>
              <a:ext uri="{FF2B5EF4-FFF2-40B4-BE49-F238E27FC236}">
                <a16:creationId xmlns:a16="http://schemas.microsoft.com/office/drawing/2014/main" id="{38F35E32-1F8C-482E-F02F-33C17F07A4BA}"/>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تصحيح ودعم</a:t>
            </a:r>
          </a:p>
        </p:txBody>
      </p:sp>
      <p:pic>
        <p:nvPicPr>
          <p:cNvPr id="20" name="Image 19">
            <a:extLst>
              <a:ext uri="{FF2B5EF4-FFF2-40B4-BE49-F238E27FC236}">
                <a16:creationId xmlns:a16="http://schemas.microsoft.com/office/drawing/2014/main" id="{999D38AA-D710-BA5D-74EF-839BE07A8C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pic>
        <p:nvPicPr>
          <p:cNvPr id="6" name="Image 5" descr="Une image contenant Animation, dessin humoristique, Dessin animé, illustration&#10;&#10;Le contenu généré par l’IA peut être incorrect.">
            <a:extLst>
              <a:ext uri="{FF2B5EF4-FFF2-40B4-BE49-F238E27FC236}">
                <a16:creationId xmlns:a16="http://schemas.microsoft.com/office/drawing/2014/main" id="{34CFD1BE-EDC3-32A2-805D-396A349A7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4658" y="2968165"/>
            <a:ext cx="1876299" cy="187629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Espace réservé du texte 2">
            <a:extLst>
              <a:ext uri="{FF2B5EF4-FFF2-40B4-BE49-F238E27FC236}">
                <a16:creationId xmlns:a16="http://schemas.microsoft.com/office/drawing/2014/main" id="{E20FBFFC-8F14-4573-A0F4-D5AF013098B5}"/>
              </a:ext>
            </a:extLst>
          </p:cNvPr>
          <p:cNvSpPr txBox="1">
            <a:spLocks/>
          </p:cNvSpPr>
          <p:nvPr/>
        </p:nvSpPr>
        <p:spPr>
          <a:xfrm>
            <a:off x="1237512" y="3564511"/>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4" name="Image 3" descr="Une image contenant horloge, cercle, symbole, Police&#10;&#10;Le contenu généré par l’IA peut être incorrect.">
            <a:extLst>
              <a:ext uri="{FF2B5EF4-FFF2-40B4-BE49-F238E27FC236}">
                <a16:creationId xmlns:a16="http://schemas.microsoft.com/office/drawing/2014/main" id="{9797A526-1CC9-FB6C-8B7C-E37F056FD7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7008" y="1370387"/>
            <a:ext cx="708769" cy="797695"/>
          </a:xfrm>
          <a:prstGeom prst="rect">
            <a:avLst/>
          </a:prstGeom>
        </p:spPr>
      </p:pic>
    </p:spTree>
    <p:extLst>
      <p:ext uri="{BB962C8B-B14F-4D97-AF65-F5344CB8AC3E}">
        <p14:creationId xmlns:p14="http://schemas.microsoft.com/office/powerpoint/2010/main" val="247904767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E6907-0A92-E182-E535-FC0C9E853EE2}"/>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8FC34D4-BEA2-ECB6-A913-078439C8F5A0}"/>
              </a:ext>
            </a:extLst>
          </p:cNvPr>
          <p:cNvSpPr>
            <a:spLocks noGrp="1"/>
          </p:cNvSpPr>
          <p:nvPr>
            <p:ph type="title"/>
          </p:nvPr>
        </p:nvSpPr>
        <p:spPr>
          <a:xfrm>
            <a:off x="785612" y="918475"/>
            <a:ext cx="7886700" cy="720000"/>
          </a:xfrm>
        </p:spPr>
        <p:txBody>
          <a:bodyPr/>
          <a:lstStyle/>
          <a:p>
            <a:r>
              <a:rPr lang="ar-MA" sz="2800" dirty="0"/>
              <a:t>             تصحيح ودعم </a:t>
            </a:r>
            <a:endParaRPr lang="fr-MA" sz="3200" dirty="0"/>
          </a:p>
        </p:txBody>
      </p:sp>
      <p:pic>
        <p:nvPicPr>
          <p:cNvPr id="28" name="Image 27">
            <a:extLst>
              <a:ext uri="{FF2B5EF4-FFF2-40B4-BE49-F238E27FC236}">
                <a16:creationId xmlns:a16="http://schemas.microsoft.com/office/drawing/2014/main" id="{2B31BABE-378D-D00C-80FB-50B385CD1B6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75467"/>
            <a:ext cx="7789894" cy="4824000"/>
          </a:xfrm>
          <a:prstGeom prst="rect">
            <a:avLst/>
          </a:prstGeom>
        </p:spPr>
      </p:pic>
      <p:sp>
        <p:nvSpPr>
          <p:cNvPr id="29" name="Espace réservé du texte 5">
            <a:extLst>
              <a:ext uri="{FF2B5EF4-FFF2-40B4-BE49-F238E27FC236}">
                <a16:creationId xmlns:a16="http://schemas.microsoft.com/office/drawing/2014/main" id="{423DC86B-C504-4691-D49D-7858712F42A0}"/>
              </a:ext>
            </a:extLst>
          </p:cNvPr>
          <p:cNvSpPr txBox="1">
            <a:spLocks/>
          </p:cNvSpPr>
          <p:nvPr/>
        </p:nvSpPr>
        <p:spPr>
          <a:xfrm>
            <a:off x="1300715" y="2330694"/>
            <a:ext cx="5962196" cy="159709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قراءة النص وفهمه فهما عاما؛</a:t>
            </a:r>
          </a:p>
          <a:p>
            <a:pPr algn="r" rtl="1">
              <a:buClr>
                <a:srgbClr val="424D7B"/>
              </a:buClr>
              <a:buSzPct val="50000"/>
            </a:pPr>
            <a:r>
              <a:rPr lang="ar-MA" sz="2800" b="1" dirty="0">
                <a:cs typeface="Microsoft Uighur" panose="02000000000000000000" pitchFamily="2" charset="-78"/>
              </a:rPr>
              <a:t>تصحيح جماعي لأسئلة الرائز ؛</a:t>
            </a:r>
          </a:p>
          <a:p>
            <a:pPr algn="r" rtl="1">
              <a:buClr>
                <a:srgbClr val="424D7B"/>
              </a:buClr>
              <a:buSzPct val="50000"/>
            </a:pPr>
            <a:r>
              <a:rPr lang="ar-MA" sz="2800" b="1" dirty="0">
                <a:cs typeface="Microsoft Uighur" panose="02000000000000000000" pitchFamily="2" charset="-78"/>
              </a:rPr>
              <a:t>التصحيح الفردي على دفتر المراقبة المستمرة. </a:t>
            </a:r>
          </a:p>
        </p:txBody>
      </p:sp>
      <p:sp>
        <p:nvSpPr>
          <p:cNvPr id="30" name="ZoneTexte 29">
            <a:extLst>
              <a:ext uri="{FF2B5EF4-FFF2-40B4-BE49-F238E27FC236}">
                <a16:creationId xmlns:a16="http://schemas.microsoft.com/office/drawing/2014/main" id="{045D4FE4-B3BD-FD10-A4F0-CAB48F666DAE}"/>
              </a:ext>
            </a:extLst>
          </p:cNvPr>
          <p:cNvSpPr txBox="1"/>
          <p:nvPr/>
        </p:nvSpPr>
        <p:spPr>
          <a:xfrm>
            <a:off x="2746018" y="1827529"/>
            <a:ext cx="444865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فهم المقروء واستثمار الظواهر اللغوية </a:t>
            </a:r>
          </a:p>
        </p:txBody>
      </p:sp>
      <p:pic>
        <p:nvPicPr>
          <p:cNvPr id="31" name="Image 30">
            <a:extLst>
              <a:ext uri="{FF2B5EF4-FFF2-40B4-BE49-F238E27FC236}">
                <a16:creationId xmlns:a16="http://schemas.microsoft.com/office/drawing/2014/main" id="{E2734841-BE0B-18A5-D4F2-7AFD574061C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2">
            <a:extLst>
              <a:ext uri="{FF2B5EF4-FFF2-40B4-BE49-F238E27FC236}">
                <a16:creationId xmlns:a16="http://schemas.microsoft.com/office/drawing/2014/main" id="{27BF741A-C464-F6B7-BBF3-CA5801BB00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06092" y="1063293"/>
            <a:ext cx="462452" cy="462452"/>
          </a:xfrm>
          <a:prstGeom prst="rect">
            <a:avLst/>
          </a:prstGeom>
          <a:ln>
            <a:noFill/>
          </a:ln>
        </p:spPr>
      </p:pic>
    </p:spTree>
    <p:extLst>
      <p:ext uri="{BB962C8B-B14F-4D97-AF65-F5344CB8AC3E}">
        <p14:creationId xmlns:p14="http://schemas.microsoft.com/office/powerpoint/2010/main" val="40617001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65D9E-75D2-E850-3F8E-A6BA3FDD24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9719A094-037F-7C69-0DA3-591844C91D81}"/>
              </a:ext>
            </a:extLst>
          </p:cNvPr>
          <p:cNvSpPr>
            <a:spLocks noGrp="1"/>
          </p:cNvSpPr>
          <p:nvPr>
            <p:ph type="title"/>
          </p:nvPr>
        </p:nvSpPr>
        <p:spPr>
          <a:xfrm>
            <a:off x="1118680" y="807396"/>
            <a:ext cx="6225702"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التصحيح و معالجة تعثرات التلاميذ </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F9874251-6A40-889B-E906-3C19B893EB4C}"/>
              </a:ext>
            </a:extLst>
          </p:cNvPr>
          <p:cNvSpPr txBox="1">
            <a:spLocks/>
          </p:cNvSpPr>
          <p:nvPr/>
        </p:nvSpPr>
        <p:spPr>
          <a:xfrm>
            <a:off x="515566" y="1400783"/>
            <a:ext cx="8112868" cy="488328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التركيز أثناء قراءة النص على الفئة المتعثرة خلال تمرير رائز الطلاقة، ومساعدتهم على تجاوز تعثراتهم (الاسترسال- الوصل- الوقف في نهاية الجملة...)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الاشتغال أكثر أثناء تصحيح الفهم على أسئلة استخراج و استنتاج معلومات من النص، ودعم تعثرات التلاميذ، خاصة فيما يتعلق بفهم السؤال، والكلمات المفاتيح، وطريقة البحث في النص عن المعلومة أو المؤشرات الدالة عليها؛</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 مراجعة مركزة لإستراتيجيتي الفهم  أو المعجم او الظواهر اللغوية المدرسة عند الإجابة عن أسئلة تتعلق بها؛ </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إشراك جميع التلاميذ أثناء التصحيح من خلال استعمال الألواح قد الإمكان. خاصة عند الإجابة عن  أسئلة الظواهر اللغوية؛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تصحيح جماعي على السبورة من طرف التلاميذ قد الإمكان؛</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تصحيح فردي على دفاتر المراقبة المستمرة؛</a:t>
            </a:r>
          </a:p>
          <a:p>
            <a:pPr marL="273050" indent="-273050" algn="just" rtl="1">
              <a:buFont typeface="+mj-lt"/>
              <a:buAutoNum type="arabicPeriod"/>
            </a:pPr>
            <a:r>
              <a:rPr lang="ar-MA" sz="2200" b="1" dirty="0">
                <a:solidFill>
                  <a:srgbClr val="424D7B"/>
                </a:solidFill>
                <a:latin typeface="Microsoft Uighur" panose="02000000000000000000" pitchFamily="2" charset="-78"/>
                <a:ea typeface="+mn-ea"/>
                <a:cs typeface="Microsoft Uighur" panose="02000000000000000000" pitchFamily="2" charset="-78"/>
              </a:rPr>
              <a:t>في حالة عدم كفاية الوقت لتصحيح الرائز بجميع مكوناته، يمكن استغلال المدة الزمنية المخصصة للأنشطة الترفيهية في الحصة الموالية لمواصلة التصحيح، مع التركيز أكثر على مناقشة الأخطاء المرتكبة وتقديم التغذية الراجعة المناسبة.</a:t>
            </a:r>
          </a:p>
        </p:txBody>
      </p:sp>
    </p:spTree>
    <p:extLst>
      <p:ext uri="{BB962C8B-B14F-4D97-AF65-F5344CB8AC3E}">
        <p14:creationId xmlns:p14="http://schemas.microsoft.com/office/powerpoint/2010/main" val="218880983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680707"/>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8EE504C-8CD3-5CB6-57E7-CFD362C569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95600" y="961283"/>
            <a:ext cx="396000" cy="396000"/>
          </a:xfrm>
          <a:prstGeom prst="rect">
            <a:avLst/>
          </a:prstGeom>
          <a:ln>
            <a:noFill/>
          </a:ln>
        </p:spPr>
      </p:pic>
      <p:sp>
        <p:nvSpPr>
          <p:cNvPr id="3" name="ZoneTexte 2">
            <a:extLst>
              <a:ext uri="{FF2B5EF4-FFF2-40B4-BE49-F238E27FC236}">
                <a16:creationId xmlns:a16="http://schemas.microsoft.com/office/drawing/2014/main" id="{560E0E01-7B59-1BCA-4B70-88B4CCB8D6F2}"/>
              </a:ext>
            </a:extLst>
          </p:cNvPr>
          <p:cNvSpPr txBox="1"/>
          <p:nvPr/>
        </p:nvSpPr>
        <p:spPr>
          <a:xfrm>
            <a:off x="3517132" y="2738130"/>
            <a:ext cx="3493268"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7471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99CFA-5290-B11C-D8AF-BF41C65020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6330B8-072C-4055-2AAC-47571C26B7D3}"/>
              </a:ext>
            </a:extLst>
          </p:cNvPr>
          <p:cNvSpPr>
            <a:spLocks noGrp="1"/>
          </p:cNvSpPr>
          <p:nvPr>
            <p:ph type="title"/>
          </p:nvPr>
        </p:nvSpPr>
        <p:spPr>
          <a:xfrm>
            <a:off x="535021" y="756000"/>
            <a:ext cx="6937352"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بالأنشطة التي قمتم بها خلال حصة اليوم مستعملا أساليب من قبيل: في البداية- بعد ذلك- عقبها – في ختام الحصة. </a:t>
            </a:r>
          </a:p>
        </p:txBody>
      </p:sp>
      <p:sp>
        <p:nvSpPr>
          <p:cNvPr id="3" name="Espace réservé du texte 2">
            <a:extLst>
              <a:ext uri="{FF2B5EF4-FFF2-40B4-BE49-F238E27FC236}">
                <a16:creationId xmlns:a16="http://schemas.microsoft.com/office/drawing/2014/main" id="{CC22C643-2C9A-3FE6-AA16-201602F5857A}"/>
              </a:ext>
            </a:extLst>
          </p:cNvPr>
          <p:cNvSpPr txBox="1">
            <a:spLocks/>
          </p:cNvSpPr>
          <p:nvPr/>
        </p:nvSpPr>
        <p:spPr>
          <a:xfrm>
            <a:off x="1882339" y="3075527"/>
            <a:ext cx="5379321" cy="1156005"/>
          </a:xfrm>
          <a:prstGeom prst="roundRect">
            <a:avLst>
              <a:gd name="adj" fmla="val 16667"/>
            </a:avLst>
          </a:prstGeom>
          <a:solidFill>
            <a:schemeClr val="bg2">
              <a:lumMod val="90000"/>
            </a:schemeClr>
          </a:solidFill>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5400" b="1" dirty="0">
                <a:solidFill>
                  <a:schemeClr val="accent5">
                    <a:lumMod val="50000"/>
                  </a:schemeClr>
                </a:solidFill>
                <a:latin typeface="Microsoft Uighur" panose="02000000000000000000" pitchFamily="2" charset="-78"/>
                <a:ea typeface="+mn-ea"/>
                <a:cs typeface="Microsoft Uighur" panose="02000000000000000000" pitchFamily="2" charset="-78"/>
              </a:rPr>
              <a:t>أَنْشِطَةُ حِصَّةِ </a:t>
            </a:r>
            <a:r>
              <a:rPr lang="ar-MA" sz="5400" b="1" dirty="0" err="1">
                <a:solidFill>
                  <a:schemeClr val="accent5">
                    <a:lumMod val="50000"/>
                  </a:schemeClr>
                </a:solidFill>
                <a:latin typeface="Microsoft Uighur" panose="02000000000000000000" pitchFamily="2" charset="-78"/>
                <a:ea typeface="+mn-ea"/>
                <a:cs typeface="Microsoft Uighur" panose="02000000000000000000" pitchFamily="2" charset="-78"/>
              </a:rPr>
              <a:t>ٱلْيَوْمِ</a:t>
            </a:r>
            <a:r>
              <a:rPr lang="ar-MA" sz="5400" b="1" dirty="0">
                <a:solidFill>
                  <a:schemeClr val="accent5">
                    <a:lumMod val="50000"/>
                  </a:schemeClr>
                </a:solidFill>
                <a:latin typeface="Microsoft Uighur" panose="02000000000000000000" pitchFamily="2" charset="-78"/>
                <a:ea typeface="+mn-ea"/>
                <a:cs typeface="Microsoft Uighur" panose="02000000000000000000" pitchFamily="2" charset="-78"/>
              </a:rPr>
              <a:t>.</a:t>
            </a:r>
            <a:endParaRPr lang="ar-MA" sz="5400" b="1" dirty="0">
              <a:solidFill>
                <a:schemeClr val="accent5">
                  <a:lumMod val="50000"/>
                </a:schemeClr>
              </a:solidFill>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70854D0C-66E5-D2AE-434B-40251BA77E4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BD58386-F213-0827-A629-EF40D8ECD9D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60676656-D0EE-8903-ADB6-095157436B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98FB44C1-601C-FDF5-1908-0C171610E9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1BA89443-8938-E95E-CD8E-94B6A5D979C4}"/>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FD2484B1-CEF3-2054-AC58-7B8119238F6D}"/>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25997212-BDD3-F415-50D3-EDD92444F54B}"/>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BE39A78C-A570-49A7-32FF-DB86EA2E7FD1}"/>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CA678D8D-319B-E343-205C-A20ABE08C9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124006764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A4EBE4EE-848B-2512-4A27-47154ABC99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F9F9C1A4-D0E2-BC34-C88B-6A56805522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7DE411CC-060D-A694-2C8F-D840F47AD06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E9D3998D-5D1A-29D3-E769-DCFA4CFE78C9}"/>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4A534B1A-85B9-EF99-5444-BD586075EF52}"/>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E1A02F6F-5C94-984F-A7A7-5CF27D11B75D}"/>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CD0CEE3F-B85A-8A5F-F1D0-C94BA0CF2EF9}"/>
              </a:ext>
            </a:extLst>
          </p:cNvPr>
          <p:cNvSpPr>
            <a:spLocks/>
          </p:cNvSpPr>
          <p:nvPr/>
        </p:nvSpPr>
        <p:spPr>
          <a:xfrm>
            <a:off x="2665221" y="163650"/>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9C08432B-82EA-4AD9-BAF2-A0E387E3F82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2" y="1920227"/>
            <a:ext cx="7038975" cy="3959225"/>
          </a:xfrm>
          <a:prstGeom prst="rect">
            <a:avLst/>
          </a:prstGeom>
        </p:spPr>
      </p:pic>
      <p:pic>
        <p:nvPicPr>
          <p:cNvPr id="10" name="Image 9">
            <a:extLst>
              <a:ext uri="{FF2B5EF4-FFF2-40B4-BE49-F238E27FC236}">
                <a16:creationId xmlns:a16="http://schemas.microsoft.com/office/drawing/2014/main" id="{D55D57FB-754E-97E6-EC2A-7E303ED068C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DAC5F9D0-2715-3DA2-8208-2CC0CFE758E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945784" y="141626"/>
            <a:ext cx="278069" cy="278069"/>
          </a:xfrm>
          <a:prstGeom prst="rect">
            <a:avLst/>
          </a:prstGeom>
          <a:ln>
            <a:noFill/>
          </a:ln>
        </p:spPr>
      </p:pic>
      <p:pic>
        <p:nvPicPr>
          <p:cNvPr id="13" name="Image 12">
            <a:extLst>
              <a:ext uri="{FF2B5EF4-FFF2-40B4-BE49-F238E27FC236}">
                <a16:creationId xmlns:a16="http://schemas.microsoft.com/office/drawing/2014/main" id="{D06E9721-E58C-74CC-2939-429CD75386E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369717" y="160249"/>
            <a:ext cx="278069" cy="278069"/>
          </a:xfrm>
          <a:prstGeom prst="rect">
            <a:avLst/>
          </a:prstGeom>
          <a:ln>
            <a:noFill/>
          </a:ln>
        </p:spPr>
      </p:pic>
      <p:sp>
        <p:nvSpPr>
          <p:cNvPr id="14" name="Rectangle 13">
            <a:extLst>
              <a:ext uri="{FF2B5EF4-FFF2-40B4-BE49-F238E27FC236}">
                <a16:creationId xmlns:a16="http://schemas.microsoft.com/office/drawing/2014/main" id="{578589DC-319C-3539-8F4B-93EE2500C3BC}"/>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3594D212-B0F0-2F36-E4A7-78F2F05EAD34}"/>
              </a:ext>
            </a:extLst>
          </p:cNvPr>
          <p:cNvSpPr>
            <a:spLocks/>
          </p:cNvSpPr>
          <p:nvPr/>
        </p:nvSpPr>
        <p:spPr>
          <a:xfrm>
            <a:off x="4856338" y="160249"/>
            <a:ext cx="1202380"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تقويم</a:t>
            </a:r>
          </a:p>
        </p:txBody>
      </p:sp>
      <p:sp>
        <p:nvSpPr>
          <p:cNvPr id="16" name="Rectangle 15">
            <a:extLst>
              <a:ext uri="{FF2B5EF4-FFF2-40B4-BE49-F238E27FC236}">
                <a16:creationId xmlns:a16="http://schemas.microsoft.com/office/drawing/2014/main" id="{6F0D5043-DD72-159C-EECD-42BEBBC49F5D}"/>
              </a:ext>
            </a:extLst>
          </p:cNvPr>
          <p:cNvSpPr>
            <a:spLocks/>
          </p:cNvSpPr>
          <p:nvPr/>
        </p:nvSpPr>
        <p:spPr>
          <a:xfrm>
            <a:off x="448852" y="1416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solidFill>
              </a:rPr>
              <a:t>اختــتام الحــصة</a:t>
            </a:r>
          </a:p>
        </p:txBody>
      </p:sp>
      <p:sp>
        <p:nvSpPr>
          <p:cNvPr id="17" name="Rectangle 16">
            <a:extLst>
              <a:ext uri="{FF2B5EF4-FFF2-40B4-BE49-F238E27FC236}">
                <a16:creationId xmlns:a16="http://schemas.microsoft.com/office/drawing/2014/main" id="{215259C1-1129-C31C-CC80-C4B0D65949F8}"/>
              </a:ext>
            </a:extLst>
          </p:cNvPr>
          <p:cNvSpPr>
            <a:spLocks/>
          </p:cNvSpPr>
          <p:nvPr/>
        </p:nvSpPr>
        <p:spPr>
          <a:xfrm>
            <a:off x="2615341" y="145744"/>
            <a:ext cx="1754376"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rPr>
              <a:t>تصحيح ودعم</a:t>
            </a:r>
          </a:p>
        </p:txBody>
      </p:sp>
      <p:pic>
        <p:nvPicPr>
          <p:cNvPr id="18" name="Image 17">
            <a:extLst>
              <a:ext uri="{FF2B5EF4-FFF2-40B4-BE49-F238E27FC236}">
                <a16:creationId xmlns:a16="http://schemas.microsoft.com/office/drawing/2014/main" id="{41D998AC-7AA3-3E77-C3D4-CD454B5AD78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896187" y="146591"/>
            <a:ext cx="278069" cy="278069"/>
          </a:xfrm>
          <a:prstGeom prst="rect">
            <a:avLst/>
          </a:prstGeom>
          <a:ln>
            <a:noFill/>
          </a:ln>
        </p:spPr>
      </p:pic>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506D3-6EC4-5279-162A-5A255FF97AB3}"/>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8ACB788-443A-9362-ECAB-50DB0B94956C}"/>
              </a:ext>
            </a:extLst>
          </p:cNvPr>
          <p:cNvSpPr txBox="1"/>
          <p:nvPr/>
        </p:nvSpPr>
        <p:spPr>
          <a:xfrm>
            <a:off x="398835" y="982494"/>
            <a:ext cx="8015591" cy="5293757"/>
          </a:xfrm>
          <a:prstGeom prst="rect">
            <a:avLst/>
          </a:prstGeom>
          <a:solidFill>
            <a:schemeClr val="accent3">
              <a:lumMod val="20000"/>
              <a:lumOff val="80000"/>
            </a:schemeClr>
          </a:solidFill>
          <a:ln w="38100">
            <a:solidFill>
              <a:schemeClr val="accent1"/>
            </a:solidFill>
          </a:ln>
        </p:spPr>
        <p:txBody>
          <a:bodyPr wrap="square" rtlCol="0">
            <a:spAutoFit/>
          </a:bodyPr>
          <a:lstStyle/>
          <a:p>
            <a:pPr algn="ctr" rtl="1"/>
            <a:r>
              <a:rPr lang="ar-MA" sz="2600" b="1" dirty="0">
                <a:solidFill>
                  <a:srgbClr val="565F88"/>
                </a:solidFill>
                <a:latin typeface="Microsoft Uighur" panose="02000000000000000000" pitchFamily="2" charset="-78"/>
                <a:ea typeface="+mj-ea"/>
                <a:cs typeface="Microsoft Uighur" panose="02000000000000000000" pitchFamily="2" charset="-78"/>
              </a:rPr>
              <a:t>فَخُّ </a:t>
            </a:r>
            <a:r>
              <a:rPr lang="ar-MA" sz="2600" b="1" dirty="0" err="1">
                <a:solidFill>
                  <a:srgbClr val="565F88"/>
                </a:solidFill>
                <a:latin typeface="Microsoft Uighur" panose="02000000000000000000" pitchFamily="2" charset="-78"/>
                <a:ea typeface="+mj-ea"/>
                <a:cs typeface="Microsoft Uighur" panose="02000000000000000000" pitchFamily="2" charset="-78"/>
              </a:rPr>
              <a:t>ٱلشّاشَةِ</a:t>
            </a:r>
            <a:r>
              <a:rPr lang="ar-MA" sz="2600" b="1" dirty="0">
                <a:solidFill>
                  <a:srgbClr val="565F88"/>
                </a:solidFill>
                <a:latin typeface="Microsoft Uighur" panose="02000000000000000000" pitchFamily="2" charset="-78"/>
                <a:ea typeface="+mj-ea"/>
                <a:cs typeface="Microsoft Uighur" panose="02000000000000000000" pitchFamily="2" charset="-78"/>
              </a:rPr>
              <a:t> </a:t>
            </a:r>
            <a:endParaRPr lang="fr-FR" sz="2600" b="1" dirty="0">
              <a:solidFill>
                <a:srgbClr val="565F88"/>
              </a:solidFill>
              <a:latin typeface="Microsoft Uighur" panose="02000000000000000000" pitchFamily="2" charset="-78"/>
              <a:ea typeface="+mj-ea"/>
              <a:cs typeface="Microsoft Uighur" panose="02000000000000000000" pitchFamily="2" charset="-78"/>
            </a:endParaRPr>
          </a:p>
          <a:p>
            <a:pPr indent="360363" algn="just" rtl="1"/>
            <a:r>
              <a:rPr lang="ar-SA" sz="2600" b="1" dirty="0">
                <a:solidFill>
                  <a:srgbClr val="565F88"/>
                </a:solidFill>
                <a:latin typeface="Microsoft Uighur" panose="02000000000000000000" pitchFamily="2" charset="-78"/>
                <a:ea typeface="+mj-ea"/>
                <a:cs typeface="Microsoft Uighur" panose="02000000000000000000" pitchFamily="2" charset="-78"/>
              </a:rPr>
              <a:t>قَبْلَ سَنَواتٍ، ظَهَرَ ٱلْهاتِفُ ٱلذَّكِيُّ في حَياتِنا كَضَيْفٍ خَفيفٍ، يُقَرِّبُ </a:t>
            </a:r>
            <a:r>
              <a:rPr lang="ar-SA" sz="2600" b="1" dirty="0" err="1">
                <a:solidFill>
                  <a:srgbClr val="565F88"/>
                </a:solidFill>
                <a:latin typeface="Microsoft Uighur" panose="02000000000000000000" pitchFamily="2" charset="-78"/>
                <a:ea typeface="+mj-ea"/>
                <a:cs typeface="Microsoft Uighur" panose="02000000000000000000" pitchFamily="2" charset="-78"/>
              </a:rPr>
              <a:t>ٱلْبَعيدَ</a:t>
            </a:r>
            <a:r>
              <a:rPr lang="ar-SA" sz="2600" b="1" dirty="0">
                <a:solidFill>
                  <a:srgbClr val="565F88"/>
                </a:solidFill>
                <a:latin typeface="Microsoft Uighur" panose="02000000000000000000" pitchFamily="2" charset="-78"/>
                <a:ea typeface="+mj-ea"/>
                <a:cs typeface="Microsoft Uighur" panose="02000000000000000000" pitchFamily="2" charset="-78"/>
              </a:rPr>
              <a:t>، وَيُقَدِّمُ ٱلْمَعْلومَةَ بِأَيْسَرِ </a:t>
            </a:r>
            <a:r>
              <a:rPr lang="ar-SA" sz="2600" b="1" dirty="0" err="1">
                <a:solidFill>
                  <a:srgbClr val="565F88"/>
                </a:solidFill>
                <a:latin typeface="Microsoft Uighur" panose="02000000000000000000" pitchFamily="2" charset="-78"/>
                <a:ea typeface="+mj-ea"/>
                <a:cs typeface="Microsoft Uighur" panose="02000000000000000000" pitchFamily="2" charset="-78"/>
              </a:rPr>
              <a:t>ٱلطُّرُقِ</a:t>
            </a:r>
            <a:r>
              <a:rPr lang="ar-SA" sz="2600" b="1" dirty="0">
                <a:solidFill>
                  <a:srgbClr val="565F88"/>
                </a:solidFill>
                <a:latin typeface="Microsoft Uighur" panose="02000000000000000000" pitchFamily="2" charset="-78"/>
                <a:ea typeface="+mj-ea"/>
                <a:cs typeface="Microsoft Uighur" panose="02000000000000000000" pitchFamily="2" charset="-78"/>
              </a:rPr>
              <a:t> وَأَسْرَعِها. وَمَعَ مُرورِ </a:t>
            </a:r>
            <a:r>
              <a:rPr lang="ar-SA" sz="2600" b="1" dirty="0" err="1">
                <a:solidFill>
                  <a:srgbClr val="565F88"/>
                </a:solidFill>
                <a:latin typeface="Microsoft Uighur" panose="02000000000000000000" pitchFamily="2" charset="-78"/>
                <a:ea typeface="+mj-ea"/>
                <a:cs typeface="Microsoft Uighur" panose="02000000000000000000" pitchFamily="2" charset="-78"/>
              </a:rPr>
              <a:t>ٱلْوَقْتِ</a:t>
            </a:r>
            <a:r>
              <a:rPr lang="ar-SA" sz="2600" b="1" dirty="0">
                <a:solidFill>
                  <a:srgbClr val="565F88"/>
                </a:solidFill>
                <a:latin typeface="Microsoft Uighur" panose="02000000000000000000" pitchFamily="2" charset="-78"/>
                <a:ea typeface="+mj-ea"/>
                <a:cs typeface="Microsoft Uighur" panose="02000000000000000000" pitchFamily="2" charset="-78"/>
              </a:rPr>
              <a:t>، أَخَذَ حُضورُهُ يَكْبُرُ شَيْئاً فَشَيْئاً، حَتّى صارَ رَفيقاً لا يُسْتَغْنَى عَنْهُ. وَلَعَلَّ ٱلْأَطْفالَ هُمْ أَكْثَرُ </a:t>
            </a:r>
            <a:r>
              <a:rPr lang="ar-SA" sz="2600" b="1" dirty="0" err="1">
                <a:solidFill>
                  <a:srgbClr val="565F88"/>
                </a:solidFill>
                <a:latin typeface="Microsoft Uighur" panose="02000000000000000000" pitchFamily="2" charset="-78"/>
                <a:ea typeface="+mj-ea"/>
                <a:cs typeface="Microsoft Uighur" panose="02000000000000000000" pitchFamily="2" charset="-78"/>
              </a:rPr>
              <a:t>ٱلْفِئاتِ</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ٱنْجِذاباً</a:t>
            </a:r>
            <a:r>
              <a:rPr lang="ar-SA" sz="2600" b="1" dirty="0">
                <a:solidFill>
                  <a:srgbClr val="565F88"/>
                </a:solidFill>
                <a:latin typeface="Microsoft Uighur" panose="02000000000000000000" pitchFamily="2" charset="-78"/>
                <a:ea typeface="+mj-ea"/>
                <a:cs typeface="Microsoft Uighur" panose="02000000000000000000" pitchFamily="2" charset="-78"/>
              </a:rPr>
              <a:t> إِلى هذا </a:t>
            </a:r>
            <a:r>
              <a:rPr lang="ar-SA" sz="2600" b="1" dirty="0" err="1">
                <a:solidFill>
                  <a:srgbClr val="565F88"/>
                </a:solidFill>
                <a:latin typeface="Microsoft Uighur" panose="02000000000000000000" pitchFamily="2" charset="-78"/>
                <a:ea typeface="+mj-ea"/>
                <a:cs typeface="Microsoft Uighur" panose="02000000000000000000" pitchFamily="2" charset="-78"/>
              </a:rPr>
              <a:t>ٱلْوافِدِ</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ٱلصَّغيرِ</a:t>
            </a:r>
            <a:r>
              <a:rPr lang="ar-SA" sz="2600" b="1" dirty="0">
                <a:solidFill>
                  <a:srgbClr val="565F88"/>
                </a:solidFill>
                <a:latin typeface="Microsoft Uighur" panose="02000000000000000000" pitchFamily="2" charset="-78"/>
                <a:ea typeface="+mj-ea"/>
                <a:cs typeface="Microsoft Uighur" panose="02000000000000000000" pitchFamily="2" charset="-78"/>
              </a:rPr>
              <a:t>. فَشاشَتُهُ </a:t>
            </a:r>
            <a:r>
              <a:rPr lang="ar-SA" sz="2600" b="1" dirty="0" err="1">
                <a:solidFill>
                  <a:srgbClr val="565F88"/>
                </a:solidFill>
                <a:latin typeface="Microsoft Uighur" panose="02000000000000000000" pitchFamily="2" charset="-78"/>
                <a:ea typeface="+mj-ea"/>
                <a:cs typeface="Microsoft Uighur" panose="02000000000000000000" pitchFamily="2" charset="-78"/>
              </a:rPr>
              <a:t>ٱلْمُلَوَّنَةُ</a:t>
            </a:r>
            <a:r>
              <a:rPr lang="ar-SA" sz="2600" b="1" dirty="0">
                <a:solidFill>
                  <a:srgbClr val="565F88"/>
                </a:solidFill>
                <a:latin typeface="Microsoft Uighur" panose="02000000000000000000" pitchFamily="2" charset="-78"/>
                <a:ea typeface="+mj-ea"/>
                <a:cs typeface="Microsoft Uighur" panose="02000000000000000000" pitchFamily="2" charset="-78"/>
              </a:rPr>
              <a:t> وَإِشْعاراتُهُ </a:t>
            </a:r>
            <a:r>
              <a:rPr lang="ar-SA" sz="2600" b="1" dirty="0" err="1">
                <a:solidFill>
                  <a:srgbClr val="565F88"/>
                </a:solidFill>
                <a:latin typeface="Microsoft Uighur" panose="02000000000000000000" pitchFamily="2" charset="-78"/>
                <a:ea typeface="+mj-ea"/>
                <a:cs typeface="Microsoft Uighur" panose="02000000000000000000" pitchFamily="2" charset="-78"/>
              </a:rPr>
              <a:t>ٱلْبَرّاقَةُ</a:t>
            </a:r>
            <a:r>
              <a:rPr lang="ar-SA" sz="2600" b="1" dirty="0">
                <a:solidFill>
                  <a:srgbClr val="565F88"/>
                </a:solidFill>
                <a:latin typeface="Microsoft Uighur" panose="02000000000000000000" pitchFamily="2" charset="-78"/>
                <a:ea typeface="+mj-ea"/>
                <a:cs typeface="Microsoft Uighur" panose="02000000000000000000" pitchFamily="2" charset="-78"/>
              </a:rPr>
              <a:t> تَسْحَرُ عُقولَهُمْ، وَأَلْعابُهُ </a:t>
            </a:r>
            <a:r>
              <a:rPr lang="ar-SA" sz="2600" b="1" dirty="0" err="1">
                <a:solidFill>
                  <a:srgbClr val="565F88"/>
                </a:solidFill>
                <a:latin typeface="Microsoft Uighur" panose="02000000000000000000" pitchFamily="2" charset="-78"/>
                <a:ea typeface="+mj-ea"/>
                <a:cs typeface="Microsoft Uighur" panose="02000000000000000000" pitchFamily="2" charset="-78"/>
              </a:rPr>
              <a:t>ٱلْكَثيرَةُ</a:t>
            </a:r>
            <a:r>
              <a:rPr lang="ar-SA" sz="2600" b="1" dirty="0">
                <a:solidFill>
                  <a:srgbClr val="565F88"/>
                </a:solidFill>
                <a:latin typeface="Microsoft Uighur" panose="02000000000000000000" pitchFamily="2" charset="-78"/>
                <a:ea typeface="+mj-ea"/>
                <a:cs typeface="Microsoft Uighur" panose="02000000000000000000" pitchFamily="2" charset="-78"/>
              </a:rPr>
              <a:t> تَسْتَأْثِرُ بِمُعْظَمِ أَوْقاتِهِمْ</a:t>
            </a:r>
            <a:r>
              <a:rPr lang="fr-MA" sz="2600" b="1" dirty="0">
                <a:solidFill>
                  <a:srgbClr val="565F88"/>
                </a:solidFill>
                <a:latin typeface="Microsoft Uighur" panose="02000000000000000000" pitchFamily="2" charset="-78"/>
                <a:ea typeface="+mj-ea"/>
                <a:cs typeface="Microsoft Uighur" panose="02000000000000000000" pitchFamily="2" charset="-78"/>
              </a:rPr>
              <a:t>.</a:t>
            </a:r>
            <a:endParaRPr lang="fr-FR" sz="2600" b="1" dirty="0">
              <a:solidFill>
                <a:srgbClr val="565F88"/>
              </a:solidFill>
              <a:latin typeface="Microsoft Uighur" panose="02000000000000000000" pitchFamily="2" charset="-78"/>
              <a:ea typeface="+mj-ea"/>
              <a:cs typeface="Microsoft Uighur" panose="02000000000000000000" pitchFamily="2" charset="-78"/>
            </a:endParaRPr>
          </a:p>
          <a:p>
            <a:pPr indent="360363" algn="just" rtl="1"/>
            <a:r>
              <a:rPr lang="ar-SA" sz="2600" b="1" dirty="0">
                <a:solidFill>
                  <a:srgbClr val="565F88"/>
                </a:solidFill>
                <a:latin typeface="Microsoft Uighur" panose="02000000000000000000" pitchFamily="2" charset="-78"/>
                <a:ea typeface="+mj-ea"/>
                <a:cs typeface="Microsoft Uighur" panose="02000000000000000000" pitchFamily="2" charset="-78"/>
              </a:rPr>
              <a:t>وَمَعَ أَنَّ لِلهاتِفِ ٱلذَّكِيِّ فَضْلاً في تَسْهيلِ </a:t>
            </a:r>
            <a:r>
              <a:rPr lang="ar-SA" sz="2600" b="1" dirty="0" err="1">
                <a:solidFill>
                  <a:srgbClr val="565F88"/>
                </a:solidFill>
                <a:latin typeface="Microsoft Uighur" panose="02000000000000000000" pitchFamily="2" charset="-78"/>
                <a:ea typeface="+mj-ea"/>
                <a:cs typeface="Microsoft Uighur" panose="02000000000000000000" pitchFamily="2" charset="-78"/>
              </a:rPr>
              <a:t>ٱلْبَحْثِ</a:t>
            </a:r>
            <a:r>
              <a:rPr lang="ar-SA" sz="2600" b="1" dirty="0">
                <a:solidFill>
                  <a:srgbClr val="565F88"/>
                </a:solidFill>
                <a:latin typeface="Microsoft Uighur" panose="02000000000000000000" pitchFamily="2" charset="-78"/>
                <a:ea typeface="+mj-ea"/>
                <a:cs typeface="Microsoft Uighur" panose="02000000000000000000" pitchFamily="2" charset="-78"/>
              </a:rPr>
              <a:t>، وَتَوْسيعِ </a:t>
            </a:r>
            <a:r>
              <a:rPr lang="ar-SA" sz="2600" b="1" dirty="0" err="1">
                <a:solidFill>
                  <a:srgbClr val="565F88"/>
                </a:solidFill>
                <a:latin typeface="Microsoft Uighur" panose="02000000000000000000" pitchFamily="2" charset="-78"/>
                <a:ea typeface="+mj-ea"/>
                <a:cs typeface="Microsoft Uighur" panose="02000000000000000000" pitchFamily="2" charset="-78"/>
              </a:rPr>
              <a:t>ٱلْمَعْرِفَةِ</a:t>
            </a:r>
            <a:r>
              <a:rPr lang="ar-SA" sz="2600" b="1" dirty="0">
                <a:solidFill>
                  <a:srgbClr val="565F88"/>
                </a:solidFill>
                <a:latin typeface="Microsoft Uighur" panose="02000000000000000000" pitchFamily="2" charset="-78"/>
                <a:ea typeface="+mj-ea"/>
                <a:cs typeface="Microsoft Uighur" panose="02000000000000000000" pitchFamily="2" charset="-78"/>
              </a:rPr>
              <a:t>، وَمُساعَدَةِ </a:t>
            </a:r>
            <a:r>
              <a:rPr lang="ar-SA" sz="2600" b="1" dirty="0" err="1">
                <a:solidFill>
                  <a:srgbClr val="565F88"/>
                </a:solidFill>
                <a:latin typeface="Microsoft Uighur" panose="02000000000000000000" pitchFamily="2" charset="-78"/>
                <a:ea typeface="+mj-ea"/>
                <a:cs typeface="Microsoft Uighur" panose="02000000000000000000" pitchFamily="2" charset="-78"/>
              </a:rPr>
              <a:t>ٱلْمُتَعَلِّمِ</a:t>
            </a:r>
            <a:r>
              <a:rPr lang="ar-SA" sz="2600" b="1" dirty="0">
                <a:solidFill>
                  <a:srgbClr val="565F88"/>
                </a:solidFill>
                <a:latin typeface="Microsoft Uighur" panose="02000000000000000000" pitchFamily="2" charset="-78"/>
                <a:ea typeface="+mj-ea"/>
                <a:cs typeface="Microsoft Uighur" panose="02000000000000000000" pitchFamily="2" charset="-78"/>
              </a:rPr>
              <a:t> عَلى </a:t>
            </a:r>
            <a:r>
              <a:rPr lang="ar-SA" sz="2600" b="1" dirty="0" err="1">
                <a:solidFill>
                  <a:srgbClr val="565F88"/>
                </a:solidFill>
                <a:latin typeface="Microsoft Uighur" panose="02000000000000000000" pitchFamily="2" charset="-78"/>
                <a:ea typeface="+mj-ea"/>
                <a:cs typeface="Microsoft Uighur" panose="02000000000000000000" pitchFamily="2" charset="-78"/>
              </a:rPr>
              <a:t>ٱكْتِشافِ</a:t>
            </a:r>
            <a:r>
              <a:rPr lang="ar-SA" sz="2600" b="1" dirty="0">
                <a:solidFill>
                  <a:srgbClr val="565F88"/>
                </a:solidFill>
                <a:latin typeface="Microsoft Uighur" panose="02000000000000000000" pitchFamily="2" charset="-78"/>
                <a:ea typeface="+mj-ea"/>
                <a:cs typeface="Microsoft Uighur" panose="02000000000000000000" pitchFamily="2" charset="-78"/>
              </a:rPr>
              <a:t> ما يُثيرُ فُضولَهُ، فَإِنَّ كَثْرَةَ </a:t>
            </a:r>
            <a:r>
              <a:rPr lang="ar-SA" sz="2600" b="1" dirty="0" err="1">
                <a:solidFill>
                  <a:srgbClr val="565F88"/>
                </a:solidFill>
                <a:latin typeface="Microsoft Uighur" panose="02000000000000000000" pitchFamily="2" charset="-78"/>
                <a:ea typeface="+mj-ea"/>
                <a:cs typeface="Microsoft Uighur" panose="02000000000000000000" pitchFamily="2" charset="-78"/>
              </a:rPr>
              <a:t>ٱسْتِعْمالِهِ</a:t>
            </a:r>
            <a:r>
              <a:rPr lang="ar-SA" sz="2600" b="1" dirty="0">
                <a:solidFill>
                  <a:srgbClr val="565F88"/>
                </a:solidFill>
                <a:latin typeface="Microsoft Uighur" panose="02000000000000000000" pitchFamily="2" charset="-78"/>
                <a:ea typeface="+mj-ea"/>
                <a:cs typeface="Microsoft Uighur" panose="02000000000000000000" pitchFamily="2" charset="-78"/>
              </a:rPr>
              <a:t> قَدْ تُعَكِّرُ هذا </a:t>
            </a:r>
            <a:r>
              <a:rPr lang="ar-SA" sz="2600" b="1" dirty="0" err="1">
                <a:solidFill>
                  <a:srgbClr val="565F88"/>
                </a:solidFill>
                <a:latin typeface="Microsoft Uighur" panose="02000000000000000000" pitchFamily="2" charset="-78"/>
                <a:ea typeface="+mj-ea"/>
                <a:cs typeface="Microsoft Uighur" panose="02000000000000000000" pitchFamily="2" charset="-78"/>
              </a:rPr>
              <a:t>ٱلنَّفْعَ</a:t>
            </a:r>
            <a:r>
              <a:rPr lang="ar-SA" sz="2600" b="1" dirty="0">
                <a:solidFill>
                  <a:srgbClr val="565F88"/>
                </a:solidFill>
                <a:latin typeface="Microsoft Uighur" panose="02000000000000000000" pitchFamily="2" charset="-78"/>
                <a:ea typeface="+mj-ea"/>
                <a:cs typeface="Microsoft Uighur" panose="02000000000000000000" pitchFamily="2" charset="-78"/>
              </a:rPr>
              <a:t>. فَقَدْ تَنْدَسُّ، بَيْنَ </a:t>
            </a:r>
            <a:r>
              <a:rPr lang="ar-SA" sz="2600" b="1" dirty="0" err="1">
                <a:solidFill>
                  <a:srgbClr val="565F88"/>
                </a:solidFill>
                <a:latin typeface="Microsoft Uighur" panose="02000000000000000000" pitchFamily="2" charset="-78"/>
                <a:ea typeface="+mj-ea"/>
                <a:cs typeface="Microsoft Uighur" panose="02000000000000000000" pitchFamily="2" charset="-78"/>
              </a:rPr>
              <a:t>ٱلْفَيْنَةِ</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وَٱلْأُخْرَى</a:t>
            </a:r>
            <a:r>
              <a:rPr lang="ar-SA" sz="2600" b="1" dirty="0">
                <a:solidFill>
                  <a:srgbClr val="565F88"/>
                </a:solidFill>
                <a:latin typeface="Microsoft Uighur" panose="02000000000000000000" pitchFamily="2" charset="-78"/>
                <a:ea typeface="+mj-ea"/>
                <a:cs typeface="Microsoft Uighur" panose="02000000000000000000" pitchFamily="2" charset="-78"/>
              </a:rPr>
              <a:t>، وَسْطَ ٱلْأَخْبارِ بَعْضُ </a:t>
            </a:r>
            <a:r>
              <a:rPr lang="ar-SA" sz="2600" b="1" dirty="0" err="1">
                <a:solidFill>
                  <a:srgbClr val="565F88"/>
                </a:solidFill>
                <a:latin typeface="Microsoft Uighur" panose="02000000000000000000" pitchFamily="2" charset="-78"/>
                <a:ea typeface="+mj-ea"/>
                <a:cs typeface="Microsoft Uighur" panose="02000000000000000000" pitchFamily="2" charset="-78"/>
              </a:rPr>
              <a:t>ٱلْمَعْلوماتِ</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ٱلزّائِفَةِ</a:t>
            </a:r>
            <a:r>
              <a:rPr lang="ar-SA" sz="2600" b="1" dirty="0">
                <a:solidFill>
                  <a:srgbClr val="565F88"/>
                </a:solidFill>
                <a:latin typeface="Microsoft Uighur" panose="02000000000000000000" pitchFamily="2" charset="-78"/>
                <a:ea typeface="+mj-ea"/>
                <a:cs typeface="Microsoft Uighur" panose="02000000000000000000" pitchFamily="2" charset="-78"/>
              </a:rPr>
              <a:t>. كَما أَنَّ </a:t>
            </a:r>
            <a:r>
              <a:rPr lang="ar-SA" sz="2600" b="1" dirty="0" err="1">
                <a:solidFill>
                  <a:srgbClr val="565F88"/>
                </a:solidFill>
                <a:latin typeface="Microsoft Uighur" panose="02000000000000000000" pitchFamily="2" charset="-78"/>
                <a:ea typeface="+mj-ea"/>
                <a:cs typeface="Microsoft Uighur" panose="02000000000000000000" pitchFamily="2" charset="-78"/>
              </a:rPr>
              <a:t>ٱلتَّحْديقَ</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ٱلطَّويلَ</a:t>
            </a:r>
            <a:r>
              <a:rPr lang="ar-SA" sz="2600" b="1" dirty="0">
                <a:solidFill>
                  <a:srgbClr val="565F88"/>
                </a:solidFill>
                <a:latin typeface="Microsoft Uighur" panose="02000000000000000000" pitchFamily="2" charset="-78"/>
                <a:ea typeface="+mj-ea"/>
                <a:cs typeface="Microsoft Uighur" panose="02000000000000000000" pitchFamily="2" charset="-78"/>
              </a:rPr>
              <a:t> في شاشَتِهِ يُسَبِّبُ </a:t>
            </a:r>
            <a:r>
              <a:rPr lang="ar-SA" sz="2600" b="1" dirty="0" err="1">
                <a:solidFill>
                  <a:srgbClr val="565F88"/>
                </a:solidFill>
                <a:latin typeface="Microsoft Uighur" panose="02000000000000000000" pitchFamily="2" charset="-78"/>
                <a:ea typeface="+mj-ea"/>
                <a:cs typeface="Microsoft Uighur" panose="02000000000000000000" pitchFamily="2" charset="-78"/>
              </a:rPr>
              <a:t>ٱلْإِرْهاقَ</a:t>
            </a:r>
            <a:r>
              <a:rPr lang="ar-SA" sz="2600" b="1" dirty="0">
                <a:solidFill>
                  <a:srgbClr val="565F88"/>
                </a:solidFill>
                <a:latin typeface="Microsoft Uighur" panose="02000000000000000000" pitchFamily="2" charset="-78"/>
                <a:ea typeface="+mj-ea"/>
                <a:cs typeface="Microsoft Uighur" panose="02000000000000000000" pitchFamily="2" charset="-78"/>
              </a:rPr>
              <a:t> وَضَعْفَ ٱلتَّرْكيزِ</a:t>
            </a:r>
            <a:r>
              <a:rPr lang="fr-MA" sz="2600" b="1" dirty="0">
                <a:solidFill>
                  <a:srgbClr val="565F88"/>
                </a:solidFill>
                <a:latin typeface="Microsoft Uighur" panose="02000000000000000000" pitchFamily="2" charset="-78"/>
                <a:ea typeface="+mj-ea"/>
                <a:cs typeface="Microsoft Uighur" panose="02000000000000000000" pitchFamily="2" charset="-78"/>
              </a:rPr>
              <a:t>.</a:t>
            </a:r>
            <a:endParaRPr lang="fr-FR" sz="2600" b="1" dirty="0">
              <a:solidFill>
                <a:srgbClr val="565F88"/>
              </a:solidFill>
              <a:latin typeface="Microsoft Uighur" panose="02000000000000000000" pitchFamily="2" charset="-78"/>
              <a:ea typeface="+mj-ea"/>
              <a:cs typeface="Microsoft Uighur" panose="02000000000000000000" pitchFamily="2" charset="-78"/>
            </a:endParaRPr>
          </a:p>
          <a:p>
            <a:pPr indent="360363" algn="just" rtl="1"/>
            <a:r>
              <a:rPr lang="ar-SA" sz="2600" b="1" dirty="0">
                <a:solidFill>
                  <a:srgbClr val="565F88"/>
                </a:solidFill>
                <a:latin typeface="Microsoft Uighur" panose="02000000000000000000" pitchFamily="2" charset="-78"/>
                <a:ea typeface="+mj-ea"/>
                <a:cs typeface="Microsoft Uighur" panose="02000000000000000000" pitchFamily="2" charset="-78"/>
              </a:rPr>
              <a:t>وَلِكَيْ نَتَجَنَّبَ أَضْرارَ ٱلْهاتِفِ ٱلذَّكِيِّ، يَنْبَغي أَنْ نَسْتَعْمِلَهُ بِحِكْمَةٍ، وَتَحْتَ إِشْرافِ </a:t>
            </a:r>
            <a:r>
              <a:rPr lang="ar-SA" sz="2600" b="1" dirty="0" err="1">
                <a:solidFill>
                  <a:srgbClr val="565F88"/>
                </a:solidFill>
                <a:latin typeface="Microsoft Uighur" panose="02000000000000000000" pitchFamily="2" charset="-78"/>
                <a:ea typeface="+mj-ea"/>
                <a:cs typeface="Microsoft Uighur" panose="02000000000000000000" pitchFamily="2" charset="-78"/>
              </a:rPr>
              <a:t>ٱلْكِبارِ</a:t>
            </a:r>
            <a:r>
              <a:rPr lang="ar-SA" sz="2600" b="1" dirty="0">
                <a:solidFill>
                  <a:srgbClr val="565F88"/>
                </a:solidFill>
                <a:latin typeface="Microsoft Uighur" panose="02000000000000000000" pitchFamily="2" charset="-78"/>
                <a:ea typeface="+mj-ea"/>
                <a:cs typeface="Microsoft Uighur" panose="02000000000000000000" pitchFamily="2" charset="-78"/>
              </a:rPr>
              <a:t>، مَعَ </a:t>
            </a:r>
            <a:r>
              <a:rPr lang="ar-SA" sz="2600" b="1" dirty="0" err="1">
                <a:solidFill>
                  <a:srgbClr val="565F88"/>
                </a:solidFill>
                <a:latin typeface="Microsoft Uighur" panose="02000000000000000000" pitchFamily="2" charset="-78"/>
                <a:ea typeface="+mj-ea"/>
                <a:cs typeface="Microsoft Uighur" panose="02000000000000000000" pitchFamily="2" charset="-78"/>
              </a:rPr>
              <a:t>ٱلْحِرْصِ</a:t>
            </a:r>
            <a:r>
              <a:rPr lang="ar-SA" sz="2600" b="1" dirty="0">
                <a:solidFill>
                  <a:srgbClr val="565F88"/>
                </a:solidFill>
                <a:latin typeface="Microsoft Uighur" panose="02000000000000000000" pitchFamily="2" charset="-78"/>
                <a:ea typeface="+mj-ea"/>
                <a:cs typeface="Microsoft Uighur" panose="02000000000000000000" pitchFamily="2" charset="-78"/>
              </a:rPr>
              <a:t> عَلى تَحَرّي </a:t>
            </a:r>
            <a:r>
              <a:rPr lang="ar-SA" sz="2600" b="1" dirty="0" err="1">
                <a:solidFill>
                  <a:srgbClr val="565F88"/>
                </a:solidFill>
                <a:latin typeface="Microsoft Uighur" panose="02000000000000000000" pitchFamily="2" charset="-78"/>
                <a:ea typeface="+mj-ea"/>
                <a:cs typeface="Microsoft Uighur" panose="02000000000000000000" pitchFamily="2" charset="-78"/>
              </a:rPr>
              <a:t>ٱلدِّقَّةِ</a:t>
            </a:r>
            <a:r>
              <a:rPr lang="ar-SA" sz="2600" b="1" dirty="0">
                <a:solidFill>
                  <a:srgbClr val="565F88"/>
                </a:solidFill>
                <a:latin typeface="Microsoft Uighur" panose="02000000000000000000" pitchFamily="2" charset="-78"/>
                <a:ea typeface="+mj-ea"/>
                <a:cs typeface="Microsoft Uighur" panose="02000000000000000000" pitchFamily="2" charset="-78"/>
              </a:rPr>
              <a:t> في </a:t>
            </a:r>
            <a:r>
              <a:rPr lang="ar-SA" sz="2600" b="1" dirty="0" err="1">
                <a:solidFill>
                  <a:srgbClr val="565F88"/>
                </a:solidFill>
                <a:latin typeface="Microsoft Uighur" panose="02000000000000000000" pitchFamily="2" charset="-78"/>
                <a:ea typeface="+mj-ea"/>
                <a:cs typeface="Microsoft Uighur" panose="02000000000000000000" pitchFamily="2" charset="-78"/>
              </a:rPr>
              <a:t>ٱلْمَعْلوماتِ</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ٱلْمَنْشورَةِ</a:t>
            </a:r>
            <a:r>
              <a:rPr lang="ar-MA" sz="2600" b="1" dirty="0">
                <a:solidFill>
                  <a:srgbClr val="565F88"/>
                </a:solidFill>
                <a:latin typeface="Microsoft Uighur" panose="02000000000000000000" pitchFamily="2" charset="-78"/>
                <a:ea typeface="+mj-ea"/>
                <a:cs typeface="Microsoft Uighur" panose="02000000000000000000" pitchFamily="2" charset="-78"/>
              </a:rPr>
              <a:t>،</a:t>
            </a:r>
            <a:r>
              <a:rPr lang="ar-SA" sz="2600" b="1" dirty="0">
                <a:solidFill>
                  <a:srgbClr val="565F88"/>
                </a:solidFill>
                <a:latin typeface="Microsoft Uighur" panose="02000000000000000000" pitchFamily="2" charset="-78"/>
                <a:ea typeface="+mj-ea"/>
                <a:cs typeface="Microsoft Uighur" panose="02000000000000000000" pitchFamily="2" charset="-78"/>
              </a:rPr>
              <a:t> وَتَنْظيمِ أَوْقاتِ </a:t>
            </a:r>
            <a:r>
              <a:rPr lang="ar-SA" sz="2600" b="1" dirty="0" err="1">
                <a:solidFill>
                  <a:srgbClr val="565F88"/>
                </a:solidFill>
                <a:latin typeface="Microsoft Uighur" panose="02000000000000000000" pitchFamily="2" charset="-78"/>
                <a:ea typeface="+mj-ea"/>
                <a:cs typeface="Microsoft Uighur" panose="02000000000000000000" pitchFamily="2" charset="-78"/>
              </a:rPr>
              <a:t>ٱسْتِعْمالِهِ</a:t>
            </a:r>
            <a:r>
              <a:rPr lang="ar-MA" sz="2600" b="1" dirty="0">
                <a:solidFill>
                  <a:srgbClr val="565F88"/>
                </a:solidFill>
                <a:latin typeface="Microsoft Uighur" panose="02000000000000000000" pitchFamily="2" charset="-78"/>
                <a:ea typeface="+mj-ea"/>
                <a:cs typeface="Microsoft Uighur" panose="02000000000000000000" pitchFamily="2" charset="-78"/>
              </a:rPr>
              <a:t>،</a:t>
            </a:r>
            <a:r>
              <a:rPr lang="ar-SA" sz="2600" b="1" dirty="0">
                <a:solidFill>
                  <a:srgbClr val="565F88"/>
                </a:solidFill>
                <a:latin typeface="Microsoft Uighur" panose="02000000000000000000" pitchFamily="2" charset="-78"/>
                <a:ea typeface="+mj-ea"/>
                <a:cs typeface="Microsoft Uighur" panose="02000000000000000000" pitchFamily="2" charset="-78"/>
              </a:rPr>
              <a:t> حَتّى نَتَمَكَّنَ مِنْ إِنْجازِ واجِباتِنا ٱلدِّراسِيَّةِ في مَواعيدِها، وَمُجالَسَةِ أَهْلِنا وَأَصْدِقائِنا، وَمُزاوَلَةِ هِواياتِنا </a:t>
            </a:r>
            <a:r>
              <a:rPr lang="ar-SA" sz="2600" b="1" dirty="0" err="1">
                <a:solidFill>
                  <a:srgbClr val="565F88"/>
                </a:solidFill>
                <a:latin typeface="Microsoft Uighur" panose="02000000000000000000" pitchFamily="2" charset="-78"/>
                <a:ea typeface="+mj-ea"/>
                <a:cs typeface="Microsoft Uighur" panose="02000000000000000000" pitchFamily="2" charset="-78"/>
              </a:rPr>
              <a:t>ٱلْحَقيقِيَّةِ</a:t>
            </a:r>
            <a:r>
              <a:rPr lang="ar-SA" sz="2600" b="1" dirty="0">
                <a:solidFill>
                  <a:srgbClr val="565F88"/>
                </a:solidFill>
                <a:latin typeface="Microsoft Uighur" panose="02000000000000000000" pitchFamily="2" charset="-78"/>
                <a:ea typeface="+mj-ea"/>
                <a:cs typeface="Microsoft Uighur" panose="02000000000000000000" pitchFamily="2" charset="-78"/>
              </a:rPr>
              <a:t>. هكَذا نُحَقِّقُ </a:t>
            </a:r>
            <a:r>
              <a:rPr lang="ar-SA" sz="2600" b="1" dirty="0" err="1">
                <a:solidFill>
                  <a:srgbClr val="565F88"/>
                </a:solidFill>
                <a:latin typeface="Microsoft Uighur" panose="02000000000000000000" pitchFamily="2" charset="-78"/>
                <a:ea typeface="+mj-ea"/>
                <a:cs typeface="Microsoft Uighur" panose="02000000000000000000" pitchFamily="2" charset="-78"/>
              </a:rPr>
              <a:t>ٱلْفائِدَةَ</a:t>
            </a:r>
            <a:r>
              <a:rPr lang="ar-SA" sz="2600" b="1" dirty="0">
                <a:solidFill>
                  <a:srgbClr val="565F88"/>
                </a:solidFill>
                <a:latin typeface="Microsoft Uighur" panose="02000000000000000000" pitchFamily="2" charset="-78"/>
                <a:ea typeface="+mj-ea"/>
                <a:cs typeface="Microsoft Uighur" panose="02000000000000000000" pitchFamily="2" charset="-78"/>
              </a:rPr>
              <a:t>، دونَ أَنْ نَسْمَحَ لِهذا </a:t>
            </a:r>
            <a:r>
              <a:rPr lang="ar-SA" sz="2600" b="1" dirty="0" err="1">
                <a:solidFill>
                  <a:srgbClr val="565F88"/>
                </a:solidFill>
                <a:latin typeface="Microsoft Uighur" panose="02000000000000000000" pitchFamily="2" charset="-78"/>
                <a:ea typeface="+mj-ea"/>
                <a:cs typeface="Microsoft Uighur" panose="02000000000000000000" pitchFamily="2" charset="-78"/>
              </a:rPr>
              <a:t>ٱلضَّيْفِ</a:t>
            </a:r>
            <a:r>
              <a:rPr lang="ar-SA" sz="2600" b="1" dirty="0">
                <a:solidFill>
                  <a:srgbClr val="565F88"/>
                </a:solidFill>
                <a:latin typeface="Microsoft Uighur" panose="02000000000000000000" pitchFamily="2" charset="-78"/>
                <a:ea typeface="+mj-ea"/>
                <a:cs typeface="Microsoft Uighur" panose="02000000000000000000" pitchFamily="2" charset="-78"/>
              </a:rPr>
              <a:t> بِأَنْ يَسْرِقَ مِنّا أَجْمَلَ لَحَظاتِنا في </a:t>
            </a:r>
            <a:r>
              <a:rPr lang="ar-SA" sz="2600" b="1" dirty="0" err="1">
                <a:solidFill>
                  <a:srgbClr val="565F88"/>
                </a:solidFill>
                <a:latin typeface="Microsoft Uighur" panose="02000000000000000000" pitchFamily="2" charset="-78"/>
                <a:ea typeface="+mj-ea"/>
                <a:cs typeface="Microsoft Uighur" panose="02000000000000000000" pitchFamily="2" charset="-78"/>
              </a:rPr>
              <a:t>ٱلْبَيْتِ</a:t>
            </a:r>
            <a:r>
              <a:rPr lang="ar-SA" sz="2600" b="1" dirty="0">
                <a:solidFill>
                  <a:srgbClr val="565F88"/>
                </a:solidFill>
                <a:latin typeface="Microsoft Uighur" panose="02000000000000000000" pitchFamily="2" charset="-78"/>
                <a:ea typeface="+mj-ea"/>
                <a:cs typeface="Microsoft Uighur" panose="02000000000000000000" pitchFamily="2" charset="-78"/>
              </a:rPr>
              <a:t> </a:t>
            </a:r>
            <a:r>
              <a:rPr lang="ar-SA" sz="2600" b="1" dirty="0" err="1">
                <a:solidFill>
                  <a:srgbClr val="565F88"/>
                </a:solidFill>
                <a:latin typeface="Microsoft Uighur" panose="02000000000000000000" pitchFamily="2" charset="-78"/>
                <a:ea typeface="+mj-ea"/>
                <a:cs typeface="Microsoft Uighur" panose="02000000000000000000" pitchFamily="2" charset="-78"/>
              </a:rPr>
              <a:t>وَٱلْمَدْرَسَةِ</a:t>
            </a:r>
            <a:r>
              <a:rPr lang="ar-SA" sz="2600" b="1" dirty="0">
                <a:solidFill>
                  <a:srgbClr val="565F88"/>
                </a:solidFill>
                <a:latin typeface="Microsoft Uighur" panose="02000000000000000000" pitchFamily="2" charset="-78"/>
                <a:ea typeface="+mj-ea"/>
                <a:cs typeface="Microsoft Uighur" panose="02000000000000000000" pitchFamily="2" charset="-78"/>
              </a:rPr>
              <a:t> مَعاً</a:t>
            </a:r>
            <a:r>
              <a:rPr lang="fr-MA" sz="2600" b="1" dirty="0">
                <a:solidFill>
                  <a:srgbClr val="565F88"/>
                </a:solidFill>
                <a:latin typeface="Microsoft Uighur" panose="02000000000000000000" pitchFamily="2" charset="-78"/>
                <a:ea typeface="+mj-ea"/>
                <a:cs typeface="Microsoft Uighur" panose="02000000000000000000" pitchFamily="2" charset="-78"/>
              </a:rPr>
              <a:t>.</a:t>
            </a:r>
            <a:endParaRPr lang="fr-FR" sz="2600" b="1" dirty="0">
              <a:solidFill>
                <a:srgbClr val="565F88"/>
              </a:solidFill>
              <a:latin typeface="Microsoft Uighur" panose="02000000000000000000" pitchFamily="2" charset="-78"/>
              <a:ea typeface="+mj-ea"/>
              <a:cs typeface="Microsoft Uighur" panose="02000000000000000000" pitchFamily="2" charset="-78"/>
            </a:endParaRPr>
          </a:p>
        </p:txBody>
      </p:sp>
      <p:sp>
        <p:nvSpPr>
          <p:cNvPr id="4" name="ZoneTexte 3">
            <a:extLst>
              <a:ext uri="{FF2B5EF4-FFF2-40B4-BE49-F238E27FC236}">
                <a16:creationId xmlns:a16="http://schemas.microsoft.com/office/drawing/2014/main" id="{EFE2FDF9-8D41-9198-7AE1-998E742A690C}"/>
              </a:ext>
            </a:extLst>
          </p:cNvPr>
          <p:cNvSpPr txBox="1"/>
          <p:nvPr/>
        </p:nvSpPr>
        <p:spPr>
          <a:xfrm>
            <a:off x="7101190" y="904672"/>
            <a:ext cx="1468877" cy="408623"/>
          </a:xfrm>
          <a:prstGeom prst="roundRect">
            <a:avLst/>
          </a:prstGeom>
          <a:solidFill>
            <a:schemeClr val="accent5">
              <a:lumMod val="40000"/>
              <a:lumOff val="60000"/>
            </a:schemeClr>
          </a:solidFill>
          <a:ln w="38100">
            <a:solidFill>
              <a:schemeClr val="accent1"/>
            </a:solidFill>
          </a:ln>
        </p:spPr>
        <p:txBody>
          <a:bodyPr wrap="square" rtlCol="0">
            <a:spAutoFit/>
          </a:bodyPr>
          <a:lstStyle/>
          <a:p>
            <a:pPr algn="r" rtl="1"/>
            <a:r>
              <a:rPr lang="ar-MA" b="1" dirty="0"/>
              <a:t>النص السماعي </a:t>
            </a:r>
            <a:endParaRPr lang="fr-FR" b="1" dirty="0"/>
          </a:p>
        </p:txBody>
      </p:sp>
    </p:spTree>
    <p:extLst>
      <p:ext uri="{BB962C8B-B14F-4D97-AF65-F5344CB8AC3E}">
        <p14:creationId xmlns:p14="http://schemas.microsoft.com/office/powerpoint/2010/main" val="367891598"/>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18744</TotalTime>
  <Words>1243</Words>
  <Application>Microsoft Office PowerPoint</Application>
  <PresentationFormat>Affichage à l'écran (4:3)</PresentationFormat>
  <Paragraphs>165</Paragraphs>
  <Slides>27</Slides>
  <Notes>0</Notes>
  <HiddenSlides>0</HiddenSlides>
  <MMClips>2</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27</vt:i4>
      </vt:variant>
    </vt:vector>
  </HeadingPairs>
  <TitlesOfParts>
    <vt:vector size="58" baseType="lpstr">
      <vt:lpstr>Aptos</vt:lpstr>
      <vt:lpstr>Aptos Display</vt:lpstr>
      <vt:lpstr>Arial</vt:lpstr>
      <vt:lpstr>Calibri</vt:lpstr>
      <vt:lpstr>Dosis</vt:lpstr>
      <vt:lpstr>Dosis ExtraBold</vt:lpstr>
      <vt:lpstr>Dosis Medium</vt:lpstr>
      <vt:lpstr>Dosis SemiBold</vt:lpstr>
      <vt:lpstr>Microsoft Uighur</vt:lpstr>
      <vt:lpstr>Modern Love</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تنظيم حصص الأسبوع</vt:lpstr>
      <vt:lpstr>هيكلة حصة اليوم</vt:lpstr>
      <vt:lpstr>أهداف الحصة</vt:lpstr>
      <vt:lpstr>افتتاح الحصة</vt:lpstr>
      <vt:lpstr>مرحبا بكم ، سنبدأ  حصة اللغة العربية.</vt:lpstr>
      <vt:lpstr>تعلمتم مجموعة من السلوكات في الأسابيع الماضية. من يذكرنا بها من خلال الصور .</vt:lpstr>
      <vt:lpstr>حاولوا الالتزام بالسلوكات السابقة إضافة إلى السلوك التالي. من يقرأ؟ </vt:lpstr>
      <vt:lpstr>             تقويم: فهم المسموع والإنتاج الكتابي</vt:lpstr>
      <vt:lpstr>دليل تمرير رائز فهم المسموع</vt:lpstr>
      <vt:lpstr>دليل تمرير رائز الإنتاج الكتابي</vt:lpstr>
      <vt:lpstr>خذوا دفاتر المراقبة المستمرة وسجلوا تاريخ اليوم ثم العنوان التالي " تقويم فهم المسموع".</vt:lpstr>
      <vt:lpstr>خذوا أوراقا مستقلة لتسجيل المعلومات التي يمكنكم التقاطها أثناء تسميع النص. </vt:lpstr>
      <vt:lpstr>مستعدون!  سأقرأ  النص أنصتوا جيدا وسجلوا  أهم المعلومات الواردة فيه على  أوراقكم.  (تسميع النص  مرتين متتاليتين)</vt:lpstr>
      <vt:lpstr>الآن. سأوزع عليكم رائز التقويم. استعينوا بما علق في أذهانكم من أفكار حول النص  و بما سجلتموه على الأوراق من معلومات، وأجيبوا عن أسئلة الرائز على دفاتر المراقبة المستمرة. </vt:lpstr>
      <vt:lpstr>قبل أن نواصل. سنلعب لعبة  المهن. من يقوم إلى السبورة ويشخص باستعمال الحركات المهنةَ التي يحبها دون استعمال الكلمات؟ الآخرون عليهم اكتشاف اسم المهنة. ( 4 محاولات)</vt:lpstr>
      <vt:lpstr>على دفاتر المراقبة المستمرة. ارسموا خطا فاصلا  وسجلوا  العنوان: الإنتاج الكتابي.</vt:lpstr>
      <vt:lpstr>خذوا ورقة التسويد . لا تنسوا كتابة المسودة وإعادة قراءتها وتصحيحها قبل تدوينها على دفتر المراقبة المستمرة.</vt:lpstr>
      <vt:lpstr>تذكروا سلوك هذا الأسبوع واشتغلوا في صمت. أجيبوا عن السؤالين معا( 1و2).</vt:lpstr>
      <vt:lpstr>             تصحيح ودعم </vt:lpstr>
      <vt:lpstr>دليل التصحيح و معالجة تعثرات التلاميذ </vt:lpstr>
      <vt:lpstr>اختتام الحصة</vt:lpstr>
      <vt:lpstr>من يذكرنا بالأنشطة التي قمتم بها خلال حصة اليوم مستعملا أساليب من قبيل: في البداية- بعد ذلك- عقبها – في ختام الحصة. </vt:lpstr>
      <vt:lpstr>الفائزون بنجمة السلوك هم: </vt:lpstr>
      <vt:lpstr>إلى اللقاء في الحصة المقبلة.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258</cp:revision>
  <dcterms:created xsi:type="dcterms:W3CDTF">2023-09-20T21:35:22Z</dcterms:created>
  <dcterms:modified xsi:type="dcterms:W3CDTF">2025-12-04T21:17:10Z</dcterms:modified>
</cp:coreProperties>
</file>