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32"/>
  </p:notesMasterIdLst>
  <p:sldIdLst>
    <p:sldId id="2147482761" r:id="rId10"/>
    <p:sldId id="2147482462" r:id="rId11"/>
    <p:sldId id="2147482697" r:id="rId12"/>
    <p:sldId id="2147482773" r:id="rId13"/>
    <p:sldId id="2147482762" r:id="rId14"/>
    <p:sldId id="2147482763" r:id="rId15"/>
    <p:sldId id="2147482772" r:id="rId16"/>
    <p:sldId id="2147482771" r:id="rId17"/>
    <p:sldId id="2147482774" r:id="rId18"/>
    <p:sldId id="2147482760" r:id="rId19"/>
    <p:sldId id="2147482618" r:id="rId20"/>
    <p:sldId id="2147482766" r:id="rId21"/>
    <p:sldId id="2147482764" r:id="rId22"/>
    <p:sldId id="2147482765" r:id="rId23"/>
    <p:sldId id="2147482775" r:id="rId24"/>
    <p:sldId id="2147482776" r:id="rId25"/>
    <p:sldId id="2147482767" r:id="rId26"/>
    <p:sldId id="2147482768" r:id="rId27"/>
    <p:sldId id="2147482769" r:id="rId28"/>
    <p:sldId id="2147482777" r:id="rId29"/>
    <p:sldId id="2147482778" r:id="rId30"/>
    <p:sldId id="2147482616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04/12/2025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8D0197-0E08-5F41-910F-026293CB7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" b="371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7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32031" y="1980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- 1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6828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تحدث.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للمراجعة و الدعم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803647" y="349210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- 5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499647" y="2044998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- 4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59647" y="2411579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المعجم - فهم المقروء.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الظواهر اللغوية والإملائية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1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المسموع.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مسك النتائج.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وضعية تدريبية للمراجعة و الدعم.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D46A85-74A9-0A77-84D3-55341ACF718A}"/>
              </a:ext>
            </a:extLst>
          </p:cNvPr>
          <p:cNvGrpSpPr/>
          <p:nvPr/>
        </p:nvGrpSpPr>
        <p:grpSpPr>
          <a:xfrm>
            <a:off x="1561356" y="4053903"/>
            <a:ext cx="5683252" cy="1604306"/>
            <a:chOff x="1688140" y="1799724"/>
            <a:chExt cx="5683252" cy="1604306"/>
          </a:xfrm>
        </p:grpSpPr>
        <p:pic>
          <p:nvPicPr>
            <p:cNvPr id="20" name="Image 19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71FA64D6-2488-E89C-59ED-6D025853D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2614" y="1988850"/>
              <a:ext cx="5488778" cy="1415180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777097-801C-28DA-10B2-52FFA1C83B9E}"/>
                </a:ext>
              </a:extLst>
            </p:cNvPr>
            <p:cNvGrpSpPr/>
            <p:nvPr/>
          </p:nvGrpSpPr>
          <p:grpSpPr>
            <a:xfrm>
              <a:off x="1688140" y="1799724"/>
              <a:ext cx="5573246" cy="1368087"/>
              <a:chOff x="1691615" y="1760321"/>
              <a:chExt cx="5573246" cy="1368087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ECB4FE8-F88A-0FF3-B3EE-1C21ACDAA97D}"/>
                  </a:ext>
                </a:extLst>
              </p:cNvPr>
              <p:cNvSpPr txBox="1"/>
              <p:nvPr/>
            </p:nvSpPr>
            <p:spPr>
              <a:xfrm>
                <a:off x="3284377" y="2122576"/>
                <a:ext cx="33548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 -  01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فهم المسموع </a:t>
                </a: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A8033E18-0BF8-0A23-3475-6EDAB678A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719908" y="2189639"/>
                <a:ext cx="544953" cy="540000"/>
              </a:xfrm>
              <a:prstGeom prst="rect">
                <a:avLst/>
              </a:prstGeom>
            </p:spPr>
          </p:pic>
          <p:sp>
            <p:nvSpPr>
              <p:cNvPr id="8" name="Espace réservé du texte 5">
                <a:extLst>
                  <a:ext uri="{FF2B5EF4-FFF2-40B4-BE49-F238E27FC236}">
                    <a16:creationId xmlns:a16="http://schemas.microsoft.com/office/drawing/2014/main" id="{801DA62C-9059-3BA2-5BA6-C1D0C95B36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89372" y="2444408"/>
                <a:ext cx="4500000" cy="684000"/>
              </a:xfrm>
              <a:prstGeom prst="rect">
                <a:avLst/>
              </a:prstGeom>
              <a:noFill/>
            </p:spPr>
            <p:txBody>
              <a:bodyPr anchor="ctr"/>
              <a:lstStyle>
                <a:lvl1pPr marL="266700" indent="-26670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Char char="l"/>
                  <a:defRPr sz="1200" kern="1200">
                    <a:solidFill>
                      <a:srgbClr val="424D7B"/>
                    </a:solidFill>
                    <a:latin typeface="Dosis SemiBold" pitchFamily="2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 kern="1200">
                    <a:solidFill>
                      <a:srgbClr val="474F71"/>
                    </a:solidFill>
                    <a:latin typeface="Dosis SemiBold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Clr>
                    <a:srgbClr val="424D7B"/>
                  </a:buClr>
                  <a:buFont typeface="Arial" panose="020B0604020202020204" pitchFamily="34" charset="0"/>
                  <a:buChar char="•"/>
                </a:pPr>
                <a:r>
                  <a:rPr lang="ar-MA" sz="1600" b="1" dirty="0">
                    <a:cs typeface="Microsoft Uighur" panose="02000000000000000000" pitchFamily="2" charset="-78"/>
                  </a:rPr>
                  <a:t>تقويم مكتسبات المرحلة 1</a:t>
                </a: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4AB1EDE-63F8-74D1-FBBB-6E2E427517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1615" y="1760321"/>
                <a:ext cx="594587" cy="684087"/>
              </a:xfrm>
              <a:prstGeom prst="rect">
                <a:avLst/>
              </a:prstGeom>
            </p:spPr>
          </p:pic>
        </p:grp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36451AF-1B60-8E97-0FAA-B80A48EFCF55}"/>
              </a:ext>
            </a:extLst>
          </p:cNvPr>
          <p:cNvGrpSpPr/>
          <p:nvPr/>
        </p:nvGrpSpPr>
        <p:grpSpPr>
          <a:xfrm>
            <a:off x="1561356" y="1920484"/>
            <a:ext cx="5679778" cy="1633028"/>
            <a:chOff x="1691614" y="3482950"/>
            <a:chExt cx="5679778" cy="1633028"/>
          </a:xfrm>
        </p:grpSpPr>
        <p:pic>
          <p:nvPicPr>
            <p:cNvPr id="2" name="Image 1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FB81E251-DEE6-2737-C7C1-6AEADF15F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392" y="3710108"/>
              <a:ext cx="5472000" cy="1405870"/>
            </a:xfrm>
            <a:prstGeom prst="rect">
              <a:avLst/>
            </a:prstGeom>
          </p:spPr>
        </p:pic>
        <p:sp>
          <p:nvSpPr>
            <p:cNvPr id="3" name="Espace réservé du texte 5">
              <a:extLst>
                <a:ext uri="{FF2B5EF4-FFF2-40B4-BE49-F238E27FC236}">
                  <a16:creationId xmlns:a16="http://schemas.microsoft.com/office/drawing/2014/main" id="{A8417B3C-ED6C-3E31-483B-4AA47805F93E}"/>
                </a:ext>
              </a:extLst>
            </p:cNvPr>
            <p:cNvSpPr txBox="1">
              <a:spLocks/>
            </p:cNvSpPr>
            <p:nvPr/>
          </p:nvSpPr>
          <p:spPr>
            <a:xfrm>
              <a:off x="2102784" y="4210499"/>
              <a:ext cx="4500000" cy="684000"/>
            </a:xfrm>
            <a:prstGeom prst="rect">
              <a:avLst/>
            </a:prstGeom>
            <a:noFill/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l"/>
                <a:defRPr sz="1200" kern="1200">
                  <a:solidFill>
                    <a:srgbClr val="424D7B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>
                <a:buClr>
                  <a:srgbClr val="424D7B"/>
                </a:buClr>
                <a:buFont typeface="Arial" panose="020B0604020202020204" pitchFamily="34" charset="0"/>
                <a:buChar char="•"/>
              </a:pPr>
              <a:r>
                <a:rPr lang="ar-MA" sz="1600" b="1" dirty="0">
                  <a:cs typeface="Microsoft Uighur" panose="02000000000000000000" pitchFamily="2" charset="-78"/>
                </a:rPr>
                <a:t> تقويم مكتسبات المرحلة 1 .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F9B7FF1-551C-6B3E-88C4-2711FAE3DD72}"/>
                </a:ext>
              </a:extLst>
            </p:cNvPr>
            <p:cNvSpPr txBox="1"/>
            <p:nvPr/>
          </p:nvSpPr>
          <p:spPr>
            <a:xfrm>
              <a:off x="5222541" y="3846752"/>
              <a:ext cx="1385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fr-MA" sz="16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fr-MA" sz="1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</a:t>
              </a:r>
              <a:r>
                <a:rPr lang="f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02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F8F49AE-464A-582F-C030-A17BF030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737733" y="3897037"/>
              <a:ext cx="536339" cy="540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93EA31-6BF9-62A7-2DA0-9AD7C6B3C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14" y="3482950"/>
              <a:ext cx="594587" cy="684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17559-10C8-6124-95E2-4B625708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الإنتاج الكتابي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36620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22A72-8229-5A9B-F4E9-005D2505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98B6F3FD-F9B0-F134-6204-0AEBB9E9E97F}"/>
              </a:ext>
            </a:extLst>
          </p:cNvPr>
          <p:cNvSpPr txBox="1">
            <a:spLocks/>
          </p:cNvSpPr>
          <p:nvPr/>
        </p:nvSpPr>
        <p:spPr>
          <a:xfrm>
            <a:off x="1702835" y="1022027"/>
            <a:ext cx="6116216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الإنتاج الكتابي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BDEF6F3A-FAFD-6176-BB87-E9266344156B}"/>
              </a:ext>
            </a:extLst>
          </p:cNvPr>
          <p:cNvSpPr txBox="1">
            <a:spLocks/>
          </p:cNvSpPr>
          <p:nvPr/>
        </p:nvSpPr>
        <p:spPr>
          <a:xfrm>
            <a:off x="1324949" y="288511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رائز الإنتاج الكتابي بشكل جماعي؛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6196E845-5B57-7498-163B-32A23A38D821}"/>
              </a:ext>
            </a:extLst>
          </p:cNvPr>
          <p:cNvSpPr txBox="1">
            <a:spLocks/>
          </p:cNvSpPr>
          <p:nvPr/>
        </p:nvSpPr>
        <p:spPr>
          <a:xfrm>
            <a:off x="1324949" y="43292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الإنتاج الكتابي على ورقة التحرير؛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50E3DE6-F20B-0880-DCEB-83B75FE44694}"/>
              </a:ext>
            </a:extLst>
          </p:cNvPr>
          <p:cNvSpPr txBox="1">
            <a:spLocks/>
          </p:cNvSpPr>
          <p:nvPr/>
        </p:nvSpPr>
        <p:spPr>
          <a:xfrm>
            <a:off x="1324949" y="360720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وضعيتي الإنتاج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512378A-4D1C-3D13-87C8-012EA30DD918}"/>
              </a:ext>
            </a:extLst>
          </p:cNvPr>
          <p:cNvSpPr txBox="1">
            <a:spLocks/>
          </p:cNvSpPr>
          <p:nvPr/>
        </p:nvSpPr>
        <p:spPr>
          <a:xfrm>
            <a:off x="1324949" y="505138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F28A6044-696F-0025-410F-B261B3169BEC}"/>
              </a:ext>
            </a:extLst>
          </p:cNvPr>
          <p:cNvSpPr txBox="1">
            <a:spLocks/>
          </p:cNvSpPr>
          <p:nvPr/>
        </p:nvSpPr>
        <p:spPr>
          <a:xfrm>
            <a:off x="1324949" y="577348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915CBC4C-50B3-D8D2-DD7E-F84186537B9B}"/>
              </a:ext>
            </a:extLst>
          </p:cNvPr>
          <p:cNvSpPr txBox="1">
            <a:spLocks/>
          </p:cNvSpPr>
          <p:nvPr/>
        </p:nvSpPr>
        <p:spPr>
          <a:xfrm>
            <a:off x="1324949" y="216302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400" dirty="0"/>
              <a:t> </a:t>
            </a:r>
            <a:r>
              <a:rPr lang="ar-MA" sz="2400" dirty="0"/>
              <a:t>يُعتمد النموذج 1  خلال الفترة الصباحية و النموذج 2 خلال الفترة المسائية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08607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CBCE-95E7-97CC-AA62-086E43FB6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3E3171-8336-6437-D1DA-0ABC8418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رائزا الإنتاج الكتابي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115824-B2CA-9811-25ED-3B22369EE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365" y="3130296"/>
            <a:ext cx="1592762" cy="183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1253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86C4B1B5-2F5F-1EA9-30E3-40A69C5C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287203"/>
            <a:ext cx="7886700" cy="720000"/>
          </a:xfrm>
        </p:spPr>
        <p:txBody>
          <a:bodyPr/>
          <a:lstStyle/>
          <a:p>
            <a:pPr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</a:rPr>
              <a:t>معايير تصحيح الإنتاج الكتابي</a:t>
            </a:r>
            <a:endParaRPr lang="fr-MA" sz="60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684183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98F56E-5C71-BB52-3469-A13D487F6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692596"/>
              </p:ext>
            </p:extLst>
          </p:nvPr>
        </p:nvGraphicFramePr>
        <p:xfrm>
          <a:off x="515814" y="1363481"/>
          <a:ext cx="8010553" cy="5012720"/>
        </p:xfrm>
        <a:graphic>
          <a:graphicData uri="http://schemas.openxmlformats.org/drawingml/2006/table">
            <a:tbl>
              <a:tblPr rtl="1" firstRow="1" firstCol="1" bandRow="1"/>
              <a:tblGrid>
                <a:gridCol w="1267528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1382611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5360414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137366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الإنتاج الكتابي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PE1</a:t>
                      </a: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تمنح 2ن لكل سؤال صيغ بطريقة سليمة حسب المطلوب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1707679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PE2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كتابة استقصاء لجمع معلومات:</a:t>
                      </a:r>
                      <a:endParaRPr lang="fr-MA" sz="2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a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F4B6B30-0357-25A6-D8A2-08A0F30D0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315281"/>
              </p:ext>
            </p:extLst>
          </p:nvPr>
        </p:nvGraphicFramePr>
        <p:xfrm>
          <a:off x="515814" y="3429000"/>
          <a:ext cx="5173566" cy="2796606"/>
        </p:xfrm>
        <a:graphic>
          <a:graphicData uri="http://schemas.openxmlformats.org/drawingml/2006/table">
            <a:tbl>
              <a:tblPr rtl="1" firstRow="1" firstCol="1" bandRow="1"/>
              <a:tblGrid>
                <a:gridCol w="3691219">
                  <a:extLst>
                    <a:ext uri="{9D8B030D-6E8A-4147-A177-3AD203B41FA5}">
                      <a16:colId xmlns:a16="http://schemas.microsoft.com/office/drawing/2014/main" val="2454287553"/>
                    </a:ext>
                  </a:extLst>
                </a:gridCol>
                <a:gridCol w="1482347">
                  <a:extLst>
                    <a:ext uri="{9D8B030D-6E8A-4147-A177-3AD203B41FA5}">
                      <a16:colId xmlns:a16="http://schemas.microsoft.com/office/drawing/2014/main" val="1588424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مؤشر التحكم </a:t>
                      </a:r>
                      <a:endParaRPr lang="fr-MA" sz="24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النقط 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905459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احترام موضوع وضعية الإنتاج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0 إلى 2 ن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284432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احترام تصميم الاستقصاء (مقدمة -  أسئلة الاستقصاء - خاتمة)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0 إلى 4 ن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231707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انسجام عناصر الإنتاج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MA" sz="24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39514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ارتكاب أقل من 4 أخطاء لغوية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073966"/>
                  </a:ext>
                </a:extLst>
              </a:tr>
              <a:tr h="2152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مقروئية الخط </a:t>
                      </a:r>
                      <a:endParaRPr lang="fr-MA" sz="24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من 0 إلى 1 ن</a:t>
                      </a:r>
                      <a:endParaRPr lang="fr-MA" sz="24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833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71932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9D3E-9176-35CE-6C95-03C8661A7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7C9E3-FD6C-0E5B-91B9-E805BE55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فهم المسموع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985951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6ADDC57D-4BE2-FA1E-DFC0-97A2FA3B89F5}"/>
              </a:ext>
            </a:extLst>
          </p:cNvPr>
          <p:cNvSpPr txBox="1">
            <a:spLocks/>
          </p:cNvSpPr>
          <p:nvPr/>
        </p:nvSpPr>
        <p:spPr>
          <a:xfrm>
            <a:off x="1324949" y="321579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الأستاذ(ة) النص السماعي مرتين لجماعة الفصل؛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0412EB1C-FEB4-A109-7359-0F465DACFDBF}"/>
              </a:ext>
            </a:extLst>
          </p:cNvPr>
          <p:cNvSpPr txBox="1">
            <a:spLocks/>
          </p:cNvSpPr>
          <p:nvPr/>
        </p:nvSpPr>
        <p:spPr>
          <a:xfrm>
            <a:off x="1730828" y="1130139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حصة تقويم </a:t>
            </a:r>
            <a:r>
              <a:rPr lang="ar-MA" sz="3200" b="1" dirty="0">
                <a:solidFill>
                  <a:srgbClr val="424D7C"/>
                </a:solidFill>
              </a:rPr>
              <a:t>فهم المسموع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735F8160-37A9-1442-4C69-27E4BAB948D4}"/>
              </a:ext>
            </a:extLst>
          </p:cNvPr>
          <p:cNvSpPr txBox="1">
            <a:spLocks/>
          </p:cNvSpPr>
          <p:nvPr/>
        </p:nvSpPr>
        <p:spPr>
          <a:xfrm>
            <a:off x="1324949" y="2552317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400" dirty="0"/>
              <a:t> </a:t>
            </a:r>
            <a:r>
              <a:rPr lang="ar-MA" sz="2400" dirty="0"/>
              <a:t>يمرر رائز فهم المسموع بشكل جماعي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5D124FA-5450-4E1D-0C37-D4E46B0725A3}"/>
              </a:ext>
            </a:extLst>
          </p:cNvPr>
          <p:cNvSpPr txBox="1">
            <a:spLocks/>
          </p:cNvSpPr>
          <p:nvPr/>
        </p:nvSpPr>
        <p:spPr>
          <a:xfrm>
            <a:off x="1324949" y="464568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 على أسئلة فهم المسموع كتابة على ورقة التحرير؛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6AA8B99-C3E8-C9ED-2671-18B5F1AC93C9}"/>
              </a:ext>
            </a:extLst>
          </p:cNvPr>
          <p:cNvSpPr txBox="1">
            <a:spLocks/>
          </p:cNvSpPr>
          <p:nvPr/>
        </p:nvSpPr>
        <p:spPr>
          <a:xfrm>
            <a:off x="1296955" y="397305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تتم قراءة جميع الأسئلة دفعة واحدة من طرف الأستاذ(ة) و تتم الإجابة بنفس الطريقة؛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60C1227F-1FB4-371B-4C92-2A343D136607}"/>
              </a:ext>
            </a:extLst>
          </p:cNvPr>
          <p:cNvSpPr txBox="1">
            <a:spLocks/>
          </p:cNvSpPr>
          <p:nvPr/>
        </p:nvSpPr>
        <p:spPr>
          <a:xfrm>
            <a:off x="1324949" y="531173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الإنجازات بناء على عناصر الإجابة و سلم التنقيط؛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B91A9AB9-FCA2-380D-8804-82280076AFCF}"/>
              </a:ext>
            </a:extLst>
          </p:cNvPr>
          <p:cNvSpPr txBox="1">
            <a:spLocks/>
          </p:cNvSpPr>
          <p:nvPr/>
        </p:nvSpPr>
        <p:spPr>
          <a:xfrm>
            <a:off x="1296955" y="594004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EFD8FA3E-B643-FF78-617F-6997E2872247}"/>
              </a:ext>
            </a:extLst>
          </p:cNvPr>
          <p:cNvSpPr txBox="1">
            <a:spLocks/>
          </p:cNvSpPr>
          <p:nvPr/>
        </p:nvSpPr>
        <p:spPr>
          <a:xfrm>
            <a:off x="1296955" y="188740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2400" dirty="0"/>
              <a:t> </a:t>
            </a:r>
            <a:r>
              <a:rPr lang="ar-MA" sz="2400" dirty="0"/>
              <a:t>يُعتمد النموذج 1  خلال الفترة الصباحية و النموذج 2 خلال الفترة المسائية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1449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تمرير فهم المسموع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99DA02-DED2-7724-F119-40EAC545F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30" y="3429000"/>
            <a:ext cx="1594540" cy="183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CFB4F-9A17-4250-4263-48C2B07CB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EFF42596-2347-EA36-253E-C9CE3A11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94893"/>
            <a:ext cx="7886700" cy="1334341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  <a:t>نص فهم المسموع - النموذج 1 </a:t>
            </a:r>
            <a:b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</a:b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  <a:t> الفترة الصباحية 05 دجنبر 2025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4689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146B7-4C74-7802-6772-784D5278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4C3721-B7D9-7EDB-A08B-1F6C99FBC739}"/>
              </a:ext>
            </a:extLst>
          </p:cNvPr>
          <p:cNvSpPr txBox="1"/>
          <p:nvPr/>
        </p:nvSpPr>
        <p:spPr>
          <a:xfrm>
            <a:off x="248382" y="879901"/>
            <a:ext cx="8647235" cy="573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  <a:buNone/>
            </a:pPr>
            <a:r>
              <a:rPr lang="ar-S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طَريقُ ٱلنَّجاح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</a:t>
            </a:r>
            <a:r>
              <a:rPr lang="ar-SA" sz="24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في 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إِحْدى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ٱلْحَدائِق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، جَلَسَ ثَلاثَةُ أَصْدِقاءٍ يَتَحَدَّثونَ عَنْ أَحْلامِهِمْ. قالَ سامي بِحَماس: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هَلْ تَعْرِفانِ ما هُوَ سِرُّ ٱلنَّجاح؟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اِبْتَسَمَتْ سَلْمى وقالَتْ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أَظُنُّهُ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ٱلْحَظّ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 فَهُناكَ مَنْ يَنْجَحُ بِسُرْعَة، وَدونَ مَجْهود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هَزَّ ياسينُ رَأْسَهُ مُعْتَرِضاً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وَكَيْفَ يُمْكِنُ أَنْ يَنْجَحَ ٱلْإِنْسانُ بِلا تَعَبٍ؟ إِنَّ ٱلنَّجاحَ يَحْتاجُ إِلى ٱلْإِصْرارِ وَٱلْمُثابَرَة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سَأَلَتْهُ سَلْمى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وَما مَعْنى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ٱلْمُثابَرَة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أَجابَ قائِلاً: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أَنْ نُواصِلَ ٱلْعَمَلَ حَتّى لَوْ فَشِلْنا مَرَّةً أَوْ مَرَّتَيْن، وَأَنْ نَتَعَلَّمَ مِنْ أَخْطائِنا</a:t>
            </a:r>
            <a:r>
              <a:rPr lang="fr-FR" sz="2400" kern="100" dirty="0"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fr-MA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770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41CC75-C1FB-B81F-E9B7-F36BFABE4DC3}"/>
              </a:ext>
            </a:extLst>
          </p:cNvPr>
          <p:cNvSpPr txBox="1"/>
          <p:nvPr/>
        </p:nvSpPr>
        <p:spPr>
          <a:xfrm>
            <a:off x="867508" y="1310471"/>
            <a:ext cx="7408984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لاحَظَ ياسينُ صَديقَهُ سامي ساهِيّاً، فَخاطَبَهُ قائِلاً: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ماذا هُناكَ يا سامي، ألا تَتَّفِقُ مَعي؟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تَنَهَّد سامي وقال: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تَذَكَّرْتُ مُسابَقَةَ تَحَدّي ٱلْقِراءَةِ ٱلْعامَ ٱلْماضي، حينَ شارَكْتُ وَلَمْ أَفُزْ، فَقَرَّرْتُ أَلّا أُشارِكَ مُجَدَّداً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اِبْتَسَمَ ياسينُ قائِلاً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لا تَفْعَلُ ذِلِك! فَمُتْعَةُ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ٱلْوُصولِ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لا تَكونُ إِلّا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بِٱلصَّبْرِ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عَلى ٱلصِّعابِ وَطولِ ٱلطَّريق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رَفَعَتْ سَلْمى قَبْضَتَها وَقالَتْ بِثِقَة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- سَأُثابِرُ لِأُحَقِّقَ حُلِمي وَأُصْبِحَ طَبيبَةً ناجِحَة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ضَحِكَ ٱلْأَصْدِقاءُ وَهُمْ يُرَدِّدونَ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  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بِٱلْإِصْرارِ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وَٱلْهِمَّة</a:t>
            </a:r>
            <a:r>
              <a:rPr lang="ar-SA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، نَصِلُ إِلى ٱلْقِمَّة</a:t>
            </a:r>
            <a:r>
              <a:rPr lang="fr-FR" sz="2600" b="1" dirty="0">
                <a:solidFill>
                  <a:srgbClr val="424D7C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!</a:t>
            </a:r>
            <a:endParaRPr lang="fr-MA" sz="2600" b="1" dirty="0">
              <a:solidFill>
                <a:srgbClr val="424D7C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171577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C63AC-4522-AB81-4199-A3064AEA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40CD8BDC-B960-42B7-3997-105EC9E6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287203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</a:rPr>
              <a:t>معايير تصحيح فهم المسموع – النموذج 1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556775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899EA7E-500D-C413-1D84-53DDE677C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33463"/>
              </p:ext>
            </p:extLst>
          </p:nvPr>
        </p:nvGraphicFramePr>
        <p:xfrm>
          <a:off x="656493" y="1385506"/>
          <a:ext cx="7437194" cy="4682744"/>
        </p:xfrm>
        <a:graphic>
          <a:graphicData uri="http://schemas.openxmlformats.org/drawingml/2006/table">
            <a:tbl>
              <a:tblPr rtl="1" firstRow="1" firstCol="1" bandRow="1"/>
              <a:tblGrid>
                <a:gridCol w="1306025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1383324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4747845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2209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فهم المسموع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CO1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1:      أ-3 ن         ب- 3 ن</a:t>
                      </a: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السؤال 2:      4 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يقبل كل تلخيص يراعي فيه المتعلم ما يلي:</a:t>
                      </a:r>
                    </a:p>
                    <a:p>
                      <a:pPr marL="457200" indent="-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5 إلى 7 جمل: 2 ن</a:t>
                      </a:r>
                    </a:p>
                    <a:p>
                      <a:pPr marL="457200" indent="-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توظيف الكلمات المعطاة: 5 ن</a:t>
                      </a:r>
                    </a:p>
                    <a:p>
                      <a:pPr marL="457200" indent="-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انسجام عناصر الفقرة: 2 ن</a:t>
                      </a:r>
                    </a:p>
                    <a:p>
                      <a:pPr marL="457200" indent="-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خلوه من الأخطاء اللغوية (أقل من 4 أخطاء): 1 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87973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149C-68AF-DB8C-392B-84552985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B70EAFBE-EAA5-5B99-A7E6-9D6A4F78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94893"/>
            <a:ext cx="7886700" cy="1334341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  <a:t>نص فهم المسموع - النموذج 2 </a:t>
            </a:r>
            <a:b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</a:b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</a:rPr>
              <a:t> الفترة المسائية  05 دجنبر 2025</a:t>
            </a:r>
            <a:endParaRPr lang="fr-MA" sz="40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3648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A933E-4FAB-A2AD-1690-484A66393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4C93B2-D973-AF20-FD13-686107C73284}"/>
              </a:ext>
            </a:extLst>
          </p:cNvPr>
          <p:cNvSpPr txBox="1"/>
          <p:nvPr/>
        </p:nvSpPr>
        <p:spPr>
          <a:xfrm>
            <a:off x="248382" y="1606732"/>
            <a:ext cx="864723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اَلطِّفْلُ ٱلَّذي أَنارَ ٱلْعالَم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بَيْنَما كانَ ٱلْأَطْفالُ يَلْعَبونَ في ٱلْحُقول، وَيُطارِدونَ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ٱلْفَراشاتِ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تَحْتَ شَمْسِ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ٱلرَّبيع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كانَ توماسْ إِديسونْ يَجْلِسُ قُرْبَ نافِذَتِهِ ٱلصَّغيرَة، يَتَأَمَّلُ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ٱلضَّوْءَ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وَهُوَ يَنْسابُ عَبْرَ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ٱلزُّجاج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وَيَتَساءَلُ: كَيْفَ يُمْكِنُنا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ٱحْتِجازُ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هَذا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ٱلضَّوْءِ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حَتّى نَسْتَعْمِلَهُ لَيْلاً؟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كانَتْ والِدَتُهُ تُتابِعُهُ بِٱبْتِسامَةٍ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وٱهَتِمام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وَهِيَ تُرافِقُهُ في تَجارِبِهِ وَتُوَجِّهُهُ بِلُطْفٍ لِيُواصِلَ بَحْثَهُ بِشَغَفٍ وَأَمان.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كانَ إِديسونْ يَقْضي ساعاتٍ طَويلَةً في مُحاوَلاتِه، يُخِطِئُ تارَةً وَيْنَجَحُ أُخرى، لَكِنَّهُ لَمْ يَعْرِفْ طَريقَ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ٱلْيَأْسِ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قَطّ. وَشَيْئاً فَشَيْئا، تَحَوَّلَتْ غُرْفَتُهُ إِلى مُخْتَبَرٍ صَغير، تُؤَثِّثُهُ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ٱلْأَسْلاكُ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وَٱلْبَطّارِياتُ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وَقِطَعُ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ٱلزُّجاجِ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وَٱلْبْلاسِتيكِ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وَٱلْأَدَواتِ ٱلْبَسيطَةِ ٱلَّتي جَمَعَها بِنَفْسِه. وَهُناك، وُلِدَ حُلْمُهُ ٱلْكَبير. حَيْثُ تَوَصَّلَ، بَعْدَ مِئاتِ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ٱلْمُحاوَلات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إِلى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ٱخْتِراعِهِ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ٱلْعَظيم: اَلْمِصَباحُ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ٱلْكَهْرَبائِيُّ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بَدَّدَ ظُلْمَةَ ٱللَّيْل، ثُمَّ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ٱلْفُونوغْرافُ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ٱلَّذي حَفِظَ ٱلْأَصْوات. كَما ساهَمَ أَيْضاً في تَطْويرِ آلَةِ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ٱلتَّصْويرِ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ٱلسّينِمائِي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0040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9D35-2781-FFC9-44A8-2F1F4240C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C422BE9-3C30-B5B0-B95E-565A3C34CEA6}"/>
              </a:ext>
            </a:extLst>
          </p:cNvPr>
          <p:cNvSpPr txBox="1"/>
          <p:nvPr/>
        </p:nvSpPr>
        <p:spPr>
          <a:xfrm>
            <a:off x="621323" y="2057991"/>
            <a:ext cx="7901354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وَحينَ سَأَلَهُ أَحَدُهُمْ عَنْ عَدَدِ إِخْفاقاتِه، اِبْتَسَمَ بِهُدوءٍ قائِلاً: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"أنا لَمْ أَفْشَلْ قَطّ، بَلْ وَجَدْتُ أَلْفَ طريقَةٍ لا تَعْمَل!"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هَكَذا عَلَّمَنا إِديسونْ أَنَّ </a:t>
            </a:r>
            <a:r>
              <a:rPr kumimoji="0" lang="ar-S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ٱلْفَشَلَ</a:t>
            </a:r>
            <a:r>
              <a:rPr kumimoji="0" lang="ar-S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لَيْسَ نِهايَة، بَلْ خُطْوَةً تَسْبِقُ ٱلنَّجاح، وَأَنَّ ٱلطِّفْلَ الَّذي يُثابِرُ وَيُؤْمِنُ بِحُلْمِه، قادِرٌ أَنْ يُنيرَ ٱلْعالَمَ بِعِلْمِه</a:t>
            </a:r>
          </a:p>
        </p:txBody>
      </p:sp>
    </p:spTree>
    <p:extLst>
      <p:ext uri="{BB962C8B-B14F-4D97-AF65-F5344CB8AC3E}">
        <p14:creationId xmlns:p14="http://schemas.microsoft.com/office/powerpoint/2010/main" val="20016753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2D64-2B8E-BF45-27E8-32B20214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F9DAF023-D2F7-E085-C3D3-83A88B4B5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287203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</a:rPr>
              <a:t>معايير تصحيح فهم المسموع – النموذج 2</a:t>
            </a:r>
            <a:endParaRPr lang="fr-MA" sz="4800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588713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C9536-DA40-1818-7603-A1BB96204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BD7C7F5-9574-3F67-3D37-E49B53F1F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94190"/>
              </p:ext>
            </p:extLst>
          </p:nvPr>
        </p:nvGraphicFramePr>
        <p:xfrm>
          <a:off x="644770" y="2721937"/>
          <a:ext cx="7437194" cy="2290572"/>
        </p:xfrm>
        <a:graphic>
          <a:graphicData uri="http://schemas.openxmlformats.org/drawingml/2006/table">
            <a:tbl>
              <a:tblPr rtl="1" firstRow="1" firstCol="1" bandRow="1"/>
              <a:tblGrid>
                <a:gridCol w="1306025">
                  <a:extLst>
                    <a:ext uri="{9D8B030D-6E8A-4147-A177-3AD203B41FA5}">
                      <a16:colId xmlns:a16="http://schemas.microsoft.com/office/drawing/2014/main" val="184875742"/>
                    </a:ext>
                  </a:extLst>
                </a:gridCol>
                <a:gridCol w="1383324">
                  <a:extLst>
                    <a:ext uri="{9D8B030D-6E8A-4147-A177-3AD203B41FA5}">
                      <a16:colId xmlns:a16="http://schemas.microsoft.com/office/drawing/2014/main" val="149829896"/>
                    </a:ext>
                  </a:extLst>
                </a:gridCol>
                <a:gridCol w="4747845">
                  <a:extLst>
                    <a:ext uri="{9D8B030D-6E8A-4147-A177-3AD203B41FA5}">
                      <a16:colId xmlns:a16="http://schemas.microsoft.com/office/drawing/2014/main" val="4230907409"/>
                    </a:ext>
                  </a:extLst>
                </a:gridCol>
              </a:tblGrid>
              <a:tr h="2209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فهم المسموع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CO1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2.5ن لكل جواب صحيح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93066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fr-FR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CO2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(10ن)</a:t>
                      </a:r>
                      <a:endParaRPr kumimoji="0" lang="fr-MA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24D7C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24D7C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2.5ن لكل جواب صحيح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384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96279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15712</TotalTime>
  <Words>868</Words>
  <Application>Microsoft Office PowerPoint</Application>
  <PresentationFormat>Affichage à l'écran (4:3)</PresentationFormat>
  <Paragraphs>121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22</vt:i4>
      </vt:variant>
    </vt:vector>
  </HeadingPairs>
  <TitlesOfParts>
    <vt:vector size="44" baseType="lpstr">
      <vt:lpstr>Aptos</vt:lpstr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Times New Roman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تنظيم حصص الأسبوع السادس</vt:lpstr>
      <vt:lpstr>هيكلة حصة اليوم</vt:lpstr>
      <vt:lpstr>رائز الإنتاج الكتابي</vt:lpstr>
      <vt:lpstr>Présentation PowerPoint</vt:lpstr>
      <vt:lpstr>تمرير رائزا الإنتاج الكتابي</vt:lpstr>
      <vt:lpstr>معايير تصحيح الإنتاج الكتابي</vt:lpstr>
      <vt:lpstr>Présentation PowerPoint</vt:lpstr>
      <vt:lpstr>رائز فهم المسموع</vt:lpstr>
      <vt:lpstr>Présentation PowerPoint</vt:lpstr>
      <vt:lpstr>تمرير فهم المسموع</vt:lpstr>
      <vt:lpstr>نص فهم المسموع - النموذج 1   الفترة الصباحية 05 دجنبر 2025</vt:lpstr>
      <vt:lpstr>Présentation PowerPoint</vt:lpstr>
      <vt:lpstr>Présentation PowerPoint</vt:lpstr>
      <vt:lpstr>معايير تصحيح فهم المسموع – النموذج 1</vt:lpstr>
      <vt:lpstr>Présentation PowerPoint</vt:lpstr>
      <vt:lpstr>نص فهم المسموع - النموذج 2   الفترة المسائية  05 دجنبر 2025</vt:lpstr>
      <vt:lpstr>Présentation PowerPoint</vt:lpstr>
      <vt:lpstr>Présentation PowerPoint</vt:lpstr>
      <vt:lpstr>معايير تصحيح فهم المسموع – النموذج 2</vt:lpstr>
      <vt:lpstr>Présentation PowerPoint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247</cp:revision>
  <cp:lastPrinted>2025-11-10T15:58:57Z</cp:lastPrinted>
  <dcterms:created xsi:type="dcterms:W3CDTF">2023-09-20T21:35:22Z</dcterms:created>
  <dcterms:modified xsi:type="dcterms:W3CDTF">2025-12-04T21:08:02Z</dcterms:modified>
</cp:coreProperties>
</file>