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9.xml" ContentType="application/vnd.openxmlformats-officedocument.theme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3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8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9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1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2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97" r:id="rId1"/>
    <p:sldMasterId id="2147483738" r:id="rId2"/>
    <p:sldMasterId id="2147483804" r:id="rId3"/>
    <p:sldMasterId id="2147483752" r:id="rId4"/>
    <p:sldMasterId id="2147483755" r:id="rId5"/>
    <p:sldMasterId id="2147483761" r:id="rId6"/>
    <p:sldMasterId id="2147483770" r:id="rId7"/>
    <p:sldMasterId id="2147483777" r:id="rId8"/>
    <p:sldMasterId id="2147483787" r:id="rId9"/>
    <p:sldMasterId id="2147483726" r:id="rId10"/>
    <p:sldMasterId id="2147483794" r:id="rId11"/>
    <p:sldMasterId id="2147483827" r:id="rId12"/>
    <p:sldMasterId id="2147483850" r:id="rId13"/>
    <p:sldMasterId id="2147483873" r:id="rId14"/>
    <p:sldMasterId id="2147483899" r:id="rId15"/>
    <p:sldMasterId id="2147483918" r:id="rId16"/>
    <p:sldMasterId id="2147483922" r:id="rId17"/>
    <p:sldMasterId id="2147483951" r:id="rId18"/>
    <p:sldMasterId id="2147483977" r:id="rId19"/>
    <p:sldMasterId id="2147483994" r:id="rId20"/>
    <p:sldMasterId id="2147484006" r:id="rId21"/>
    <p:sldMasterId id="2147484023" r:id="rId22"/>
    <p:sldMasterId id="2147484046" r:id="rId23"/>
  </p:sldMasterIdLst>
  <p:notesMasterIdLst>
    <p:notesMasterId r:id="rId92"/>
  </p:notesMasterIdLst>
  <p:sldIdLst>
    <p:sldId id="2134806368" r:id="rId24"/>
    <p:sldId id="2147482483" r:id="rId25"/>
    <p:sldId id="2147482463" r:id="rId26"/>
    <p:sldId id="2147482484" r:id="rId27"/>
    <p:sldId id="2147482488" r:id="rId28"/>
    <p:sldId id="2147482532" r:id="rId29"/>
    <p:sldId id="2147482725" r:id="rId30"/>
    <p:sldId id="2147482533" r:id="rId31"/>
    <p:sldId id="2147482611" r:id="rId32"/>
    <p:sldId id="2147482566" r:id="rId33"/>
    <p:sldId id="2147482727" r:id="rId34"/>
    <p:sldId id="2147482584" r:id="rId35"/>
    <p:sldId id="266" r:id="rId36"/>
    <p:sldId id="2147482542" r:id="rId37"/>
    <p:sldId id="2147482726" r:id="rId38"/>
    <p:sldId id="2147482743" r:id="rId39"/>
    <p:sldId id="2147482744" r:id="rId40"/>
    <p:sldId id="2147482745" r:id="rId41"/>
    <p:sldId id="2147482746" r:id="rId42"/>
    <p:sldId id="267" r:id="rId43"/>
    <p:sldId id="2147482561" r:id="rId44"/>
    <p:sldId id="2147482540" r:id="rId45"/>
    <p:sldId id="2147482543" r:id="rId46"/>
    <p:sldId id="2147482607" r:id="rId47"/>
    <p:sldId id="2147482608" r:id="rId48"/>
    <p:sldId id="2147482541" r:id="rId49"/>
    <p:sldId id="2147482558" r:id="rId50"/>
    <p:sldId id="2147482609" r:id="rId51"/>
    <p:sldId id="2147482559" r:id="rId52"/>
    <p:sldId id="2147482560" r:id="rId53"/>
    <p:sldId id="2147482567" r:id="rId54"/>
    <p:sldId id="2147482570" r:id="rId55"/>
    <p:sldId id="2147482630" r:id="rId56"/>
    <p:sldId id="2147482638" r:id="rId57"/>
    <p:sldId id="2147482569" r:id="rId58"/>
    <p:sldId id="2147482571" r:id="rId59"/>
    <p:sldId id="2147482631" r:id="rId60"/>
    <p:sldId id="2147482737" r:id="rId61"/>
    <p:sldId id="2147482738" r:id="rId62"/>
    <p:sldId id="2147482739" r:id="rId63"/>
    <p:sldId id="2147482740" r:id="rId64"/>
    <p:sldId id="2147482741" r:id="rId65"/>
    <p:sldId id="2147482742" r:id="rId66"/>
    <p:sldId id="2147482635" r:id="rId67"/>
    <p:sldId id="2147482636" r:id="rId68"/>
    <p:sldId id="2147482637" r:id="rId69"/>
    <p:sldId id="2147482729" r:id="rId70"/>
    <p:sldId id="2147482728" r:id="rId71"/>
    <p:sldId id="2147482612" r:id="rId72"/>
    <p:sldId id="2147482579" r:id="rId73"/>
    <p:sldId id="2147482589" r:id="rId74"/>
    <p:sldId id="2147482652" r:id="rId75"/>
    <p:sldId id="2147482590" r:id="rId76"/>
    <p:sldId id="2147482615" r:id="rId77"/>
    <p:sldId id="2147482591" r:id="rId78"/>
    <p:sldId id="2147482730" r:id="rId79"/>
    <p:sldId id="2147482731" r:id="rId80"/>
    <p:sldId id="2147482732" r:id="rId81"/>
    <p:sldId id="2147482733" r:id="rId82"/>
    <p:sldId id="2147482734" r:id="rId83"/>
    <p:sldId id="2147482735" r:id="rId84"/>
    <p:sldId id="2147482736" r:id="rId85"/>
    <p:sldId id="2147482564" r:id="rId86"/>
    <p:sldId id="2147482613" r:id="rId87"/>
    <p:sldId id="2147482646" r:id="rId88"/>
    <p:sldId id="2147482647" r:id="rId89"/>
    <p:sldId id="2147482563" r:id="rId90"/>
    <p:sldId id="2147482625" r:id="rId91"/>
  </p:sldIdLst>
  <p:sldSz cx="9144000" cy="6858000" type="screen4x3"/>
  <p:notesSz cx="6858000" cy="9144000"/>
  <p:embeddedFontLst>
    <p:embeddedFont>
      <p:font typeface="Dosis" panose="02010703020202060003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anose="02010703020202060003" pitchFamily="2" charset="0"/>
      <p:bold r:id="rId97"/>
    </p:embeddedFont>
    <p:embeddedFont>
      <p:font typeface="Microsoft Uighur" panose="02000000000000000000" pitchFamily="2" charset="-78"/>
      <p:regular r:id="rId98"/>
      <p:bold r:id="rId99"/>
    </p:embeddedFont>
    <p:embeddedFont>
      <p:font typeface="Modern Love" panose="04090805081005020601" pitchFamily="82" charset="0"/>
      <p:regular r:id="rId100"/>
    </p:embeddedFont>
    <p:embeddedFont>
      <p:font typeface="Noto Sans Symbols" panose="020B0604020202020204" charset="0"/>
      <p:regular r:id="rId101"/>
      <p:bold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009242"/>
    <a:srgbClr val="424D7C"/>
    <a:srgbClr val="00ACA4"/>
    <a:srgbClr val="4472C4"/>
    <a:srgbClr val="565F88"/>
    <a:srgbClr val="EF8F03"/>
    <a:srgbClr val="732DF1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859875-0009-4E84-BD7E-25879F7347E0}" v="1086" dt="2025-08-04T15:24:41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24" autoAdjust="0"/>
    <p:restoredTop sz="93395" autoAdjust="0"/>
  </p:normalViewPr>
  <p:slideViewPr>
    <p:cSldViewPr snapToGrid="0">
      <p:cViewPr varScale="1">
        <p:scale>
          <a:sx n="77" d="100"/>
          <a:sy n="77" d="100"/>
        </p:scale>
        <p:origin x="1243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6" Type="http://schemas.openxmlformats.org/officeDocument/2006/relationships/slideMaster" Target="slideMasters/slideMaster16.xml"/><Relationship Id="rId107" Type="http://schemas.microsoft.com/office/2015/10/relationships/revisionInfo" Target="revisionInfo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7.xml"/><Relationship Id="rId95" Type="http://schemas.openxmlformats.org/officeDocument/2006/relationships/font" Target="fonts/font3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91" Type="http://schemas.openxmlformats.org/officeDocument/2006/relationships/slide" Target="slides/slide68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font" Target="fonts/font5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font" Target="fonts/font8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28/12/2025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0FB01AC5-36DA-2676-32B5-122A69228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B943D2AA-925C-1A1D-49C5-6BD140939C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AF047C52-4B26-E211-F314-95C27527D2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494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BCE1FCD-1CDD-2DBC-1E9B-B8A22001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410842-F205-D0C8-0CA1-0C3D2FD5E1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D6C9511-A064-C980-FE10-4C02846CF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125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0E1C8B5-3B94-2108-52A8-220974A55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714C1B1-42B4-D66A-8E2F-6C137616F4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22943D18-D65E-13B3-1AE5-CC925505BE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626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84019F6-3D35-CCDA-D8E9-D6B79FA0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1A884EB-5BAA-944B-F250-5C609C8F27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EF5AA6A-38ED-1116-0E82-A5B84305A1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9776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5F412D2-8B3F-6DE5-DF91-BE4883A7A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4B57585-F348-B52D-5156-198649C816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88625E7-297F-6A5D-8D10-F3B095115E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536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5E4E9E6-4726-F526-CBAA-56EAA5660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9FC052-4B4D-00F1-0568-C401F696FE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9D73838-220D-2488-7632-D22F6F0AFA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047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png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.png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6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7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00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3142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9218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2518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74705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9426181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0214200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490749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39739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86189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82882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87602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7272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89758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384079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75437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039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01320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6799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8155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99565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3816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71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14908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2530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03696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3154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76916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4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46069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68430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4882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4707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3876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99632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039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974477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24482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3231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741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3616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18458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824172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6671908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94135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9341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900952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12069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14394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0150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782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2061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5134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61978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05185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6852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5168775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690496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87537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0046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15273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92187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28678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27922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81949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06885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21286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8880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4718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75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0886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50980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6361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31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6010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9147514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53468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134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5474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3370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98692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84395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1736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7674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36893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56501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29418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83383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837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1897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229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686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6295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31918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781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168199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01301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2053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6766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7551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839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60552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14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13221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202904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9609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8299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958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13288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4659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6409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2912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8364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88520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88419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25587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8430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8599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1423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89061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53441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18180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79632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1497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43400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99706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89478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69639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65791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86103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54950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147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68594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826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1073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95762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7324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64266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98287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45909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55829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69955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91030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4089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16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172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60875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19561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921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693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9313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2369262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36551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948198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77961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466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11224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269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043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53186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2286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8029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88574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72694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70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46541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68409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0001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96673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5586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163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314236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898840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06572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90962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280681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818777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718453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4866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780262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1648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8535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21785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737818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44272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0889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024765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18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122993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930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46851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1462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48905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9450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41013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72423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51405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2473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51456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50382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50833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9577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3780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5248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19764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8887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4212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8542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38215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23825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22858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92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4393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2339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14128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90215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8216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7370267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0582006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59191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9018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71010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04047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34623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7961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385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71325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3031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93535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335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71164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44685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1307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88699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71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44853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1537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33845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38036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9967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25525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92504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4423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433917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039551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948935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92332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660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49243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37917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36960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83711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5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74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66232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99430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18512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435940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966421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5923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0186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9483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6396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5150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84667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21655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572629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90746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62061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541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0421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821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67891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705876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59549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77960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717799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45027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08376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00921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05070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50149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0154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0391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40371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7522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78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88340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9003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29962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3868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71454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89744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518484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97131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38011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8614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557215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30318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4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8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14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theme" Target="../theme/theme12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image" Target="../media/image1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5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5" Type="http://schemas.openxmlformats.org/officeDocument/2006/relationships/image" Target="../media/image8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image" Target="../media/image27.jpg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image" Target="../media/image4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216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slideLayout" Target="../slideLayouts/slideLayout22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image" Target="../media/image2.jpg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image" Target="../media/image27.jpg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80.xml"/><Relationship Id="rId16" Type="http://schemas.openxmlformats.org/officeDocument/2006/relationships/slideLayout" Target="../slideLayouts/slideLayout294.xml"/><Relationship Id="rId20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288.xml"/><Relationship Id="rId19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Relationship Id="rId22" Type="http://schemas.openxmlformats.org/officeDocument/2006/relationships/slideLayout" Target="../slideLayouts/slideLayout3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9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24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9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5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8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94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45212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31895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77126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</p:spTree>
    <p:extLst>
      <p:ext uri="{BB962C8B-B14F-4D97-AF65-F5344CB8AC3E}">
        <p14:creationId xmlns:p14="http://schemas.microsoft.com/office/powerpoint/2010/main" val="388993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412192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92859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99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49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9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1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94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79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0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46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8464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3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  <p:sldLayoutId id="2147483969" r:id="rId18"/>
    <p:sldLayoutId id="2147483970" r:id="rId19"/>
    <p:sldLayoutId id="2147483971" r:id="rId20"/>
    <p:sldLayoutId id="2147483972" r:id="rId21"/>
    <p:sldLayoutId id="2147483973" r:id="rId22"/>
    <p:sldLayoutId id="2147483974" r:id="rId23"/>
    <p:sldLayoutId id="2147483975" r:id="rId24"/>
    <p:sldLayoutId id="214748397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2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87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32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82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6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  <p:sldLayoutId id="2147484065" r:id="rId19"/>
    <p:sldLayoutId id="2147484066" r:id="rId20"/>
    <p:sldLayoutId id="2147484067" r:id="rId21"/>
    <p:sldLayoutId id="21474840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6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5" Type="http://schemas.openxmlformats.org/officeDocument/2006/relationships/image" Target="../media/image40.gif"/><Relationship Id="rId10" Type="http://schemas.openxmlformats.org/officeDocument/2006/relationships/image" Target="../media/image19.png"/><Relationship Id="rId4" Type="http://schemas.openxmlformats.org/officeDocument/2006/relationships/image" Target="../media/image49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58.svg"/><Relationship Id="rId4" Type="http://schemas.openxmlformats.org/officeDocument/2006/relationships/image" Target="../media/image17.png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7.png"/><Relationship Id="rId7" Type="http://schemas.openxmlformats.org/officeDocument/2006/relationships/image" Target="../media/image7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7.png"/><Relationship Id="rId7" Type="http://schemas.openxmlformats.org/officeDocument/2006/relationships/image" Target="../media/image7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0.png"/><Relationship Id="rId4" Type="http://schemas.openxmlformats.org/officeDocument/2006/relationships/image" Target="../media/image40.gi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08C076-3DC6-2D9C-9BA2-A511E7F8F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89EB705-4052-FA65-AFFC-38148D280BAC}"/>
              </a:ext>
            </a:extLst>
          </p:cNvPr>
          <p:cNvSpPr/>
          <p:nvPr/>
        </p:nvSpPr>
        <p:spPr>
          <a:xfrm>
            <a:off x="3445727" y="4828479"/>
            <a:ext cx="1037063" cy="446049"/>
          </a:xfrm>
          <a:prstGeom prst="roundRect">
            <a:avLst>
              <a:gd name="adj" fmla="val 36667"/>
            </a:avLst>
          </a:prstGeom>
          <a:solidFill>
            <a:srgbClr val="FBB3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التوقع والتحقق- الفهم العام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تعلم استراتيجية الفهم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83834" y="3414699"/>
            <a:ext cx="4726841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إفريقيا أرض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الثقافات:التوقع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و التحقق والفهم العام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إفريقيا أرض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الثقافات:تعلم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استراتيجية الفهم.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23747" y="2908660"/>
            <a:ext cx="7496253" cy="890781"/>
            <a:chOff x="531292" y="2851205"/>
            <a:chExt cx="749625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54678" y="3134373"/>
              <a:ext cx="5411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النص القرائي و الإجابة على أسئلة الفهم العام؛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23747" y="4022136"/>
            <a:ext cx="7496253" cy="890781"/>
            <a:chOff x="531292" y="2851205"/>
            <a:chExt cx="7496253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531292" y="3134373"/>
              <a:ext cx="57350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توظيف استراتيجية الكلمات المفاتيح لاستنتاج معلومات.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EF1038-1112-6798-BF19-F8FBF27C0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9F05C-FB01-147D-9BBC-BD137C44AF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EF5A26-257B-6349-F9AB-9F12F0C4FBF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20E753-85C7-076A-71FB-82F85C7FAB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7412C8-0A19-1AA7-F7A7-C69B8E6AB50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FF0D36-E1BC-DACC-9B7D-9A76395CCA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565177-5DCF-C270-5A8C-8A5667E3C5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76EA2A-150D-FC26-DB09-1CF3545F9F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CCA905-54CA-63BB-0F25-BA9309210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B01C5F-5AD6-BDF4-B37A-2253CECFD5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376D4-D72C-0B6E-9295-106D1D89470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E37AB-51F4-551B-19A3-C22A86ACF35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A89B1A-4874-CC8A-FB9C-9AD05ED6C7E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48736C4-C7A9-19A7-99C4-68E598FB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28C9D5-E53D-8B2B-E8B5-83826ACA6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3BE951-5EC6-98AF-88BE-AC342F6FC5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B2ACA52F-F454-88E3-9F7F-1E9C5FFF05A8}"/>
              </a:ext>
            </a:extLst>
          </p:cNvPr>
          <p:cNvSpPr txBox="1"/>
          <p:nvPr/>
        </p:nvSpPr>
        <p:spPr>
          <a:xfrm>
            <a:off x="292063" y="2917556"/>
            <a:ext cx="71571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بَحْثي عَنِ ٱلْجَوابِ في ٱلنَّصِّ لا أَتَحَدَّثُ بِصَوْتٍ مُرْتَفِعٍ يُزْعِجُ ٱلْآخَرينَ.</a:t>
            </a:r>
          </a:p>
        </p:txBody>
      </p:sp>
      <p:pic>
        <p:nvPicPr>
          <p:cNvPr id="7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47A6D66B-242F-B331-02BB-4255F48DCA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9331" y="2690733"/>
            <a:ext cx="1038382" cy="1038382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  <p:sp>
        <p:nvSpPr>
          <p:cNvPr id="8" name="Google Shape;1333;p8">
            <a:extLst>
              <a:ext uri="{FF2B5EF4-FFF2-40B4-BE49-F238E27FC236}">
                <a16:creationId xmlns:a16="http://schemas.microsoft.com/office/drawing/2014/main" id="{3F3BA62B-EB72-E962-23A4-D4E5989DD504}"/>
              </a:ext>
            </a:extLst>
          </p:cNvPr>
          <p:cNvSpPr txBox="1"/>
          <p:nvPr/>
        </p:nvSpPr>
        <p:spPr>
          <a:xfrm>
            <a:off x="619331" y="1782076"/>
            <a:ext cx="62121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11" name="Image 10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CE283AB-8775-BB38-6183-741988FD01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7" y="1575611"/>
            <a:ext cx="997666" cy="997666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3E3B93C9-A6CE-B2EC-C6FA-40F7FC353B23}"/>
              </a:ext>
            </a:extLst>
          </p:cNvPr>
          <p:cNvSpPr/>
          <p:nvPr/>
        </p:nvSpPr>
        <p:spPr>
          <a:xfrm>
            <a:off x="4039331" y="3729115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39A55DF7-BF76-D0A0-009F-C6EF98DB7715}"/>
              </a:ext>
            </a:extLst>
          </p:cNvPr>
          <p:cNvSpPr txBox="1">
            <a:spLocks/>
          </p:cNvSpPr>
          <p:nvPr/>
        </p:nvSpPr>
        <p:spPr>
          <a:xfrm>
            <a:off x="1954944" y="5449097"/>
            <a:ext cx="6035851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88F5E-548A-7E6E-F761-3BE6EFE9FA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34877E-B727-F8BF-CCCA-621EF0517CB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0AA4DE-2648-F328-70F7-FD9FF523ED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4DA39-7086-70E2-9ED6-6BD13419CB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A5CA4E-B4B3-AD27-EB90-C9A294AAFA2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AFEEF3F-0282-DFA2-6629-0A9C7521E4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718A68-508F-5F4C-0004-7D1E9C4DAC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F0ACCC-98B5-DD42-B1E2-8FD41CA49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BE310E-7453-AF99-3447-B25B51119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F1036E-BB6F-3593-1527-52F7E38A66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856D38-9F55-896A-4AC4-6291CA071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889E1F-5A02-7271-C805-B990E491D38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3CC0E6-14EB-60EC-CEA7-E3C916CAE2F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5341FB8-1358-BF61-7719-04B9C9EF97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1A6744-C85C-5FDE-2F29-F85B6C766C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FBB083-55B9-4CEC-FFF7-F88B84075E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342;p12">
            <a:extLst>
              <a:ext uri="{FF2B5EF4-FFF2-40B4-BE49-F238E27FC236}">
                <a16:creationId xmlns:a16="http://schemas.microsoft.com/office/drawing/2014/main" id="{5166BA4B-524E-33DE-4893-4499272B9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B67438-7F8C-B4DE-727D-60C0D22CAE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734E7026-3CC8-DFA3-02F5-D3FF3D6A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E7DA19E-F73E-B413-D786-69D470D94FC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530900-559A-F60F-C113-C38A4C814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685B34-CFD9-37EF-EE64-1EB099C8B71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ED4539-D437-4056-18BF-B0AF2EEEC18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8FAEB1-8A11-AE7B-6708-20BF2409C1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1FB731-AB78-632D-0A19-4E300D9615D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54755AB-258E-C82A-9E02-EDF857701F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EF51D6-1B90-6FCD-BB5C-4BB4C47E4D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161C95-4C75-6DBC-ACE7-DEAD0DCD78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E3E80F9A-25F1-C50D-CFF9-9B2A31DCA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B3A29D-58C5-B37E-2F90-9E1AF3784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729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B8415F-32AE-CE4D-9810-2C79AC20A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9137349-E1E9-FCE8-A199-E1F8BAF4515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47F570-3E54-C3B6-74E7-1E562869B6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99165-9D95-66B5-3D62-BFC5CB33277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5D5A451-DBAA-F010-4C34-AF4928BAC80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0549792-DDAF-B339-BF10-34614A516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2ADEA42-7923-75D3-89A3-6BA010319E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4FB9EA8-2443-10B8-FE6F-BD05E139BB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5484C2E-8D03-C3E2-30DD-83E64966EC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5413"/>
          <a:stretch>
            <a:fillRect/>
          </a:stretch>
        </p:blipFill>
        <p:spPr>
          <a:xfrm>
            <a:off x="2362008" y="2734102"/>
            <a:ext cx="4609876" cy="386438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57BE00E-27C5-1BE0-7241-3F95F8C09137}"/>
              </a:ext>
            </a:extLst>
          </p:cNvPr>
          <p:cNvSpPr txBox="1"/>
          <p:nvPr/>
        </p:nvSpPr>
        <p:spPr>
          <a:xfrm>
            <a:off x="632373" y="1584000"/>
            <a:ext cx="7064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/>
              <a:t>ما الْعَمَلِيَّةُ الطَّبيعِيَّةُ الْمُساهِمَةُ في إِنْتاجِ الْمَحاصيلِ الزِّراعِيَّةِ الَّتي يَقومُ بِها النَّحْلُ؟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10 ثوان.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AD725A-77E3-68D0-8FA9-0BD4290EF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8B0B6F-2DF2-B1CC-253A-2161A4123A6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67DDE3-B44A-76CD-C3B0-E4C4C21D4D7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946BC-361A-FB22-AB30-C9A3C527F8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A9C81-FDA9-6878-03F0-14611676D6C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D6517F5-692B-0284-E1E4-4679E3181D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081483-17AF-B10D-1FFF-0A56A1304D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7EB2AF-0EFA-5A77-7AE4-8606B4D779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D4749EC-5934-4F55-395B-D1E6346597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216" y="2562760"/>
            <a:ext cx="8317749" cy="28009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أو حروف الجواب الصحيح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ECEC69-5C76-8D8A-31FE-2E644EAA1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094DEC-CCD7-8258-2D8E-24BDCCE6809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9DB6D4-07BD-377B-355F-5FDF276286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838DCB-CD3D-AB9A-685F-15AA532DCF8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9D164C-4DC3-4C80-6FB1-71D16F4CC3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04FB8B2-B7E4-F341-3C75-1E90BE26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BAFFFC9-C12C-4D55-F133-660E8C3D45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486546E-981A-3F90-7A4C-814023351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77D063-AA4B-B5C5-B91A-89523EBB5DC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EF5314-3C0B-0447-2C00-32CDB6EED4E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4318"/>
          <a:stretch>
            <a:fillRect/>
          </a:stretch>
        </p:blipFill>
        <p:spPr>
          <a:xfrm>
            <a:off x="2336320" y="2652215"/>
            <a:ext cx="4609876" cy="39144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FA41306-C0C4-3C6E-C483-63C602E20E28}"/>
              </a:ext>
            </a:extLst>
          </p:cNvPr>
          <p:cNvSpPr txBox="1"/>
          <p:nvPr/>
        </p:nvSpPr>
        <p:spPr>
          <a:xfrm>
            <a:off x="632373" y="1584000"/>
            <a:ext cx="7064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/>
              <a:t>ما الْعَمَلِيَّةُ الطَّبيعِيَّةُ الْمُساهِمَةُ في إِنْتاجِ الْمَحاصيلِ الزِّراعِيَّةِ الَّتي يَقومُ بِها النَّحْلُ؟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7022C12-AE85-D7CF-5F02-4904299F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151D267-615E-99D6-3B91-DA358A0D3F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الجواب؟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F6D9A6-64A0-4BAB-8566-A2FB5013A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65F0B10-FBF9-E06E-1E3F-81FC45FF8FA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C3189-1FA1-AF6C-39BA-990ADEB7212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98CDF5-6355-7F88-0FA2-5CE761A166A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F05284-867B-59FA-4951-7F40C528A85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7E4871D-500E-2F98-6D60-F702BDCD6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0712454-94E9-A8C5-417F-90783E96B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1AEA62E-5760-412A-44B3-5E0F1A6324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EB87A0-6B99-5D02-F5DF-5F239B96420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69D3AFC-9436-B7E4-581F-6627B47A893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4517"/>
          <a:stretch>
            <a:fillRect/>
          </a:stretch>
        </p:blipFill>
        <p:spPr>
          <a:xfrm>
            <a:off x="2386362" y="2797794"/>
            <a:ext cx="4609876" cy="3905326"/>
          </a:xfrm>
          <a:prstGeom prst="rect">
            <a:avLst/>
          </a:prstGeom>
        </p:spPr>
      </p:pic>
      <p:pic>
        <p:nvPicPr>
          <p:cNvPr id="6" name="Graphique 5" descr="Coche avec un remplissage uni">
            <a:extLst>
              <a:ext uri="{FF2B5EF4-FFF2-40B4-BE49-F238E27FC236}">
                <a16:creationId xmlns:a16="http://schemas.microsoft.com/office/drawing/2014/main" id="{C160F9D7-47C2-9C22-6E55-D385656AA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88026" y="4276969"/>
            <a:ext cx="616424" cy="6164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35D7E47-75B4-6E85-AB5A-8EB787A5556D}"/>
              </a:ext>
            </a:extLst>
          </p:cNvPr>
          <p:cNvSpPr txBox="1"/>
          <p:nvPr/>
        </p:nvSpPr>
        <p:spPr>
          <a:xfrm>
            <a:off x="632373" y="1584000"/>
            <a:ext cx="7064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/>
              <a:t>ما الْعَمَلِيَّةُ الطَّبيعِيَّةُ الْمُساهِمَةُ في إِنْتاجِ الْمَحاصيلِ الزِّراعِيَّةِ الَّتي يَقومُ بِها النَّحْلُ؟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44706116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31DCA0F-6B3C-582C-FDA0-61FDC05C9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B830FDC1-CCD2-46D3-9511-056BCECC1C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F35E06D-4A33-3556-854D-6953967B506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E1E2E6-773D-7653-EE89-8740FCD42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BFC379-59B9-5013-EB6D-37EF320861D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C14CD1-5895-E4DF-FA9A-6869B48F31A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894739-8A25-FD8B-D949-3B72264ACCB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378FFB8-4125-48A3-E754-A3562A67FD1B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4D5AF48-602D-D613-187B-4D1F431701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75955F2-AC7E-14DA-1405-654968C41B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35DAFE0-0818-E3FC-F23A-DF3CAB261B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8BC4DCF-841D-4586-02B7-8C9A37B18D4C}"/>
              </a:ext>
            </a:extLst>
          </p:cNvPr>
          <p:cNvSpPr txBox="1"/>
          <p:nvPr/>
        </p:nvSpPr>
        <p:spPr>
          <a:xfrm>
            <a:off x="1221023" y="4196687"/>
            <a:ext cx="68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/>
              <a:t>....................................................</a:t>
            </a:r>
            <a:endParaRPr lang="fr-FR" sz="3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5EE8E9-5E76-1186-C7C8-ACC44E86DD0F}"/>
              </a:ext>
            </a:extLst>
          </p:cNvPr>
          <p:cNvSpPr txBox="1"/>
          <p:nvPr/>
        </p:nvSpPr>
        <p:spPr>
          <a:xfrm>
            <a:off x="1105017" y="2115403"/>
            <a:ext cx="684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/>
              <a:t>كَيْفَ يُمْكِنُ لِلنَّحْلِ التَّقْليلُ مِنْ إمْداداتِ الْغِذاءِ لِلْإِنْسانِ وَالْحَيَوانِ؟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0913371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2AD6333-57BB-AAF0-FA9A-67B9D3D8C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9997A3E-56F9-8E20-7E65-5FCC6FB8EA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10 ثوان.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DB9CFD5-6DB8-4DD8-ABE3-385369699E9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36AD4F-AF83-901D-416E-1A9031351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BE83DB-DFF9-35BB-E153-A41A4CF88FD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979FC7-AAAA-4488-943A-0B7DEFB6DA0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8859DB-3037-2E6D-248B-D31676ECED1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957B16-1F17-FCD4-8629-4C7C379D523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2B5CEA-1357-C983-E305-388C2C52A0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7EDA74-EDB2-40F2-DE4E-6430137613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CAAED6-D707-9EFE-38CE-E6DEE11A0D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B39DC8E-8002-21BA-48E8-FD3F673285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216" y="2562760"/>
            <a:ext cx="8317749" cy="280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35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E560EE9-8D34-00F4-CDA8-AEA30B7AE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A2E5865-BB7C-D65E-3709-5E434B6A2A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الجواب الصحيح بشكل مقتضب 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6C502A-1ED0-8BE4-084A-D90AE12E9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D1F2594-3E1C-ACA6-61C4-04B0E62C859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35BA3C-D2C1-FE93-C317-143075268E6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659006-2A73-CB1B-C1BF-A5A4E144EE6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DFD2B0-B251-0AFF-3DC1-B0B52A7C80A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DB43AD1-6234-C693-DD5F-7BB0567D3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45B8833-A049-43DF-F43F-EFCD989908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29BC5AB-CE21-E68D-8CF2-D9D450ABF2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F00B4FA-ADE7-5D1A-9C1D-BE6B804CD72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5D9EDA5-CF69-C65D-F8A7-DFF5373B3C05}"/>
              </a:ext>
            </a:extLst>
          </p:cNvPr>
          <p:cNvSpPr txBox="1"/>
          <p:nvPr/>
        </p:nvSpPr>
        <p:spPr>
          <a:xfrm>
            <a:off x="1221023" y="4196687"/>
            <a:ext cx="68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/>
              <a:t>....................................................</a:t>
            </a:r>
            <a:endParaRPr lang="fr-FR" sz="3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C99E3-773E-6B66-AACF-360DFB5D6164}"/>
              </a:ext>
            </a:extLst>
          </p:cNvPr>
          <p:cNvSpPr txBox="1"/>
          <p:nvPr/>
        </p:nvSpPr>
        <p:spPr>
          <a:xfrm>
            <a:off x="1105017" y="2115403"/>
            <a:ext cx="684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/>
              <a:t>كَيْفَ يُمْكِنُ لِلنَّحْلِ التَّقْليلُ مِنْ إمْداداتِ الْغِذاءِ لِلْإِنْسانِ وَالْحَيَوانِ؟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8600179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DBF7005-5ABF-C538-D43D-C811C4770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505E627-FFD8-CD1A-D3C2-ABB0C1E6AC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29639C-DC6A-0163-9812-46AB46412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91CEFB0-58C8-C777-C632-952247CEDB8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D5677C-1994-7E1F-45EA-2471A326FBD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F1C3C2-F32F-30D5-AA59-8A3EAC35554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3810F8E-8B60-D5DA-34F0-0BE2FE5F71F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121C9B2-0753-1189-15E1-7BED8B8A2D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33712E-7C38-0138-1DA9-268282848D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C6D5ADA-AE34-0135-2335-BAC31B8A66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FDA6CF-9BDA-417B-F5DD-C1705C87305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357B99-11DE-7157-2C1F-5D6D6225DC8F}"/>
              </a:ext>
            </a:extLst>
          </p:cNvPr>
          <p:cNvSpPr txBox="1"/>
          <p:nvPr/>
        </p:nvSpPr>
        <p:spPr>
          <a:xfrm>
            <a:off x="1105017" y="2115403"/>
            <a:ext cx="684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/>
              <a:t>كَيْفَ يُمْكِنُ لِلنَّحْلِ التَّقْليلُ مِنْ إمْداداتِ الْغِذاءِ لِلْإِنْسانِ وَالْحَيَوانِ؟ </a:t>
            </a:r>
            <a:endParaRPr lang="fr-FR" sz="36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BBC920C-7C90-1BF2-2889-0ED4BA7CDEF1}"/>
              </a:ext>
            </a:extLst>
          </p:cNvPr>
          <p:cNvSpPr txBox="1"/>
          <p:nvPr/>
        </p:nvSpPr>
        <p:spPr>
          <a:xfrm>
            <a:off x="1152000" y="3847135"/>
            <a:ext cx="6840000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</a:rPr>
              <a:t>غِيابُ عَمَلِيَّةِ التَّلْقيحِ يُؤدّي إلى تَقليلِ إِنْتاجِ الخُضْراواتِ والْفَواكِهِ والْمَحاصيلِ الزِّراعِيَّةِ. </a:t>
            </a:r>
            <a:endParaRPr lang="fr-FR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24599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9595BF-51AE-5694-5030-92023650A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5AA74D-8A09-4D27-01F7-8C6635C5F93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887C5-A420-266A-A736-EA97B40C88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A3308-AF0A-CD51-8D05-C250DE38F15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C0EF4E-79AA-D123-A350-E1813366FE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9B8D7B-BD31-11F9-7036-C5C575986A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2F6347-B8B0-93C1-0C50-939EAFB1EB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449CAA-1133-83F4-C801-C3DACE2B68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D79B415-724D-EC51-F533-7AE2FBA5C5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216" y="2562760"/>
            <a:ext cx="8317749" cy="28009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1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إِفْريقْيا أَرْضُ ٱلثَّقافاتِ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التوقع و التحقق والفهم العام 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45539A-4AB3-3B40-8373-2245743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سنقرأ نصا بعنوان "إِفْريقْيا أَرْضُ ٱلثَّقافاتِ"</a:t>
            </a:r>
            <a:endParaRPr lang="fr-FR" sz="2400" dirty="0"/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8C0C5-8AB9-4008-99CE-6BE5484AA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12000"/>
            <a:ext cx="900000" cy="900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7B6E53-0C82-E9BA-7077-856208520C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C440AA-23D2-890C-0A83-13066F2CF6A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9E35DD-9762-F3A2-4E6A-1B5479E9E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F67402-370A-4DE7-0157-5D094D54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CC0551-0F32-BFA5-7658-6798B926F0A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378626E-EB11-09CC-9C32-E851BC29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E94E8-F8B4-0316-5E60-84DF375AE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A5922-3AF3-A562-8352-4FB2D58192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22B277-9439-4829-C733-7E4AE1E3EB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686" y="186184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62578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56000"/>
            <a:ext cx="699925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النص،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مفرداتٍ ستساعدكم على الفهم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E301A9C7-C82F-05D7-F652-DB22431DA70A}"/>
              </a:ext>
            </a:extLst>
          </p:cNvPr>
          <p:cNvSpPr txBox="1"/>
          <p:nvPr/>
        </p:nvSpPr>
        <p:spPr>
          <a:xfrm>
            <a:off x="1316506" y="3326250"/>
            <a:ext cx="1559612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مُسْتَوْحاةٌ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6379103" y="3326250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رَوافِدُ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42B4A4-2105-47B7-993F-165DFCF107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35275B5-E0F2-3963-768E-1E9DB4F4E94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B83029-9080-33F7-174B-ACE3E0CE96B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C7B163-AFA8-7D92-77C2-A4FC39A2B07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E7CAE6-D4D2-D2EF-1C65-67207B080B1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81121D0-9379-9088-2F9F-55EA063FC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770AD0E-EE0A-DF50-83E3-F63F2426FE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EC1F2F4-7724-EE68-0484-61F208E07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BDCF6AE-B4BD-3B1D-EAA5-2B79ED1790C9}"/>
              </a:ext>
            </a:extLst>
          </p:cNvPr>
          <p:cNvSpPr txBox="1"/>
          <p:nvPr/>
        </p:nvSpPr>
        <p:spPr>
          <a:xfrm>
            <a:off x="3847804" y="3326250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مَنْشَأُ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7">
            <a:extLst>
              <a:ext uri="{FF2B5EF4-FFF2-40B4-BE49-F238E27FC236}">
                <a16:creationId xmlns:a16="http://schemas.microsoft.com/office/drawing/2014/main" id="{83D4FC1E-A8C6-85DF-36DF-6A2B1671980D}"/>
              </a:ext>
            </a:extLst>
          </p:cNvPr>
          <p:cNvSpPr txBox="1"/>
          <p:nvPr/>
        </p:nvSpPr>
        <p:spPr>
          <a:xfrm>
            <a:off x="6918716" y="2452691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رَوافِدُ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632373" y="2433089"/>
            <a:ext cx="43187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مُسْتَمَدَّةٌ وَ مُلْهَمَةٌ.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DE1B4050-9A40-0124-0984-EEED0E6A3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3A2B35-0F75-BEAF-9545-8F6DE4C1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AD4A24-D170-3FAB-D992-738FC4C87CE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0E3157-80FD-A93E-FD5F-D7D6555DBA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254168-94D9-26C4-392A-829492626D9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F9E075-B771-8CE2-5592-2ED310CBAEF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1EAC013-1F12-487B-60EC-D40A2897C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7B3AB18-D1A8-AE47-776A-499FA71E8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D591A63-8C54-A1F6-B4C8-A33326D809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CBB8513-D264-1645-E21C-35530744072F}"/>
              </a:ext>
            </a:extLst>
          </p:cNvPr>
          <p:cNvCxnSpPr>
            <a:cxnSpLocks/>
            <a:stCxn id="20" idx="1"/>
            <a:endCxn id="11" idx="3"/>
          </p:cNvCxnSpPr>
          <p:nvPr/>
        </p:nvCxnSpPr>
        <p:spPr>
          <a:xfrm flipH="1">
            <a:off x="4914263" y="2812691"/>
            <a:ext cx="2004453" cy="2798356"/>
          </a:xfrm>
          <a:prstGeom prst="line">
            <a:avLst/>
          </a:prstGeom>
          <a:ln w="12700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7">
            <a:extLst>
              <a:ext uri="{FF2B5EF4-FFF2-40B4-BE49-F238E27FC236}">
                <a16:creationId xmlns:a16="http://schemas.microsoft.com/office/drawing/2014/main" id="{5D5534BF-9CC6-6401-C116-0E1E1C8D2E2F}"/>
              </a:ext>
            </a:extLst>
          </p:cNvPr>
          <p:cNvSpPr txBox="1"/>
          <p:nvPr/>
        </p:nvSpPr>
        <p:spPr>
          <a:xfrm>
            <a:off x="6966534" y="3814592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مَنْشَأُ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39A277B-7934-924D-CE2A-FD16341BA4A1}"/>
              </a:ext>
            </a:extLst>
          </p:cNvPr>
          <p:cNvSpPr txBox="1"/>
          <p:nvPr/>
        </p:nvSpPr>
        <p:spPr>
          <a:xfrm>
            <a:off x="6966534" y="5176493"/>
            <a:ext cx="1497528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مُسْتَوْحاةٌ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B46EBC02-62C4-7A3F-5019-2E931DC4FE3E}"/>
              </a:ext>
            </a:extLst>
          </p:cNvPr>
          <p:cNvSpPr txBox="1"/>
          <p:nvPr/>
        </p:nvSpPr>
        <p:spPr>
          <a:xfrm>
            <a:off x="624468" y="3869544"/>
            <a:ext cx="43187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أَصْلٌ وَ مَصْدَرٌ.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4F2FAD5-723B-475B-207A-9BB775CF2BCD}"/>
              </a:ext>
            </a:extLst>
          </p:cNvPr>
          <p:cNvSpPr txBox="1"/>
          <p:nvPr/>
        </p:nvSpPr>
        <p:spPr>
          <a:xfrm>
            <a:off x="595495" y="5305999"/>
            <a:ext cx="43187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مَصادِرُ وَ طُرُقُ.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688C821-A187-8F6E-4010-F7643DBDE45A}"/>
              </a:ext>
            </a:extLst>
          </p:cNvPr>
          <p:cNvCxnSpPr>
            <a:cxnSpLocks/>
            <a:stCxn id="2" idx="1"/>
            <a:endCxn id="10" idx="3"/>
          </p:cNvCxnSpPr>
          <p:nvPr/>
        </p:nvCxnSpPr>
        <p:spPr>
          <a:xfrm flipH="1">
            <a:off x="4943236" y="4174592"/>
            <a:ext cx="2023298" cy="0"/>
          </a:xfrm>
          <a:prstGeom prst="line">
            <a:avLst/>
          </a:prstGeom>
          <a:ln w="12700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E1556CE-F9F0-400D-4561-77FE0CAC73ED}"/>
              </a:ext>
            </a:extLst>
          </p:cNvPr>
          <p:cNvCxnSpPr>
            <a:cxnSpLocks/>
            <a:stCxn id="4" idx="1"/>
            <a:endCxn id="3" idx="3"/>
          </p:cNvCxnSpPr>
          <p:nvPr/>
        </p:nvCxnSpPr>
        <p:spPr>
          <a:xfrm flipH="1" flipV="1">
            <a:off x="4951141" y="2738137"/>
            <a:ext cx="2015393" cy="2798356"/>
          </a:xfrm>
          <a:prstGeom prst="line">
            <a:avLst/>
          </a:prstGeom>
          <a:ln w="12700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D8DC417-8F70-2E81-DED7-B762B45C20CA}"/>
              </a:ext>
            </a:extLst>
          </p:cNvPr>
          <p:cNvSpPr txBox="1"/>
          <p:nvPr/>
        </p:nvSpPr>
        <p:spPr>
          <a:xfrm>
            <a:off x="1694624" y="3706772"/>
            <a:ext cx="6087742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مَنْشَأُ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أَصْلٌ وَ مَصْدَرٌ.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1694623" y="2288821"/>
            <a:ext cx="6087743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رَوافِدُ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مَصادِرُ وَ طُرُقُ.</a:t>
            </a:r>
          </a:p>
        </p:txBody>
      </p:sp>
      <p:pic>
        <p:nvPicPr>
          <p:cNvPr id="13" name="Espace réservé pour une image  19">
            <a:extLst>
              <a:ext uri="{FF2B5EF4-FFF2-40B4-BE49-F238E27FC236}">
                <a16:creationId xmlns:a16="http://schemas.microsoft.com/office/drawing/2014/main" id="{CF4E1AFD-D769-AE7C-EC82-2649D0798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D98BC-6F95-6072-856D-0D61FBB30E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5F2D45-E153-6A08-10D8-31AF3F5B7AA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B2151B-04CD-C11E-6A8F-27F57B47278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900ABF-BB9B-1983-69A2-DD8319126BB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3986C-D7E1-E8FE-9842-3CFD3E665DB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7A86E6-DDC2-5274-5F6F-32495B5CF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E923C6-9FA7-AB2F-10E8-DABC397CB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4CBBB3-A208-6CD5-CE54-E1FA38EE18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043C1B04-7B2D-856D-D5AB-0B7FBD6ED950}"/>
              </a:ext>
            </a:extLst>
          </p:cNvPr>
          <p:cNvSpPr txBox="1"/>
          <p:nvPr/>
        </p:nvSpPr>
        <p:spPr>
          <a:xfrm>
            <a:off x="1681940" y="5119299"/>
            <a:ext cx="6087742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مُسْتَوْحاةٌ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مُسْتَمَدَّةٌ وَ مُلْهَمَةٌ.</a:t>
            </a:r>
          </a:p>
        </p:txBody>
      </p:sp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تعرفون أين يوجد المغرب في الكرة الأرضية؟ في أي قارة يوجد؟</a:t>
            </a:r>
            <a:endParaRPr lang="fr-FR" sz="2400" dirty="0"/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62040382-146A-8DE8-A03D-DD4C49F5A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72DEC4-BE2C-CF0E-6540-413D3A29C3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D86D88-0488-239F-7449-D0298997EED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A7AC3-AA66-1D3A-6E2E-CC3792EBDB6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9D1CF-CC4A-51FE-658F-8192D6B4321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DB57CB-78AE-6E6C-81D5-B2A4294C85C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BF976C-E1DB-A35C-36A2-4FB4AA287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E555B0-4CE9-25A7-FD57-5B41F7714E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7AFFB3-881F-1648-D151-E726A6FD7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F09C8A-D8C1-9697-7D74-80DA4CC50D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686" y="186184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96D4694D-0714-E387-2365-D3A56C06C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017830-B0F4-612C-0519-9A9D47E90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A5B314-833D-32F7-BD4B-B7FCC12F988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28ACB-7BB0-2CFF-FC11-A78A736819C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898376-2E39-528F-363C-D30713C5CE4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EF1938-7B65-C4AE-C6A9-C7CAA1AC72A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A7DFA6-91E8-27FE-46A9-0737E5CFF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F37773-2FE2-C199-851D-42C2ACE4C5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2E279-C4BB-A576-2C30-5FEC9083F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D26CCD-A826-E37C-FED3-2DB60D2C0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686" y="186184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90 و 91 .اقرأوا النص للتحقق من توقعاتكم. 3 دقائق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D87F06-CE22-B719-2BCC-E0F412136C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10075" y="542817"/>
            <a:ext cx="953524" cy="95352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84D35B-BC4C-A908-3FBB-9D93E8B0C4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4E6414-D15C-024B-4E6F-5356F215C9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89A8E-B8F2-8DF9-6999-49252F9CAE8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A25A0F-F232-F898-1614-1E9F5C29338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6C844-D21A-C059-7F28-264CD4ACFB4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1E2DBFC-E504-1D56-31AB-C880EE3D2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33B436-D850-2025-4159-2C8E924AFA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E41B25-99C6-F105-5372-D96A4E580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9675BA-A718-48C1-C4CF-5233C8580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686" y="186184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613" y="684213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433E8A2A-11CA-8A91-80CE-0840DA47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9B38FA-82A6-F22D-C7A2-F4D19D2581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27DAFC-D894-8707-EC6E-B3836AE4390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CF470-50E0-9A3C-0AA7-5EA4B764E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80C152-F86F-458B-E72C-6693A0C6D4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9A4CB1-4B79-E881-0CAD-5CE33A90E88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D382BC-B25B-64B7-8282-C7F203CFA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EA72DC-7FD3-97F6-B17E-FF72A520D8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0FC110-F503-8D03-40F8-D81746737C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EE9CFA-E7D6-67A6-B67E-0B2A952E8C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686" y="186184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النص.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1679382F-D613-3D33-7033-44F54601B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F04BBE-7844-851F-BF8B-23C20DC6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CCC361-C568-F229-92F2-D4BA4D5414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F45CC6-9275-2710-ADDE-7BB0CBA655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8154E0-850E-9C90-A68A-5FBC167FE50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5071B8-C020-C0F3-CDA0-E700A549055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390277A-4360-3343-2A18-90C75C5C1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17C9117-6162-20B4-74CB-5B1641BB94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131C43-F7E5-7480-7119-59D6AB5605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texte, carte&#10;&#10;Le contenu généré par l’IA peut être incorrect.">
            <a:extLst>
              <a:ext uri="{FF2B5EF4-FFF2-40B4-BE49-F238E27FC236}">
                <a16:creationId xmlns:a16="http://schemas.microsoft.com/office/drawing/2014/main" id="{01360E7D-8B67-43B5-4C96-CD456B6835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6128" y="1759213"/>
            <a:ext cx="3371744" cy="4540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سأعين 3 تلاميذ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لقراءة فقرات الجزء الثاني – تابعوا 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67724604-7E6C-578D-BF62-11F4063F9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0FE00A-710D-3F0A-BA8C-84575C1EAB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9A8E46-1E05-3737-4AB0-47471431F2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CC0114-C510-4591-8B73-D629D2F189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F169E2-1A2E-E8BC-72D2-692B142DA8C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205F89-D008-E852-C9B5-E2FEC54B180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C5CD7D-A085-A5D1-ED57-98C9D30C0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33ADAB-E605-743E-77A7-B8A8DE0C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78C3EE-1465-E282-E6D0-182E04AEE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218C971-CDA0-F45E-D69D-F5C747E513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9761" y="1773445"/>
            <a:ext cx="3444478" cy="4697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4652-8CAE-C01A-F652-8EF5A1BB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F93010-1755-E845-AB93-41B8D556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كَمْ عَدَدُ فَقَراتِ النَّصِّ؟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958E7BE4-2986-349E-4E32-340F42A47F33}"/>
              </a:ext>
            </a:extLst>
          </p:cNvPr>
          <p:cNvSpPr txBox="1">
            <a:spLocks/>
          </p:cNvSpPr>
          <p:nvPr/>
        </p:nvSpPr>
        <p:spPr>
          <a:xfrm>
            <a:off x="3893838" y="3297253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كَمْ عَدَدُ فَقَراتِ ٱلنَّصِّ؟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D69BEC14-CCB6-AE5E-A4C0-A6CD1E1B1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999E29-2022-A43E-91AA-51F0BFABB6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56CFF7-AC5F-35A0-D6FA-C311A0978CA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933942-972D-50E2-F909-ECA6963EFCF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A5A4F8-C4C7-9835-BB4C-A6E17F6EB2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755AE9-4FAA-62A7-0E49-54F97583886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62C72-122D-F5E9-CE5C-B0392044F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B79168-E432-40E8-4310-17BA138928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B55D55-CCE2-F293-A7E7-D4D6EFF708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2F02B5-52A3-E527-8E14-7468F5E47A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8" y="1968355"/>
            <a:ext cx="3095629" cy="337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3566321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1639-D2D4-F4E3-5F55-5D6837109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8048A03-81C8-F07E-C246-B8DF8492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يَتَكَوَّنُ ٱلنَّصُّ مِنْ خَمْسَةِ  فَقَراتٍ.   من يحددها على السبورة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الإجابة.</a:t>
            </a: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38212168-DF07-C8FA-9B8B-E22143676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AD95AF-83A9-F9BC-8AC2-DC16FDD58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39325E-50FC-15DC-DDA1-229100C8E59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E1D469-3C8C-168C-56DF-775683B6028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0A0C2F-C2C0-AC7D-3473-1366866382A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9144E0-BCFF-283E-A04A-C536182087EC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49F62A1-8E54-3FBC-7C16-C1B4342B9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5D74F2-CEAE-FE84-DB49-3F2508CF0C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73A10D-E4E2-3BF9-EA54-36AEC67692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4F2959-1437-8ACA-EFA4-9B8D78179A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686" y="186184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67A2573D-149C-BAE1-B30C-C1448A5FA692}"/>
              </a:ext>
            </a:extLst>
          </p:cNvPr>
          <p:cNvSpPr/>
          <p:nvPr/>
        </p:nvSpPr>
        <p:spPr>
          <a:xfrm>
            <a:off x="7352578" y="3703855"/>
            <a:ext cx="278069" cy="27806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713FCA6E-F48F-6A6C-0C3D-01C72BC10F42}"/>
              </a:ext>
            </a:extLst>
          </p:cNvPr>
          <p:cNvSpPr/>
          <p:nvPr/>
        </p:nvSpPr>
        <p:spPr>
          <a:xfrm>
            <a:off x="7352578" y="5116815"/>
            <a:ext cx="278069" cy="27806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1B9849C-2F8C-6645-A520-E9F8477AB888}"/>
              </a:ext>
            </a:extLst>
          </p:cNvPr>
          <p:cNvSpPr/>
          <p:nvPr/>
        </p:nvSpPr>
        <p:spPr>
          <a:xfrm rot="10800000">
            <a:off x="1274201" y="2641926"/>
            <a:ext cx="278069" cy="27806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1D8FA633-0C58-4093-7E49-790589B9AE82}"/>
              </a:ext>
            </a:extLst>
          </p:cNvPr>
          <p:cNvSpPr/>
          <p:nvPr/>
        </p:nvSpPr>
        <p:spPr>
          <a:xfrm rot="10800000">
            <a:off x="1274200" y="4054886"/>
            <a:ext cx="278069" cy="27806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C33BE3F-F3BF-E7E8-937A-5663FD5CA850}"/>
              </a:ext>
            </a:extLst>
          </p:cNvPr>
          <p:cNvSpPr/>
          <p:nvPr/>
        </p:nvSpPr>
        <p:spPr>
          <a:xfrm rot="10800000">
            <a:off x="2371049" y="5394884"/>
            <a:ext cx="278069" cy="27806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711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C3A4-BB3B-2F46-5EC3-21688B787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5F607620-D271-82D0-25C3-3173ADCE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للنص.     . عَنْ أَيِّ قارَّةٍ يَتَحَدَّثُ ٱلنَّصُّ؟</a:t>
            </a:r>
            <a:endParaRPr lang="fr-FR" sz="24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909ACE4D-3F24-00CE-C887-C73A2492F9FB}"/>
              </a:ext>
            </a:extLst>
          </p:cNvPr>
          <p:cNvSpPr txBox="1">
            <a:spLocks/>
          </p:cNvSpPr>
          <p:nvPr/>
        </p:nvSpPr>
        <p:spPr>
          <a:xfrm>
            <a:off x="3893838" y="3297253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عَنْ أَيِّ قارَّةٍ يَتَحَدَّثُ ٱلنَّصُّ؟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5FAB3A8-0807-0C61-5DF7-FFB203591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2A8435-215E-8B91-DA4D-1FA763D7E9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32BDB1-43AE-0B00-F937-18674A4861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C112C-8D3E-E1CE-240E-1DB7481CB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3FC03C-77B5-BC82-58A0-DE23D78C8A6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BD2BDA-C038-B2A3-CAEF-EBB263D8CE6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54A65A0-EEC2-EEF6-A730-744A35B30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F42870-AAEF-97B6-2952-8E27FB93B2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FD3900-81D6-9443-FE9E-C0DEFF9AFA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4BAA7C-B221-2498-8417-FBAC0C2A3B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8" y="1968355"/>
            <a:ext cx="3095629" cy="337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5462652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 الجمل التي تدل على ذلك في النص؟</a:t>
            </a:r>
            <a:endParaRPr lang="fr-FR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01C83-3622-B521-66C1-2B3F35FD139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D08E7ED-CB63-4094-348F-B55B7B1AA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A85F7F-75A3-22F1-E764-8747B8B4E8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380F7F-D5EC-7879-681D-39A0DC9F6D0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1FDFD-0AFC-5716-62BB-41B41AB9E40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046E3-136B-E477-B6D3-8E4CD3ED364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1ADB9F-82DD-7E14-8CD6-712D694C5F3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2C22077-3D07-CCB5-15FD-D3D12BCD8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C04316-392B-7809-6226-1C8A3A33BB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96707E-E8EB-E026-CE65-F8F0C15C00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8E7F22-36AE-B7C1-D0B2-9E0943E2FF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8" y="1968355"/>
            <a:ext cx="3095629" cy="337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1F799130-1EBE-445A-1C6C-4A26D3C54489}"/>
              </a:ext>
            </a:extLst>
          </p:cNvPr>
          <p:cNvSpPr txBox="1">
            <a:spLocks/>
          </p:cNvSpPr>
          <p:nvPr/>
        </p:nvSpPr>
        <p:spPr>
          <a:xfrm>
            <a:off x="3893838" y="3297253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عَنْ أَيِّ قارَّةٍ يَتَحَدَّثُ ٱلنَّصُّ؟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CF64F010-B551-2337-465F-626422A5B97A}"/>
              </a:ext>
            </a:extLst>
          </p:cNvPr>
          <p:cNvSpPr txBox="1">
            <a:spLocks/>
          </p:cNvSpPr>
          <p:nvPr/>
        </p:nvSpPr>
        <p:spPr>
          <a:xfrm>
            <a:off x="3893838" y="4216364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إِفْريقْيا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98081153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2D8AF-FA8E-DFB0-900C-2D9CCB59C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0C8B2C-A79D-6E41-9054-81AFCC3E4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ماهِيَ ٱلْفَقْرَةُ ٱلَّتي تَتَحَدَّثُ عَنْ جِنْسِيَّةِ ٱلْكاتِبِ؟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5E37A8FA-25E1-9E6A-F341-0CDB828810C8}"/>
              </a:ext>
            </a:extLst>
          </p:cNvPr>
          <p:cNvSpPr txBox="1">
            <a:spLocks/>
          </p:cNvSpPr>
          <p:nvPr/>
        </p:nvSpPr>
        <p:spPr>
          <a:xfrm>
            <a:off x="4378403" y="2988602"/>
            <a:ext cx="444398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ماهِيَ ٱلْفَقْرَةُ ٱلَّتي تَتَحَدَّثُ عَنْ جِنْسِيَّةِ ٱلْكاتِبِ؟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476E7287-150F-B1B7-61FB-46CA1CB2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206CCF-23FD-A69F-8CCA-F2998063DA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124C9E-822A-5B0A-907B-2785D44C2D5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5266EF-41ED-07D5-A2D9-0F508D86A9A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EA41FB-9F2F-0BB6-C033-E0EA9878640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BE3ACA-BF0A-2D3E-B6C6-DED25BCE8C7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DED730-2ED1-AF6A-538F-2BAA50455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68298C-5672-8D3F-8208-79E72F93DB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271ECEE-87AF-82B8-82C8-FABDC69026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A21AA5-3206-128F-6C4E-8655A3CA08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8" y="1968355"/>
            <a:ext cx="3095629" cy="337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074893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A23A7-2826-A26F-8EFB-208FB9F38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36FB0-B87F-B422-C8BC-3FF09F6A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075A71DB-E5CA-F944-2FB2-73353EB9A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EFD8A7-AAE7-4A60-7EAE-C69D032704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2CC9D8-9FA0-594D-06B7-3A99A8F7BC1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5ADF1-5371-43A0-06F5-285E7373D67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124B82-BC1C-D241-B635-1A43F9D91E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A13F6C-71C8-C818-B6D9-B9EA3615B6A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D0F58AC-66CA-F278-733D-4C1A57A28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DBF2ED9-4961-6521-0824-661B7F2B08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8D09DC-9516-2588-AA16-1BC17C95D6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7EB69F7D-563A-92D7-0B5F-4926580E0CDA}"/>
              </a:ext>
            </a:extLst>
          </p:cNvPr>
          <p:cNvSpPr txBox="1">
            <a:spLocks/>
          </p:cNvSpPr>
          <p:nvPr/>
        </p:nvSpPr>
        <p:spPr>
          <a:xfrm>
            <a:off x="1200078" y="1515075"/>
            <a:ext cx="6580277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ماهِيَ ٱلْفَقْرَةُ ٱلَّتي تَتَحَدَّثُ عَنْ جِنْسِيَّةِ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ٱلْكاتِبَةِ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1F14D6-2DE6-B327-1EE6-858B1D081F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0078" y="217717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6CACA94-2563-6D5F-740B-C670E154F568}"/>
              </a:ext>
            </a:extLst>
          </p:cNvPr>
          <p:cNvSpPr/>
          <p:nvPr/>
        </p:nvSpPr>
        <p:spPr>
          <a:xfrm>
            <a:off x="7305967" y="4158219"/>
            <a:ext cx="278069" cy="27806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32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929B2-50E0-1F3D-6BDB-68CD9733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C6BFA-851E-7214-0511-5D719504D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ماهِيَ ٱلْفَقْرَةُ ٱلَّتي تَتَحَدَّثُ عَنْ الثَّقافَةِ 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ٱلْإِفْريقِيَّةِ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BF397E99-0E6D-83F3-3338-E2B9A7314E04}"/>
              </a:ext>
            </a:extLst>
          </p:cNvPr>
          <p:cNvSpPr txBox="1">
            <a:spLocks/>
          </p:cNvSpPr>
          <p:nvPr/>
        </p:nvSpPr>
        <p:spPr>
          <a:xfrm>
            <a:off x="4378403" y="2988602"/>
            <a:ext cx="444398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ماهِيَ ٱلْفَقْرَةُ ٱلَّتي تَتَحَدَّثُ عَنْ ٱلثَّقافَةِ 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ٱلْإِفْريقِيَّةِ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992CE4AB-D556-8513-A6AF-42C0113AB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D9EB94-52EF-9ADD-77F2-D1E7050722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7AC29C-1255-791B-C58D-19BAFF274FD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9A283D-1A6C-D0BD-3BF5-70E5D0F95A6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B04B14-1965-741A-84B8-E6E35C94B2A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C1CB8B-C1FB-84F2-9509-4F141FA943DC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4CF4909-E60B-A67E-1F72-3B8F1DADE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1A50B6-349D-8252-B6B5-052A690091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2E043C5-0395-B842-2DA2-078E08825F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5F6B1D-B519-3108-895C-5570E441F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8" y="1968355"/>
            <a:ext cx="3095629" cy="337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7133309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EC874-2CF1-2148-249F-72DD87D9C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437410-142B-DB71-F9D6-20A20073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0F913A1-E577-668E-7618-7F3B1AEB4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F6E103-8F43-9C3F-E5AD-A92EABE81B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68E708-41EA-1961-F9F4-B272DDA7748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E7BB80-95BB-4418-330B-5F198DBE470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9E5D3E-2A64-9946-3171-D60F86CF46E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15B632-B896-A655-E5F0-E509805B437F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531CED0-4E90-2043-CBAE-E6F249202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3439546-F1AA-F387-4EFA-7DE9E017E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E8633E5-E554-7185-B05E-9FE36E8A80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518C4E6F-4145-B7D9-12BF-9EC3F4F5A098}"/>
              </a:ext>
            </a:extLst>
          </p:cNvPr>
          <p:cNvSpPr txBox="1">
            <a:spLocks/>
          </p:cNvSpPr>
          <p:nvPr/>
        </p:nvSpPr>
        <p:spPr>
          <a:xfrm>
            <a:off x="1200078" y="1515075"/>
            <a:ext cx="6580277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ماهِيَ ٱلْفَقْرَةُ ٱلَّتي تَتَحَدَّثُ عَنْ ٱلثَّقافَةِ 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ٱلْإِفْريقِيَّةِ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4154D0-1AA7-AB07-557A-BB868AADD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0078" y="217717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61F3E73C-DCBC-EA60-7599-88D4D271953E}"/>
              </a:ext>
            </a:extLst>
          </p:cNvPr>
          <p:cNvSpPr/>
          <p:nvPr/>
        </p:nvSpPr>
        <p:spPr>
          <a:xfrm rot="10517519">
            <a:off x="1182445" y="4437000"/>
            <a:ext cx="278069" cy="27806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256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ED953-FD3B-DC5C-AB1E-0057BBE29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526EEB-E169-10EE-DE8B-449440CC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ماهِيَ ٱلْفَقْرَةُ ٱلَّتي تَتَحَدَّثُ عَنْ عَدَدِ سُكّانِ إِفْريقْيا؟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6BD8CFA6-DD64-6B2F-9A18-D5419B04B40D}"/>
              </a:ext>
            </a:extLst>
          </p:cNvPr>
          <p:cNvSpPr txBox="1">
            <a:spLocks/>
          </p:cNvSpPr>
          <p:nvPr/>
        </p:nvSpPr>
        <p:spPr>
          <a:xfrm>
            <a:off x="4378403" y="2988602"/>
            <a:ext cx="444398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ماهِيَ ٱلْفَقْرَةُ ٱلَّتي تَتَحَدَّثُ عَنْ عَدَدِ سُكّانِ إِفْريقْيا؟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C35E27C8-2842-6BDA-6D31-380EE39FB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231642-C765-CCE8-64B7-9076EE46E1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FF5FD4-0671-2987-AACF-09FF1F0020A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F942A8-8794-BA53-129B-EA3D22AE1B2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7B6FE0-1797-B556-ACFC-90F1BDF7416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D0C11E-77D6-74A2-5235-C472A091AE9E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20F2E14-F6C1-62A3-CA60-2671C5CED7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F95FB9-7309-3E1F-DB96-BE94FA13B2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CDA0F1-4E22-9EE4-1A21-52D1685F2C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0D4FD8-84AB-DE80-51C0-BF572F7D6D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8" y="1968355"/>
            <a:ext cx="3095629" cy="337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687815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A6D60-1E27-F286-B838-19EC4ED64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D266D-FCA6-59EA-5451-506B453ED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41541B6F-8EC7-8CF2-E93A-5D3CF8570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50AE14-B3D5-DEEF-A497-6F8968D577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F2A4C9-4B90-0D23-EDF8-921A93BFFC9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9E81A8-EE9E-C06E-7D4B-0059ECBA654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685CC4-F1F1-016D-7A7D-1B647945D9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499F34-721C-6F53-09E8-939803E99EE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3DCC111-7412-79AB-EB8E-A9C81D4B1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90EB4B-1A07-A294-2E63-3EAF84227B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00205E4-B77C-8902-9A13-361476A266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B12662D9-E715-3F24-3297-61EDCD7EDF9E}"/>
              </a:ext>
            </a:extLst>
          </p:cNvPr>
          <p:cNvSpPr txBox="1">
            <a:spLocks/>
          </p:cNvSpPr>
          <p:nvPr/>
        </p:nvSpPr>
        <p:spPr>
          <a:xfrm>
            <a:off x="1200078" y="1515075"/>
            <a:ext cx="6580277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ماهِيَ ٱلْفَقْرَةُ ٱلَّتي تَتَحَدَّثُ عَنْ عَدَدِ سُكّانِ إِفْريقْيا؟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AB9510-2E0D-EBD2-A4EC-0A9137C907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0078" y="2177179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EE9250FC-9FE6-D890-57F7-EE522CFBC71D}"/>
              </a:ext>
            </a:extLst>
          </p:cNvPr>
          <p:cNvSpPr/>
          <p:nvPr/>
        </p:nvSpPr>
        <p:spPr>
          <a:xfrm rot="10517519">
            <a:off x="2292210" y="5641330"/>
            <a:ext cx="278069" cy="27806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388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A4967-059A-A9DC-EE9B-A71631361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1AC729-582D-9F2C-4908-3146096C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لِماذا ٱخْتارَ ٱلْكاتِبُ عُنْوانَ "إِفْريقْيا أَرْضُ ٱلثَّقافات" لِلنَّصِّ؟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E60D1D66-7473-6B6A-5F27-425FE0494685}"/>
              </a:ext>
            </a:extLst>
          </p:cNvPr>
          <p:cNvSpPr txBox="1">
            <a:spLocks/>
          </p:cNvSpPr>
          <p:nvPr/>
        </p:nvSpPr>
        <p:spPr>
          <a:xfrm>
            <a:off x="4378403" y="2988602"/>
            <a:ext cx="444398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لِماذا ٱخْتارَ ٱلْكاتِبُ عُنْوانَ "إِفْريقْيا أَرْضُ ٱلثَّقافات" لِلنَّصِّ؟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C22750A0-E6A1-BC72-37A6-6B82CA93F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B8614F-A936-3C37-B59F-39AEE46E77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5E9B1B-9343-4403-29BC-1A021EDAD1D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EA538D-8D9C-1FF8-7945-AE5FDBC2228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D16DA3-83CB-A572-F573-6A70BDEF2E3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A4281B-13EA-8CC7-9A78-B58C2B5CA15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F368E3E-0687-A166-7CEC-13285F815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CBF527-03B2-991A-B341-841A39DED7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EED87E7-C68A-4D05-72F3-F31D1BB7FA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AD80B5-D839-FA0F-D1F9-F9CF93616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8" y="1968355"/>
            <a:ext cx="3095629" cy="337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2359287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87899-5A3B-C45E-FDE6-716A32465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29AA8-F677-23B1-3737-B7B3251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يتقاسم معنا إجابته؟ لماذا اخترت هذا الجواب ؟ هل أنتم متفقون معه؟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لا يعرض الأستاذ الإجابة إلا من بعد الإنصات لإجابات التلاميذ و التفاعل معها.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103922A8-A375-F514-DAAF-BD7943403359}"/>
              </a:ext>
            </a:extLst>
          </p:cNvPr>
          <p:cNvSpPr txBox="1">
            <a:spLocks/>
          </p:cNvSpPr>
          <p:nvPr/>
        </p:nvSpPr>
        <p:spPr>
          <a:xfrm>
            <a:off x="4378403" y="2988602"/>
            <a:ext cx="444398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لِماذا ٱخْتارَ ٱلْكاتِبُ عُنْوانَ "إِفْريقْيا أَرْضُ ٱلثَّقافات" لِلنَّصِّ؟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26422366-10FF-A52A-80B2-57CC1CC66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E536B4-7BB7-EC9F-CE6B-E37743EDCB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A4C549-5C6D-7198-58DB-107E0708A04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99C018-29EE-E2EA-9644-0D739489192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E66994-30BC-29FB-CFEA-EE5740BD367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64AF57-8C50-526C-A269-38CE1930951E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5D5C4B-A34D-4B02-B962-D1B79DD1E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923669-F7AE-8453-B407-5F79B09A80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188308-0463-8C29-769C-92BA4C34AB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39483A-B776-0805-47F4-52083EEEBE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8" y="1968355"/>
            <a:ext cx="3095629" cy="3375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B907D05F-EDB4-5330-89DB-563083229365}"/>
              </a:ext>
            </a:extLst>
          </p:cNvPr>
          <p:cNvSpPr txBox="1">
            <a:spLocks/>
          </p:cNvSpPr>
          <p:nvPr/>
        </p:nvSpPr>
        <p:spPr>
          <a:xfrm>
            <a:off x="4225413" y="5013158"/>
            <a:ext cx="444398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يُريدُ ٱلْكاتِبُ أَنْ يُخْبِرَنا أَنَّ إِفْريقْيا تَضُمُّ عِدَّةَ بُلْدانٍ بِثَقافاتٍ مُخْتَلِفَةٍ وَ مُتَنَوِّعَةٍ لِيُشَوِّقَنا لِاسْتِكْشافِها.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3126304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0D868-2E1C-3159-8283-2BF00DD2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5981C-7B28-5A7B-8CCE-14C13E09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أحسنتم. حذوا كراساتكم على الصفحة 93 و أجيبوا عن السؤالين التاليين: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52219385-6F54-D641-1B05-556B172E1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86BF4-8726-B04D-EF05-B17F0CA5D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152563-D379-D7CD-54BE-A7484AE3EC1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53464-3F2C-1389-00A7-3CEA75393B1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A376-41D3-8D46-496B-190ED6C35F0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91698-A4C6-B84B-F94E-F622B400FCB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BCF58B-4E49-E3E0-4684-3DA95A508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CE426E-760A-E6A3-DE06-146E2E09A3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F24EFE-A52B-7F2B-8319-7F099BC13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35CADB57-42B5-8043-650E-A33E8AD367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3131" y="1595844"/>
            <a:ext cx="3467455" cy="4828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20CCD4-05B0-A70B-23BB-8AA7D11BE44A}"/>
              </a:ext>
            </a:extLst>
          </p:cNvPr>
          <p:cNvSpPr/>
          <p:nvPr/>
        </p:nvSpPr>
        <p:spPr>
          <a:xfrm>
            <a:off x="3345366" y="2393912"/>
            <a:ext cx="2886247" cy="875371"/>
          </a:xfrm>
          <a:prstGeom prst="roundRect">
            <a:avLst>
              <a:gd name="adj" fmla="val 1029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91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AF01-C2DA-D7D1-46C5-6B1F035F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77EC2-F57F-4DF3-19D8-512F5B14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أحسنتم. خذوا كراساتكم على الصفحة 93 و أجيبوا عن التمرين التالي: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D060E413-D5D0-8E9F-5992-86DE1D3FE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E45AC9-8207-F349-6ADA-CF0A2906EC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AD7CF8-1FD9-CDE0-4961-FF449CE2403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4BAAE-6E2E-692A-00F6-A8CC389F73A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D8131A-E7BD-6919-D61D-0751430C774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C6B54-174A-0315-E92A-8F7D1727DAE5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2D96C5-28F1-64A1-6731-8C03A5301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9890E8-C20C-AAEA-1D32-BD53D5F1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322DE-E7DF-3785-6FE5-A5AB764D7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lign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1B326B7-C956-2DA1-5D53-58C784BCBF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880" y="2252546"/>
            <a:ext cx="8386239" cy="34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9923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EE462-B46C-A947-37E6-7B7A135F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8CFD00-56C9-5BC1-7657-F27855CA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أبحث في النص عن الكلمات الجامعة المناسبة لما يلي: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يرجى توجيه المتعلمين إلى اعتماد التمرين التالي عوض التمرين رقم 1 (ص93)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134530A3-3241-CA97-DB9B-7F4193189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CD4E38-4CAD-0D64-C038-AE75479BBF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85224B-3F8E-BFBD-12A5-608B9CF9B09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FCE9D6-2432-1567-E3A4-C84FDFC075A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BDB351-F7E0-8C37-E937-7AADD1F85B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005452-9F58-643A-56F8-7B4B697CC0DA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BED8529-DC6D-D2A7-984F-0C489AD73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8FDC3F-4116-45A9-B00D-7C3E49D35F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72F699-DF68-CF55-3FAC-B53DFBD911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1583855-DDBB-3E81-BE5E-CF2538E69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710501"/>
              </p:ext>
            </p:extLst>
          </p:nvPr>
        </p:nvGraphicFramePr>
        <p:xfrm>
          <a:off x="947854" y="2746296"/>
          <a:ext cx="7465137" cy="3096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9257">
                  <a:extLst>
                    <a:ext uri="{9D8B030D-6E8A-4147-A177-3AD203B41FA5}">
                      <a16:colId xmlns:a16="http://schemas.microsoft.com/office/drawing/2014/main" val="3617128531"/>
                    </a:ext>
                  </a:extLst>
                </a:gridCol>
                <a:gridCol w="5425880">
                  <a:extLst>
                    <a:ext uri="{9D8B030D-6E8A-4147-A177-3AD203B41FA5}">
                      <a16:colId xmlns:a16="http://schemas.microsoft.com/office/drawing/2014/main" val="2311811038"/>
                    </a:ext>
                  </a:extLst>
                </a:gridCol>
              </a:tblGrid>
              <a:tr h="774235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 </a:t>
                      </a:r>
                      <a:r>
                        <a:rPr lang="ar-MA" sz="36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ٱلْجامِعَةُ</a:t>
                      </a:r>
                      <a:endParaRPr lang="fr-FR" sz="36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اَلْمُفْرَداتُ</a:t>
                      </a:r>
                      <a:endParaRPr lang="fr-FR" sz="36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053400"/>
                  </a:ext>
                </a:extLst>
              </a:tr>
              <a:tr h="774235">
                <a:tc>
                  <a:txBody>
                    <a:bodyPr/>
                    <a:lstStyle/>
                    <a:p>
                      <a:pPr algn="ctr"/>
                      <a:endParaRPr lang="fr-FR" sz="400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40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8869554"/>
                  </a:ext>
                </a:extLst>
              </a:tr>
              <a:tr h="774235">
                <a:tc>
                  <a:txBody>
                    <a:bodyPr/>
                    <a:lstStyle/>
                    <a:p>
                      <a:pPr algn="ctr"/>
                      <a:endParaRPr lang="fr-FR" sz="400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40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501660"/>
                  </a:ext>
                </a:extLst>
              </a:tr>
              <a:tr h="774235">
                <a:tc>
                  <a:txBody>
                    <a:bodyPr/>
                    <a:lstStyle/>
                    <a:p>
                      <a:pPr algn="ctr"/>
                      <a:endParaRPr lang="fr-FR" sz="400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40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903654"/>
                  </a:ext>
                </a:extLst>
              </a:tr>
            </a:tbl>
          </a:graphicData>
        </a:graphic>
      </p:graphicFrame>
      <p:sp>
        <p:nvSpPr>
          <p:cNvPr id="22" name="Titre 1">
            <a:extLst>
              <a:ext uri="{FF2B5EF4-FFF2-40B4-BE49-F238E27FC236}">
                <a16:creationId xmlns:a16="http://schemas.microsoft.com/office/drawing/2014/main" id="{91F05D74-C0B5-49EC-61CA-FE1F1DB943D8}"/>
              </a:ext>
            </a:extLst>
          </p:cNvPr>
          <p:cNvSpPr txBox="1">
            <a:spLocks/>
          </p:cNvSpPr>
          <p:nvPr/>
        </p:nvSpPr>
        <p:spPr>
          <a:xfrm>
            <a:off x="947854" y="198722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أَبْحَثُ في ٱلنَّصِّ عَنِ ٱلْكَلِماتِ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ٱلْجامِعَةِ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لِما يَلي:</a:t>
            </a:r>
            <a:endParaRPr lang="ar-MA" sz="44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9280091-580A-D296-0BCE-B92A8A2B2C87}"/>
              </a:ext>
            </a:extLst>
          </p:cNvPr>
          <p:cNvSpPr txBox="1">
            <a:spLocks/>
          </p:cNvSpPr>
          <p:nvPr/>
        </p:nvSpPr>
        <p:spPr>
          <a:xfrm>
            <a:off x="2890629" y="3525553"/>
            <a:ext cx="523489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طاجينٌ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– كُسْكُسٌ –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بَسْطيلَةٌ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– شايٌ - </a:t>
            </a:r>
            <a:endParaRPr lang="ar-MA" sz="40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92EA1E0-1E8F-B9C1-BE29-841C4A38C6C6}"/>
              </a:ext>
            </a:extLst>
          </p:cNvPr>
          <p:cNvSpPr txBox="1">
            <a:spLocks/>
          </p:cNvSpPr>
          <p:nvPr/>
        </p:nvSpPr>
        <p:spPr>
          <a:xfrm>
            <a:off x="2961253" y="4378394"/>
            <a:ext cx="523489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كَنْبَري –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قَراقِبُ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– كَمانٌ - نايٌ</a:t>
            </a:r>
            <a:endParaRPr lang="ar-MA" sz="40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8B56B427-0FE4-46C2-9D4D-8786A6B290EA}"/>
              </a:ext>
            </a:extLst>
          </p:cNvPr>
          <p:cNvSpPr txBox="1">
            <a:spLocks/>
          </p:cNvSpPr>
          <p:nvPr/>
        </p:nvSpPr>
        <p:spPr>
          <a:xfrm>
            <a:off x="3091794" y="5110815"/>
            <a:ext cx="523489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أَمْريكا – أَسْيا – إِفْريقْيا – أوروبا - أُسْتْرالْيا</a:t>
            </a:r>
            <a:endParaRPr lang="ar-MA" sz="40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228272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1535-FBF8-1BA8-2362-60CF26F3E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AA582-D7DE-ED77-6011-EBCC611E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التمرين الأول: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يرجى توجيه المتعلمين إلى اعتماد التمرين التالي عوض التمرين رقم 1 (ص93)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226AF225-822A-1F4D-1080-9485683C5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2DB438-83BF-E885-79C2-4F5D06AAE7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B6DF41-18A0-BCD4-A4DB-054DDB9E78A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09CD38-0BCE-423B-C4D8-EF46721A5D4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FCCDC4-9D75-7D83-F410-159F376977B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3FD878-D825-3075-836A-9DCFBE6BA3E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482F635-152E-7EAD-6C58-E47458AA3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2F52BB-D8F8-52EE-39A6-E2F4563783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06DF413-43C7-0365-6BF8-00B98FE643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0FAB4AB-B445-8DD8-8275-93D6E5C42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257773"/>
              </p:ext>
            </p:extLst>
          </p:nvPr>
        </p:nvGraphicFramePr>
        <p:xfrm>
          <a:off x="947854" y="2746296"/>
          <a:ext cx="7465137" cy="3096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9257">
                  <a:extLst>
                    <a:ext uri="{9D8B030D-6E8A-4147-A177-3AD203B41FA5}">
                      <a16:colId xmlns:a16="http://schemas.microsoft.com/office/drawing/2014/main" val="3617128531"/>
                    </a:ext>
                  </a:extLst>
                </a:gridCol>
                <a:gridCol w="5425880">
                  <a:extLst>
                    <a:ext uri="{9D8B030D-6E8A-4147-A177-3AD203B41FA5}">
                      <a16:colId xmlns:a16="http://schemas.microsoft.com/office/drawing/2014/main" val="2311811038"/>
                    </a:ext>
                  </a:extLst>
                </a:gridCol>
              </a:tblGrid>
              <a:tr h="774235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 </a:t>
                      </a:r>
                      <a:r>
                        <a:rPr lang="ar-MA" sz="3600" b="1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ٱلْجامِعَةُ</a:t>
                      </a:r>
                      <a:endParaRPr lang="fr-FR" sz="36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اَلْمُفْرَداتُ</a:t>
                      </a:r>
                      <a:endParaRPr lang="fr-FR" sz="36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053400"/>
                  </a:ext>
                </a:extLst>
              </a:tr>
              <a:tr h="774235">
                <a:tc>
                  <a:txBody>
                    <a:bodyPr/>
                    <a:lstStyle/>
                    <a:p>
                      <a:pPr algn="ctr"/>
                      <a:endParaRPr lang="fr-FR" sz="400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40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8869554"/>
                  </a:ext>
                </a:extLst>
              </a:tr>
              <a:tr h="774235">
                <a:tc>
                  <a:txBody>
                    <a:bodyPr/>
                    <a:lstStyle/>
                    <a:p>
                      <a:pPr algn="ctr"/>
                      <a:endParaRPr lang="fr-FR" sz="400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40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501660"/>
                  </a:ext>
                </a:extLst>
              </a:tr>
              <a:tr h="774235">
                <a:tc>
                  <a:txBody>
                    <a:bodyPr/>
                    <a:lstStyle/>
                    <a:p>
                      <a:pPr algn="ctr"/>
                      <a:endParaRPr lang="fr-FR" sz="400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40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903654"/>
                  </a:ext>
                </a:extLst>
              </a:tr>
            </a:tbl>
          </a:graphicData>
        </a:graphic>
      </p:graphicFrame>
      <p:sp>
        <p:nvSpPr>
          <p:cNvPr id="7" name="Titre 1">
            <a:extLst>
              <a:ext uri="{FF2B5EF4-FFF2-40B4-BE49-F238E27FC236}">
                <a16:creationId xmlns:a16="http://schemas.microsoft.com/office/drawing/2014/main" id="{9692AE72-5012-EAB2-B218-31921194B785}"/>
              </a:ext>
            </a:extLst>
          </p:cNvPr>
          <p:cNvSpPr txBox="1">
            <a:spLocks/>
          </p:cNvSpPr>
          <p:nvPr/>
        </p:nvSpPr>
        <p:spPr>
          <a:xfrm>
            <a:off x="947854" y="198722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أَبْحَثُ في ٱلنَّصِّ عَنِ ٱلْكَلِماتِ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ٱلْجامِعَةِ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لِما يَلي:</a:t>
            </a:r>
            <a:endParaRPr lang="ar-MA" sz="44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38CD155-33C3-946A-38CF-2DAD1E86E96C}"/>
              </a:ext>
            </a:extLst>
          </p:cNvPr>
          <p:cNvSpPr txBox="1">
            <a:spLocks/>
          </p:cNvSpPr>
          <p:nvPr/>
        </p:nvSpPr>
        <p:spPr>
          <a:xfrm>
            <a:off x="2890629" y="3525553"/>
            <a:ext cx="523489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طاجينٌ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– كُسْكُسٌ –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بَسْطيلَةٌ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– شايٌ - </a:t>
            </a:r>
            <a:endParaRPr lang="ar-MA" sz="40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4741D2D-D7A0-4497-E48B-28AAE82DA207}"/>
              </a:ext>
            </a:extLst>
          </p:cNvPr>
          <p:cNvSpPr txBox="1">
            <a:spLocks/>
          </p:cNvSpPr>
          <p:nvPr/>
        </p:nvSpPr>
        <p:spPr>
          <a:xfrm>
            <a:off x="2961253" y="4378394"/>
            <a:ext cx="523489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كَنْبَري – </a:t>
            </a:r>
            <a:r>
              <a:rPr lang="ar-MA" sz="40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قَراقِبُ</a:t>
            </a:r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– كَمانٌ - نايٌ</a:t>
            </a:r>
            <a:endParaRPr lang="ar-MA" sz="40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DC36CC34-9FEA-9CFB-818C-C8B13FB9312E}"/>
              </a:ext>
            </a:extLst>
          </p:cNvPr>
          <p:cNvSpPr txBox="1">
            <a:spLocks/>
          </p:cNvSpPr>
          <p:nvPr/>
        </p:nvSpPr>
        <p:spPr>
          <a:xfrm>
            <a:off x="3091794" y="5110815"/>
            <a:ext cx="523489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أَمْريكا – أَسْيا – إِفْريقْيا – أوروبا - أُسْتْرالْيا</a:t>
            </a:r>
            <a:endParaRPr lang="ar-MA" sz="4000" i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AF42D1F8-4648-CAA4-EBB6-0F17785A2B64}"/>
              </a:ext>
            </a:extLst>
          </p:cNvPr>
          <p:cNvSpPr txBox="1">
            <a:spLocks/>
          </p:cNvSpPr>
          <p:nvPr/>
        </p:nvSpPr>
        <p:spPr>
          <a:xfrm>
            <a:off x="947855" y="3502049"/>
            <a:ext cx="214394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مَطْبَخٌ مَغْرِبِيٌّ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12" name="Espace réservé du texte 1">
            <a:extLst>
              <a:ext uri="{FF2B5EF4-FFF2-40B4-BE49-F238E27FC236}">
                <a16:creationId xmlns:a16="http://schemas.microsoft.com/office/drawing/2014/main" id="{FCE52FA3-7538-E0B3-76C7-25076E0EAE44}"/>
              </a:ext>
            </a:extLst>
          </p:cNvPr>
          <p:cNvSpPr txBox="1">
            <a:spLocks/>
          </p:cNvSpPr>
          <p:nvPr/>
        </p:nvSpPr>
        <p:spPr>
          <a:xfrm>
            <a:off x="1030064" y="4294766"/>
            <a:ext cx="214394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أَلاتٌ عَزْفٍ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D7740A76-4A9B-3C09-DC7D-50A87085C893}"/>
              </a:ext>
            </a:extLst>
          </p:cNvPr>
          <p:cNvSpPr txBox="1">
            <a:spLocks/>
          </p:cNvSpPr>
          <p:nvPr/>
        </p:nvSpPr>
        <p:spPr>
          <a:xfrm>
            <a:off x="1030064" y="5103945"/>
            <a:ext cx="214394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قارّاتُ ٱلْعالَمِ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8621434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97A9F-7748-3EAB-A079-2E7C5ED34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14ADE0-B7A5-71B6-D5A8-32ECD9ED1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للتصحيح، نصحح السؤال الثاني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153346E6-A681-738C-91CC-6BD5A60E7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CB141A-4193-CDC5-5FBE-FBD5501282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EAF8E1-5D27-0F3D-BF87-F19CA58E202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AE8AB9-32DC-2640-2192-CDF2D0832A8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9FE6AE-D660-FFF8-D1C7-61199D75728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D6B13C-ABF9-CEA9-C294-A6FDFF147A4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468C68F-B8E3-88D6-4952-DDCF87F85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C59FDAE-AF44-125B-ACDA-26CECBAB2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8E49F1-AA16-F127-1E72-ED935FF9D7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A8E6003-56CD-C027-A5BA-524A7FC525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2756253"/>
            <a:ext cx="8432278" cy="2083376"/>
          </a:xfrm>
          <a:prstGeom prst="rect">
            <a:avLst/>
          </a:prstGeom>
        </p:spPr>
      </p:pic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6BC1C5D6-3A9B-F2B8-3F58-A111EC285D3C}"/>
              </a:ext>
            </a:extLst>
          </p:cNvPr>
          <p:cNvSpPr txBox="1">
            <a:spLocks/>
          </p:cNvSpPr>
          <p:nvPr/>
        </p:nvSpPr>
        <p:spPr>
          <a:xfrm>
            <a:off x="5914936" y="3918211"/>
            <a:ext cx="1893353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أَتَقاسَمُ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39DF0CC9-B4A8-ADB1-09ED-4E7130FF4437}"/>
              </a:ext>
            </a:extLst>
          </p:cNvPr>
          <p:cNvSpPr txBox="1">
            <a:spLocks/>
          </p:cNvSpPr>
          <p:nvPr/>
        </p:nvSpPr>
        <p:spPr>
          <a:xfrm>
            <a:off x="3413345" y="3936798"/>
            <a:ext cx="1893353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تَتَعَدَّدُ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12" name="Espace réservé du texte 1">
            <a:extLst>
              <a:ext uri="{FF2B5EF4-FFF2-40B4-BE49-F238E27FC236}">
                <a16:creationId xmlns:a16="http://schemas.microsoft.com/office/drawing/2014/main" id="{23841D51-C3C0-CA16-0DCE-9F7C3D945103}"/>
              </a:ext>
            </a:extLst>
          </p:cNvPr>
          <p:cNvSpPr txBox="1">
            <a:spLocks/>
          </p:cNvSpPr>
          <p:nvPr/>
        </p:nvSpPr>
        <p:spPr>
          <a:xfrm>
            <a:off x="388337" y="3936798"/>
            <a:ext cx="1893353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تَعْتَمِدُ عَلى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30794120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إِفْريقْيا أَرْضُ ٱلثَّقافاتِ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توظيف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استراتيجية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المفاتيح لاستنتاج معلومات ضمنية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9E2D4-D18A-B141-827D-26317FF1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سنواصل تدربنا على استنتاج معلومات ضمنية  باعتماد استراتيجية الكلمات المفاتيح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F2AEFA-DDD1-BFC9-B333-0D7F2C4C33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34105B7-3A61-C9D9-EEEF-7C1A8B4D97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799F8-6147-BD2D-704B-4F52FB00479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C8F93F-68E5-2182-6DC0-7B50698DD76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782A5D-C7AD-9D24-2B2A-958D7B9CE35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C040C7B-8113-D411-6BD0-CB867430A0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4CF893-4F0F-2C17-CECF-9C7904417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584177-7F5F-B10C-049C-3EA1ABB1B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4C5598-9D14-3FA6-9180-B512762B2057}"/>
              </a:ext>
            </a:extLst>
          </p:cNvPr>
          <p:cNvSpPr txBox="1"/>
          <p:nvPr/>
        </p:nvSpPr>
        <p:spPr>
          <a:xfrm>
            <a:off x="1502382" y="3279560"/>
            <a:ext cx="6458261" cy="2207240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لِاسْتِنْتاجِ مَعْلوماتٍ ضِمْنِيَّةٍ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D1D125B-4F31-5F21-F393-50E8ACD401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1240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A02A9-97B3-E4F6-B2B1-C9AA2923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BF2FAE7-F834-70ED-98D3-B89DB1330A35}"/>
              </a:ext>
            </a:extLst>
          </p:cNvPr>
          <p:cNvSpPr/>
          <p:nvPr/>
        </p:nvSpPr>
        <p:spPr>
          <a:xfrm rot="120000" flipH="1" flipV="1">
            <a:off x="343562" y="5380787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350F7CE0-0536-326B-716D-80336902D6B1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9" name="Titre 12">
            <a:extLst>
              <a:ext uri="{FF2B5EF4-FFF2-40B4-BE49-F238E27FC236}">
                <a16:creationId xmlns:a16="http://schemas.microsoft.com/office/drawing/2014/main" id="{8C3DE341-EC8D-A238-EDB9-8AE8C8AF7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defTabSz="685800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بالخطوات؟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98A4E71C-5E0A-FF6B-097E-666BE5F99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5CAC56-3A80-20C6-27B4-80A5A0A22D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3A1C38D-4226-720C-CB07-231BB8E7A3B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E9B273-9716-7F40-D217-EA52387BD2A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8360E0-D041-7E99-81ED-F0FD6D8F954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817498-1B53-FC40-6E84-5453501729DD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CE3850B-6EB8-885B-F6BB-5E2CFA2AEB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8AC351A-515B-8D65-95AC-E8EAA6592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3599D21-CA16-E25A-AF5C-1ADB0ED4D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6BB6B5-FBA0-7DDF-FBA9-0BEC2FA03885}"/>
              </a:ext>
            </a:extLst>
          </p:cNvPr>
          <p:cNvSpPr txBox="1"/>
          <p:nvPr/>
        </p:nvSpPr>
        <p:spPr>
          <a:xfrm>
            <a:off x="1502382" y="3279560"/>
            <a:ext cx="6458261" cy="2207240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لِاسْتِنْتاجِ مَعْلوماتٍ ضِمْنِيَّةٍ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920062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5D46A-A122-868B-7874-11969084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085D074-2D90-58A2-5A99-CAFF71D6A883}"/>
              </a:ext>
            </a:extLst>
          </p:cNvPr>
          <p:cNvSpPr/>
          <p:nvPr/>
        </p:nvSpPr>
        <p:spPr>
          <a:xfrm rot="120000" flipH="1" flipV="1">
            <a:off x="343562" y="5380787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0D1D4CD4-83BA-4D8C-177B-5F5B10B5E9D6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9" name="Titre 12">
            <a:extLst>
              <a:ext uri="{FF2B5EF4-FFF2-40B4-BE49-F238E27FC236}">
                <a16:creationId xmlns:a16="http://schemas.microsoft.com/office/drawing/2014/main" id="{1801FE5F-DBB4-C47A-6202-4250872A5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defTabSz="685800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A33FE960-371E-D977-B7A4-C53FDF59E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538C8A-BE10-6C0D-32A0-41FB6D9B29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93B1139-2D12-E659-97E6-4C084544D2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C9F5D1-7258-9E66-6187-2B1E6A3AFE6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22E6E7-C42A-903D-A044-CEBE6CCD04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005E17-439B-336C-E748-B4A38A19B167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E15FF45E-827D-E62D-C717-C6B1852A4A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E47D650-7F66-1F31-6812-AAE44EAF6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62CEDF4-5637-D572-9DA7-2BCFC2F0A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917B8D-D577-AC9E-CBD9-320DC9ACEF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647" y="1575853"/>
            <a:ext cx="6840000" cy="46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5950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0D33-4F99-9666-44CC-11E2B2EF3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58B64EF-E96F-4C47-B311-8FEFF0E8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على الصفحة رقم 92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15234CCE-3984-F9E0-3524-4EC823A95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B3BAAB-7762-B0C2-AF66-FB4D443C5C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3BB965-6DF4-5156-2FC1-93A7B1194A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CF05EB-31AC-4C1D-D609-63E9DD34750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F29E5-5CC7-26F4-018F-A9B4ACE77D0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2C6CDF-9262-9BD9-8FBC-54F3BB0D51C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356397-8D38-06D8-2890-D8FC15D44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FA886F-0085-32FE-79EB-D6A4D2C7D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EEAC16-69CE-331C-1982-AA8B88BB6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C6B4BF5-D0A7-19ED-06F2-1705AD4EC0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1190" y="1685042"/>
            <a:ext cx="3255022" cy="4612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827316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02F8B-35F7-BF3B-FD11-9126D6E3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BA864B0-B902-1329-FACE-09F0A8BD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أجيبوا عن الأسئلة الأربعة التالية بمفردكم أماكم 5 د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460A10CA-4F2F-88E4-3F29-E52FE9E37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6B351A-F8EF-CDCB-9366-FAABC0AFE4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05706C-EF63-7604-8AE7-88D1F52FDD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561161-FD9E-741E-784F-1E738E7164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74B17-AE6D-6B45-BBC2-9E5C1A0450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23AF0-0FD9-2113-D3FE-A822D646D114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EA4792-CF60-F4AC-D133-4A4C5D35BB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436102-8A07-0397-9598-B7399FD0B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D8AC5E-FBAA-9EA6-1BAB-0ABD43417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E2C88A0-9FA6-F7F1-4E8D-D624AF661E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1190" y="1685042"/>
            <a:ext cx="3255022" cy="4612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4A357A2-172B-5203-2885-D7215021392F}"/>
              </a:ext>
            </a:extLst>
          </p:cNvPr>
          <p:cNvSpPr/>
          <p:nvPr/>
        </p:nvSpPr>
        <p:spPr>
          <a:xfrm>
            <a:off x="3289610" y="2462334"/>
            <a:ext cx="2832063" cy="3537021"/>
          </a:xfrm>
          <a:prstGeom prst="roundRect">
            <a:avLst>
              <a:gd name="adj" fmla="val 997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1484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72A8-96B0-C977-740C-82F549AF6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D0BA0C5-F45F-6449-A7A6-D453A92E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من يجيب عن السؤال الأول؟ كيف توصلت للجواب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63B7B9-82CB-3CF6-9775-69EF2ACF18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BDFE07-9955-D0A2-4B20-DABF4CD1436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9CFE5-7F12-9945-D9F1-EBB491CDD9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35877A-F96B-486B-9B1D-EC1502F03E6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7BCB8-A8AD-DE96-F82D-DC4B497DA88E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44E609-4AE4-B1DF-CBF7-B85754FE6A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4A65AE-2D43-82FE-2FDD-A9C37FB3A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4C7AC1-D227-F321-69D6-7F7CA9D481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050547-41B8-1E65-DD50-468863F57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62" y="668405"/>
            <a:ext cx="970824" cy="970824"/>
          </a:xfrm>
          <a:prstGeom prst="rect">
            <a:avLst/>
          </a:prstGeom>
        </p:spPr>
      </p:pic>
      <p:pic>
        <p:nvPicPr>
          <p:cNvPr id="16" name="Image 1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D7704F1-7045-2C19-B117-6DFC1D2A3C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4" y="2142890"/>
            <a:ext cx="8309275" cy="344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7291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D61FA-BB2A-7B83-5FE9-17D0F8572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7C6DA1A-11E9-6F83-5295-2450A0B2F9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8F3B62-0DFC-8050-26DA-0F241674331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8F5ACB-934F-C34D-B41F-69F6A5DF672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037A6A-DC7A-1C3F-D97C-4BA2359ED8F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E8A495-D774-3729-C023-0EBE6AFA212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C31A50-6EE7-D496-22D9-2A39080126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30CE8D-A14D-08D5-BEF5-33FC8910FB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98FD06-4B5D-61C3-9D80-13C5939E8A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73DE8C-20DD-CCD9-3E6F-B57807C6E4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682" y="582320"/>
            <a:ext cx="959360" cy="959360"/>
          </a:xfrm>
          <a:prstGeom prst="rect">
            <a:avLst/>
          </a:prstGeom>
        </p:spPr>
      </p:pic>
      <p:pic>
        <p:nvPicPr>
          <p:cNvPr id="15" name="Image 1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4CD77D6-C654-AA75-FC9E-F6BFBFF724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064" y="1913959"/>
            <a:ext cx="8208353" cy="1376516"/>
          </a:xfrm>
          <a:prstGeom prst="rect">
            <a:avLst/>
          </a:prstGeom>
        </p:spPr>
      </p:pic>
      <p:sp>
        <p:nvSpPr>
          <p:cNvPr id="11" name="Espace réservé du texte 1">
            <a:extLst>
              <a:ext uri="{FF2B5EF4-FFF2-40B4-BE49-F238E27FC236}">
                <a16:creationId xmlns:a16="http://schemas.microsoft.com/office/drawing/2014/main" id="{EBA7E2CC-6076-B92B-760B-002A6899314D}"/>
              </a:ext>
            </a:extLst>
          </p:cNvPr>
          <p:cNvSpPr txBox="1">
            <a:spLocks/>
          </p:cNvSpPr>
          <p:nvPr/>
        </p:nvSpPr>
        <p:spPr>
          <a:xfrm>
            <a:off x="88585" y="2833070"/>
            <a:ext cx="8829403" cy="1376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algn="r" defTabSz="914400">
              <a:defRPr/>
            </a:pP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لأنَّ ٱلكاتِبَ يَرى في إفريقيا ألْواناَ كثيرةً وجَميلةً مِثْلَ ٱللَّوْحَةِ </a:t>
            </a:r>
            <a:r>
              <a:rPr lang="ar-MA" sz="36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ٱلفَنِّيَّةِ</a:t>
            </a: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فَفيها:</a:t>
            </a:r>
          </a:p>
        </p:txBody>
      </p: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6536D186-AEE1-517D-F556-9B30AF88E725}"/>
              </a:ext>
            </a:extLst>
          </p:cNvPr>
          <p:cNvSpPr txBox="1">
            <a:spLocks/>
          </p:cNvSpPr>
          <p:nvPr/>
        </p:nvSpPr>
        <p:spPr>
          <a:xfrm>
            <a:off x="0" y="4209586"/>
            <a:ext cx="8829403" cy="1376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algn="r" defTabSz="914400">
              <a:defRPr/>
            </a:pPr>
            <a:endParaRPr lang="ar-MA" sz="4000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ثَقافاتٌ مُخْتَلِفَةٌ: أزْياءٌ، وَرَقَصاتٌ، وَأغانٍ شَتّى.</a:t>
            </a: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مَظاهِرُ طَبيعِيَّةٌ مُتَنَوِّعَةٌ: جِبالٌ، وَصَحارَى، وَغاباتٌ، وَبِحارٌ.</a:t>
            </a: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لُغاتٌ وَعاداتٌ كَثيرَةٌ لَدى شُعوبِها.</a:t>
            </a: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رَغْمَ </a:t>
            </a:r>
            <a:r>
              <a:rPr lang="ar-MA" sz="36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ٱلاختِلافِ</a:t>
            </a: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يَتَعاوَنُ أهْلُها وَيَحْتَرِمُ بَعْضُهُمْ بَعْضاً.</a:t>
            </a: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فَكُلُّ لَوْنٍ في هذِهِ ٱللَّوْحَةِ يُمَثِّلُ جانِباً مُخْتَلِفاً مِنْ إفريقيا.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844C58E8-A729-82D5-4FE2-97CC3C417254}"/>
              </a:ext>
            </a:extLst>
          </p:cNvPr>
          <p:cNvSpPr txBox="1">
            <a:spLocks/>
          </p:cNvSpPr>
          <p:nvPr/>
        </p:nvSpPr>
        <p:spPr>
          <a:xfrm>
            <a:off x="651613" y="74606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يتقاسم معنا إجابته؟ لماذا اخترت هذا الجواب ؟ هل أنتم متفقون معه؟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لا يعرض الأستاذ الإجابة إلا من بعد الإنصات لإجابات التلاميذ و التفاعل معها.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EF60E9C-1438-5ED3-ADC5-A9EEEAE32E02}"/>
              </a:ext>
            </a:extLst>
          </p:cNvPr>
          <p:cNvSpPr/>
          <p:nvPr/>
        </p:nvSpPr>
        <p:spPr>
          <a:xfrm>
            <a:off x="5722982" y="2709746"/>
            <a:ext cx="733574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0BCC627-97E1-D6BF-57F6-B9518B44852C}"/>
              </a:ext>
            </a:extLst>
          </p:cNvPr>
          <p:cNvSpPr/>
          <p:nvPr/>
        </p:nvSpPr>
        <p:spPr>
          <a:xfrm>
            <a:off x="3334215" y="2740161"/>
            <a:ext cx="1408499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25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7CBDD-0DF2-7569-41D0-8ECCEF0F0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6D4BE8D-F165-29A1-3729-2E16A8543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من يجيب عن السؤال الثاني؟ كيف توصلت للجواب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F3FDAD-668F-690B-019C-8C459EBB42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5530C1-3EA7-E6EE-0511-5CF7A5428AB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D62BD3-C0EC-958F-4DF2-F7C7FA07DAC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B8FE68-B975-B60B-D5ED-BE606E76B32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981647-D976-6E7B-BCEB-875F50252B52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33F8D2-8E6B-DDA6-434E-E7179A70DC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6A6C82-EF8D-7083-F109-566E8B4628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0F6FEA-8A16-B60D-AE26-22B03AEE4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F95DEE-0631-2B11-72E7-EBE359144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62" y="668405"/>
            <a:ext cx="970824" cy="970824"/>
          </a:xfrm>
          <a:prstGeom prst="rect">
            <a:avLst/>
          </a:prstGeom>
        </p:spPr>
      </p:pic>
      <p:pic>
        <p:nvPicPr>
          <p:cNvPr id="12" name="Image 1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6F400DD-F6A7-ECD6-F866-97CD5094DA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206" y="2125867"/>
            <a:ext cx="8405588" cy="26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0172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A644F-5A98-9DD8-3DDA-25BB56E5A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967CE8B-9078-7082-AB2C-5BA5081CD8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AF3F4B-0D79-7C4E-97CF-887A8B05FB7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D9C8B3-8CB2-FE8F-7D2A-D6AD76A6659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B07346-41B3-938D-7392-1B79B605DAB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47208-3B2E-6FB3-F467-7FB91CA62FEE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37AFDE-9889-D7B6-408B-B34B8FECC9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B7D933-555A-5C43-6369-59F57A791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DB82DF-C93F-3A98-8BF9-5978066949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407850-9AD4-4355-F705-5DC684879F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682" y="582320"/>
            <a:ext cx="959360" cy="9593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96A27B-D8D5-5EA8-8134-3CC724057B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777" y="1765297"/>
            <a:ext cx="6416596" cy="784928"/>
          </a:xfrm>
          <a:prstGeom prst="rect">
            <a:avLst/>
          </a:prstGeom>
        </p:spPr>
      </p:pic>
      <p:sp>
        <p:nvSpPr>
          <p:cNvPr id="12" name="Espace réservé du texte 1">
            <a:extLst>
              <a:ext uri="{FF2B5EF4-FFF2-40B4-BE49-F238E27FC236}">
                <a16:creationId xmlns:a16="http://schemas.microsoft.com/office/drawing/2014/main" id="{15AF1E48-2B71-ECB4-02EC-E5BD852D1DAE}"/>
              </a:ext>
            </a:extLst>
          </p:cNvPr>
          <p:cNvSpPr txBox="1">
            <a:spLocks/>
          </p:cNvSpPr>
          <p:nvPr/>
        </p:nvSpPr>
        <p:spPr>
          <a:xfrm>
            <a:off x="1754630" y="2652324"/>
            <a:ext cx="7242041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أَثَّرَتِ ٱلثَّقافَةُ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ٱلإفْريقِيَّةُ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ٱلمَطْبَخِ ٱلمَغْرِبِيِّ بِعِدَّةِ طُرُقٍ: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41228C7E-FDE2-16B0-DF62-D62BADCBF0DC}"/>
              </a:ext>
            </a:extLst>
          </p:cNvPr>
          <p:cNvSpPr txBox="1">
            <a:spLocks/>
          </p:cNvSpPr>
          <p:nvPr/>
        </p:nvSpPr>
        <p:spPr>
          <a:xfrm>
            <a:off x="651613" y="74606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يتقاسم معنا إجابته؟ لماذا اخترت هذا الجواب ؟ هل أنتم متفقون معه؟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لا يعرض الأستاذ الإجابة إلا من بعد الإنصات لإجابات التلاميذ و التفاعل معها.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EC42E72-3E0A-2BC5-224E-2F08E211A0F7}"/>
              </a:ext>
            </a:extLst>
          </p:cNvPr>
          <p:cNvSpPr/>
          <p:nvPr/>
        </p:nvSpPr>
        <p:spPr>
          <a:xfrm>
            <a:off x="6378498" y="1826909"/>
            <a:ext cx="739242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1190625-5AF5-C129-A78D-3095DD0888FC}"/>
              </a:ext>
            </a:extLst>
          </p:cNvPr>
          <p:cNvSpPr/>
          <p:nvPr/>
        </p:nvSpPr>
        <p:spPr>
          <a:xfrm>
            <a:off x="5631430" y="1826909"/>
            <a:ext cx="739242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CF868F5-13BD-3E06-2222-6EC892A9E3E4}"/>
              </a:ext>
            </a:extLst>
          </p:cNvPr>
          <p:cNvSpPr/>
          <p:nvPr/>
        </p:nvSpPr>
        <p:spPr>
          <a:xfrm>
            <a:off x="1293541" y="1867396"/>
            <a:ext cx="1944079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1">
            <a:extLst>
              <a:ext uri="{FF2B5EF4-FFF2-40B4-BE49-F238E27FC236}">
                <a16:creationId xmlns:a16="http://schemas.microsoft.com/office/drawing/2014/main" id="{F95CFD4C-2FB1-E1F9-0973-01096F6E1F90}"/>
              </a:ext>
            </a:extLst>
          </p:cNvPr>
          <p:cNvSpPr txBox="1">
            <a:spLocks/>
          </p:cNvSpPr>
          <p:nvPr/>
        </p:nvSpPr>
        <p:spPr>
          <a:xfrm>
            <a:off x="-658007" y="3133657"/>
            <a:ext cx="9844164" cy="258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ٱسْتِعْمالِ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ٱلتَّوابلِ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:(</a:t>
            </a:r>
            <a:r>
              <a:rPr lang="ar-MA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مَثَلاً:يَسْتَخْدِمُ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ٱلمََغارِبَةُ تَوابِلَ مَشْهُورَةً في إفْرِيقِيا.)</a:t>
            </a:r>
            <a:endParaRPr lang="ar-MA" sz="3600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بَعْضِ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ٱلأطْباقِ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:(</a:t>
            </a:r>
            <a:r>
              <a:rPr lang="ar-MA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مَثَلاً:طَبْخُ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ٱلطَّاجينِ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وَٱلْكُسْكُسِ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يُشْبِهُ طَبْخَ بَعْضِ </a:t>
            </a:r>
            <a:r>
              <a:rPr lang="ar-MA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ٱلأطْباقِ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ٱلإفْرِيقِيَّةِ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.)</a:t>
            </a: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طُرُقِ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ٱلطَّبْخِ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(مَثَلاً:طُرُقَ تَجْفِيفِ ٱللَّحْمِ </a:t>
            </a:r>
            <a:r>
              <a:rPr lang="ar-MA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وَٱلسَّمَكِ</a:t>
            </a:r>
            <a:r>
              <a:rPr lang="ar-MA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.)</a:t>
            </a:r>
            <a:endParaRPr lang="ar-MA" sz="4000" kern="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01553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50E98-6114-F51B-3B4F-0CE7D56A7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B4537BB-F852-16DA-72B0-A9D2C6D89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من يجيب عن السؤال الثالث؟ كيف توصلت للجواب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952C56-AE41-BE29-4067-3CAF5AC77E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BB9A84-12BA-8D26-8815-E086421DC48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DCD62F-1D77-A7CC-E67F-EEFD745899A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3D6B59-7367-CC43-C081-EF2554B7404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746AD1-586F-D0BE-BCA1-0E31E59BF9E5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440322-5E22-841F-B216-7604B76028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714646-40DB-BE8B-9074-2E9F7A7B3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9C6AD6-6424-D967-2A2F-764ABBB63C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CB1670-F2AD-2799-6B73-C4E51E69B4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62" y="668405"/>
            <a:ext cx="970824" cy="970824"/>
          </a:xfrm>
          <a:prstGeom prst="rect">
            <a:avLst/>
          </a:prstGeom>
        </p:spPr>
      </p:pic>
      <p:pic>
        <p:nvPicPr>
          <p:cNvPr id="12" name="Image 1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6DE9CB0-F1B8-7F0F-748A-E8E7D02045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326" y="2053471"/>
            <a:ext cx="8169348" cy="27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007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531DF-D77B-61EF-54E8-C77B7BF90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BBC15A9-30E9-0807-E1FA-6F1EE70494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EF2FBB-AD4D-1F1B-85C7-FD7F849C478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D07345-8B0F-E569-F9CC-1B834341930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6C62B0-5103-13E2-590C-82DE8ACA08B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5BB5C3-E776-1250-5CDB-56B988AE6850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C7F905-53EB-72D5-7C03-33098692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E5F4B5-6256-C525-1166-85DABA4DA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57E4E8-550D-AD87-8E1C-F877F62784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32AD75-A26A-964D-8664-67A6CA51C4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682" y="582320"/>
            <a:ext cx="959360" cy="9593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06B619-AF67-5C50-A255-F0D068F59F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375" y="1858722"/>
            <a:ext cx="7445385" cy="739204"/>
          </a:xfrm>
          <a:prstGeom prst="rect">
            <a:avLst/>
          </a:prstGeom>
        </p:spPr>
      </p:pic>
      <p:sp>
        <p:nvSpPr>
          <p:cNvPr id="12" name="Espace réservé du texte 1">
            <a:extLst>
              <a:ext uri="{FF2B5EF4-FFF2-40B4-BE49-F238E27FC236}">
                <a16:creationId xmlns:a16="http://schemas.microsoft.com/office/drawing/2014/main" id="{AB519C25-2BEC-B642-7519-E90D53A84D47}"/>
              </a:ext>
            </a:extLst>
          </p:cNvPr>
          <p:cNvSpPr txBox="1">
            <a:spLocks/>
          </p:cNvSpPr>
          <p:nvPr/>
        </p:nvSpPr>
        <p:spPr>
          <a:xfrm>
            <a:off x="1148576" y="2766896"/>
            <a:ext cx="758046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يَظْهَرُ تَأْثيرُ ٱلثَّقافَةِ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ٱلإفْريقِيَّةِ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ٱلْموسيقى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ٱلْمَغْرِبِيَّةِ كَما يَلي: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2C95097-9813-6D9A-8BEE-8B42643286C2}"/>
              </a:ext>
            </a:extLst>
          </p:cNvPr>
          <p:cNvSpPr txBox="1">
            <a:spLocks/>
          </p:cNvSpPr>
          <p:nvPr/>
        </p:nvSpPr>
        <p:spPr>
          <a:xfrm>
            <a:off x="651613" y="74606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يتقاسم معنا إجابته؟ لماذا اخترت هذا الجواب ؟ هل أنتم متفقون معه؟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لا يعرض الأستاذ الإجابة إلا من بعد الإنصات لإجابات التلاميذ و التفاعل معها.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4D4186A-2E77-9F75-08C4-0C5BFBB6200B}"/>
              </a:ext>
            </a:extLst>
          </p:cNvPr>
          <p:cNvSpPr/>
          <p:nvPr/>
        </p:nvSpPr>
        <p:spPr>
          <a:xfrm>
            <a:off x="6891405" y="1937959"/>
            <a:ext cx="739242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B99968AE-5A72-9112-523F-AFC0BC836F4A}"/>
              </a:ext>
            </a:extLst>
          </p:cNvPr>
          <p:cNvSpPr txBox="1">
            <a:spLocks/>
          </p:cNvSpPr>
          <p:nvPr/>
        </p:nvSpPr>
        <p:spPr>
          <a:xfrm>
            <a:off x="559375" y="3164135"/>
            <a:ext cx="8169667" cy="2947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تَسْتَخْدِمُ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ٱلْموسيقى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ٱلْمَغْرِبِيَّةُ آلاتٍ إفْريقِيَّةٍ مَشْهورَةٍ.</a:t>
            </a: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لَها إيقاعاتٌ حَيَوِيَّةٌ وَسَريعَةٌ تُشْبِهُ إيقاعاتٍ إفْريقْيا.</a:t>
            </a:r>
          </a:p>
          <a:p>
            <a:pPr marL="800100" lvl="0" indent="-571500" algn="r" defTabSz="914400">
              <a:buFont typeface="Arial" panose="020B0604020202020204" pitchFamily="34" charset="0"/>
              <a:buChar char="•"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يُغَنّي بَعْضُ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ٱلْفَنّانينَ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ٱلْمَغارِبَةُ بِطَريقَةٍ تَذْكُرُنا بِأغاني إفْريقِيا.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BE3B674-302E-8C90-009F-73ECD4ABDA90}"/>
              </a:ext>
            </a:extLst>
          </p:cNvPr>
          <p:cNvSpPr/>
          <p:nvPr/>
        </p:nvSpPr>
        <p:spPr>
          <a:xfrm>
            <a:off x="3568390" y="1870744"/>
            <a:ext cx="2666436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5AA2685-0A9E-CE6B-F57D-D57EDD81180A}"/>
              </a:ext>
            </a:extLst>
          </p:cNvPr>
          <p:cNvSpPr/>
          <p:nvPr/>
        </p:nvSpPr>
        <p:spPr>
          <a:xfrm>
            <a:off x="802888" y="1903062"/>
            <a:ext cx="2294002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8416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E20D6-B23B-9B6B-977A-05CB7B4A5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186E158-31D8-B564-2BFF-98CA52A8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من يجيب عن السؤال الرابع؟ كيف توصلت للجواب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10E7CF-D9C2-A05B-61FB-912754269C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348AEE-331B-0541-ED34-70D3530C5C8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71BD73-30C6-111B-45C0-D0575AEF908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1FC864-A4C5-734E-4203-B74B2EC2C3E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C65FB8-5706-518D-6820-658462706EA7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8BA4D1-6CEF-BA7C-FC78-4851EF8FE3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413CA8-E37D-E6D7-5AD7-FBE44335B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C314D7-698B-3DAF-9997-AB038A991E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A57089-C9C2-DBB9-62D1-4C3134A488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62" y="668405"/>
            <a:ext cx="970824" cy="970824"/>
          </a:xfrm>
          <a:prstGeom prst="rect">
            <a:avLst/>
          </a:prstGeom>
        </p:spPr>
      </p:pic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1BF462D-7955-1FFC-FF89-3C299944A5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6" y="1956271"/>
            <a:ext cx="8291740" cy="360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1180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744DD-4168-9D62-3B18-E17A4B5D0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0ED5AFD-719B-4F3E-40B2-1DA407924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4224ED-521C-C5B5-8469-C989D02F086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2F1CF9-7326-EE36-6E5D-B1FCF370B63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20593D-96EF-83F7-FD14-2C547E9B620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C1FD6E-21F5-AE94-4152-A418112F6723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EF39A4-7800-3A7F-2139-79B59EA57D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59BEEA-A325-3AAC-9DE4-90148E6DA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0A45DF-F503-FBBE-DC55-DD042FED21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4F7BC4-CDC3-2E05-0F12-06B57373F3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682" y="582320"/>
            <a:ext cx="959360" cy="9593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22D7C6-65B5-D02D-15B7-FF4C04493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57" y="1491100"/>
            <a:ext cx="7180229" cy="959360"/>
          </a:xfrm>
          <a:prstGeom prst="rect">
            <a:avLst/>
          </a:prstGeom>
        </p:spPr>
      </p:pic>
      <p:sp>
        <p:nvSpPr>
          <p:cNvPr id="12" name="Espace réservé du texte 1">
            <a:extLst>
              <a:ext uri="{FF2B5EF4-FFF2-40B4-BE49-F238E27FC236}">
                <a16:creationId xmlns:a16="http://schemas.microsoft.com/office/drawing/2014/main" id="{93C2A3DF-0D61-8EE0-E5F4-50AFCE19A46B}"/>
              </a:ext>
            </a:extLst>
          </p:cNvPr>
          <p:cNvSpPr txBox="1">
            <a:spLocks/>
          </p:cNvSpPr>
          <p:nvPr/>
        </p:nvSpPr>
        <p:spPr>
          <a:xfrm>
            <a:off x="957393" y="2276425"/>
            <a:ext cx="7242041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اَلْقارَّةُ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ٱلْأَكْثَرُ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كَثافَةً مِنْ حَيْثُ ٱلسُّكّانِ هِيَ قارَّةُ أَسْيا.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444B80C0-D679-A3F4-247E-90BBB43C3B3F}"/>
              </a:ext>
            </a:extLst>
          </p:cNvPr>
          <p:cNvSpPr txBox="1">
            <a:spLocks/>
          </p:cNvSpPr>
          <p:nvPr/>
        </p:nvSpPr>
        <p:spPr>
          <a:xfrm>
            <a:off x="651613" y="74606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يتقاسم معنا إجابته؟ لماذا اخترت هذا الجواب ؟ هل أنتم متفقون معه؟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لا يعرض الأستاذ الإجابة إلا من بعد الإنصات لإجابات التلاميذ و التفاعل معها.</a:t>
            </a:r>
          </a:p>
        </p:txBody>
      </p:sp>
      <p:pic>
        <p:nvPicPr>
          <p:cNvPr id="18" name="Image 17" descr="Une image contenant texte, écriture manuscrite, Police, document&#10;&#10;Le contenu généré par l’IA peut être incorrect.">
            <a:extLst>
              <a:ext uri="{FF2B5EF4-FFF2-40B4-BE49-F238E27FC236}">
                <a16:creationId xmlns:a16="http://schemas.microsoft.com/office/drawing/2014/main" id="{DEC71461-08F5-D5F9-9DBF-2986EC5FB9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9319" y="2998931"/>
            <a:ext cx="5702751" cy="3534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96313CF-5EDE-0A92-EA53-6679E7D7EB42}"/>
              </a:ext>
            </a:extLst>
          </p:cNvPr>
          <p:cNvCxnSpPr/>
          <p:nvPr/>
        </p:nvCxnSpPr>
        <p:spPr>
          <a:xfrm flipH="1">
            <a:off x="1773044" y="5386039"/>
            <a:ext cx="1851102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7ED4726-A9F5-6594-3D03-9220FF752334}"/>
              </a:ext>
            </a:extLst>
          </p:cNvPr>
          <p:cNvCxnSpPr>
            <a:cxnSpLocks/>
          </p:cNvCxnSpPr>
          <p:nvPr/>
        </p:nvCxnSpPr>
        <p:spPr>
          <a:xfrm flipH="1">
            <a:off x="3986838" y="5884126"/>
            <a:ext cx="2647954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06DE613-21B9-A3F1-8630-F0EF89B896B5}"/>
              </a:ext>
            </a:extLst>
          </p:cNvPr>
          <p:cNvSpPr/>
          <p:nvPr/>
        </p:nvSpPr>
        <p:spPr>
          <a:xfrm>
            <a:off x="6456556" y="1665495"/>
            <a:ext cx="856257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91E2F90-B7BF-CDC5-4700-9A2804EDD3EE}"/>
              </a:ext>
            </a:extLst>
          </p:cNvPr>
          <p:cNvSpPr/>
          <p:nvPr/>
        </p:nvSpPr>
        <p:spPr>
          <a:xfrm>
            <a:off x="5441796" y="1673667"/>
            <a:ext cx="987384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08A840E-B575-7CF6-B336-72F0875A1417}"/>
              </a:ext>
            </a:extLst>
          </p:cNvPr>
          <p:cNvSpPr/>
          <p:nvPr/>
        </p:nvSpPr>
        <p:spPr>
          <a:xfrm>
            <a:off x="3624146" y="1695696"/>
            <a:ext cx="646548" cy="5807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606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25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واجباتكم اليومية.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A3A6-2692-3F7C-114D-329A8F4D5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8BB98D-0AD7-6DC1-0C69-77985A03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EA8D52-A2D1-12B5-D62F-80B0E8C1C3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66A3A7-B352-8D14-763C-4E31F322743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55F49-A15B-0899-01C6-DEDF5ACF216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BD18B-866D-338E-23B0-602496E4C80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07FA4-515A-58F3-5E44-0EBBF7C60FB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58D2C0-CD3C-23BA-7149-7CED598EF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6774C6-6349-427D-1E94-ACBD57F6D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51D62D-1866-3746-C94D-6A407DA33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39AB196-ED46-B7DA-34A0-91B3D252F7E4}"/>
              </a:ext>
            </a:extLst>
          </p:cNvPr>
          <p:cNvCxnSpPr>
            <a:cxnSpLocks/>
            <a:stCxn id="22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8268989-B5E7-D96D-0E52-955BB722F55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</a:t>
            </a: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عَلَى تَوَقُّعِ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343213B-EC36-83B2-BFA6-6D2A80480379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أَكْثَرَ عَلى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ٱسْتِعْمالِ إِسْتْراتيجِيَّةِ ٱلْكَلِماتِ ٱلْمَفاتيحِ لِاسْتِنْتاجِ مَعْلوماتٍ ضِمْنِيَّةٍ.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98D3DD4-B860-6CF1-42EA-11262D4BE0D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D44CF5D0-79DC-923D-D9AD-9FF8704F83C3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B81C0E60-3089-66E3-FA06-32632F4BEA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6652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390B5-2EE4-619F-C4E9-96A9523D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D06816-E518-7004-F677-8036AE13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2168DC-1C80-2A49-1EF1-780BD98ABD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68FCB8-AC24-6E53-25CD-C3FCF5B924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E08D0-346C-505A-D8E3-C772AB6D1A2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4E77CD-21A2-C65D-C44E-A620909A1E1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71894A-F340-52EB-9684-D4F20A40CD2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D9E5315-D457-6D6E-7441-F03226C5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49173C-C81A-3F0A-6783-FB0FB22BFB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A793F-CEBB-40FD-03DC-F691E1C67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3418A5-A1FD-6E47-84DC-AC5DFF69A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859354-DD68-BE99-3F09-9E1B6E2BD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4698BD-22FD-3D1E-55FF-009768D41A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358" y="2503111"/>
            <a:ext cx="8221284" cy="31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4590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BFB2-D018-9A83-9F3C-1CBE6AB8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07831A-AEAA-52AC-A7EC-2E0EB502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6BF6440-118E-164B-B750-28985E71E874}"/>
              </a:ext>
            </a:extLst>
          </p:cNvPr>
          <p:cNvSpPr txBox="1"/>
          <p:nvPr/>
        </p:nvSpPr>
        <p:spPr>
          <a:xfrm>
            <a:off x="587690" y="2952865"/>
            <a:ext cx="778667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قِراءَةُ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قِراءةً سَليمَةً مُعَبِّرةً مَعَ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قَواعِدِ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-2. اِسْتِعْمالُ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ٱلْمُبَسَّطِ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لِلْبَحثِ عَنْ شُروحاتِ كَلِماتٍ صَعْبَةٍ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9F31E8-6F67-F9FF-40A1-F2968431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622D1F-97E3-C540-4346-737BCC9F6FC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16AD0-E41C-DD09-7D72-C7C96C0CC1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F2C826-836E-7240-AF07-C886421FC72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C4D36E-6FDE-C7AD-1B6B-32A63233D81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E9F483C-171A-D7CD-C838-137F532DA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A688D5-1A2B-1E25-2B91-ACA45F35E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B2EB38-0CE1-DD17-8C19-5259D75D6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C15837-A8B7-1874-6176-F09D38089B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3BB196-B57C-7CEA-CB45-D2086CC09F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8866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19426</TotalTime>
  <Words>1980</Words>
  <Application>Microsoft Office PowerPoint</Application>
  <PresentationFormat>Affichage à l'écran (4:3)</PresentationFormat>
  <Paragraphs>421</Paragraphs>
  <Slides>68</Slides>
  <Notes>11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68</vt:i4>
      </vt:variant>
    </vt:vector>
  </HeadingPairs>
  <TitlesOfParts>
    <vt:vector size="102" baseType="lpstr">
      <vt:lpstr>Dosis ExtraBold</vt:lpstr>
      <vt:lpstr>Modern Love</vt:lpstr>
      <vt:lpstr>Noto Sans Symbols</vt:lpstr>
      <vt:lpstr>Calibri</vt:lpstr>
      <vt:lpstr>Dosis</vt:lpstr>
      <vt:lpstr>Dosis SemiBold</vt:lpstr>
      <vt:lpstr>Arial</vt:lpstr>
      <vt:lpstr>Wingdings</vt:lpstr>
      <vt:lpstr>Microsoft Uighur</vt:lpstr>
      <vt:lpstr>Calibri Light</vt:lpstr>
      <vt:lpstr>Dosis Medium</vt:lpstr>
      <vt:lpstr>Office Theme 2013 - 2022</vt:lpstr>
      <vt:lpstr>00_Env-Enseignant</vt:lpstr>
      <vt:lpstr>1_01- نشاط اعتيادي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3_Env-Apprenant_Tmplt</vt:lpstr>
      <vt:lpstr>2_Simple Light</vt:lpstr>
      <vt:lpstr>1_04- قراءة/ كتابة</vt:lpstr>
      <vt:lpstr>2_04- قراءة/ كتابة</vt:lpstr>
      <vt:lpstr>اختتام الحصة</vt:lpstr>
      <vt:lpstr>قراءة</vt:lpstr>
      <vt:lpstr>1_Env-Enseignant</vt:lpstr>
      <vt:lpstr>5_Env-Apprenant_Tmplt</vt:lpstr>
      <vt:lpstr>2_01- نشاط اعتيادي</vt:lpstr>
      <vt:lpstr>3_04- قراءة/ كتابة</vt:lpstr>
      <vt:lpstr>2_Env-Enseignant</vt:lpstr>
      <vt:lpstr>Thème Office</vt:lpstr>
      <vt:lpstr>3_Env-Enseignant</vt:lpstr>
      <vt:lpstr>3_01- نشاط اعتيادي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أو حروف الجواب الصحيح ثم ارفعوا الألواح عند سماع الاشارة. </vt:lpstr>
      <vt:lpstr>صححوا. من وجد الجواب؟ من يشرح جوابه؟  </vt:lpstr>
      <vt:lpstr>اقرؤوا  السؤال جيدا . حددوا المطلوب. </vt:lpstr>
      <vt:lpstr>ابحثوا عن الجواب في النص . انتبهوا سيختفي النص بعد 10 ثوان.</vt:lpstr>
      <vt:lpstr>اكتبوا الجواب الصحيح بشكل مقتضب  ثم ارفعوا الألواح عند سماع الاشارة. </vt:lpstr>
      <vt:lpstr>صححوا. من يشرح جوابه؟  </vt:lpstr>
      <vt:lpstr>ستقرؤون النص قراءة جماعية . من يريد أن يقود القراءة؟ -يحرص الأستاذ على تتبع مشاركة الجميع في القراءة الجماعية.</vt:lpstr>
      <vt:lpstr> قراءة 1 </vt:lpstr>
      <vt:lpstr>الآن سنقرأ نصا بعنوان "إِفْريقْيا أَرْضُ ٱلثَّقافاتِ"</vt:lpstr>
      <vt:lpstr>قبل قراءة النص، ستتعرفون مفرداتٍ ستساعدكم على الفهم.</vt:lpstr>
      <vt:lpstr>ما التعريف المناسب لكل كلمة؟ </vt:lpstr>
      <vt:lpstr>من يقرأ؟ </vt:lpstr>
      <vt:lpstr>هل تعرفون أين يوجد المغرب في الكرة الأرضية؟ في أي قارة يوجد؟</vt:lpstr>
      <vt:lpstr>انطلاقا من العنوان والصورة، ما توقعاتكم حول النص؟</vt:lpstr>
      <vt:lpstr>خذوا كراساتكم على الصفحتين 90 و 91 .اقرأوا النص للتحقق من توقعاتكم. 3 دقائق </vt:lpstr>
      <vt:lpstr>من كان توقعه موافقا لمضمون النص ؟ ما الذي يدل على ذلك من النص القرائي؟.</vt:lpstr>
      <vt:lpstr>تابعوا معي ، سأقرأ الجزء الأول من النص.</vt:lpstr>
      <vt:lpstr>الآن، سأعين 3 تلاميذ لقراءة فقرات الجزء الثاني – تابعوا </vt:lpstr>
      <vt:lpstr>كَمْ عَدَدُ فَقَراتِ النَّصِّ؟</vt:lpstr>
      <vt:lpstr>يَتَكَوَّنُ ٱلنَّصُّ مِنْ خَمْسَةِ  فَقَراتٍ.   من يحددها على السبورة - يضغط الأستاذ على زر جهاز التحكم لتظهر الإجابة.</vt:lpstr>
      <vt:lpstr>نتحقق الآن من فهمكم للنص.     . عَنْ أَيِّ قارَّةٍ يَتَحَدَّثُ ٱلنَّصُّ؟</vt:lpstr>
      <vt:lpstr>من يقرأ  الجمل التي تدل على ذلك في النص؟</vt:lpstr>
      <vt:lpstr>ماهِيَ ٱلْفَقْرَةُ ٱلَّتي تَتَحَدَّثُ عَنْ جِنْسِيَّةِ ٱلْكاتِبِ؟</vt:lpstr>
      <vt:lpstr>من يقرأ الجملة التي تدل على ذلك في النص؟</vt:lpstr>
      <vt:lpstr>ماهِيَ ٱلْفَقْرَةُ ٱلَّتي تَتَحَدَّثُ عَنْ الثَّقافَةِ  ٱلْإِفْريقِيَّةِ؟</vt:lpstr>
      <vt:lpstr>من يقرأ الجملة التي تدل على ذلك في النص؟</vt:lpstr>
      <vt:lpstr>ماهِيَ ٱلْفَقْرَةُ ٱلَّتي تَتَحَدَّثُ عَنْ عَدَدِ سُكّانِ إِفْريقْيا؟</vt:lpstr>
      <vt:lpstr>من يقرأ الجملة التي تدل على ذلك في النص؟</vt:lpstr>
      <vt:lpstr>لِماذا ٱخْتارَ ٱلْكاتِبُ عُنْوانَ "إِفْريقْيا أَرْضُ ٱلثَّقافات" لِلنَّصِّ؟</vt:lpstr>
      <vt:lpstr>من يتقاسم معنا إجابته؟ لماذا اخترت هذا الجواب ؟ هل أنتم متفقون معه؟ - لا يعرض الأستاذ الإجابة إلا من بعد الإنصات لإجابات التلاميذ و التفاعل معها.</vt:lpstr>
      <vt:lpstr>أحسنتم. حذوا كراساتكم على الصفحة 93 و أجيبوا عن السؤالين التاليين:</vt:lpstr>
      <vt:lpstr>أحسنتم. خذوا كراساتكم على الصفحة 93 و أجيبوا عن التمرين التالي:</vt:lpstr>
      <vt:lpstr>أبحث في النص عن الكلمات الجامعة المناسبة لما يلي: يرجى توجيه المتعلمين إلى اعتماد التمرين التالي عوض التمرين رقم 1 (ص93)</vt:lpstr>
      <vt:lpstr>انتبهوا للتصحيح. نصحح التمرين الأول: يرجى توجيه المتعلمين إلى اعتماد التمرين التالي عوض التمرين رقم 1 (ص93)</vt:lpstr>
      <vt:lpstr>انتبهوا للتصحيح، نصحح السؤال الثاني</vt:lpstr>
      <vt:lpstr> قراءة 2</vt:lpstr>
      <vt:lpstr> سنواصل تدربنا على استنتاج معلومات ضمنية  باعتماد استراتيجية الكلمات المفاتيح</vt:lpstr>
      <vt:lpstr>من يذكرنا بالخطوات؟ </vt:lpstr>
      <vt:lpstr>من يقرأ؟</vt:lpstr>
      <vt:lpstr>الآن؛  خذوا كراساتكم على الصفحة رقم 92</vt:lpstr>
      <vt:lpstr> أجيبوا عن الأسئلة الأربعة التالية بمفردكم أماكم 5 د. </vt:lpstr>
      <vt:lpstr>انتبهوا للتصحيح: من يجيب عن السؤال الأول؟ كيف توصلت للجواب</vt:lpstr>
      <vt:lpstr>Présentation PowerPoint</vt:lpstr>
      <vt:lpstr>انتبهوا للتصحيح: من يجيب عن السؤال الثاني؟ كيف توصلت للجواب</vt:lpstr>
      <vt:lpstr>Présentation PowerPoint</vt:lpstr>
      <vt:lpstr>انتبهوا للتصحيح: من يجيب عن السؤال الثالث؟ كيف توصلت للجواب</vt:lpstr>
      <vt:lpstr>Présentation PowerPoint</vt:lpstr>
      <vt:lpstr>انتبهوا للتصحيح: من يجيب عن السؤال الرابع؟ كيف توصلت للجواب</vt:lpstr>
      <vt:lpstr>Présentation PowerPoint</vt:lpstr>
      <vt:lpstr>اختــتام الحــصة</vt:lpstr>
      <vt:lpstr>ماذا تعلمتم اليوم؟</vt:lpstr>
      <vt:lpstr>خذوا دفاتر المنزل، سجلوا الواجب المنزلي.</vt:lpstr>
      <vt:lpstr>خذوا دفاتر المنزل، سجلوا الواجب المنزلي.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482</cp:revision>
  <dcterms:created xsi:type="dcterms:W3CDTF">2023-09-20T21:35:22Z</dcterms:created>
  <dcterms:modified xsi:type="dcterms:W3CDTF">2025-12-28T17:33:31Z</dcterms:modified>
</cp:coreProperties>
</file>