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6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7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8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20.xml" ContentType="application/vnd.openxmlformats-officedocument.theme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44" r:id="rId7"/>
    <p:sldMasterId id="2147483760" r:id="rId8"/>
    <p:sldMasterId id="2147483764" r:id="rId9"/>
    <p:sldMasterId id="2147483781" r:id="rId10"/>
    <p:sldMasterId id="2147483804" r:id="rId11"/>
    <p:sldMasterId id="2147483832" r:id="rId12"/>
    <p:sldMasterId id="2147483855" r:id="rId13"/>
    <p:sldMasterId id="2147483879" r:id="rId14"/>
    <p:sldMasterId id="2147483905" r:id="rId15"/>
    <p:sldMasterId id="2147483924" r:id="rId16"/>
    <p:sldMasterId id="2147483941" r:id="rId17"/>
    <p:sldMasterId id="2147483953" r:id="rId18"/>
    <p:sldMasterId id="2147483976" r:id="rId19"/>
    <p:sldMasterId id="2147483999" r:id="rId20"/>
    <p:sldMasterId id="2147484023" r:id="rId21"/>
  </p:sldMasterIdLst>
  <p:notesMasterIdLst>
    <p:notesMasterId r:id="rId75"/>
  </p:notesMasterIdLst>
  <p:sldIdLst>
    <p:sldId id="2147482692" r:id="rId22"/>
    <p:sldId id="2147482693" r:id="rId23"/>
    <p:sldId id="2147482610" r:id="rId24"/>
    <p:sldId id="2147482470" r:id="rId25"/>
    <p:sldId id="2147482696" r:id="rId26"/>
    <p:sldId id="2147482488" r:id="rId27"/>
    <p:sldId id="2147482691" r:id="rId28"/>
    <p:sldId id="2147482532" r:id="rId29"/>
    <p:sldId id="2147482760" r:id="rId30"/>
    <p:sldId id="2147482533" r:id="rId31"/>
    <p:sldId id="2147482612" r:id="rId32"/>
    <p:sldId id="2147482765" r:id="rId33"/>
    <p:sldId id="2147482584" r:id="rId34"/>
    <p:sldId id="2147482766" r:id="rId35"/>
    <p:sldId id="2147482767" r:id="rId36"/>
    <p:sldId id="2147482768" r:id="rId37"/>
    <p:sldId id="2147482585" r:id="rId38"/>
    <p:sldId id="2147482728" r:id="rId39"/>
    <p:sldId id="2147482769" r:id="rId40"/>
    <p:sldId id="2147482770" r:id="rId41"/>
    <p:sldId id="2147482771" r:id="rId42"/>
    <p:sldId id="2147482694" r:id="rId43"/>
    <p:sldId id="2147482562" r:id="rId44"/>
    <p:sldId id="2147482563" r:id="rId45"/>
    <p:sldId id="2147482732" r:id="rId46"/>
    <p:sldId id="2147482733" r:id="rId47"/>
    <p:sldId id="2147482564" r:id="rId48"/>
    <p:sldId id="2147482734" r:id="rId49"/>
    <p:sldId id="2147482761" r:id="rId50"/>
    <p:sldId id="2147482762" r:id="rId51"/>
    <p:sldId id="2147482763" r:id="rId52"/>
    <p:sldId id="2147482764" r:id="rId53"/>
    <p:sldId id="2147482735" r:id="rId54"/>
    <p:sldId id="2147482736" r:id="rId55"/>
    <p:sldId id="2147482597" r:id="rId56"/>
    <p:sldId id="2147482566" r:id="rId57"/>
    <p:sldId id="2147482567" r:id="rId58"/>
    <p:sldId id="2147482737" r:id="rId59"/>
    <p:sldId id="2147482738" r:id="rId60"/>
    <p:sldId id="2147482739" r:id="rId61"/>
    <p:sldId id="2147482740" r:id="rId62"/>
    <p:sldId id="2147482741" r:id="rId63"/>
    <p:sldId id="2147482742" r:id="rId64"/>
    <p:sldId id="2147482695" r:id="rId65"/>
    <p:sldId id="2147482572" r:id="rId66"/>
    <p:sldId id="2147482573" r:id="rId67"/>
    <p:sldId id="2147482574" r:id="rId68"/>
    <p:sldId id="2147482575" r:id="rId69"/>
    <p:sldId id="2147482576" r:id="rId70"/>
    <p:sldId id="2147482635" r:id="rId71"/>
    <p:sldId id="2147482617" r:id="rId72"/>
    <p:sldId id="2147482618" r:id="rId73"/>
    <p:sldId id="2147482625" r:id="rId74"/>
  </p:sldIdLst>
  <p:sldSz cx="9144000" cy="6858000" type="screen4x3"/>
  <p:notesSz cx="6858000" cy="9144000"/>
  <p:embeddedFontLst>
    <p:embeddedFont>
      <p:font typeface="Abadi" panose="020B0604020104020204" pitchFamily="34" charset="0"/>
      <p:regular r:id="rId76"/>
      <p:bold r:id="rId77"/>
      <p:italic r:id="rId78"/>
      <p:boldItalic r:id="rId79"/>
    </p:embeddedFont>
    <p:embeddedFont>
      <p:font typeface="Arial Rounded MT Bold" panose="020F0704030504030204" pitchFamily="34" charset="0"/>
      <p:regular r:id="rId80"/>
    </p:embeddedFon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Dosis SemiBold" pitchFamily="2" charset="0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Noto Sans Symbols" panose="020B0604020202020204" charset="0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5F5F"/>
    <a:srgbClr val="9299B1"/>
    <a:srgbClr val="565F88"/>
    <a:srgbClr val="F6F6F6"/>
    <a:srgbClr val="F2F2F2"/>
    <a:srgbClr val="0097B2"/>
    <a:srgbClr val="FFFFFF"/>
    <a:srgbClr val="E6E6E6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9.fntdata"/><Relationship Id="rId89" Type="http://schemas.openxmlformats.org/officeDocument/2006/relationships/font" Target="fonts/font1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5.fntdata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font" Target="fonts/font13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12.fntdata"/><Relationship Id="rId61" Type="http://schemas.openxmlformats.org/officeDocument/2006/relationships/slide" Target="slides/slide40.xml"/><Relationship Id="rId82" Type="http://schemas.openxmlformats.org/officeDocument/2006/relationships/font" Target="fonts/font7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12C92E1-E41E-09FA-4801-E3CAF4A6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BDCF2EC-D69C-3D0D-C8A7-502736D391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73A8D89-A04D-1217-51C0-F6F8872647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347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3B890D9-7059-4E4A-EAB7-ADB244087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F90819C-FCF3-C742-6D75-E0D119DE3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69B89-AFFA-C727-8967-29A9DA0F8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952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1807AE4-1722-6F71-553F-F01679520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139E322-9D7B-9F24-4800-B179BCD9D6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D9C9519-14B0-BE77-DA20-8F4011DD3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371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0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0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9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9.png"/></Relationships>
</file>

<file path=ppt/slideLayouts/_rels/slideLayout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9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9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9.png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9.png"/></Relationships>
</file>

<file path=ppt/slideLayouts/_rels/slideLayout3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Relationship Id="rId4" Type="http://schemas.microsoft.com/office/2007/relationships/hdphoto" Target="../media/hdphoto1.wdp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6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31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38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15617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6087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53815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597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50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098604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63332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6519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69991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3958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5666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481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51397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5171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1290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2338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629453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15192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686977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90832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56777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844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0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4388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028946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5969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6537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822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35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29337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941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7036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4309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4846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62060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392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92263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08968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766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9856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551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39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57734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6695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547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55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503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91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4131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095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70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89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60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45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83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47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8062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6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859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54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0248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8793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339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81963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221867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238920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1926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3724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8531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8026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38254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03273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67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186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12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0903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3970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17174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5970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62018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980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116309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8853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5321866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23580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994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02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75306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87643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128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9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39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488742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2872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09205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596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178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18522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46448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01305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9861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732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26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13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52853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5705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900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0204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114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88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3737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312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68774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2702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63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41358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891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3867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10691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325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1382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46352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885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5868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628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17908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15330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59331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2054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8975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9961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4886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5533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8660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00848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2972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897715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647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9028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7803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02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6643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7550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344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3080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99972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3455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894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714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9739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3878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0135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6598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61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18154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6498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80450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879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2862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7455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86091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6944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026246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6389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963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03630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2553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265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38281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5733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38434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2331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38160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420472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293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9298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4612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15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57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77762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4889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383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5862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5850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46439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0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44552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4320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938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3822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81843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76907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236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18833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0330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425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35297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455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41558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7876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8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9792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1621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19783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4523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34218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7370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6798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3737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88213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99829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83996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00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68673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6277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40661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617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2667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37149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57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472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10553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17500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842248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024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0160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477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35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54978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827014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5863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316375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0048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12170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392804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78600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18217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15151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1978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2733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88804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065593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53929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4252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61970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639463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01172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56556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03521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835145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69135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30286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59147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29706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38347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02352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611309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62544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38756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451309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15751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460627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7958276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03911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73386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2760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0810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719001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46566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085985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89300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91010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86636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70508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13672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69148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78885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158854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88254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779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1143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52492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41114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20167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9712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21772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341705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7922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15918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2376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28951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64437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23803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75271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48965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14925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954932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10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770167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903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8588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6463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03802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34426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94668408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953023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2325393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85272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791907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5005654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982677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0422432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473733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903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3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image" Target="../media/image3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image" Target="../media/image25.jpe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21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6.xml"/><Relationship Id="rId19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Relationship Id="rId22" Type="http://schemas.openxmlformats.org/officeDocument/2006/relationships/slideLayout" Target="../slideLayouts/slideLayout25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image" Target="../media/image30.jpg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slideLayout" Target="../slideLayouts/slideLayout303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1.xml"/><Relationship Id="rId13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310.xml"/><Relationship Id="rId12" Type="http://schemas.openxmlformats.org/officeDocument/2006/relationships/slideLayout" Target="../slideLayouts/slideLayout315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305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304.xml"/><Relationship Id="rId6" Type="http://schemas.openxmlformats.org/officeDocument/2006/relationships/slideLayout" Target="../slideLayouts/slideLayout309.xml"/><Relationship Id="rId11" Type="http://schemas.openxmlformats.org/officeDocument/2006/relationships/slideLayout" Target="../slideLayouts/slideLayout314.xml"/><Relationship Id="rId5" Type="http://schemas.openxmlformats.org/officeDocument/2006/relationships/slideLayout" Target="../slideLayouts/slideLayout308.xml"/><Relationship Id="rId15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13.xml"/><Relationship Id="rId4" Type="http://schemas.openxmlformats.org/officeDocument/2006/relationships/slideLayout" Target="../slideLayouts/slideLayout307.xml"/><Relationship Id="rId9" Type="http://schemas.openxmlformats.org/officeDocument/2006/relationships/slideLayout" Target="../slideLayouts/slideLayout312.xml"/><Relationship Id="rId14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9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8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8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5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2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54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0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1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010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6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1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66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03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65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2101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  <p:sldLayoutId id="2147483992" r:id="rId16"/>
    <p:sldLayoutId id="2147483993" r:id="rId17"/>
    <p:sldLayoutId id="2147483994" r:id="rId18"/>
    <p:sldLayoutId id="2147483995" r:id="rId19"/>
    <p:sldLayoutId id="2147483996" r:id="rId20"/>
    <p:sldLayoutId id="2147483997" r:id="rId21"/>
    <p:sldLayoutId id="214748399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3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  <p:sldLayoutId id="2147484018" r:id="rId19"/>
    <p:sldLayoutId id="2147484019" r:id="rId20"/>
    <p:sldLayoutId id="2147484020" r:id="rId21"/>
    <p:sldLayoutId id="2147484021" r:id="rId22"/>
    <p:sldLayoutId id="214748402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1472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14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56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7.png"/><Relationship Id="rId5" Type="http://schemas.openxmlformats.org/officeDocument/2006/relationships/image" Target="../media/image41.gif"/><Relationship Id="rId10" Type="http://schemas.openxmlformats.org/officeDocument/2006/relationships/image" Target="../media/image53.png"/><Relationship Id="rId4" Type="http://schemas.openxmlformats.org/officeDocument/2006/relationships/image" Target="../media/image56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0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10" Type="http://schemas.openxmlformats.org/officeDocument/2006/relationships/image" Target="../media/image53.png"/><Relationship Id="rId4" Type="http://schemas.openxmlformats.org/officeDocument/2006/relationships/image" Target="../media/image62.pn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10" Type="http://schemas.openxmlformats.org/officeDocument/2006/relationships/image" Target="../media/image53.png"/><Relationship Id="rId4" Type="http://schemas.openxmlformats.org/officeDocument/2006/relationships/image" Target="../media/image66.png"/><Relationship Id="rId9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51.png"/><Relationship Id="rId5" Type="http://schemas.openxmlformats.org/officeDocument/2006/relationships/image" Target="../media/image48.pn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26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1.png"/><Relationship Id="rId7" Type="http://schemas.openxmlformats.org/officeDocument/2006/relationships/image" Target="../media/image7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1.png"/><Relationship Id="rId7" Type="http://schemas.openxmlformats.org/officeDocument/2006/relationships/image" Target="../media/image7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3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26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0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3.png"/><Relationship Id="rId4" Type="http://schemas.openxmlformats.org/officeDocument/2006/relationships/image" Target="../media/image41.gi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FB8B55-058B-E61E-9E10-9F6525307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4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54626" y="3657600"/>
            <a:ext cx="841665" cy="1246910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986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(30)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إنتاج كتابي – الحصة 3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4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</a:t>
            </a:r>
            <a:r>
              <a:rPr lang="ar-MA" sz="4000"/>
              <a:t>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ح4-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إنتاج كتابي –ح3-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قصة قصيرة رديفة – وضعية النهاية- (الحصة3)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1874669" y="4972344"/>
            <a:ext cx="481774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قصة قصيرة رديفة – وضعية النهاية- (الحصة4: التصحيح)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98771" y="2908660"/>
            <a:ext cx="6721229" cy="890781"/>
            <a:chOff x="1306316" y="2851205"/>
            <a:chExt cx="672122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06316" y="3132286"/>
              <a:ext cx="5132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وضعية نهاية قصة قصيرة رديفة.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وإعادة الكتابة.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155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4034A3D7-BA9F-1AA3-62F7-055C143FAC7A}"/>
              </a:ext>
            </a:extLst>
          </p:cNvPr>
          <p:cNvSpPr txBox="1"/>
          <p:nvPr/>
        </p:nvSpPr>
        <p:spPr>
          <a:xfrm>
            <a:off x="1231562" y="5169867"/>
            <a:ext cx="68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أَثْناءَ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بَحْثي عَنِ ٱلْجَوابِ في ٱلنَّصِّ لا أَتَحَدَّثُ بِصَوْتٍ مُرْتَفِعٍ يُزْعِجُ ٱلْآخَرينَ.</a:t>
            </a:r>
          </a:p>
        </p:txBody>
      </p:sp>
      <p:pic>
        <p:nvPicPr>
          <p:cNvPr id="12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9EBD961F-375B-D486-3487-6A22CE886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2193" y="3107502"/>
            <a:ext cx="2057399" cy="2057399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1E34805F-F151-E8B0-0735-0E98BF2071CF}"/>
              </a:ext>
            </a:extLst>
          </p:cNvPr>
          <p:cNvSpPr txBox="1"/>
          <p:nvPr/>
        </p:nvSpPr>
        <p:spPr>
          <a:xfrm>
            <a:off x="398069" y="1776700"/>
            <a:ext cx="62121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7" name="Image 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1435E1AB-67C6-0B95-288E-983A097844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350" y="1570235"/>
            <a:ext cx="997666" cy="997666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17603F-6407-5C26-A37B-328A0DA94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DD7A67-3D5E-AFD7-AB6F-CFE7B16DF5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3222CC-8576-5832-945C-0EA74779CE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B5C10A-99EF-D4E6-098C-688B48AF08D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CEBCCD-037B-B027-458C-8D3B9D05703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208996-34FC-6A25-27AC-84065EE84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8FAE8-67C0-B0C6-0871-A00718DAC5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90E796-A0BC-8154-563D-A587C1D902A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E0FC90-E7C8-9F57-5597-459671733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DE9DC7-29C8-FF3D-3A2D-156FFA911F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1EC64C-EBA4-8C8A-0769-BB443128E5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E4064B-642E-005C-F612-752754A3156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5C7437-F56F-4889-44CD-F8DF7CCC7DA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1AA56-3041-7B3D-88BD-58EC6A11DFD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814590-B981-4C7A-6A2A-4DEBD33F64F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45831D-4928-2C67-8EC0-A3B44E7DFF1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4DE0CABB-6E55-6F7A-9663-FB8965AA7E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8B7423-557B-6EE2-3080-431C58141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4610F2-45BD-4D7F-B3CB-59637E84D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74DA81-C899-468E-4F88-2C78BB6EF4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E0022C-A395-6298-01D8-162276B216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ED4C85-E09A-B070-E538-FCD6E22C00C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AFF92A-AEE1-6043-EEFE-42E649E8B46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5A74DF-60EF-BFB2-1460-D02D467B656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CF6D65-3A69-8B0A-68AA-7E466702888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A0F235-9F31-EC63-A6C8-C3A4DF47E0E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6254691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E736A371-9770-B08A-6EA1-CCE2E690D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6BFA16-80AB-7197-366D-EF31B8B56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A575F4D-7DEE-8973-845A-17CF7F3AE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1D9A59-A6EC-147A-98EB-0463C64CE1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B254A3-E825-6524-AA27-24216A012A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F7CD5F-9179-005F-9302-443E17D904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BA1B83-6374-0B8C-9373-59ADA5CBBD9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3AA27E-27B4-E275-DF76-3B3EB1F126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E8587-843C-E0AA-1E59-E8BA06219DC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013197-1000-EE8D-A26D-282A5DDBE40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4100636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E15DB11-055B-E8C7-1CFC-9E769658E5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AB26361-C41E-7EDE-28A7-68E0F10C5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237" y="1843202"/>
            <a:ext cx="6519525" cy="42430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48EB5C-2A2E-F779-0CF3-EA1A9E6C05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0C85C7-6488-48BD-6FA1-EB6538EC65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BA3FCC-BDE8-BC04-C71C-AA72C34A3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525081-A604-DBB0-3DAB-3259E7E629B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447C42D-07AD-B8AA-4A28-1CE365ECA96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714A5E-C67A-F2CE-8797-8589EEE5E1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6081C7-7AB2-B61D-C617-5C0662D5486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B9EF19-EBED-8550-8CE7-AB7B14680EC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8845D27A-B599-F9F1-6CA7-0499CBE6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0E38FE21-3798-510B-FD54-3AA2A54F0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09" y="2011576"/>
            <a:ext cx="8125691" cy="39216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2E95F6-CFB1-5524-91FC-9C096EFCD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5EEE91-6A21-C089-7452-C3A6AABA6C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0795FE-C7DD-B400-C4A9-65E5BA05CE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066F52-12E1-3C5B-1671-D7210C93187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D91B9E-C40C-F55F-1915-7A42E3C9738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096D41-950F-5D56-768A-C326D116A1A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8D9218-4428-B07F-758D-9D21E51060E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DD12E3-63F5-6465-5F33-085A71EC276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327959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B9D61DDF-3095-47B6-F05E-B232C4380E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632853-7793-9DB4-4206-B61C6E974F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7F3B7D1-F341-96A3-6169-A4C5BAD94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237" y="1843202"/>
            <a:ext cx="6519525" cy="42430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D9FE0B-F917-19E0-E40E-5B5B577BC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EA40E9-EC9B-9863-F50D-7DFFE26842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0082C4-66FE-2852-405A-529BA5A04D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32C6EC-3A70-A708-CA34-4DE522FD3B6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2270A4-7E9E-EF95-E7E4-D4051E3C74B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9D082-F5A7-0105-E188-6C300B17C82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FCC292-3AA7-328D-FD39-33543EB9106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B5FF17-834C-CBE7-B89C-FE55AE5F3FC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4290231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5D888557-E14D-2614-D1B6-C1C047EAF6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4C96D59-16E6-BB3B-9310-F34905D36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237" y="1843202"/>
            <a:ext cx="6519525" cy="4243019"/>
          </a:xfrm>
          <a:prstGeom prst="rect">
            <a:avLst/>
          </a:prstGeom>
        </p:spPr>
      </p:pic>
      <p:pic>
        <p:nvPicPr>
          <p:cNvPr id="7" name="Graphique 6" descr="Coche avec un remplissage uni">
            <a:extLst>
              <a:ext uri="{FF2B5EF4-FFF2-40B4-BE49-F238E27FC236}">
                <a16:creationId xmlns:a16="http://schemas.microsoft.com/office/drawing/2014/main" id="{F7130EED-6B36-B097-190E-A4DD1E6E25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1258" y="3005455"/>
            <a:ext cx="616424" cy="6164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347C72-4F0C-6827-1C7E-E1E5B9D0C1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75E804-8F83-2EE9-D4C1-D65D8BF1AA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95B650-78BE-510E-DD7F-CBC04939183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CC4673-AE49-ACF9-6852-915E0510955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328888-D5F0-6F9C-B83E-D80FE57067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A59CC-E220-D53E-0B58-98D78043D10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013116-BA81-6DB4-0435-DA3AB26EC72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72034F-5D24-1257-8388-F52291E61D4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12060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3F9113C-47F1-D030-DA20-2C9445F1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6350E7D-D2B5-0064-E8E9-D3D5CF7AFC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E7BDC1E7-81A2-7A0F-7612-CF9192E63E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54EDE0-DB91-287B-B700-2ED05605D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98" y="1979807"/>
            <a:ext cx="7952403" cy="391183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344A0DB-0D46-2FB6-3D3A-8C0FF95F27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0B1995F-03DB-EA84-7357-2DD758343D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910B08-5609-4966-715F-F0776CFBB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5E1A55-1514-84A8-B44A-2252CD01865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D2779E-7ED6-F4D4-D70B-7C5BAE6C37B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B574EE-5189-7627-77CB-3DCE5A9645C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3BC656-896F-8E89-4B31-4445A385E6B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D4260F-5A15-7931-46F6-E16D910F339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10660045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DF305B3-EEB2-6167-1B40-12B666659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A93DA4-F4E1-95A1-B701-ECFAB235DDD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F2344863-C1D0-11D2-0C9A-F3900F700A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28421736-FF6F-CE89-5F49-AFF4F4BFE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09" y="2011576"/>
            <a:ext cx="8125691" cy="39216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75A0D1-D04C-5C46-CB3D-7467D97F4B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99EF35-3F7D-F06C-A144-6C095FF9CF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2A3F1E-D8B2-0637-39A4-69EDE7ACB3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9B12C7-FCAC-5A68-F48E-29D8DE98EF5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27C7594-5AB9-A723-F619-A524ACAE6D7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0D000-5D47-ADEA-6ADF-39D9A3B08B6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5378FC-92C8-A1DC-B2D3-7571D1F4B73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9537F2-DA6F-0564-DE40-61AC42A511B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04027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D182998-B54B-82A8-04E1-BA7D68DF0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6F51E3C-F1AC-1720-CE07-B128A088F60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312A88B1-67A1-4CB4-7A18-123B72C15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4E5EC4A-B7BC-F532-8904-46401D96D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01" y="2174383"/>
            <a:ext cx="7952403" cy="3911838"/>
          </a:xfrm>
          <a:prstGeom prst="rect">
            <a:avLst/>
          </a:prstGeom>
        </p:spPr>
      </p:pic>
      <p:pic>
        <p:nvPicPr>
          <p:cNvPr id="13" name="Graphique 12" descr="Coche avec un remplissage uni">
            <a:extLst>
              <a:ext uri="{FF2B5EF4-FFF2-40B4-BE49-F238E27FC236}">
                <a16:creationId xmlns:a16="http://schemas.microsoft.com/office/drawing/2014/main" id="{EC5D258C-1697-8C1A-27F0-4729B3269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858" y="3120788"/>
            <a:ext cx="616424" cy="61642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74D9A95-2F33-EFA0-18B4-6E8A837523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CF573F-C060-9163-EE42-516914BB570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1F1871-67C4-A0F3-D59F-E870063C7B5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2FA08A8-9F20-2851-19ED-8131CAF3005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E9829E0-A0EC-03DB-29DF-A33999BA6AC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BFCA17-E383-5F7D-653F-F190C2BF7E7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F1AB1E-E5BF-6AC5-330D-E9EC4757903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096A4D-82C3-DF55-4EC7-A8013FB1C1D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6821110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قراءة الفقرة 1؟ من يقود قراءة الفقرة2؟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ECEFDF9A-41C5-884F-215A-F8B100005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09" y="2011576"/>
            <a:ext cx="8125691" cy="39216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0CD8FD-AC69-F174-C86C-94F8A7874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6A6FF6-5CEB-944D-498B-7B9969B9D3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889A4-86BA-C2AA-F72A-52D7457B6E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BF21F3-8E33-7E3C-BBBC-3CB4DC86BC8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A76D51F-ABE4-87ED-30CE-D60C6F8623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D331A9-2259-7148-6B96-19F8DF59036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4C318C-64A3-5BB3-4BED-DEED3F4DA0B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C6EB13-02AD-EC17-8BDE-E6995430AE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5B6-8691-A633-A997-50BC84AD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0948ACC-1FFA-18BE-FB7E-DC96DEC6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–ح3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2067D7B-5298-07BC-85CF-7E0DEC4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28DC24E-7294-05E2-2CAE-D9C717F67C7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1F7E4F-F7F7-E82C-C45A-C0D83B8B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765ADB7C-76AC-0409-DF04-4E9B9193FB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7AA7A70-A627-1489-1390-EEC5DEC24956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كِتابَةُ وَضْعِيَّةِ نِهايَةِ قِصَّةٍ قَصيرَةٍ.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ADB48CB-210B-BBC4-A6B0-45B96B55DCEC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09569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167E-20FC-ECA8-6A73-FE375C1D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8F0CB5-1745-7A61-3CF5-9426A00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38B53-A498-DEC0-83E7-416BAA58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24B513-C357-CAB4-5995-D1FF8C66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B1A6659-F6C2-2198-BB3D-DFF843C59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8900334-888B-E752-7165-463F7E37E9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9A6B0A-B53B-EDFC-B9B3-513F5529B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F736A5-A00E-5779-8131-F238D09593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5FFFB-80C2-A96E-6C71-7058F4CC9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EC0F5E-A23F-55A5-A76B-738EF5D7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9C040F-58B5-D168-A513-F8ACA2C26167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كِتابة وضعية بداية قصة قصيرة كما تعرفنا عليها في الحصص السابقة.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C965AC-8985-4B16-9745-45E3C0979E22}"/>
              </a:ext>
            </a:extLst>
          </p:cNvPr>
          <p:cNvSpPr txBox="1"/>
          <p:nvPr/>
        </p:nvSpPr>
        <p:spPr>
          <a:xfrm>
            <a:off x="1838960" y="3177694"/>
            <a:ext cx="5772899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وَضْعِيَّةِ بِدايَةٍ قِصَّةٍ قَصيرَةٍ.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FC3120-CC5E-A453-F9B8-AA7A8CD13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263968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B466-66F5-2254-4B13-A491649F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07524E4-F208-C2F2-7897-F8DA610D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ABCC71-876B-5887-05FD-08F87CFD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45480C-1D51-B920-8972-E830979FE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B583E2-4994-2364-8034-DD7853DBB1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742EF5-C638-CC43-202C-D50E93DA74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C4F558-72E9-CFE2-F397-F732F19056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D4DCFC-4123-E93D-0CA7-86A6B2F325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7C7FC-4268-340E-844C-79C863129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EF51DF-4054-739C-7EB7-03F4654C4E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BD39-B5D6-FD0E-1D51-7454510825DE}"/>
              </a:ext>
            </a:extLst>
          </p:cNvPr>
          <p:cNvSpPr txBox="1"/>
          <p:nvPr/>
        </p:nvSpPr>
        <p:spPr>
          <a:xfrm>
            <a:off x="2348345" y="848955"/>
            <a:ext cx="5120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خطوات 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4A5E97-EED5-5CFC-5A35-DE2B7E792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4C994E3-9DD3-023C-01B1-1D7C1D82AB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1397" y="1507800"/>
            <a:ext cx="5748780" cy="499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9138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F33C-42FA-EE41-1F34-E0CC50C4E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B307963-7538-0C07-C58A-6655379C6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EB35591-CD91-566D-526E-4F8743B867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5F165C8-6BD7-7364-41B1-DE57AD206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847BFDF-67EC-6FBD-7D76-36A3A82D63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CC0076B-8BBB-7AC0-7891-47A9D72F33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5E7FB5-EAE4-13F2-A5C9-EAA6CBA0043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142789-9008-A5CA-DDC7-3269AAB2DC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46D0BA-9827-FC6C-E607-A51A7F62881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B8C4C7D-06E8-6BAD-7997-960C8D6E9D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7FBFB8-D608-B375-3279-692A45E531FE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يذكرنا بخطوات كِتابة وضعية وسط قصة قصيرة كما تعرفنا عليها في الحصص السابقة.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3EBA54-586B-153A-2DFE-DAB13A21AF03}"/>
              </a:ext>
            </a:extLst>
          </p:cNvPr>
          <p:cNvSpPr txBox="1"/>
          <p:nvPr/>
        </p:nvSpPr>
        <p:spPr>
          <a:xfrm>
            <a:off x="1838960" y="3177694"/>
            <a:ext cx="5772899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وَضْعِيَّةِ وَسَطِ قِصَّةٍ قَصيرَةٍ.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E51C36-589E-FD0D-CB8B-9C45E44922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269460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96F5-812A-2E3A-57AA-10630F21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8EC9E5D-49EB-22B7-F31B-249583A88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BA87DE4-2FFB-B0CC-044B-767DFE871E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91C554-2C65-E3F8-8774-8FB84484B1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79ED3E5-F9F1-1D40-81DA-30316C253D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52F149B-BD50-9302-40D8-0DCB208C2E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FB2A78-6067-380C-72AE-A26926E99A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17D5A9F-4A83-9E64-61D2-8804D31D2F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DC7B45D-31B1-12B8-7DF9-7D1218DCBA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0A4E7B4-FBBC-53DE-A593-DA5A80CCF1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244F2A-0C3A-6B0B-7BE7-0EC98F16B215}"/>
              </a:ext>
            </a:extLst>
          </p:cNvPr>
          <p:cNvSpPr txBox="1"/>
          <p:nvPr/>
        </p:nvSpPr>
        <p:spPr>
          <a:xfrm>
            <a:off x="2348345" y="848955"/>
            <a:ext cx="5120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الخطوات 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735B8E-5B38-4E73-B55B-96BC971695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A8A09D7E-D43E-DC52-B85F-668802E190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3066" y="1422989"/>
            <a:ext cx="6094079" cy="507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2233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879A-AD19-854F-3E35-2DEB97B75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B7E4DE1-E2C0-8563-3235-0A0E5112A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2BBBA5-B381-83CD-A883-BDA0F7F6BD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7B7FF9-C2CF-31C1-96FA-7333A76433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6D75790-B18D-667A-3164-943E9B60F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F5230A6-5823-801F-2399-C4778D6F7E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35B8A6-6EC5-63B4-9604-6D716206F6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4DCF1D-52AD-C460-4930-69D23A0D52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99C96E-AD8E-B798-CF72-866142770D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5F9071-7A2C-B562-C5E0-CDE6A4DA61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D50A23-FA64-5A08-149D-0396194AF9FE}"/>
              </a:ext>
            </a:extLst>
          </p:cNvPr>
          <p:cNvSpPr txBox="1"/>
          <p:nvPr/>
        </p:nvSpPr>
        <p:spPr>
          <a:xfrm>
            <a:off x="843280" y="848955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ستتدربون على كتابة وضعية نهاية قصة قصيرة رديفة. تابعوا معي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182A05-F023-3CFD-F955-302CB2849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316C72-385C-8EE3-9A09-347C6A53B630}"/>
              </a:ext>
            </a:extLst>
          </p:cNvPr>
          <p:cNvSpPr txBox="1"/>
          <p:nvPr/>
        </p:nvSpPr>
        <p:spPr>
          <a:xfrm>
            <a:off x="1838960" y="3177694"/>
            <a:ext cx="5772899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وَضْعِيَّةِ نِهايَةِ قِصَّةٍ قَصيرَةٍ.</a:t>
            </a:r>
          </a:p>
        </p:txBody>
      </p:sp>
    </p:spTree>
    <p:extLst>
      <p:ext uri="{BB962C8B-B14F-4D97-AF65-F5344CB8AC3E}">
        <p14:creationId xmlns:p14="http://schemas.microsoft.com/office/powerpoint/2010/main" val="36467704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73C4D-31CC-BFF3-5F58-85BD81DC0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5E99DC9-43A1-1F32-8D1F-7C65AAE1ED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E7A06E4-CFFB-4569-D0CF-76F4D58B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7AC759-4A34-B675-B6B3-39C1AC5AC7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A37EFC9-E08A-412B-726C-A189527E3C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118B39-4B0E-ED8B-56DB-C0C99BF0BC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D5C311-707F-2AFF-DDA8-F99F9B7101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3F0ADA-F7CB-CBC6-A562-FD5721262E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48217EA-834F-C7C9-BE69-274C4E26A44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1B3B18-3022-3694-4D5B-618C73E240D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C8DAC4-D15E-54A7-A848-77E057A628AA}"/>
              </a:ext>
            </a:extLst>
          </p:cNvPr>
          <p:cNvSpPr txBox="1"/>
          <p:nvPr/>
        </p:nvSpPr>
        <p:spPr>
          <a:xfrm>
            <a:off x="907161" y="684000"/>
            <a:ext cx="66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تَتَكَوَّنُ كُلُّ قِصَّةٍ مِنْ وَضْعِيَّةِ ٱلْبِدايَةِ وَوَضْعِيَّةِ ٱلْوَسَطِ وَوَضْعِيَّةِ ٱلنِّهايَةِ. سَأُريكُمُ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يَجِبُ أَنْ تَتَّبِعوهَا لِكِتابَةِ وَضْعِيَّةِ ٱلْنِّهايَةِ.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7D6278-59C9-AA41-456A-E17721E66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DA90EE17-D45F-94A2-0AEF-0ABADEE478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5978" y="1779224"/>
            <a:ext cx="3207448" cy="437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8743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0A0CC-6183-C5A1-DF70-F548CD8F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C6C39D9-3DCD-699D-3A3E-B3716329D6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790C14-F90E-57FF-2021-7CF608ABA1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5197D18-77E0-9918-1654-A6C10954E6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DCA624A-B092-3F2C-280A-8EE9675734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94BF507-C740-1A56-8BF8-90C84546C8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414315-F968-EE63-62A6-E298A89DB3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B39093-A9BE-FA3E-D094-5C27201816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04F2D2-846E-5A92-669E-2BC068280E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760E0C-1F43-DBB6-B6F2-9DA797490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6CB742-F4D1-7510-5EC2-D0F6D56292A6}"/>
              </a:ext>
            </a:extLst>
          </p:cNvPr>
          <p:cNvSpPr txBox="1"/>
          <p:nvPr/>
        </p:nvSpPr>
        <p:spPr>
          <a:xfrm>
            <a:off x="907161" y="684000"/>
            <a:ext cx="66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ٱلْأولى لِكِتابَةِ نِهايَةَ قِصَّةٍ هِيَ: أَقْتَرِحُ حَدَثاً أَخْتِمُ بِهِ قِصَّتي.( أَطْرَحُ ٱلسُّؤالَ: ماذا حَدَثَ في ٱلنِّهايَةِ؟)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8A08C8-D129-90C0-FFEA-C1F80A344E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26BB7C-677E-7169-1F19-5C4455CE3B10}"/>
              </a:ext>
            </a:extLst>
          </p:cNvPr>
          <p:cNvSpPr/>
          <p:nvPr/>
        </p:nvSpPr>
        <p:spPr>
          <a:xfrm>
            <a:off x="321316" y="2181854"/>
            <a:ext cx="8518967" cy="3886674"/>
          </a:xfrm>
          <a:prstGeom prst="roundRect">
            <a:avLst>
              <a:gd name="adj" fmla="val 1963"/>
            </a:avLst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حَدَثَ في ٱلنِّهايَةِ؟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مَثلاً: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اِسْتَيْقَظَ ٱلْأَرْنَبُ وَ ٱكْتَشَفَ أَنَّ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ٱلسُّلَحْفاةَ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قَدْ فازَتْ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بِٱلسِّباقِ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32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57303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418BC-410B-A7A9-EAE5-9E60AC404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96AAD6D-8355-0D80-E5B8-48F8D47C81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CEAA6C8-72B9-DC70-34C7-0BD5904491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F86D95-747F-24DD-54A4-3E4EC95449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9825A53-D39E-EC50-5EAA-70372FFA05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34C9CA8-83C8-935B-81D3-A9425F8FBC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57670D3-0DF5-949F-A4B2-F9F1BF35B9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3A89405-A444-1EFB-CC96-5C4FFDEAFE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408012-A626-6FBD-57B2-7A956E0B539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4C66631-2601-8EE6-3B94-C394E308C9C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907ABC-EA9A-E85C-03F4-49CF8C4BE811}"/>
              </a:ext>
            </a:extLst>
          </p:cNvPr>
          <p:cNvSpPr txBox="1"/>
          <p:nvPr/>
        </p:nvSpPr>
        <p:spPr>
          <a:xfrm>
            <a:off x="907161" y="684000"/>
            <a:ext cx="66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ٱلْثّانِيَةُ : أَكْتُبُ جُمْلَةً لِاسْتِخْلاصِ عِبْرَةٍ مِنَ ٱلْقِصَّةِ.(أُجيبُ عَنِ السُّؤالِ: ماذا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ٱسْتَفَذْتُ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هَذِهِ ٱلْقِصَّةِ؟)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A801CA-B80D-C427-E3D6-E9FD47BD1A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A7A12A-FF93-2058-C6BE-381C46D73AFD}"/>
              </a:ext>
            </a:extLst>
          </p:cNvPr>
          <p:cNvSpPr/>
          <p:nvPr/>
        </p:nvSpPr>
        <p:spPr>
          <a:xfrm>
            <a:off x="228600" y="2181854"/>
            <a:ext cx="8611683" cy="3886674"/>
          </a:xfrm>
          <a:prstGeom prst="roundRect">
            <a:avLst>
              <a:gd name="adj" fmla="val 1963"/>
            </a:avLst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ٱسْتَفَذْتُ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هَذِهِ ٱلْقِصَّةِ؟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مَثَلاً: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اَلثَّباتُ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وَٱلْإِصْرارُ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يُوَصِّلانِ إِلى ٱلنَّجاحِ أَكْثَرَ مِنَ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ٱلسُّرْعَةِ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وَٱلْغُرورِ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32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124198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A7D4E-F5F4-EBFE-19E1-63D4A6553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6A5E44C-3D6C-1CDA-732A-175AE6D806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714FB46-6411-DED2-742C-6375A84DA9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F8F6D2D-3584-1A78-FEA2-1058116B91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D3D31AB-CD71-049D-EA79-6487183F83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3930F53-097C-2A0C-CBCE-988DFA7DE0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3864A2-1B78-005F-BEC0-1FCED681B1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4080A3-12D7-092B-B42E-E6467608D9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3D892E-E3F2-B751-833F-56197D170BD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7B9D692-5443-EF64-1C9B-CCEFB8CB10D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A4FE6B-F304-A0C6-4867-D42BF2991C6A}"/>
              </a:ext>
            </a:extLst>
          </p:cNvPr>
          <p:cNvSpPr txBox="1"/>
          <p:nvPr/>
        </p:nvSpPr>
        <p:spPr>
          <a:xfrm>
            <a:off x="907161" y="684000"/>
            <a:ext cx="66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تَحْديدِ حَدَثٍ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ٱخْتَتَمْتُ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 قِصَّتي وَ حَدَّدْتُ ٱلْعِبْرَةَ مِنْها، سَأَقومُ  بتَرْكيبُ هَذِهِ ٱلْعَناصِرِ، مع تَوْظيفُ رَوابِطِ ٱلْحَكْيِ ٱلْمُناسِبَةِ لِوَضْعِيَةِ ٱلْنِّهايَةِ. 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D6A452-B5B9-2321-1A90-2DAC560625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32BF40-CCDD-17A8-6D56-F1FCA958AC49}"/>
              </a:ext>
            </a:extLst>
          </p:cNvPr>
          <p:cNvSpPr/>
          <p:nvPr/>
        </p:nvSpPr>
        <p:spPr>
          <a:xfrm>
            <a:off x="694944" y="2150659"/>
            <a:ext cx="7903672" cy="3389115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وَضْعِيَةُ ٱلْنِّهايَةِ:</a:t>
            </a:r>
          </a:p>
          <a:p>
            <a:pPr marL="0" marR="0" lvl="0" indent="45085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في تِلْكَ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ٱللَّحْظَةِ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سْتَيْقَظَ ٱلْأَرْنَبُ فَجْأَةً عَلى صَوْتِ تَصْفيقِ ٱلْحَيَواناتِ، فَنَظَرَ حَوْلَهُ مُتَفاجِئا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وَرَأى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ٱلسُّلَحْفاةَ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تَعْبُرُ خَطَّ ٱلنِّهايَةِ بِهُدوءٍ. رَكَضَ ٱلْأَرْنَبُ بِأَقْصى سُرْعَتِهِ مُحاوِلا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ٱللَّحاقَ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بِها، لَكِنَّهُ وَصَلَ مُتَأَخِّرا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فَقَدْ فازَتِ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ٱلسُّلَحْفاةُ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بِٱلسِّباقِ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 شَعَرَ ٱلْأَرْنَبُ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بِٱلْخَجَلِ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ٱلشَّديدِ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وَٱعْتَذَرَ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لِلسُّلَحْفاةِ عَنْ غُرورِهِ،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وَتَعَلَّمَ دَرْسا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لَنْ يَنْساهُ أَبَدا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أَنَّ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ٱلثَّبات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وَٱلْإِصْرار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يُوَصِّلانِ إِلى ٱلنَّجاحِ أَكْثَرَ مِنَ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ٱلسُّرْعَةِ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وَٱلْغُرورِ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1092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871B3-6A23-450F-8163-111CB33BD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0BB05C0-5F47-3A05-A5B3-3AA6D4AA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0899764-8018-73F6-3BB3-3840ED6C31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6CB1348-1D47-6B68-7F46-588E5CB898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AC5B82-2307-7CDF-7FCD-80D2C36A83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4790005-8391-C465-F291-C19264DAAD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8DD6574-52E1-E669-FA2E-29B76C3FF0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8651501-5A6B-797D-C912-79088789B3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F21D39-B15F-6FC7-7E8E-5502186EE8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835FFA8-73B3-DCBA-ED42-7A09EA6716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79BC7B-CD94-2E47-7BDA-C7D1A4ABD7A6}"/>
              </a:ext>
            </a:extLst>
          </p:cNvPr>
          <p:cNvSpPr txBox="1"/>
          <p:nvPr/>
        </p:nvSpPr>
        <p:spPr>
          <a:xfrm>
            <a:off x="907161" y="829474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الآنَ، أَتَذَكَّرُ الخُطُوَاتِ الَّتِي اسْتَعْمَلْتُهَا لِكِتابَةِ وَضْعِيَةِ الْبِدايَةِ لِقِصَّةٍ قَصيرَةٍ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6E7182-85C9-CC59-EC95-9CF5E2C04E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F572C29-159C-FA2F-CD5E-B65FF27166F7}"/>
              </a:ext>
            </a:extLst>
          </p:cNvPr>
          <p:cNvGrpSpPr/>
          <p:nvPr/>
        </p:nvGrpSpPr>
        <p:grpSpPr>
          <a:xfrm>
            <a:off x="1565722" y="2638179"/>
            <a:ext cx="6843115" cy="1253585"/>
            <a:chOff x="340392" y="2108480"/>
            <a:chExt cx="8392671" cy="1253585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3490B534-41DF-1AD1-B47A-B71581B029A5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357D605-7EA1-41DE-DC37-F22958F7B2CD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أَقْتَرِحُ 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حَدَثاً أَخْتَتِمُ بِهِ قِصَّتي؛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AF3AAAF-D88E-485E-9C78-2C2421D36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6903EEE-C557-3026-B0AE-C48594D9F954}"/>
              </a:ext>
            </a:extLst>
          </p:cNvPr>
          <p:cNvGrpSpPr/>
          <p:nvPr/>
        </p:nvGrpSpPr>
        <p:grpSpPr>
          <a:xfrm>
            <a:off x="223325" y="3850650"/>
            <a:ext cx="8232320" cy="1253585"/>
            <a:chOff x="603508" y="3455690"/>
            <a:chExt cx="8145039" cy="1253585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320EB95-514E-6AE7-8FF1-F2B291E12E27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0EE094E1-0C81-B3F8-33E3-937FB6947412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FF5A8FC-38D7-D6FB-D706-738ED18A9DC9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kern="0" dirty="0">
                    <a:solidFill>
                      <a:srgbClr val="FF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أَكْتُبُ 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جُمْلَةً لِاسْتِخْلاصِ عِبْرَةٍ مِنَ ٱلْقِصَّةِ؛</a:t>
                </a: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AB5B00-6FAF-B507-B45A-58FFE3377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95277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2B615-F92F-8177-5012-7DC2283F7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4A68282-5F82-08CA-FF1D-6849757B3A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B7BDED8-43A0-44C2-76A1-A465D31330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B156F4B-0D67-1AE3-B009-E37006A67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840BE37-4250-489E-4E3F-077ADD4761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9F513EE-45EA-67EC-5EA4-7D1715845F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F20000-236B-1F10-876A-571559E8A0F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DDAA75-A900-458E-A053-38A55FF9CE0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8B06769-7536-A5A0-197C-1837223AFB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ADDA545-43B1-A4F3-3744-33CBAA5C20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DB7923-CEEC-8751-B600-826C8D4759A2}"/>
              </a:ext>
            </a:extLst>
          </p:cNvPr>
          <p:cNvSpPr txBox="1"/>
          <p:nvPr/>
        </p:nvSpPr>
        <p:spPr>
          <a:xfrm>
            <a:off x="843280" y="848955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كِتابَةِ وَضْعِيَّةِ نِهايَةِ قِصَّةٍ قَصيرَةٍ.؟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0319F0-B941-897D-7622-53F1A018FE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FF101B-DEAA-057B-9603-1DF9F80AC1EB}"/>
              </a:ext>
            </a:extLst>
          </p:cNvPr>
          <p:cNvSpPr txBox="1"/>
          <p:nvPr/>
        </p:nvSpPr>
        <p:spPr>
          <a:xfrm>
            <a:off x="1838960" y="3177694"/>
            <a:ext cx="5772899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وَضْعِيَّةِ نِهايَةِ قِصَّةٍ قَصيرَةٍ.</a:t>
            </a:r>
          </a:p>
        </p:txBody>
      </p:sp>
    </p:spTree>
    <p:extLst>
      <p:ext uri="{BB962C8B-B14F-4D97-AF65-F5344CB8AC3E}">
        <p14:creationId xmlns:p14="http://schemas.microsoft.com/office/powerpoint/2010/main" val="308842919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5B8C3-BE5F-DE47-F555-227E1381C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2705FA35-2C2F-43A8-7C53-5448CF7545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60F9D02-4D0B-97B8-CDE4-2CEF7C683E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1CA9BDB-9A60-4169-CD58-4E6A36350C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E428961-E0D6-DD53-7DEF-348AE844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583874F-514E-DF41-930D-5D199C901A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4D995AC-23C8-2E4C-66F4-D18D44763F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371A44-8469-09F4-5C5E-BB51A165EE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AD418E-4D02-9C4B-524B-A9A344B276E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37AC63A-4349-CE2B-1167-F69106C71F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0EC0D6D-6975-E1E6-1350-9CEDD958E307}"/>
              </a:ext>
            </a:extLst>
          </p:cNvPr>
          <p:cNvSpPr txBox="1"/>
          <p:nvPr/>
        </p:nvSpPr>
        <p:spPr>
          <a:xfrm>
            <a:off x="843280" y="848955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183980-831B-2215-5D81-F33D1CB202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0EB4C4-DC8E-BA06-0E7C-9F532EF1ADE4}"/>
              </a:ext>
            </a:extLst>
          </p:cNvPr>
          <p:cNvGrpSpPr/>
          <p:nvPr/>
        </p:nvGrpSpPr>
        <p:grpSpPr>
          <a:xfrm>
            <a:off x="1565722" y="2638179"/>
            <a:ext cx="6843115" cy="1253585"/>
            <a:chOff x="340392" y="2108480"/>
            <a:chExt cx="8392671" cy="1253585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E6FAE6F5-EE4C-DBC2-9200-A5CFA825C658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BD589E-D24B-F457-82EC-25145AFD6134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أَقْتَرِحُ 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حَدَثاً أَخْتَتِمُ بِهِ قِصَّتي؛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86048F-D5DA-934A-79D8-FA137B6E7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B9920C8-84D1-6598-2342-AF8B6886C203}"/>
              </a:ext>
            </a:extLst>
          </p:cNvPr>
          <p:cNvGrpSpPr/>
          <p:nvPr/>
        </p:nvGrpSpPr>
        <p:grpSpPr>
          <a:xfrm>
            <a:off x="223325" y="3850650"/>
            <a:ext cx="8232320" cy="1253585"/>
            <a:chOff x="603508" y="3455690"/>
            <a:chExt cx="8145039" cy="1253585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FC03E71-76C7-B7CB-5AD4-827C1018E3B6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491D64B4-04A5-9EE3-1FB1-8A29F6619C1B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6121200-E108-A887-A005-BA8591D2866E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kern="0" dirty="0">
                    <a:solidFill>
                      <a:srgbClr val="FF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أَكْتُبُ 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جُمْلَةً لِاسْتِخْلاصِ عِبْرَةٍ مِنَ ٱلْقِصَّةِ؛</a:t>
                </a: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5799883-61AF-1CE8-113B-C1D162EAE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18753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BE72-E7EF-86B7-A0AB-121A20FE9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8A5C3B9-9679-7837-0042-E04D2D9E9A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DC77ED1-92B3-7F1A-4A0D-91EE52A1CD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5F0B868-570D-AA97-BD43-5A2A5ED505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574E067-627F-714B-B0A9-F7269068C2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3163288-4916-DBCF-89F7-E836A31F5C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5AE187-4F88-83E6-0DD9-E48F1BC2351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C457764-50A1-30AA-0175-AF45BFB9D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C4B18EB-4F42-880F-4E92-C82C354D28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8AA621-85D5-AA39-E14B-B27465B1553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C02672-38F8-103A-B4EE-E9E937FBB9A6}"/>
              </a:ext>
            </a:extLst>
          </p:cNvPr>
          <p:cNvSpPr txBox="1"/>
          <p:nvPr/>
        </p:nvSpPr>
        <p:spPr>
          <a:xfrm>
            <a:off x="-309475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83 و أنجزوا التمرين رقم 1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EEB846-F555-7532-70F8-2AAB315338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A3DCBE68-86A8-E64C-FF17-7CCD14F3C8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6566" y="1714692"/>
            <a:ext cx="3322489" cy="45749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02E439E-AE67-8038-86F9-297051FA9C51}"/>
              </a:ext>
            </a:extLst>
          </p:cNvPr>
          <p:cNvSpPr/>
          <p:nvPr/>
        </p:nvSpPr>
        <p:spPr>
          <a:xfrm>
            <a:off x="3335481" y="3429000"/>
            <a:ext cx="2878283" cy="1153391"/>
          </a:xfrm>
          <a:prstGeom prst="roundRect">
            <a:avLst>
              <a:gd name="adj" fmla="val 1054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3651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8FC1B-1BF7-1787-4D7A-6848B47F3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E98B436-0068-89F5-30AC-2573191541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70B38F6-8FC7-980E-3FA4-795DE1FF4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29BC7A-90DC-6121-5A05-3C3177893A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4CC96C1-6222-8A87-43E8-4CDB5038A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87080FE-56A4-83B3-C4E3-EF9B263087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FC9C39-FC81-042E-7926-D3B6B50CFAB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AEB5AF6-9D36-0D08-72EB-8BA56E5829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BC14EDE-E15E-4AA2-FBB5-7165E457D1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5B854B1-1A77-226C-5256-598E399B04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99C85BE-F52D-7D24-DAB6-EB773C9176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759E48-434C-7C94-0593-F4BFD4A4B01B}"/>
              </a:ext>
            </a:extLst>
          </p:cNvPr>
          <p:cNvSpPr txBox="1"/>
          <p:nvPr/>
        </p:nvSpPr>
        <p:spPr>
          <a:xfrm>
            <a:off x="-205566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نهاية القصة الآتية (في طنجة) و أستخرج عناصر وضعية النهاية وفق الجدول أسفله:</a:t>
            </a:r>
          </a:p>
          <a:p>
            <a:pPr marL="0" lvl="1" algn="r" defTabSz="342935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وتقديم التغذية الراجعة اللازمة.</a:t>
            </a:r>
          </a:p>
        </p:txBody>
      </p:sp>
      <p:pic>
        <p:nvPicPr>
          <p:cNvPr id="6" name="Image 5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8D8DF4FC-315D-3F36-F7A2-136CB37A8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545" y="2246076"/>
            <a:ext cx="8104909" cy="314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0325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7B95-8A06-7865-034F-7FE65E7E6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2D9A450A-00EA-1189-0B38-BB35B8771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DFB2656-F181-E126-963C-8F83AD72D0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8FFCDD-8AAC-9454-8F62-BB37B76F2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B0F0A6F-5E98-11D8-64AD-FE804423D3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11FA18B-DB3D-F2E9-082B-7006A20883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ACEC11-A634-B318-9433-50A9564526B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A241670-361F-F9D5-4141-E027A41BFC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CF41FF-7C0A-9EFA-BDE4-77EF36D65DB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AC52A81-A982-0063-5CBB-527D5851F7F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E067BB-86E3-AC88-2BAC-75FDE72CD57D}"/>
              </a:ext>
            </a:extLst>
          </p:cNvPr>
          <p:cNvSpPr txBox="1"/>
          <p:nvPr/>
        </p:nvSpPr>
        <p:spPr>
          <a:xfrm>
            <a:off x="-170660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نحدد حدث النهاية.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تقديم فقراتهم، تصحيح الأخطاء على السبورة.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A736B0-8F3A-D981-4B83-85BA24C8C9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E3CADEB-F566-85F3-9279-E61B2E2FC5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726267"/>
            <a:ext cx="8481795" cy="24866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614C06-5AAE-63D0-F0DB-819B8A5A8E05}"/>
              </a:ext>
            </a:extLst>
          </p:cNvPr>
          <p:cNvSpPr txBox="1"/>
          <p:nvPr/>
        </p:nvSpPr>
        <p:spPr>
          <a:xfrm>
            <a:off x="4827811" y="3801045"/>
            <a:ext cx="37912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عَوْدَةُ سارَةَ إِلى ٱلْبَيْتِ سَعيدَةً فَجَلَسَتْ في ٱلشُّرْفَةِ.</a:t>
            </a:r>
          </a:p>
        </p:txBody>
      </p:sp>
    </p:spTree>
    <p:extLst>
      <p:ext uri="{BB962C8B-B14F-4D97-AF65-F5344CB8AC3E}">
        <p14:creationId xmlns:p14="http://schemas.microsoft.com/office/powerpoint/2010/main" val="2635529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F0E78-7D96-ADB3-25B1-CD40ECEE1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5C3753D-80F3-D67D-0826-B17458F7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CD1A56-D5A0-CE4B-82D8-74947F9430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13AEFAB-5C16-1297-569F-8151AA47FA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65C2F3C-B58A-6780-84A8-1574DF261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A4663BC-0B97-0918-DE56-64EAA0087C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B0EAAD-3DA0-C6C5-F0CC-8015975847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B51CEAA-ECC5-46CC-763A-E4D89AEA20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0E8178-71A2-EA1A-739A-FDE06AC9BC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114CA6C-427D-AE6B-1A7D-5259AC7B073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8BF6EB-09CA-3CE9-19C5-BB5D2325451D}"/>
              </a:ext>
            </a:extLst>
          </p:cNvPr>
          <p:cNvSpPr txBox="1"/>
          <p:nvPr/>
        </p:nvSpPr>
        <p:spPr>
          <a:xfrm>
            <a:off x="-170660" y="81908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نحدد العبرة المستخلصة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6C1F1A-22A8-D7F4-C49E-4B53BD4E02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D36DBA5-64B7-B54C-3AF3-D6F4C179D1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701302"/>
            <a:ext cx="8481795" cy="242318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3E3E52-FA1C-1FB2-3A85-02631F0864B1}"/>
              </a:ext>
            </a:extLst>
          </p:cNvPr>
          <p:cNvSpPr txBox="1"/>
          <p:nvPr/>
        </p:nvSpPr>
        <p:spPr>
          <a:xfrm>
            <a:off x="4827811" y="3801045"/>
            <a:ext cx="37912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عَوْدَةُ سارَةَ إِلى ٱلْبَيْتِ سَعيدَةً فَجَلَسَتْ في ٱلشُّرْفَةِ.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8C63A5-63C3-2CD6-DAF4-31F76FC3C67B}"/>
              </a:ext>
            </a:extLst>
          </p:cNvPr>
          <p:cNvSpPr txBox="1"/>
          <p:nvPr/>
        </p:nvSpPr>
        <p:spPr>
          <a:xfrm>
            <a:off x="706925" y="3724845"/>
            <a:ext cx="37912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أحْلى هَواءَ طَنْجَةَ! وَ ما أَرْوَعَ مُدُنَ بِلادي!</a:t>
            </a:r>
          </a:p>
        </p:txBody>
      </p:sp>
    </p:spTree>
    <p:extLst>
      <p:ext uri="{BB962C8B-B14F-4D97-AF65-F5344CB8AC3E}">
        <p14:creationId xmlns:p14="http://schemas.microsoft.com/office/powerpoint/2010/main" val="3283967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994D7-508E-A0C6-7D50-4CF62F7FF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DB7F380-C586-278C-D8C2-3F198A535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97922E-AFB8-120D-34C5-0949494D41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D55B6EB-845D-A27E-3B6D-7B0291EB7F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5AFF80B-9214-C458-76D7-72B9251D31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21A965-A445-31A1-DE97-CBB0C1F98C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9B439B-48F6-E442-5B3B-BE78C7EAC6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3383E1-6DD2-D729-FD4D-C142C8BC91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3615480-CABA-11E4-2D0A-2428E2E70A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452390-BEA8-80E6-5D66-B4CB83C102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9E0BA0-BAB9-252D-CC49-67D6D42FD3AF}"/>
              </a:ext>
            </a:extLst>
          </p:cNvPr>
          <p:cNvSpPr txBox="1"/>
          <p:nvPr/>
        </p:nvSpPr>
        <p:spPr>
          <a:xfrm>
            <a:off x="-309475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،أجيبوا عن التمرين الثاني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C26867-ABB0-F515-92FD-EE0A0DDDD1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8C5C1BCE-9A66-F237-81C4-DB2847734D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6566" y="1714692"/>
            <a:ext cx="3322489" cy="45749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C0E97DD-487A-4382-F531-1BBC216A6512}"/>
              </a:ext>
            </a:extLst>
          </p:cNvPr>
          <p:cNvSpPr/>
          <p:nvPr/>
        </p:nvSpPr>
        <p:spPr>
          <a:xfrm>
            <a:off x="3345143" y="4551218"/>
            <a:ext cx="2878283" cy="1600200"/>
          </a:xfrm>
          <a:prstGeom prst="roundRect">
            <a:avLst>
              <a:gd name="adj" fmla="val 1054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644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230F4-EAD7-5137-71E8-BB422DF4E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4F29F7-0A5D-2635-45F1-793B9F3AA4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26435B-247B-7EA3-D134-54AEB9190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9666B7-1225-21A5-4EBA-93A450A4C0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D794494-AD8D-A740-16A5-85F45856F3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DBEA9E4-8DB5-A550-D568-CC3A576EAF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BABB8E6-0720-ED7B-7D92-36ED657C19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B76AC6-6526-1D6C-23B3-B033C78C86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FEABCD-1521-5F67-F787-438A336A67E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761A76-7C05-F0EF-B634-534EAE15B3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AD8543-F140-C445-0FFB-128D9BD4B61E}"/>
              </a:ext>
            </a:extLst>
          </p:cNvPr>
          <p:cNvSpPr txBox="1"/>
          <p:nvPr/>
        </p:nvSpPr>
        <p:spPr>
          <a:xfrm>
            <a:off x="-184784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،أجيبوا عن التمرين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الثاني:لأغير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عناصر وضعية نهاية القصة المقترحة  ثم أركب هذه العناصر الجديدة لإنتاج نهاية رديفة للقصة على غرار  القصة المقترحة.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29C878-DE95-E4AA-591D-17961561DF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39E2612-0B63-917A-BA50-65D3E2D95E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748" y="2000627"/>
            <a:ext cx="8208504" cy="45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7671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F9CB7-8D0C-0050-E2A4-1A8353A10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F1BAAE5-7C8E-98B1-1AD4-332EB99BF9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610F3BC-CE8C-BED8-F3EA-ED16519ACB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3DB48A6-F2BB-A7EC-9AE4-4DBFAFBB0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33C169-2C2E-ADDC-9995-3FD9072EF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B8D8EBB-E6A5-D10C-DC90-AA1EE50EA2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A6F367-49FF-560F-C324-B922BF1BC5C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9034885-1F0E-1105-8FE3-0FD07A3C4C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0A2EE6-E911-D6DB-33C7-2659723BE3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6548767-2F2C-78DF-8A78-D4F337FD3C7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1A9DB7-63CE-DAF1-9E54-2B1DC1E18A08}"/>
              </a:ext>
            </a:extLst>
          </p:cNvPr>
          <p:cNvSpPr txBox="1"/>
          <p:nvPr/>
        </p:nvSpPr>
        <p:spPr>
          <a:xfrm>
            <a:off x="-184784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عناصر وضعية النهاية الرديفة التي اختارها  و الوضعية التي أنتجها على غرار القصة الأصلية؟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531F6C3-84CA-B8A6-D4B2-09B2FB33A6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8288C43-9336-05F3-FAC1-02447EA42A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748" y="2000627"/>
            <a:ext cx="8208504" cy="45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8545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1F70F-212C-868D-1569-FD18FE8F1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798F1DA-000A-F506-C32D-C867DCB5D5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D3A3ECA-DB86-56EB-C384-3FCE60E8A0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32F53C4-93B0-4E15-9933-D3C8F0219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D8FA51A-CAA3-1EF5-F819-84D064C92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F92FC00-92A0-EF9A-A6E2-760FDFCFA7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A283526-DBDD-25E2-96EF-3FBD59135B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2AFD51-225E-363C-EAF8-9387CB869A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C1579D-4822-33CF-4871-EC390969BA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40A41A7-2BDC-AEE8-7A75-B99833E300A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7DF1DE-97DD-5662-D5FC-3780AD6A0F51}"/>
              </a:ext>
            </a:extLst>
          </p:cNvPr>
          <p:cNvSpPr txBox="1"/>
          <p:nvPr/>
        </p:nvSpPr>
        <p:spPr>
          <a:xfrm>
            <a:off x="-184784" y="80869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.هذا نموذج لعناصر وضعية بداية قصة رديفة  على غرار القصة الأصلية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2D335E-C67A-2094-8E29-0032304618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4FBECD4-5B56-82E7-BB82-44203B3242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400910"/>
            <a:ext cx="8426180" cy="314783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AB3858-62C7-7D6E-7A47-B7C00BC47409}"/>
              </a:ext>
            </a:extLst>
          </p:cNvPr>
          <p:cNvSpPr txBox="1"/>
          <p:nvPr/>
        </p:nvSpPr>
        <p:spPr>
          <a:xfrm>
            <a:off x="4498175" y="4225306"/>
            <a:ext cx="41471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عَوْدَةُ ياسَمينُ إِلى ٱلْبَيْتِ سَعيدَةً فَجَلَسَتْ في فِناءِ ٱلْبَيْتِ 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6F7794-11CE-C372-B465-048C93AF7907}"/>
              </a:ext>
            </a:extLst>
          </p:cNvPr>
          <p:cNvSpPr txBox="1"/>
          <p:nvPr/>
        </p:nvSpPr>
        <p:spPr>
          <a:xfrm>
            <a:off x="424832" y="4225305"/>
            <a:ext cx="41471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ما أَجْمَلَ مَدينَةَ فاسَ! وَما أَعْظَمَ مَهاراتِ صُنّاعِها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ٱلتَّقْليدِيّينَ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327116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DF154-73AE-A6C8-F1D0-004D3578A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0056E75-ACAE-FF47-8B2B-D8D0AEC4DF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3FE888-2585-C466-4627-CD528A7569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D4D3587-8A37-22A7-8510-217A2D8DF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4592D76-3AA5-4172-4ADE-6CC9625F53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DEB86FC-9C7F-E6CB-8FF9-5AEEA2E637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6301025-0885-3015-A8AC-300558A8229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AF7835-FA19-1DB9-9783-2C5552149B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4E735F-8506-072C-B0B3-E44491F8F8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2F800E0-06D8-A0D3-E98C-37955B9EB2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734F5A-828D-4C28-CF7D-CB974F3BF89E}"/>
              </a:ext>
            </a:extLst>
          </p:cNvPr>
          <p:cNvSpPr txBox="1"/>
          <p:nvPr/>
        </p:nvSpPr>
        <p:spPr>
          <a:xfrm>
            <a:off x="-309475" y="8086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نموذج لوضعية نهاية رديفة على غرار الوضعية الأصلية.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738F97-B45C-A8C0-6E03-AF7B53B750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12DBDA-65D5-A392-5115-813721165C8B}"/>
              </a:ext>
            </a:extLst>
          </p:cNvPr>
          <p:cNvSpPr/>
          <p:nvPr/>
        </p:nvSpPr>
        <p:spPr>
          <a:xfrm>
            <a:off x="453051" y="3348545"/>
            <a:ext cx="7812177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endParaRPr lang="ar-MA" sz="40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وَعِنْدَ غُروبِ ٱلشَّمْسِ، عادَتْ ياسَمينُ وَخالَتُها إِلى ٱلْبَيْتِ، وَهُما تَحْمِلانِ ذِكْرَياتٍ جَميلَةً وَقِطَعاً خَشَبِيَّةً مَنْحوتَةً وَأَوانِيَ خَزَفِيَّةً مُزَخْرَفَةً. جَلَسَتْ ياسَمينُ في فِناءِ ٱلْبَيْتِ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ٱلتَّقْليدِيِّ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تَشْرَبُ كوباً مِنْ شايِ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ٱلنَّعْناعِ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ٱلْفاسِيِّ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وَهَمَسَتْ لِخالَتِها وَهِيَ تَنْظُرُ إِلى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ٱلْقِبابِ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وَٱلْمَآذِنِ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تُضَيِّئُها أَشِعَّةُ ٱلْمَساءِ:</a:t>
            </a:r>
          </a:p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أَجْمَلَ مَدينَةَ فاسَ! وَما أَعْظَمَ مَهاراتِ صُنّاعِها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ٱلتَّقْليدِيّينَ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9355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47B7-DD59-ED67-DFD2-E8705997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6FC9371-584C-9D01-746B-653897D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</a:t>
            </a:r>
            <a:r>
              <a:rPr lang="ar-MA" sz="4000" dirty="0"/>
              <a:t>4</a:t>
            </a:r>
            <a:r>
              <a:rPr lang="ar-AE" sz="4000" dirty="0"/>
              <a:t>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D3A305-43DE-987A-2FBE-AEAEF075D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5518877-DE16-F592-E131-F0019A53C3B1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E7338F-DDA0-D6CE-8748-BB371E5F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3218E14-5872-10D7-67C8-932C2F212A9C}"/>
              </a:ext>
            </a:extLst>
          </p:cNvPr>
          <p:cNvSpPr txBox="1">
            <a:spLocks/>
          </p:cNvSpPr>
          <p:nvPr/>
        </p:nvSpPr>
        <p:spPr>
          <a:xfrm>
            <a:off x="2093066" y="3087000"/>
            <a:ext cx="516984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كتابة قصة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قصيرة رديفة – وضعية النهاية   (الحصة 4)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Wingdings" panose="05000000000000000000" pitchFamily="2" charset="2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6C81D0-D543-6827-5DF6-50AA9307493A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6ECEE73-BE33-41E2-E8BE-3AD59733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83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52C8-EBB8-B7E7-281E-F1B435CB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1307810-ADA5-9109-8B06-151E06AF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7E480B-576C-BFAC-5B21-48D8732C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88E3DE-7FA9-D565-A09B-182E87AD26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819360-79B5-0534-75B8-D4D8C30F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18D18A3-E11F-AED2-5849-7ECF0BB48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2E71D-13B9-A1EF-CFD8-C2F1D27B6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FA3AE2-74BC-5D77-69A6-44AB9ECE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614A8-426D-5668-353A-7908BDA93E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EDDAB6-F6E3-0654-9824-B0555C99AC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D7D4EA-6D2E-A21F-31C4-4B348C94F82B}"/>
              </a:ext>
            </a:extLst>
          </p:cNvPr>
          <p:cNvSpPr txBox="1"/>
          <p:nvPr/>
        </p:nvSpPr>
        <p:spPr>
          <a:xfrm>
            <a:off x="-160269" y="684000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إلى السبورة، سأريكم بعض الأخطاء التي رصدتها في إنجازاتكم، وكيفية تصحيحها.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0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الأستاذ(ة) على السبورة نماذج من الأخطاء المرصودة في إنجازات المتعلمين.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6A88E1-4895-15EC-363D-D7B7388CF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7F5FF-A00E-C255-744B-5CE2216EA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568536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92066-6F88-115A-4603-7962F52F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B35F4F-9D01-9499-6CD4-B288DF8FE4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45A5BD1-6F32-E543-E148-750C3271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E30356-63E1-A779-1C4C-F702C484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BBF45E-A066-62FA-D627-2D06F4DF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D9C0024-A88D-BAE1-6C26-0FE5664B6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D42C22-5411-773D-C2D7-27BD2CC1F2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D9289D-6F2C-1853-E3B6-042CA9F543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7E855A-74D1-7B86-3CB4-668D457E76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4236AA-5DA1-967D-BAAC-0926BB5C63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53BAF7-5A7D-101C-7CAA-74C334F33E08}"/>
              </a:ext>
            </a:extLst>
          </p:cNvPr>
          <p:cNvSpPr txBox="1"/>
          <p:nvPr/>
        </p:nvSpPr>
        <p:spPr>
          <a:xfrm>
            <a:off x="-212224" y="6632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يبحث في إنتاجه عن هذه الأخطاء ويصححها.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التأكد من تصحيح الأخطاء.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D3A101-0305-C4E3-191F-0282F4D19600}"/>
              </a:ext>
            </a:extLst>
          </p:cNvPr>
          <p:cNvSpPr txBox="1"/>
          <p:nvPr/>
        </p:nvSpPr>
        <p:spPr>
          <a:xfrm>
            <a:off x="135082" y="1848227"/>
            <a:ext cx="86891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إِنْتاجي وَ أُعيدُ إِنْتاجَ قِصَّةٍ قَصيرَةٍ رَديفَةٍ عَلى غِرارِ ٱلْقِصَّةِ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ٱلْمُقْتَرَحَةِ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8" name="Espace réservé pour une image  7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88391B3A-31A6-989E-95E1-A40D159A6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0FE2A44C-DE41-B7F5-389F-677111794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913" y="2433002"/>
            <a:ext cx="8474174" cy="400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3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D6E1-EF50-99CE-3A89-E984299C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E09DC7-D89B-E4A5-7130-0DEE0291CB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37270B-1852-3B77-B958-641D5E2A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2387E5-F970-AD6D-5E86-8E6B0BAA0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55BEE7-FE85-3E0A-8E76-DDC02114B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8BEEEB-4C07-A0D8-3F0D-4A1D7FE97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E4A4FE-687D-A2A2-CC16-47C0B878B9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F6844D-CAF2-2FB3-10EF-D3807593F3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C0C-BDD9-C50C-B2A3-744B562CDB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F498E1-90A6-77BB-18BA-BF3A246B1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3DF412-9CC6-119C-E0A2-1608FB03D2B4}"/>
              </a:ext>
            </a:extLst>
          </p:cNvPr>
          <p:cNvSpPr txBox="1"/>
          <p:nvPr/>
        </p:nvSpPr>
        <p:spPr>
          <a:xfrm>
            <a:off x="-309475" y="8385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سأقدم لكم معايير شبكة التقويم الذاتي.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984ED87-CFE9-06B4-8641-A8C080908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261583"/>
              </p:ext>
            </p:extLst>
          </p:nvPr>
        </p:nvGraphicFramePr>
        <p:xfrm>
          <a:off x="609600" y="2655066"/>
          <a:ext cx="7924800" cy="3044160"/>
        </p:xfrm>
        <a:graphic>
          <a:graphicData uri="http://schemas.openxmlformats.org/drawingml/2006/table">
            <a:tbl>
              <a:tblPr firstRow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298311081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139753599"/>
                    </a:ext>
                  </a:extLst>
                </a:gridCol>
                <a:gridCol w="6499412">
                  <a:extLst>
                    <a:ext uri="{9D8B030D-6E8A-4147-A177-3AD203B41FA5}">
                      <a16:colId xmlns:a16="http://schemas.microsoft.com/office/drawing/2014/main" val="543822409"/>
                    </a:ext>
                  </a:extLst>
                </a:gridCol>
              </a:tblGrid>
              <a:tr h="2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نعم 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58699"/>
                  </a:ext>
                </a:extLst>
              </a:tr>
              <a:tr h="603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مَقْطَعَ وَضْعِيِّةِ نِهايَةٍ مُناسِباً عَلى غِرارِ ٱلْقِصَّةِ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ٱلْمُقْتَرَحَةِ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يَتَضَمَّنُ حَدَثَ ٱلنِّهايَةِ وَ ٱلْعِبْرَةَ مِنَ ٱلْقِصَّةِ.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86229"/>
                  </a:ext>
                </a:extLst>
              </a:tr>
              <a:tr h="483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تَحَقَّقْتُ مِنْ سَلامَةِ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ٱلْمَعْنى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في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ٱلْجُمْلَةِ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ٱلْمُوَسَّعَةِ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209904"/>
                  </a:ext>
                </a:extLst>
              </a:tr>
              <a:tr h="359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ٱلرَّوابِطَ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ٱلْمُناسِبَةَ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3924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عَلاماتِ تَرْقيمٍ مُناسِبَةً.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3994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بِخَطٍّ واضِحٍ وَجَميلٍ.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2025"/>
                  </a:ext>
                </a:extLst>
              </a:tr>
            </a:tbl>
          </a:graphicData>
        </a:graphic>
      </p:graphicFrame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F8F893-D660-96E2-A416-6D433EBE4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047191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9E86-BD1B-8127-E777-472ECD7A8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1616AF-50FB-E831-D252-8B33AD4C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E3966E-00F1-FFC2-A118-CE45674914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5DE4FA-F1BC-E182-D6DF-67AD1EB337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6CC91D9-E55D-A272-74F9-05AE3FECD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6906C5-134C-C4F0-2BEF-9B6CDF937F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58CBEC-71B0-9947-C2B0-304CFC3EB2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F8D4F9-CA67-4AC7-BE3A-7D717E17F2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AC8451-4FD7-0D44-9C71-2947DC23AC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00F282-D14B-AF8A-E771-AE771716C8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03ABC3-D778-CDCD-4111-C3DFE67CD08B}"/>
              </a:ext>
            </a:extLst>
          </p:cNvPr>
          <p:cNvSpPr txBox="1"/>
          <p:nvPr/>
        </p:nvSpPr>
        <p:spPr>
          <a:xfrm>
            <a:off x="-181051" y="7185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يراجع إنتاجه ويتحقق من مطابقته لمعايير الشبكة.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98E3218-6AC0-B6E1-FCAE-EC2437F536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2EC09E-4D93-7524-44F8-CA3A8931AC7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938104" y="504984"/>
            <a:ext cx="1015391" cy="101539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857286D-3069-FC7C-2879-A8A6462FE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036077"/>
              </p:ext>
            </p:extLst>
          </p:nvPr>
        </p:nvGraphicFramePr>
        <p:xfrm>
          <a:off x="609600" y="2655066"/>
          <a:ext cx="7924800" cy="3044160"/>
        </p:xfrm>
        <a:graphic>
          <a:graphicData uri="http://schemas.openxmlformats.org/drawingml/2006/table">
            <a:tbl>
              <a:tblPr firstRow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298311081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139753599"/>
                    </a:ext>
                  </a:extLst>
                </a:gridCol>
                <a:gridCol w="6499412">
                  <a:extLst>
                    <a:ext uri="{9D8B030D-6E8A-4147-A177-3AD203B41FA5}">
                      <a16:colId xmlns:a16="http://schemas.microsoft.com/office/drawing/2014/main" val="543822409"/>
                    </a:ext>
                  </a:extLst>
                </a:gridCol>
              </a:tblGrid>
              <a:tr h="2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نعم 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58699"/>
                  </a:ext>
                </a:extLst>
              </a:tr>
              <a:tr h="603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مَقْطَعَ وَضْعِيِّةِ نِهايَةٍ مُناسِباً عَلى غِرارِ ٱلْقِصَّةِ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ٱلْمُقْتَرَحَةِ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يَتَضَمَّنُ حَدَثَ ٱلنِّهايَةِ وَ ٱلْعِبْرَةَ مِنَ ٱلْقِصَّةِ.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86229"/>
                  </a:ext>
                </a:extLst>
              </a:tr>
              <a:tr h="483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تَحَقَّقْتُ مِنْ سَلامَةِ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ٱلْمَعْنى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في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ٱلْجُمْلَةِ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ٱلْمُوَسَّعَةِ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209904"/>
                  </a:ext>
                </a:extLst>
              </a:tr>
              <a:tr h="359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ٱلرَّوابِطَ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ٱلْمُناسِبَةَ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3924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عَلاماتِ تَرْقيمٍ مُناسِبَةً.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3994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بِخَطٍّ واضِحٍ وَجَميلٍ.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2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45851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6828-FCBE-39A5-34DA-15EA4F33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E5DF1F5-0BB1-C874-1012-6B5E0CB34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01DF84-1FCF-7342-DA6B-AAC077500E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1E892C-C9FB-51D1-707B-C620FBA670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414BB-346C-1AD6-DCFA-D9DDF7360B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AC44ED-D280-526B-43EF-9CE32BBBD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81732A-BFFA-119B-CAA0-25354DC4DC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1EB00-630B-A812-7285-4A64733174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1CC01A-5C19-B9A2-C31F-FD9C8F946D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1F364D-483B-93E6-1EAE-12333B39FA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689A7-A9CA-2A4B-C881-789D27F5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9825BE-F2A0-62AC-90F0-DD94522A25CB}"/>
              </a:ext>
            </a:extLst>
          </p:cNvPr>
          <p:cNvSpPr txBox="1"/>
          <p:nvPr/>
        </p:nvSpPr>
        <p:spPr>
          <a:xfrm>
            <a:off x="-222614" y="63568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يعيد كتابة إنتاجه بخط جميل دون أخطاء.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 تخصيص 5 دقائق لإعادة الكتابة وإنهاء الحصة.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2FC6-FCB8-2C0A-83DE-53C3BAC4FF6A}"/>
              </a:ext>
            </a:extLst>
          </p:cNvPr>
          <p:cNvSpPr txBox="1"/>
          <p:nvPr/>
        </p:nvSpPr>
        <p:spPr>
          <a:xfrm>
            <a:off x="14556" y="1479409"/>
            <a:ext cx="86891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أُعيدُ كِتابَةَ وَضْعِيَّةَ ٱلنِّهايَةِ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ٱلرَّديفَةِ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أَنْتَجْتُها بِدونِ أَخْطاءٍ.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97E286-7095-1699-4F32-00D4ED30C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155" y="2213263"/>
            <a:ext cx="8194568" cy="44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0440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81" y="1454335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7804" y="1529407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15681A-9661-F9FC-B798-1BB459087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مَقْطَعِ ٱلنِّهايَةِ لِقِصَّةٍ قَصيرَةٍ رَديفَةٍ.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صَحَّحْتُ أَخْطائي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ٱلْخاصَّةَ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بِٱلْإِنْتاجِ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ٱلْكِتابي وَ أَعَدْتُ كِتابَةَ إِنْتاجي.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FB1B09-2D08-5151-F3D4-FF013277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053BC5-ED83-5975-8171-584AEAE0B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7673AE-7935-6A56-6EB9-F225AC547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EC6A1-C54C-1284-E5F2-D851C879F9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8266F7-1416-3F36-8494-552C455E7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BE07A-CE55-01F9-0C28-935D19A64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436916-74BF-0B3E-DCEF-251D39E569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8F2BB-679C-9A2F-8827-DB022413B7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989F2-A228-2514-4B17-9336CC1C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9236</TotalTime>
  <Words>1757</Words>
  <Application>Microsoft Office PowerPoint</Application>
  <PresentationFormat>Affichage à l'écran (4:3)</PresentationFormat>
  <Paragraphs>316</Paragraphs>
  <Slides>53</Slides>
  <Notes>10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53</vt:i4>
      </vt:variant>
    </vt:vector>
  </HeadingPairs>
  <TitlesOfParts>
    <vt:vector size="87" baseType="lpstr">
      <vt:lpstr>Modern Love</vt:lpstr>
      <vt:lpstr>Calibri</vt:lpstr>
      <vt:lpstr>Arial Rounded MT Bold</vt:lpstr>
      <vt:lpstr>Calibri Light</vt:lpstr>
      <vt:lpstr>Microsoft Uighur</vt:lpstr>
      <vt:lpstr>Abadi</vt:lpstr>
      <vt:lpstr>Wingdings</vt:lpstr>
      <vt:lpstr>Dosis</vt:lpstr>
      <vt:lpstr>Dosis Medium</vt:lpstr>
      <vt:lpstr>Dosis ExtraBold</vt:lpstr>
      <vt:lpstr>Noto Sans Symbols</vt:lpstr>
      <vt:lpstr>Arial</vt:lpstr>
      <vt:lpstr>Dosis SemiBold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1_Office Theme 2013 - 2022</vt:lpstr>
      <vt:lpstr>2_Env-Enseignant</vt:lpstr>
      <vt:lpstr>5_Env-Apprenant_Tmplt</vt:lpstr>
      <vt:lpstr>3_Env-Enseignant</vt:lpstr>
      <vt:lpstr>01- نشاط اعتيادي</vt:lpstr>
      <vt:lpstr>2_Env-Apprenant_Tmplt</vt:lpstr>
      <vt:lpstr>اختتام الحصة</vt:lpstr>
      <vt:lpstr>1_اختتام الحصة</vt:lpstr>
      <vt:lpstr>3_04- قراءة/ كتابة</vt:lpstr>
      <vt:lpstr>2_03- استماع وتحدث</vt:lpstr>
      <vt:lpstr>4_Env-Enseignant</vt:lpstr>
      <vt:lpstr>Thème Office</vt:lpstr>
      <vt:lpstr>2_01- نشاط اعتيادي</vt:lpstr>
      <vt:lpstr>3_01- نشاط اعتيادي</vt:lpstr>
      <vt:lpstr>قراءة</vt:lpstr>
      <vt:lpstr>5_Env-Enseignant</vt:lpstr>
      <vt:lpstr>Présentation PowerPoint</vt:lpstr>
      <vt:lpstr>Présentation PowerPoint</vt:lpstr>
      <vt:lpstr>Présentation PowerPoint</vt:lpstr>
      <vt:lpstr>تنظيم حصص الأسبوع التربوي الثاني</vt:lpstr>
      <vt:lpstr>هيكلة حصة اليوم الرابع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10 ثوان.</vt:lpstr>
      <vt:lpstr>صححوا. </vt:lpstr>
      <vt:lpstr>ستقرؤون النص قراءة جماعية . من يريد أن يقود قراءة الفقرة 1؟ من يقود قراءة الفقرة2؟ -يحرص الأستاذ على تتبع مشاركة الجميع في القراءة الجماعية.</vt:lpstr>
      <vt:lpstr> إنتاج كتابي –ح3 -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إنتاج كتابي –ح4 -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305</cp:revision>
  <dcterms:created xsi:type="dcterms:W3CDTF">2023-09-20T21:35:22Z</dcterms:created>
  <dcterms:modified xsi:type="dcterms:W3CDTF">2025-12-21T13:02:29Z</dcterms:modified>
</cp:coreProperties>
</file>