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67"/>
  </p:notesMasterIdLst>
  <p:sldIdLst>
    <p:sldId id="2147482732" r:id="rId8"/>
    <p:sldId id="2147482617" r:id="rId9"/>
    <p:sldId id="2147482470" r:id="rId10"/>
    <p:sldId id="2147482727" r:id="rId11"/>
    <p:sldId id="2147482615" r:id="rId12"/>
    <p:sldId id="2147482480" r:id="rId13"/>
    <p:sldId id="2147482694" r:id="rId14"/>
    <p:sldId id="2134806929" r:id="rId15"/>
    <p:sldId id="2147482691" r:id="rId16"/>
    <p:sldId id="2147482481" r:id="rId17"/>
    <p:sldId id="2147482653" r:id="rId18"/>
    <p:sldId id="2147482632" r:id="rId19"/>
    <p:sldId id="2134806896" r:id="rId20"/>
    <p:sldId id="2147482643" r:id="rId21"/>
    <p:sldId id="2147482654" r:id="rId22"/>
    <p:sldId id="2147482655" r:id="rId23"/>
    <p:sldId id="2147482656" r:id="rId24"/>
    <p:sldId id="2147482657" r:id="rId25"/>
    <p:sldId id="2147482658" r:id="rId26"/>
    <p:sldId id="2147482659" r:id="rId27"/>
    <p:sldId id="2147482728" r:id="rId28"/>
    <p:sldId id="2134806657" r:id="rId29"/>
    <p:sldId id="2147482699" r:id="rId30"/>
    <p:sldId id="2147482348" r:id="rId31"/>
    <p:sldId id="2147482361" r:id="rId32"/>
    <p:sldId id="2147482736" r:id="rId33"/>
    <p:sldId id="2147482733" r:id="rId34"/>
    <p:sldId id="2147482695" r:id="rId35"/>
    <p:sldId id="2147482734" r:id="rId36"/>
    <p:sldId id="2147482735" r:id="rId37"/>
    <p:sldId id="2147482737" r:id="rId38"/>
    <p:sldId id="2147482738" r:id="rId39"/>
    <p:sldId id="2147482739" r:id="rId40"/>
    <p:sldId id="2147482740" r:id="rId41"/>
    <p:sldId id="2147482741" r:id="rId42"/>
    <p:sldId id="2147482742" r:id="rId43"/>
    <p:sldId id="2147482493" r:id="rId44"/>
    <p:sldId id="2147482679" r:id="rId45"/>
    <p:sldId id="2147482730" r:id="rId46"/>
    <p:sldId id="2147482666" r:id="rId47"/>
    <p:sldId id="2147482667" r:id="rId48"/>
    <p:sldId id="2147482669" r:id="rId49"/>
    <p:sldId id="2134806866" r:id="rId50"/>
    <p:sldId id="2134806874" r:id="rId51"/>
    <p:sldId id="2147482744" r:id="rId52"/>
    <p:sldId id="2147482745" r:id="rId53"/>
    <p:sldId id="2147482747" r:id="rId54"/>
    <p:sldId id="2134806792" r:id="rId55"/>
    <p:sldId id="2147482743" r:id="rId56"/>
    <p:sldId id="2147482746" r:id="rId57"/>
    <p:sldId id="2147482707" r:id="rId58"/>
    <p:sldId id="2147482748" r:id="rId59"/>
    <p:sldId id="2147482676" r:id="rId60"/>
    <p:sldId id="2147482708" r:id="rId61"/>
    <p:sldId id="2147482731" r:id="rId62"/>
    <p:sldId id="2134806936" r:id="rId63"/>
    <p:sldId id="2134806939" r:id="rId64"/>
    <p:sldId id="2147482629" r:id="rId65"/>
    <p:sldId id="2147482628" r:id="rId66"/>
  </p:sldIdLst>
  <p:sldSz cx="9144000" cy="6858000" type="screen4x3"/>
  <p:notesSz cx="6858000" cy="9144000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regular r:id="rId72"/>
      <p:bold r:id="rId73"/>
    </p:embeddedFont>
    <p:embeddedFont>
      <p:font typeface="Microsoft Uighur" panose="02000000000000000000" pitchFamily="2" charset="-78"/>
      <p:regular r:id="rId74"/>
      <p:bold r:id="rId75"/>
    </p:embeddedFont>
    <p:embeddedFont>
      <p:font typeface="Modern Love" panose="04090805081005020601" pitchFamily="82" charset="0"/>
      <p:regular r:id="rId7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37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649" userDrawn="1">
          <p15:clr>
            <a:srgbClr val="A4A3A4"/>
          </p15:clr>
        </p15:guide>
        <p15:guide id="4" pos="3379" userDrawn="1">
          <p15:clr>
            <a:srgbClr val="A4A3A4"/>
          </p15:clr>
        </p15:guide>
        <p15:guide id="5" orient="horz" pos="1525" userDrawn="1">
          <p15:clr>
            <a:srgbClr val="A4A3A4"/>
          </p15:clr>
        </p15:guide>
        <p15:guide id="6" orient="horz" pos="2115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  <p15:guide id="8" orient="horz" pos="2999" userDrawn="1">
          <p15:clr>
            <a:srgbClr val="A4A3A4"/>
          </p15:clr>
        </p15:guide>
        <p15:guide id="9" orient="horz" pos="3475" userDrawn="1">
          <p15:clr>
            <a:srgbClr val="A4A3A4"/>
          </p15:clr>
        </p15:guide>
        <p15:guide id="10" pos="3901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orient="horz" pos="1049" userDrawn="1">
          <p15:clr>
            <a:srgbClr val="A4A3A4"/>
          </p15:clr>
        </p15:guide>
        <p15:guide id="13" orient="horz" pos="4042" userDrawn="1">
          <p15:clr>
            <a:srgbClr val="A4A3A4"/>
          </p15:clr>
        </p15:guide>
        <p15:guide id="14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DEEBF7"/>
    <a:srgbClr val="424D7C"/>
    <a:srgbClr val="424D7B"/>
    <a:srgbClr val="4E7FBD"/>
    <a:srgbClr val="936D93"/>
    <a:srgbClr val="ECF8FB"/>
    <a:srgbClr val="257390"/>
    <a:srgbClr val="424D7A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65" autoAdjust="0"/>
    <p:restoredTop sz="94674" autoAdjust="0"/>
  </p:normalViewPr>
  <p:slideViewPr>
    <p:cSldViewPr snapToGrid="0">
      <p:cViewPr varScale="1">
        <p:scale>
          <a:sx n="71" d="100"/>
          <a:sy n="71" d="100"/>
        </p:scale>
        <p:origin x="1178" y="28"/>
      </p:cViewPr>
      <p:guideLst>
        <p:guide pos="4037"/>
        <p:guide orient="horz" pos="709"/>
        <p:guide pos="4649"/>
        <p:guide pos="3379"/>
        <p:guide orient="horz" pos="1525"/>
        <p:guide orient="horz" pos="2115"/>
        <p:guide orient="horz" pos="2432"/>
        <p:guide orient="horz" pos="2999"/>
        <p:guide orient="horz" pos="3475"/>
        <p:guide pos="3901"/>
        <p:guide pos="1837"/>
        <p:guide orient="horz" pos="1049"/>
        <p:guide orient="horz" pos="4042"/>
        <p:guide orient="horz" pos="2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font" Target="fonts/font1.fntdata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font" Target="fonts/font7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font" Target="fonts/font2.fntdata"/><Relationship Id="rId77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font" Target="fonts/font5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font" Target="fonts/font6.fntdata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84976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99383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80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80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7.png"/><Relationship Id="rId11" Type="http://schemas.openxmlformats.org/officeDocument/2006/relationships/image" Target="../media/image43.png"/><Relationship Id="rId5" Type="http://schemas.openxmlformats.org/officeDocument/2006/relationships/image" Target="../media/image36.png"/><Relationship Id="rId10" Type="http://schemas.openxmlformats.org/officeDocument/2006/relationships/image" Target="../media/image42.png"/><Relationship Id="rId4" Type="http://schemas.openxmlformats.org/officeDocument/2006/relationships/image" Target="../media/image35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45.png"/><Relationship Id="rId10" Type="http://schemas.openxmlformats.org/officeDocument/2006/relationships/image" Target="../media/image38.png"/><Relationship Id="rId4" Type="http://schemas.openxmlformats.org/officeDocument/2006/relationships/image" Target="../media/image44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49.xml"/><Relationship Id="rId6" Type="http://schemas.microsoft.com/office/2007/relationships/hdphoto" Target="../media/hdphoto4.wdp"/><Relationship Id="rId5" Type="http://schemas.openxmlformats.org/officeDocument/2006/relationships/image" Target="../media/image52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3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3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68.xml"/><Relationship Id="rId6" Type="http://schemas.microsoft.com/office/2007/relationships/hdphoto" Target="../media/hdphoto5.wdp"/><Relationship Id="rId5" Type="http://schemas.openxmlformats.org/officeDocument/2006/relationships/image" Target="../media/image60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6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6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70.png"/><Relationship Id="rId4" Type="http://schemas.openxmlformats.org/officeDocument/2006/relationships/image" Target="../media/image21.gi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325CBEA-CC3B-9812-25B0-84AD0F6B5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29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قراءات فردية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إملاء (25د).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كلمات بصرية</a:t>
            </a:r>
            <a:r>
              <a:rPr lang="fr-FR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قراءات فردية</a:t>
            </a:r>
            <a:r>
              <a:rPr lang="ar-SA" sz="1600" b="1" dirty="0">
                <a:cs typeface="Microsoft Uighur" panose="02000000000000000000" pitchFamily="2" charset="-78"/>
              </a:rPr>
              <a:t>.</a:t>
            </a:r>
            <a:endParaRPr lang="ar-MA" sz="1600" b="1" dirty="0">
              <a:cs typeface="Microsoft Uighur" panose="02000000000000000000" pitchFamily="2" charset="-78"/>
            </a:endParaRPr>
          </a:p>
          <a:p>
            <a:pPr lvl="1" algn="r"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129293" y="3380220"/>
            <a:ext cx="2478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رحلة لا تنسى الجزء 2 ص 79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التاء المبسوطة والتاء المربوطة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91470" y="469277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إملاء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الكلمات البصرية؛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01827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القرائي "رحلة لا تنسى الجزء 2"؛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31507" y="495287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التاء في آخر الكلمات بشكل صحيح.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3745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498"/>
          <a:stretch>
            <a:fillRect/>
          </a:stretch>
        </p:blipFill>
        <p:spPr>
          <a:xfrm>
            <a:off x="4572000" y="2051155"/>
            <a:ext cx="2254206" cy="354608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498"/>
          <a:stretch>
            <a:fillRect/>
          </a:stretch>
        </p:blipFill>
        <p:spPr>
          <a:xfrm>
            <a:off x="2351137" y="2051155"/>
            <a:ext cx="2024999" cy="35460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1893" y="78549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77496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BEF35D85-F727-FEBD-0503-05D32B8D95FB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570395CD-D13B-3F89-4E83-9D3ABA4F0B01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604B62F-239D-E632-E873-CE7504B23ACA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785A09C-1117-5F7E-36DE-D9E211F8621B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58EF2-6878-0946-1E2A-1C235161AF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D31CE615-8967-B59D-8F32-A1167FBD9BFF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600" y="1841500"/>
            <a:ext cx="6400800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/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الكلمات البصرية</a:t>
            </a:r>
            <a:r>
              <a:rPr lang="fr-FR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88" y="77577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الكلمات البصرية. من يذكر بالكلمات البصرية لهذا الأسبوع؟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744035" y="3013502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أُوَظِّفُ ٱلْكَلِماتِ ٱلْبَصَرِيَّةَ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Espace réservé pour une image  9">
            <a:extLst>
              <a:ext uri="{FF2B5EF4-FFF2-40B4-BE49-F238E27FC236}">
                <a16:creationId xmlns:a16="http://schemas.microsoft.com/office/drawing/2014/main" id="{5F0C2BC2-E43C-4308-1A8D-CF70CC4690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B84A-A70B-0A2B-DC10-C15868B4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8170A-A9CF-B6C9-F6B8-ED897AF1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7158E6-220A-E25B-3507-BC3C2F3DD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D70491-EACD-BDFF-1E1F-21CAA32F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07E44E-1E3D-C08F-0CC5-CE727A434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DE667A-EC83-6E70-16E3-DB653C7FA2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1712B9-E33B-E261-713E-77EBC03029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CF0CDE-BA67-6D99-3CE2-65589294251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6D8AF-F60B-AE5D-DBB9-2D0838EC0BE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FC514-AA55-C0AD-CF93-57219B1A985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3A1282-1E18-22E0-67EF-B03ED7BEF93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Google Shape;1666;p201">
            <a:extLst>
              <a:ext uri="{FF2B5EF4-FFF2-40B4-BE49-F238E27FC236}">
                <a16:creationId xmlns:a16="http://schemas.microsoft.com/office/drawing/2014/main" id="{A8C65B81-34B3-748A-F867-FBD10E19807D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بَيْنَ</a:t>
            </a:r>
          </a:p>
        </p:txBody>
      </p:sp>
      <p:sp>
        <p:nvSpPr>
          <p:cNvPr id="13" name="Google Shape;1667;p201">
            <a:extLst>
              <a:ext uri="{FF2B5EF4-FFF2-40B4-BE49-F238E27FC236}">
                <a16:creationId xmlns:a16="http://schemas.microsoft.com/office/drawing/2014/main" id="{F4EA0EE7-ABB0-9EB0-409A-7AEEF97DC2C0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خِلالَ</a:t>
            </a:r>
          </a:p>
        </p:txBody>
      </p:sp>
      <p:sp>
        <p:nvSpPr>
          <p:cNvPr id="14" name="Google Shape;1668;p201">
            <a:extLst>
              <a:ext uri="{FF2B5EF4-FFF2-40B4-BE49-F238E27FC236}">
                <a16:creationId xmlns:a16="http://schemas.microsoft.com/office/drawing/2014/main" id="{45521AAA-E33F-2CC6-E53F-30FC455766CD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أَمامَ</a:t>
            </a: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384A402A-0541-1924-8FF9-4725B7E7A7C3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عَبْرَ</a:t>
            </a:r>
          </a:p>
        </p:txBody>
      </p:sp>
      <p:sp>
        <p:nvSpPr>
          <p:cNvPr id="16" name="Google Shape;1666;p201">
            <a:extLst>
              <a:ext uri="{FF2B5EF4-FFF2-40B4-BE49-F238E27FC236}">
                <a16:creationId xmlns:a16="http://schemas.microsoft.com/office/drawing/2014/main" id="{DB5790F6-900B-A9E1-D157-E4D502463B70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تارَةً</a:t>
            </a:r>
          </a:p>
        </p:txBody>
      </p:sp>
      <p:sp>
        <p:nvSpPr>
          <p:cNvPr id="17" name="Google Shape;1667;p201">
            <a:extLst>
              <a:ext uri="{FF2B5EF4-FFF2-40B4-BE49-F238E27FC236}">
                <a16:creationId xmlns:a16="http://schemas.microsoft.com/office/drawing/2014/main" id="{5F6C270C-2A96-8832-9520-37E469A1B80A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كَثيراً</a:t>
            </a:r>
          </a:p>
        </p:txBody>
      </p:sp>
      <p:sp>
        <p:nvSpPr>
          <p:cNvPr id="18" name="Google Shape;1668;p201">
            <a:extLst>
              <a:ext uri="{FF2B5EF4-FFF2-40B4-BE49-F238E27FC236}">
                <a16:creationId xmlns:a16="http://schemas.microsoft.com/office/drawing/2014/main" id="{E3140DDB-E3B2-C8FC-848D-60E64A703416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اَلَّتي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358080EB-6F8C-3113-64ED-665EA8854380}"/>
              </a:ext>
            </a:extLst>
          </p:cNvPr>
          <p:cNvSpPr/>
          <p:nvPr/>
        </p:nvSpPr>
        <p:spPr>
          <a:xfrm>
            <a:off x="2800972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عَلى</a:t>
            </a:r>
          </a:p>
        </p:txBody>
      </p:sp>
    </p:spTree>
    <p:extLst>
      <p:ext uri="{BB962C8B-B14F-4D97-AF65-F5344CB8AC3E}">
        <p14:creationId xmlns:p14="http://schemas.microsoft.com/office/powerpoint/2010/main" val="275990777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Google Shape;1379;p12">
            <a:extLst>
              <a:ext uri="{FF2B5EF4-FFF2-40B4-BE49-F238E27FC236}">
                <a16:creationId xmlns:a16="http://schemas.microsoft.com/office/drawing/2014/main" id="{5B840896-1E49-B1E4-1EED-EBB2B7ED493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73" y="776808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94F068-7B31-70E7-7987-71578BD10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BFBD9F-71ED-E959-C3B2-E34EDFAA4CA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F86258-6992-9DEC-A574-2A99D73A422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44CE42C6-C9C0-CA5F-7A42-984A45AB6ADE}"/>
              </a:ext>
            </a:extLst>
          </p:cNvPr>
          <p:cNvSpPr/>
          <p:nvPr/>
        </p:nvSpPr>
        <p:spPr>
          <a:xfrm>
            <a:off x="6597052" y="189565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بَيْنَ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B814377B-7E97-01C8-CDB1-D222DB0B7FB5}"/>
              </a:ext>
            </a:extLst>
          </p:cNvPr>
          <p:cNvSpPr/>
          <p:nvPr/>
        </p:nvSpPr>
        <p:spPr>
          <a:xfrm>
            <a:off x="4639623" y="191322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خِلالَ</a:t>
            </a:r>
          </a:p>
        </p:txBody>
      </p:sp>
      <p:sp>
        <p:nvSpPr>
          <p:cNvPr id="8" name="Google Shape;1668;p201">
            <a:extLst>
              <a:ext uri="{FF2B5EF4-FFF2-40B4-BE49-F238E27FC236}">
                <a16:creationId xmlns:a16="http://schemas.microsoft.com/office/drawing/2014/main" id="{DAD85541-491B-EE9D-A952-C84E8F30B934}"/>
              </a:ext>
            </a:extLst>
          </p:cNvPr>
          <p:cNvSpPr/>
          <p:nvPr/>
        </p:nvSpPr>
        <p:spPr>
          <a:xfrm>
            <a:off x="922993" y="195192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أَمامَ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5261B09F-DEEB-E2F3-8409-061858279C18}"/>
              </a:ext>
            </a:extLst>
          </p:cNvPr>
          <p:cNvSpPr/>
          <p:nvPr/>
        </p:nvSpPr>
        <p:spPr>
          <a:xfrm>
            <a:off x="2781308" y="193079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عَبْرَ</a:t>
            </a:r>
          </a:p>
        </p:txBody>
      </p:sp>
      <p:sp>
        <p:nvSpPr>
          <p:cNvPr id="13" name="Google Shape;1666;p201">
            <a:extLst>
              <a:ext uri="{FF2B5EF4-FFF2-40B4-BE49-F238E27FC236}">
                <a16:creationId xmlns:a16="http://schemas.microsoft.com/office/drawing/2014/main" id="{D78DD3C7-8F24-56CA-30E3-AA7F67DEBBC5}"/>
              </a:ext>
            </a:extLst>
          </p:cNvPr>
          <p:cNvSpPr/>
          <p:nvPr/>
        </p:nvSpPr>
        <p:spPr>
          <a:xfrm>
            <a:off x="6597052" y="3264699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تارَةً</a:t>
            </a:r>
          </a:p>
        </p:txBody>
      </p:sp>
      <p:sp>
        <p:nvSpPr>
          <p:cNvPr id="15" name="Google Shape;1667;p201">
            <a:extLst>
              <a:ext uri="{FF2B5EF4-FFF2-40B4-BE49-F238E27FC236}">
                <a16:creationId xmlns:a16="http://schemas.microsoft.com/office/drawing/2014/main" id="{A7D0ABFF-3F9D-E819-30BC-66647762ABF2}"/>
              </a:ext>
            </a:extLst>
          </p:cNvPr>
          <p:cNvSpPr/>
          <p:nvPr/>
        </p:nvSpPr>
        <p:spPr>
          <a:xfrm>
            <a:off x="4639623" y="328227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كَثيراً</a:t>
            </a:r>
          </a:p>
        </p:txBody>
      </p:sp>
      <p:sp>
        <p:nvSpPr>
          <p:cNvPr id="16" name="Google Shape;1668;p201">
            <a:extLst>
              <a:ext uri="{FF2B5EF4-FFF2-40B4-BE49-F238E27FC236}">
                <a16:creationId xmlns:a16="http://schemas.microsoft.com/office/drawing/2014/main" id="{8BD19B0C-02DD-039F-0A2F-0261733CAD6B}"/>
              </a:ext>
            </a:extLst>
          </p:cNvPr>
          <p:cNvSpPr/>
          <p:nvPr/>
        </p:nvSpPr>
        <p:spPr>
          <a:xfrm>
            <a:off x="922993" y="332096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اَلَّتي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F83E2774-6F55-BAF0-E7BB-D13BD70E68BA}"/>
              </a:ext>
            </a:extLst>
          </p:cNvPr>
          <p:cNvSpPr/>
          <p:nvPr/>
        </p:nvSpPr>
        <p:spPr>
          <a:xfrm>
            <a:off x="2781308" y="32998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عَلى</a:t>
            </a:r>
          </a:p>
        </p:txBody>
      </p:sp>
      <p:sp>
        <p:nvSpPr>
          <p:cNvPr id="19" name="Google Shape;677;p154">
            <a:extLst>
              <a:ext uri="{FF2B5EF4-FFF2-40B4-BE49-F238E27FC236}">
                <a16:creationId xmlns:a16="http://schemas.microsoft.com/office/drawing/2014/main" id="{E097E903-1B6D-5F5B-98D4-DA68E1B98115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جَلَسَ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ٱلصَّديقانِ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يَتَبادَلانِ أَطْرافَ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ٱلْحَديثِ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.........  فَتْرَةِ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ٱلِاسْتِراحَةِ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37BF-D02B-206D-DF46-13ECB0A8E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677;p154">
            <a:extLst>
              <a:ext uri="{FF2B5EF4-FFF2-40B4-BE49-F238E27FC236}">
                <a16:creationId xmlns:a16="http://schemas.microsoft.com/office/drawing/2014/main" id="{6645B887-7BC3-F25D-861A-B01EEECF43BC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جَلَسَ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ٱلصَّديقانِ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يَتَبادَلانِ أَطْرافَ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ٱلْحَديثِ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.............فَتْرَةِ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ٱلِاسْتِراحَةِ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6B595CA-DC50-DFF4-4BD6-CA5EB3BD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439C50-D910-FB4F-C76F-408F15B044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22FCC5-FCBC-FA46-9F53-616AF99557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C4189A-C315-C967-C0F0-09E705955F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4C1914-3726-7B32-75AE-066D90AA5C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E15B4F-F701-FF46-256C-E1BBDA627AC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83457B-68FA-AF0F-C25C-9E305F2A81F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7F8B6BB-7529-4AAF-5EB5-5CF052A4798D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304363F-F28C-8810-9F0A-E3948497781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11820B4-8D44-8F35-EF52-6DBFD6D649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8" name="Google Shape;1669;p201">
            <a:extLst>
              <a:ext uri="{FF2B5EF4-FFF2-40B4-BE49-F238E27FC236}">
                <a16:creationId xmlns:a16="http://schemas.microsoft.com/office/drawing/2014/main" id="{F26D7B7E-AA41-3025-2320-B61BEC6300AD}"/>
              </a:ext>
            </a:extLst>
          </p:cNvPr>
          <p:cNvSpPr/>
          <p:nvPr/>
        </p:nvSpPr>
        <p:spPr>
          <a:xfrm>
            <a:off x="2588231" y="5163307"/>
            <a:ext cx="1059537" cy="936000"/>
          </a:xfrm>
          <a:prstGeom prst="roundRect">
            <a:avLst/>
          </a:prstGeom>
          <a:solidFill>
            <a:schemeClr val="bg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خِلالَ</a:t>
            </a:r>
            <a:endParaRPr lang="ar-MA" sz="4400" b="1" kern="0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3C060BCB-684E-E24E-C974-AF5D3FB95172}"/>
              </a:ext>
            </a:extLst>
          </p:cNvPr>
          <p:cNvSpPr/>
          <p:nvPr/>
        </p:nvSpPr>
        <p:spPr>
          <a:xfrm>
            <a:off x="6597052" y="189565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بَيْنَ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29EEEFA0-D3BC-476C-0CCF-99DB8F8FAA71}"/>
              </a:ext>
            </a:extLst>
          </p:cNvPr>
          <p:cNvSpPr/>
          <p:nvPr/>
        </p:nvSpPr>
        <p:spPr>
          <a:xfrm>
            <a:off x="4639623" y="191322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خِلالَ</a:t>
            </a:r>
          </a:p>
        </p:txBody>
      </p:sp>
      <p:sp>
        <p:nvSpPr>
          <p:cNvPr id="5" name="Google Shape;1668;p201">
            <a:extLst>
              <a:ext uri="{FF2B5EF4-FFF2-40B4-BE49-F238E27FC236}">
                <a16:creationId xmlns:a16="http://schemas.microsoft.com/office/drawing/2014/main" id="{5DF03C94-B816-19D3-57D7-BB0799FA2FD3}"/>
              </a:ext>
            </a:extLst>
          </p:cNvPr>
          <p:cNvSpPr/>
          <p:nvPr/>
        </p:nvSpPr>
        <p:spPr>
          <a:xfrm>
            <a:off x="922993" y="195192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أَمامَ</a:t>
            </a: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21A4003B-76ED-3380-9409-6BD15208BAF8}"/>
              </a:ext>
            </a:extLst>
          </p:cNvPr>
          <p:cNvSpPr/>
          <p:nvPr/>
        </p:nvSpPr>
        <p:spPr>
          <a:xfrm>
            <a:off x="2781308" y="193079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عَبْرَ</a:t>
            </a:r>
          </a:p>
        </p:txBody>
      </p:sp>
      <p:sp>
        <p:nvSpPr>
          <p:cNvPr id="13" name="Google Shape;1666;p201">
            <a:extLst>
              <a:ext uri="{FF2B5EF4-FFF2-40B4-BE49-F238E27FC236}">
                <a16:creationId xmlns:a16="http://schemas.microsoft.com/office/drawing/2014/main" id="{345D44AF-912D-79E1-EF11-12DC745B8DE1}"/>
              </a:ext>
            </a:extLst>
          </p:cNvPr>
          <p:cNvSpPr/>
          <p:nvPr/>
        </p:nvSpPr>
        <p:spPr>
          <a:xfrm>
            <a:off x="6597052" y="3264699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تارَةً</a:t>
            </a:r>
          </a:p>
        </p:txBody>
      </p:sp>
      <p:sp>
        <p:nvSpPr>
          <p:cNvPr id="14" name="Google Shape;1667;p201">
            <a:extLst>
              <a:ext uri="{FF2B5EF4-FFF2-40B4-BE49-F238E27FC236}">
                <a16:creationId xmlns:a16="http://schemas.microsoft.com/office/drawing/2014/main" id="{5E338197-CB48-EB6B-A998-F90BA80DBBD2}"/>
              </a:ext>
            </a:extLst>
          </p:cNvPr>
          <p:cNvSpPr/>
          <p:nvPr/>
        </p:nvSpPr>
        <p:spPr>
          <a:xfrm>
            <a:off x="4639623" y="328227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كَثيراً</a:t>
            </a:r>
          </a:p>
        </p:txBody>
      </p:sp>
      <p:sp>
        <p:nvSpPr>
          <p:cNvPr id="15" name="Google Shape;1668;p201">
            <a:extLst>
              <a:ext uri="{FF2B5EF4-FFF2-40B4-BE49-F238E27FC236}">
                <a16:creationId xmlns:a16="http://schemas.microsoft.com/office/drawing/2014/main" id="{C8A0A4B0-04CF-0846-AE67-EC5966CB4F54}"/>
              </a:ext>
            </a:extLst>
          </p:cNvPr>
          <p:cNvSpPr/>
          <p:nvPr/>
        </p:nvSpPr>
        <p:spPr>
          <a:xfrm>
            <a:off x="922993" y="332096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اَلَّتي</a:t>
            </a:r>
          </a:p>
        </p:txBody>
      </p:sp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4B580408-9E1C-1336-C0A6-7FDED38FA32C}"/>
              </a:ext>
            </a:extLst>
          </p:cNvPr>
          <p:cNvSpPr/>
          <p:nvPr/>
        </p:nvSpPr>
        <p:spPr>
          <a:xfrm>
            <a:off x="2781308" y="32998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عَلى</a:t>
            </a:r>
          </a:p>
        </p:txBody>
      </p:sp>
    </p:spTree>
    <p:extLst>
      <p:ext uri="{BB962C8B-B14F-4D97-AF65-F5344CB8AC3E}">
        <p14:creationId xmlns:p14="http://schemas.microsoft.com/office/powerpoint/2010/main" val="20608995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004FA-C4E9-7277-1466-03F4EA844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761A67-D97E-CF91-8776-BB12FF0EC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6B8479-00A2-D7E6-8D80-7664A0A06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330B41-3596-48A6-ACAF-1842170E5C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FD53CC-635A-66F8-380E-E37687ACA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4BB77C-E4F6-0092-9BE3-C3488F38B6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93B52D3-9C57-BDA2-8F23-4E3E82C094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D3B18E7-D2C4-6C75-17C4-CF26C253DC24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EFDBCC-648A-80F0-5D9B-0C52FB53461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A91236-054C-A112-BB39-D15442C9FD2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DE3ED4-874B-A4C6-817D-8546CD1601F0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A65F97EE-D5F2-7FB0-6D0D-351D5FD27EDA}"/>
              </a:ext>
            </a:extLst>
          </p:cNvPr>
          <p:cNvSpPr/>
          <p:nvPr/>
        </p:nvSpPr>
        <p:spPr>
          <a:xfrm>
            <a:off x="6597052" y="189565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بَيْنَ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70906A49-021D-2393-4543-381D3AF956C6}"/>
              </a:ext>
            </a:extLst>
          </p:cNvPr>
          <p:cNvSpPr/>
          <p:nvPr/>
        </p:nvSpPr>
        <p:spPr>
          <a:xfrm>
            <a:off x="4639623" y="191322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خِلالَ</a:t>
            </a:r>
          </a:p>
        </p:txBody>
      </p:sp>
      <p:sp>
        <p:nvSpPr>
          <p:cNvPr id="8" name="Google Shape;1668;p201">
            <a:extLst>
              <a:ext uri="{FF2B5EF4-FFF2-40B4-BE49-F238E27FC236}">
                <a16:creationId xmlns:a16="http://schemas.microsoft.com/office/drawing/2014/main" id="{9EB99CA6-1A5E-DC5B-DED5-AB43E60650DF}"/>
              </a:ext>
            </a:extLst>
          </p:cNvPr>
          <p:cNvSpPr/>
          <p:nvPr/>
        </p:nvSpPr>
        <p:spPr>
          <a:xfrm>
            <a:off x="922993" y="195192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أَمامَ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B29961FD-05D3-C45C-67DF-0EE5DAFEE1BC}"/>
              </a:ext>
            </a:extLst>
          </p:cNvPr>
          <p:cNvSpPr/>
          <p:nvPr/>
        </p:nvSpPr>
        <p:spPr>
          <a:xfrm>
            <a:off x="2781308" y="193079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عَبْرَ</a:t>
            </a:r>
          </a:p>
        </p:txBody>
      </p:sp>
      <p:sp>
        <p:nvSpPr>
          <p:cNvPr id="15" name="Google Shape;1666;p201">
            <a:extLst>
              <a:ext uri="{FF2B5EF4-FFF2-40B4-BE49-F238E27FC236}">
                <a16:creationId xmlns:a16="http://schemas.microsoft.com/office/drawing/2014/main" id="{3F4967DF-8E3B-7705-243B-D3FBB2DA972F}"/>
              </a:ext>
            </a:extLst>
          </p:cNvPr>
          <p:cNvSpPr/>
          <p:nvPr/>
        </p:nvSpPr>
        <p:spPr>
          <a:xfrm>
            <a:off x="6597052" y="3264699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تارَةً</a:t>
            </a:r>
          </a:p>
        </p:txBody>
      </p:sp>
      <p:sp>
        <p:nvSpPr>
          <p:cNvPr id="16" name="Google Shape;1667;p201">
            <a:extLst>
              <a:ext uri="{FF2B5EF4-FFF2-40B4-BE49-F238E27FC236}">
                <a16:creationId xmlns:a16="http://schemas.microsoft.com/office/drawing/2014/main" id="{91B67EAF-2717-81D8-CBB3-A788BF5F5AF3}"/>
              </a:ext>
            </a:extLst>
          </p:cNvPr>
          <p:cNvSpPr/>
          <p:nvPr/>
        </p:nvSpPr>
        <p:spPr>
          <a:xfrm>
            <a:off x="4639623" y="328227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كَثيراً</a:t>
            </a:r>
          </a:p>
        </p:txBody>
      </p:sp>
      <p:sp>
        <p:nvSpPr>
          <p:cNvPr id="18" name="Google Shape;1668;p201">
            <a:extLst>
              <a:ext uri="{FF2B5EF4-FFF2-40B4-BE49-F238E27FC236}">
                <a16:creationId xmlns:a16="http://schemas.microsoft.com/office/drawing/2014/main" id="{93BCA981-80A4-4641-148B-DA71CB7B7165}"/>
              </a:ext>
            </a:extLst>
          </p:cNvPr>
          <p:cNvSpPr/>
          <p:nvPr/>
        </p:nvSpPr>
        <p:spPr>
          <a:xfrm>
            <a:off x="922993" y="332096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اَلَّتي</a:t>
            </a:r>
          </a:p>
        </p:txBody>
      </p:sp>
      <p:sp>
        <p:nvSpPr>
          <p:cNvPr id="19" name="Google Shape;1671;p201">
            <a:extLst>
              <a:ext uri="{FF2B5EF4-FFF2-40B4-BE49-F238E27FC236}">
                <a16:creationId xmlns:a16="http://schemas.microsoft.com/office/drawing/2014/main" id="{5A8FD744-B8EA-6830-0E23-E58C9B964784}"/>
              </a:ext>
            </a:extLst>
          </p:cNvPr>
          <p:cNvSpPr/>
          <p:nvPr/>
        </p:nvSpPr>
        <p:spPr>
          <a:xfrm>
            <a:off x="2781308" y="32998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عَلى</a:t>
            </a:r>
          </a:p>
        </p:txBody>
      </p:sp>
      <p:sp>
        <p:nvSpPr>
          <p:cNvPr id="29" name="Google Shape;677;p154">
            <a:extLst>
              <a:ext uri="{FF2B5EF4-FFF2-40B4-BE49-F238E27FC236}">
                <a16:creationId xmlns:a16="http://schemas.microsoft.com/office/drawing/2014/main" id="{CB0B9EFC-4065-7E0F-B36F-CF2477B7F1D7}"/>
              </a:ext>
            </a:extLst>
          </p:cNvPr>
          <p:cNvSpPr txBox="1"/>
          <p:nvPr/>
        </p:nvSpPr>
        <p:spPr>
          <a:xfrm>
            <a:off x="437788" y="5276620"/>
            <a:ext cx="703458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اِنْدَهَشَ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ٱلزُّوّارُ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 صَوْمَعَةِ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ٱلْكُتُبِيَّةِ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ٱلْمَهيبَةِ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24FA4A7-9C76-96B5-73C9-6C487859E4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73" y="5029611"/>
            <a:ext cx="1233838" cy="10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6314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478DB-8F29-03D8-760B-C495C6A23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677;p154">
            <a:extLst>
              <a:ext uri="{FF2B5EF4-FFF2-40B4-BE49-F238E27FC236}">
                <a16:creationId xmlns:a16="http://schemas.microsoft.com/office/drawing/2014/main" id="{D38DB058-84D2-A505-BBD8-BD6015977C0E}"/>
              </a:ext>
            </a:extLst>
          </p:cNvPr>
          <p:cNvSpPr txBox="1"/>
          <p:nvPr/>
        </p:nvSpPr>
        <p:spPr>
          <a:xfrm>
            <a:off x="437788" y="5276620"/>
            <a:ext cx="691674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اِنْدَهَشَ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ٱلزُّوّارُ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 صَوْمَعَةِ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ٱلْكُتُبِيَّةِ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ٱلْمَهيبَةِ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4607AE7-04E6-6B5B-9288-BDB92597C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73" y="5029611"/>
            <a:ext cx="1233838" cy="100037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3B24DF2-E6D3-9E90-89F0-39AB1FC0E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1" y="792000"/>
            <a:ext cx="6840000" cy="612000"/>
          </a:xfrm>
        </p:spPr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رأيك؟  ــــ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DC197F-6228-77F8-72FD-E64667EA9A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E98F1E-1628-5B30-3361-A4094E3996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693FDD-9A67-D136-202F-D36B6C04DC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80B87B-D018-29C6-9905-350D80B44E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1B0035-8101-F976-07F8-C8B4C129340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0B33CA-A568-7473-C8AD-77B3350A1154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7DEDF2-1FD9-CA8E-6106-62638682679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DEBDED-01AD-40BA-B87B-C4F85DDF751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9D66657E-DC4D-F6E7-DBFE-105447173D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0" name="Google Shape;1669;p201">
            <a:extLst>
              <a:ext uri="{FF2B5EF4-FFF2-40B4-BE49-F238E27FC236}">
                <a16:creationId xmlns:a16="http://schemas.microsoft.com/office/drawing/2014/main" id="{A0BCB17C-7CBA-1933-36DD-061F10CAD9C7}"/>
              </a:ext>
            </a:extLst>
          </p:cNvPr>
          <p:cNvSpPr/>
          <p:nvPr/>
        </p:nvSpPr>
        <p:spPr>
          <a:xfrm>
            <a:off x="4284366" y="5224098"/>
            <a:ext cx="937558" cy="936000"/>
          </a:xfrm>
          <a:prstGeom prst="roundRect">
            <a:avLst/>
          </a:prstGeom>
          <a:solidFill>
            <a:schemeClr val="bg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أَمامَ</a:t>
            </a:r>
            <a:endParaRPr lang="ar-MA" sz="4800" b="1" kern="0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66;p201">
            <a:extLst>
              <a:ext uri="{FF2B5EF4-FFF2-40B4-BE49-F238E27FC236}">
                <a16:creationId xmlns:a16="http://schemas.microsoft.com/office/drawing/2014/main" id="{83C95C12-C128-42B9-25DC-C22419896BFE}"/>
              </a:ext>
            </a:extLst>
          </p:cNvPr>
          <p:cNvSpPr/>
          <p:nvPr/>
        </p:nvSpPr>
        <p:spPr>
          <a:xfrm>
            <a:off x="6597052" y="189565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بَيْنَ</a:t>
            </a:r>
          </a:p>
        </p:txBody>
      </p:sp>
      <p:sp>
        <p:nvSpPr>
          <p:cNvPr id="16" name="Google Shape;1667;p201">
            <a:extLst>
              <a:ext uri="{FF2B5EF4-FFF2-40B4-BE49-F238E27FC236}">
                <a16:creationId xmlns:a16="http://schemas.microsoft.com/office/drawing/2014/main" id="{DB23F674-AE4A-A746-EC51-B46E1E24C746}"/>
              </a:ext>
            </a:extLst>
          </p:cNvPr>
          <p:cNvSpPr/>
          <p:nvPr/>
        </p:nvSpPr>
        <p:spPr>
          <a:xfrm>
            <a:off x="4639623" y="191322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خِلالَ</a:t>
            </a:r>
          </a:p>
        </p:txBody>
      </p:sp>
      <p:sp>
        <p:nvSpPr>
          <p:cNvPr id="18" name="Google Shape;1668;p201">
            <a:extLst>
              <a:ext uri="{FF2B5EF4-FFF2-40B4-BE49-F238E27FC236}">
                <a16:creationId xmlns:a16="http://schemas.microsoft.com/office/drawing/2014/main" id="{BFC0B582-FDE5-0BC0-0C28-A9A20411EAC0}"/>
              </a:ext>
            </a:extLst>
          </p:cNvPr>
          <p:cNvSpPr/>
          <p:nvPr/>
        </p:nvSpPr>
        <p:spPr>
          <a:xfrm>
            <a:off x="922993" y="195192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أَمامَ</a:t>
            </a:r>
          </a:p>
        </p:txBody>
      </p:sp>
      <p:sp>
        <p:nvSpPr>
          <p:cNvPr id="19" name="Google Shape;1671;p201">
            <a:extLst>
              <a:ext uri="{FF2B5EF4-FFF2-40B4-BE49-F238E27FC236}">
                <a16:creationId xmlns:a16="http://schemas.microsoft.com/office/drawing/2014/main" id="{26C9721F-DDA5-9C41-C20C-0DC4FCC3D4A4}"/>
              </a:ext>
            </a:extLst>
          </p:cNvPr>
          <p:cNvSpPr/>
          <p:nvPr/>
        </p:nvSpPr>
        <p:spPr>
          <a:xfrm>
            <a:off x="2781308" y="193079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عَبْرَ</a:t>
            </a:r>
          </a:p>
        </p:txBody>
      </p:sp>
      <p:sp>
        <p:nvSpPr>
          <p:cNvPr id="20" name="Google Shape;1666;p201">
            <a:extLst>
              <a:ext uri="{FF2B5EF4-FFF2-40B4-BE49-F238E27FC236}">
                <a16:creationId xmlns:a16="http://schemas.microsoft.com/office/drawing/2014/main" id="{0B566334-FF98-2AA4-5CF1-F2B03FA70B13}"/>
              </a:ext>
            </a:extLst>
          </p:cNvPr>
          <p:cNvSpPr/>
          <p:nvPr/>
        </p:nvSpPr>
        <p:spPr>
          <a:xfrm>
            <a:off x="6597052" y="3264699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تارَةً</a:t>
            </a:r>
          </a:p>
        </p:txBody>
      </p:sp>
      <p:sp>
        <p:nvSpPr>
          <p:cNvPr id="21" name="Google Shape;1667;p201">
            <a:extLst>
              <a:ext uri="{FF2B5EF4-FFF2-40B4-BE49-F238E27FC236}">
                <a16:creationId xmlns:a16="http://schemas.microsoft.com/office/drawing/2014/main" id="{9046D0AD-8A26-656E-EB52-08A62D4A42AC}"/>
              </a:ext>
            </a:extLst>
          </p:cNvPr>
          <p:cNvSpPr/>
          <p:nvPr/>
        </p:nvSpPr>
        <p:spPr>
          <a:xfrm>
            <a:off x="4639623" y="328227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كَثيراً</a:t>
            </a:r>
          </a:p>
        </p:txBody>
      </p:sp>
      <p:sp>
        <p:nvSpPr>
          <p:cNvPr id="22" name="Google Shape;1668;p201">
            <a:extLst>
              <a:ext uri="{FF2B5EF4-FFF2-40B4-BE49-F238E27FC236}">
                <a16:creationId xmlns:a16="http://schemas.microsoft.com/office/drawing/2014/main" id="{5FD04586-F79F-DB18-28E7-47994CB34FDE}"/>
              </a:ext>
            </a:extLst>
          </p:cNvPr>
          <p:cNvSpPr/>
          <p:nvPr/>
        </p:nvSpPr>
        <p:spPr>
          <a:xfrm>
            <a:off x="922993" y="332096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اَلَّتي</a:t>
            </a: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6B991198-837E-279E-F096-5D3CF92BEEFC}"/>
              </a:ext>
            </a:extLst>
          </p:cNvPr>
          <p:cNvSpPr/>
          <p:nvPr/>
        </p:nvSpPr>
        <p:spPr>
          <a:xfrm>
            <a:off x="2781308" y="32998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عَلى</a:t>
            </a:r>
          </a:p>
        </p:txBody>
      </p:sp>
    </p:spTree>
    <p:extLst>
      <p:ext uri="{BB962C8B-B14F-4D97-AF65-F5344CB8AC3E}">
        <p14:creationId xmlns:p14="http://schemas.microsoft.com/office/powerpoint/2010/main" val="15424380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BF917-DA4D-5378-EF17-A7534DDE5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1F2333-77E5-9CE2-CC9B-D52AE83E6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3092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1FFF30-D5FE-C8DF-2F06-2D3C269406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2B972E-D0A3-183D-3513-D1B99CE465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CE3723-32C3-C4F8-9D39-D7AB1F1B3D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2F492C-3053-A667-4F0C-E44E244873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6426DA7-F9A6-554F-DF01-7E83F8739D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A2AFA45-EDF5-829A-CEEB-CB09F6FA307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AB5A38-963C-87EA-8749-88C560D5C2C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7CEE87-969E-2C6C-0CB6-5373821A108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EF5DAB-F8CE-FA82-8992-0DDD7350A32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Google Shape;1666;p201">
            <a:extLst>
              <a:ext uri="{FF2B5EF4-FFF2-40B4-BE49-F238E27FC236}">
                <a16:creationId xmlns:a16="http://schemas.microsoft.com/office/drawing/2014/main" id="{9B9EFF55-4BE3-C57D-B3DE-E9F164F0AE88}"/>
              </a:ext>
            </a:extLst>
          </p:cNvPr>
          <p:cNvSpPr/>
          <p:nvPr/>
        </p:nvSpPr>
        <p:spPr>
          <a:xfrm>
            <a:off x="6597052" y="189565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بَيْنَ</a:t>
            </a:r>
          </a:p>
        </p:txBody>
      </p:sp>
      <p:sp>
        <p:nvSpPr>
          <p:cNvPr id="8" name="Google Shape;1667;p201">
            <a:extLst>
              <a:ext uri="{FF2B5EF4-FFF2-40B4-BE49-F238E27FC236}">
                <a16:creationId xmlns:a16="http://schemas.microsoft.com/office/drawing/2014/main" id="{5989B26E-67E5-625B-6F89-A1256F22E8BD}"/>
              </a:ext>
            </a:extLst>
          </p:cNvPr>
          <p:cNvSpPr/>
          <p:nvPr/>
        </p:nvSpPr>
        <p:spPr>
          <a:xfrm>
            <a:off x="4639623" y="191322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خِلالَ</a:t>
            </a:r>
          </a:p>
        </p:txBody>
      </p:sp>
      <p:sp>
        <p:nvSpPr>
          <p:cNvPr id="10" name="Google Shape;1668;p201">
            <a:extLst>
              <a:ext uri="{FF2B5EF4-FFF2-40B4-BE49-F238E27FC236}">
                <a16:creationId xmlns:a16="http://schemas.microsoft.com/office/drawing/2014/main" id="{427F3F87-C531-B4AA-8794-EF2F4E2ECDF8}"/>
              </a:ext>
            </a:extLst>
          </p:cNvPr>
          <p:cNvSpPr/>
          <p:nvPr/>
        </p:nvSpPr>
        <p:spPr>
          <a:xfrm>
            <a:off x="922993" y="195192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أَمامَ</a:t>
            </a: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4B1BA4CB-011C-FAD7-BCB2-10D3943BA6A9}"/>
              </a:ext>
            </a:extLst>
          </p:cNvPr>
          <p:cNvSpPr/>
          <p:nvPr/>
        </p:nvSpPr>
        <p:spPr>
          <a:xfrm>
            <a:off x="2781308" y="193079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عَبْرَ</a:t>
            </a:r>
          </a:p>
        </p:txBody>
      </p:sp>
      <p:sp>
        <p:nvSpPr>
          <p:cNvPr id="16" name="Google Shape;1666;p201">
            <a:extLst>
              <a:ext uri="{FF2B5EF4-FFF2-40B4-BE49-F238E27FC236}">
                <a16:creationId xmlns:a16="http://schemas.microsoft.com/office/drawing/2014/main" id="{FE090F51-FD0E-8C6B-232B-3C04F207F0BB}"/>
              </a:ext>
            </a:extLst>
          </p:cNvPr>
          <p:cNvSpPr/>
          <p:nvPr/>
        </p:nvSpPr>
        <p:spPr>
          <a:xfrm>
            <a:off x="6597052" y="3264699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تارَةً</a:t>
            </a:r>
          </a:p>
        </p:txBody>
      </p:sp>
      <p:sp>
        <p:nvSpPr>
          <p:cNvPr id="18" name="Google Shape;1667;p201">
            <a:extLst>
              <a:ext uri="{FF2B5EF4-FFF2-40B4-BE49-F238E27FC236}">
                <a16:creationId xmlns:a16="http://schemas.microsoft.com/office/drawing/2014/main" id="{869AC054-057C-BEDC-885C-BE35799E68DC}"/>
              </a:ext>
            </a:extLst>
          </p:cNvPr>
          <p:cNvSpPr/>
          <p:nvPr/>
        </p:nvSpPr>
        <p:spPr>
          <a:xfrm>
            <a:off x="4639623" y="328227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كَثيراً</a:t>
            </a:r>
          </a:p>
        </p:txBody>
      </p:sp>
      <p:sp>
        <p:nvSpPr>
          <p:cNvPr id="19" name="Google Shape;1668;p201">
            <a:extLst>
              <a:ext uri="{FF2B5EF4-FFF2-40B4-BE49-F238E27FC236}">
                <a16:creationId xmlns:a16="http://schemas.microsoft.com/office/drawing/2014/main" id="{648CA0C1-C75E-0CF0-F7FB-7A0C34C1A22C}"/>
              </a:ext>
            </a:extLst>
          </p:cNvPr>
          <p:cNvSpPr/>
          <p:nvPr/>
        </p:nvSpPr>
        <p:spPr>
          <a:xfrm>
            <a:off x="922993" y="332096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اَلَّتي</a:t>
            </a:r>
          </a:p>
        </p:txBody>
      </p:sp>
      <p:sp>
        <p:nvSpPr>
          <p:cNvPr id="28" name="Google Shape;1671;p201">
            <a:extLst>
              <a:ext uri="{FF2B5EF4-FFF2-40B4-BE49-F238E27FC236}">
                <a16:creationId xmlns:a16="http://schemas.microsoft.com/office/drawing/2014/main" id="{24105B44-F73C-D33E-8864-88BA0AC63566}"/>
              </a:ext>
            </a:extLst>
          </p:cNvPr>
          <p:cNvSpPr/>
          <p:nvPr/>
        </p:nvSpPr>
        <p:spPr>
          <a:xfrm>
            <a:off x="2781308" y="32998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عَلى</a:t>
            </a:r>
          </a:p>
        </p:txBody>
      </p:sp>
      <p:sp>
        <p:nvSpPr>
          <p:cNvPr id="29" name="Google Shape;677;p154">
            <a:extLst>
              <a:ext uri="{FF2B5EF4-FFF2-40B4-BE49-F238E27FC236}">
                <a16:creationId xmlns:a16="http://schemas.microsoft.com/office/drawing/2014/main" id="{DA5CBC84-6D7E-8D3E-719C-C1B00BCA3138}"/>
              </a:ext>
            </a:extLst>
          </p:cNvPr>
          <p:cNvSpPr txBox="1"/>
          <p:nvPr/>
        </p:nvSpPr>
        <p:spPr>
          <a:xfrm>
            <a:off x="993058" y="5220353"/>
            <a:ext cx="749218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زُرْتُ صَوْمَعَةَ حَسّانَ ......... تَقَعُ في قَلْبِ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ٱلرِّباطِ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553537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EF151-826B-0735-5363-348DC3D28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AE3FFC-2D47-4A65-D78F-F6910889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A333F2-34A9-6273-C8D0-C8B69065D2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E676BF-B76F-E79D-05E8-598E5FE026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43CFD1-3110-FA39-E192-CF60E39890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AD9FAA-22A2-D1AA-95BB-904C329E79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AD3335D-6DAA-EA30-7876-567A7A75C14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B7A9CB-A8BD-1BBA-CD08-5657ACB6BE4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3FEBEA-AAA7-C7A8-04A7-C0C550B7A02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D4A119-C436-DAFD-4D39-7FBD4CDBE01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F7576330-4027-A19C-4F59-33D530A5C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54B60BAE-6960-EDF8-69AB-EF089E56E381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زُرْتُ صَوْمَعَةَ حَسّانَ ......... تَقَعُ في قَلْبِ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ٱلرِّباطِ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30" name="Google Shape;1669;p201">
            <a:extLst>
              <a:ext uri="{FF2B5EF4-FFF2-40B4-BE49-F238E27FC236}">
                <a16:creationId xmlns:a16="http://schemas.microsoft.com/office/drawing/2014/main" id="{96969069-DF38-DACB-94D0-18F01BE61DCC}"/>
              </a:ext>
            </a:extLst>
          </p:cNvPr>
          <p:cNvSpPr/>
          <p:nvPr/>
        </p:nvSpPr>
        <p:spPr>
          <a:xfrm>
            <a:off x="4075043" y="5166000"/>
            <a:ext cx="993913" cy="936000"/>
          </a:xfrm>
          <a:prstGeom prst="roundRect">
            <a:avLst/>
          </a:prstGeom>
          <a:solidFill>
            <a:schemeClr val="bg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endParaRPr lang="ar-MA" sz="4400" b="1" kern="0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666;p201">
            <a:extLst>
              <a:ext uri="{FF2B5EF4-FFF2-40B4-BE49-F238E27FC236}">
                <a16:creationId xmlns:a16="http://schemas.microsoft.com/office/drawing/2014/main" id="{C420CFA4-6B47-181B-234A-0102BC120E4B}"/>
              </a:ext>
            </a:extLst>
          </p:cNvPr>
          <p:cNvSpPr/>
          <p:nvPr/>
        </p:nvSpPr>
        <p:spPr>
          <a:xfrm>
            <a:off x="6597052" y="189565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بَيْنَ</a:t>
            </a:r>
          </a:p>
        </p:txBody>
      </p:sp>
      <p:sp>
        <p:nvSpPr>
          <p:cNvPr id="10" name="Google Shape;1667;p201">
            <a:extLst>
              <a:ext uri="{FF2B5EF4-FFF2-40B4-BE49-F238E27FC236}">
                <a16:creationId xmlns:a16="http://schemas.microsoft.com/office/drawing/2014/main" id="{C9A81365-9EEF-18EB-B327-20B131574B99}"/>
              </a:ext>
            </a:extLst>
          </p:cNvPr>
          <p:cNvSpPr/>
          <p:nvPr/>
        </p:nvSpPr>
        <p:spPr>
          <a:xfrm>
            <a:off x="4639623" y="191322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خِلالَ</a:t>
            </a:r>
          </a:p>
        </p:txBody>
      </p:sp>
      <p:sp>
        <p:nvSpPr>
          <p:cNvPr id="15" name="Google Shape;1668;p201">
            <a:extLst>
              <a:ext uri="{FF2B5EF4-FFF2-40B4-BE49-F238E27FC236}">
                <a16:creationId xmlns:a16="http://schemas.microsoft.com/office/drawing/2014/main" id="{CCA15BA1-E82D-F164-0FDE-517BF6D4C09C}"/>
              </a:ext>
            </a:extLst>
          </p:cNvPr>
          <p:cNvSpPr/>
          <p:nvPr/>
        </p:nvSpPr>
        <p:spPr>
          <a:xfrm>
            <a:off x="922993" y="195192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أَمامَ</a:t>
            </a:r>
          </a:p>
        </p:txBody>
      </p:sp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3985B404-4342-67C5-3364-0702E923A79F}"/>
              </a:ext>
            </a:extLst>
          </p:cNvPr>
          <p:cNvSpPr/>
          <p:nvPr/>
        </p:nvSpPr>
        <p:spPr>
          <a:xfrm>
            <a:off x="2781308" y="193079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عَبْرَ</a:t>
            </a:r>
          </a:p>
        </p:txBody>
      </p:sp>
      <p:sp>
        <p:nvSpPr>
          <p:cNvPr id="18" name="Google Shape;1666;p201">
            <a:extLst>
              <a:ext uri="{FF2B5EF4-FFF2-40B4-BE49-F238E27FC236}">
                <a16:creationId xmlns:a16="http://schemas.microsoft.com/office/drawing/2014/main" id="{93F15E40-125C-3128-E9C2-DC9D77DA2ED9}"/>
              </a:ext>
            </a:extLst>
          </p:cNvPr>
          <p:cNvSpPr/>
          <p:nvPr/>
        </p:nvSpPr>
        <p:spPr>
          <a:xfrm>
            <a:off x="6597052" y="3264699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تارَةً</a:t>
            </a:r>
          </a:p>
        </p:txBody>
      </p:sp>
      <p:sp>
        <p:nvSpPr>
          <p:cNvPr id="19" name="Google Shape;1667;p201">
            <a:extLst>
              <a:ext uri="{FF2B5EF4-FFF2-40B4-BE49-F238E27FC236}">
                <a16:creationId xmlns:a16="http://schemas.microsoft.com/office/drawing/2014/main" id="{279C39E5-273B-4270-CA2F-113AAE9E3C31}"/>
              </a:ext>
            </a:extLst>
          </p:cNvPr>
          <p:cNvSpPr/>
          <p:nvPr/>
        </p:nvSpPr>
        <p:spPr>
          <a:xfrm>
            <a:off x="4639623" y="328227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كَثيراً</a:t>
            </a:r>
          </a:p>
        </p:txBody>
      </p:sp>
      <p:sp>
        <p:nvSpPr>
          <p:cNvPr id="20" name="Google Shape;1668;p201">
            <a:extLst>
              <a:ext uri="{FF2B5EF4-FFF2-40B4-BE49-F238E27FC236}">
                <a16:creationId xmlns:a16="http://schemas.microsoft.com/office/drawing/2014/main" id="{9B1BEC0B-FBD8-ACAA-6DBA-CF8868D73331}"/>
              </a:ext>
            </a:extLst>
          </p:cNvPr>
          <p:cNvSpPr/>
          <p:nvPr/>
        </p:nvSpPr>
        <p:spPr>
          <a:xfrm>
            <a:off x="922993" y="332096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اَلَّتي</a:t>
            </a:r>
          </a:p>
        </p:txBody>
      </p:sp>
      <p:sp>
        <p:nvSpPr>
          <p:cNvPr id="21" name="Google Shape;1671;p201">
            <a:extLst>
              <a:ext uri="{FF2B5EF4-FFF2-40B4-BE49-F238E27FC236}">
                <a16:creationId xmlns:a16="http://schemas.microsoft.com/office/drawing/2014/main" id="{9A91048E-7990-FB92-180D-5267395554CB}"/>
              </a:ext>
            </a:extLst>
          </p:cNvPr>
          <p:cNvSpPr/>
          <p:nvPr/>
        </p:nvSpPr>
        <p:spPr>
          <a:xfrm>
            <a:off x="2781308" y="32998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عَلى</a:t>
            </a:r>
          </a:p>
        </p:txBody>
      </p:sp>
    </p:spTree>
    <p:extLst>
      <p:ext uri="{BB962C8B-B14F-4D97-AF65-F5344CB8AC3E}">
        <p14:creationId xmlns:p14="http://schemas.microsoft.com/office/powerpoint/2010/main" val="27637458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BE266-BAAA-5419-9D96-CC08B872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50A70A-E6A9-9E07-21A3-2C11A28DF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1638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A28F8C-98A2-5FF1-715E-3BEEA414B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5417DF-4C32-0E8F-24AF-210A892900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5DAFF4-B205-317C-15C4-3507F88A9A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88CD4F3-B059-7018-4C7B-40E9A63309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988A67-5F2C-E04D-E518-D907C61053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96FFC3C-C07D-63EB-1599-BDC24983749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D861D2-5626-92BF-CA87-EF1CD81CDBF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513836E-54B2-7135-F29A-A9FE0961BAE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31A5DA6-4EB1-0E87-1CEB-544924B2679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6" name="Google Shape;1666;p201">
            <a:extLst>
              <a:ext uri="{FF2B5EF4-FFF2-40B4-BE49-F238E27FC236}">
                <a16:creationId xmlns:a16="http://schemas.microsoft.com/office/drawing/2014/main" id="{082A673D-5CD0-156A-D6BA-92B5DE61FB4C}"/>
              </a:ext>
            </a:extLst>
          </p:cNvPr>
          <p:cNvSpPr/>
          <p:nvPr/>
        </p:nvSpPr>
        <p:spPr>
          <a:xfrm>
            <a:off x="6597052" y="189565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بَيْنَ</a:t>
            </a:r>
          </a:p>
        </p:txBody>
      </p:sp>
      <p:sp>
        <p:nvSpPr>
          <p:cNvPr id="18" name="Google Shape;1667;p201">
            <a:extLst>
              <a:ext uri="{FF2B5EF4-FFF2-40B4-BE49-F238E27FC236}">
                <a16:creationId xmlns:a16="http://schemas.microsoft.com/office/drawing/2014/main" id="{BEFA32FD-A229-5A9E-571A-20583C177511}"/>
              </a:ext>
            </a:extLst>
          </p:cNvPr>
          <p:cNvSpPr/>
          <p:nvPr/>
        </p:nvSpPr>
        <p:spPr>
          <a:xfrm>
            <a:off x="4639623" y="191322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خِلالَ</a:t>
            </a:r>
          </a:p>
        </p:txBody>
      </p:sp>
      <p:sp>
        <p:nvSpPr>
          <p:cNvPr id="19" name="Google Shape;1668;p201">
            <a:extLst>
              <a:ext uri="{FF2B5EF4-FFF2-40B4-BE49-F238E27FC236}">
                <a16:creationId xmlns:a16="http://schemas.microsoft.com/office/drawing/2014/main" id="{A71F26E4-5A9B-DC8F-D3E2-5CC871797BE8}"/>
              </a:ext>
            </a:extLst>
          </p:cNvPr>
          <p:cNvSpPr/>
          <p:nvPr/>
        </p:nvSpPr>
        <p:spPr>
          <a:xfrm>
            <a:off x="922993" y="195192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أَمامَ</a:t>
            </a:r>
          </a:p>
        </p:txBody>
      </p:sp>
      <p:sp>
        <p:nvSpPr>
          <p:cNvPr id="29" name="Google Shape;1671;p201">
            <a:extLst>
              <a:ext uri="{FF2B5EF4-FFF2-40B4-BE49-F238E27FC236}">
                <a16:creationId xmlns:a16="http://schemas.microsoft.com/office/drawing/2014/main" id="{5B8B0D84-ED4E-F364-123B-8658F03AEF13}"/>
              </a:ext>
            </a:extLst>
          </p:cNvPr>
          <p:cNvSpPr/>
          <p:nvPr/>
        </p:nvSpPr>
        <p:spPr>
          <a:xfrm>
            <a:off x="2781308" y="193079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عَبْرَ</a:t>
            </a:r>
          </a:p>
        </p:txBody>
      </p:sp>
      <p:sp>
        <p:nvSpPr>
          <p:cNvPr id="30" name="Google Shape;1666;p201">
            <a:extLst>
              <a:ext uri="{FF2B5EF4-FFF2-40B4-BE49-F238E27FC236}">
                <a16:creationId xmlns:a16="http://schemas.microsoft.com/office/drawing/2014/main" id="{DFFAF349-6587-0E83-09CC-11800F735996}"/>
              </a:ext>
            </a:extLst>
          </p:cNvPr>
          <p:cNvSpPr/>
          <p:nvPr/>
        </p:nvSpPr>
        <p:spPr>
          <a:xfrm>
            <a:off x="6597052" y="3264699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تارَةً</a:t>
            </a:r>
          </a:p>
        </p:txBody>
      </p:sp>
      <p:sp>
        <p:nvSpPr>
          <p:cNvPr id="31" name="Google Shape;1667;p201">
            <a:extLst>
              <a:ext uri="{FF2B5EF4-FFF2-40B4-BE49-F238E27FC236}">
                <a16:creationId xmlns:a16="http://schemas.microsoft.com/office/drawing/2014/main" id="{B2C4E00D-7ECA-74F7-DA4D-E0019C62B7D1}"/>
              </a:ext>
            </a:extLst>
          </p:cNvPr>
          <p:cNvSpPr/>
          <p:nvPr/>
        </p:nvSpPr>
        <p:spPr>
          <a:xfrm>
            <a:off x="4639623" y="328227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كَثيراً</a:t>
            </a:r>
          </a:p>
        </p:txBody>
      </p:sp>
      <p:sp>
        <p:nvSpPr>
          <p:cNvPr id="32" name="Google Shape;1668;p201">
            <a:extLst>
              <a:ext uri="{FF2B5EF4-FFF2-40B4-BE49-F238E27FC236}">
                <a16:creationId xmlns:a16="http://schemas.microsoft.com/office/drawing/2014/main" id="{0A490135-C859-6F9C-99BB-7D98374868D5}"/>
              </a:ext>
            </a:extLst>
          </p:cNvPr>
          <p:cNvSpPr/>
          <p:nvPr/>
        </p:nvSpPr>
        <p:spPr>
          <a:xfrm>
            <a:off x="922993" y="332096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اَلَّتي</a:t>
            </a:r>
          </a:p>
        </p:txBody>
      </p:sp>
      <p:sp>
        <p:nvSpPr>
          <p:cNvPr id="33" name="Google Shape;1671;p201">
            <a:extLst>
              <a:ext uri="{FF2B5EF4-FFF2-40B4-BE49-F238E27FC236}">
                <a16:creationId xmlns:a16="http://schemas.microsoft.com/office/drawing/2014/main" id="{931C95FE-9C3F-B7B9-8F13-380474EA31DC}"/>
              </a:ext>
            </a:extLst>
          </p:cNvPr>
          <p:cNvSpPr/>
          <p:nvPr/>
        </p:nvSpPr>
        <p:spPr>
          <a:xfrm>
            <a:off x="2781308" y="32998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عَلى</a:t>
            </a:r>
          </a:p>
        </p:txBody>
      </p:sp>
      <p:sp>
        <p:nvSpPr>
          <p:cNvPr id="34" name="Google Shape;677;p154">
            <a:extLst>
              <a:ext uri="{FF2B5EF4-FFF2-40B4-BE49-F238E27FC236}">
                <a16:creationId xmlns:a16="http://schemas.microsoft.com/office/drawing/2014/main" id="{D8FD6142-5F69-D8CD-5A68-C8AAA2AC9579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أَسْعَدَني ........... مَنْظَرُ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ٱلثُّلوجِ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عَلى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ٱلْجِبالِ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ٱلعالِيَةِ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989103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3532-F0FB-7312-13DA-7C4B330C5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9E7D24-E2DF-3951-D880-CC42B94F5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رأيك؟  ــــ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2F4E64-4604-0B07-9E40-813E25CCF3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2A7F04-4B6E-797D-87AE-854467CBFA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3B2685-3E4A-5DD1-F17F-922F7705BC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F51E4E-A38D-CAAC-F78D-961233BE88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DC3E27-A6B2-DD06-4F48-5D587EFF3C8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0D8E58-95EB-AFB1-2889-327B17C046F9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FF1E95-A7C8-11F2-5A4C-C8BD98FF236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B96C82-635E-327E-79A1-B14A907EECA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FBF425F8-0012-0961-B9F3-09B3BF0134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163C79F1-D9B4-55D2-8D24-C170D5A5DBBB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أَسْعَدَني ........... مَنْظَرُ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ٱلثُّلوجِ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عَلى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ٱلْجِبالِ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ٱلعالِيَةِ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19" name="Google Shape;1669;p201">
            <a:extLst>
              <a:ext uri="{FF2B5EF4-FFF2-40B4-BE49-F238E27FC236}">
                <a16:creationId xmlns:a16="http://schemas.microsoft.com/office/drawing/2014/main" id="{3DE55D48-7ED8-068F-8CFE-5F46A70709CA}"/>
              </a:ext>
            </a:extLst>
          </p:cNvPr>
          <p:cNvSpPr/>
          <p:nvPr/>
        </p:nvSpPr>
        <p:spPr>
          <a:xfrm>
            <a:off x="5830529" y="5167831"/>
            <a:ext cx="1071716" cy="936000"/>
          </a:xfrm>
          <a:prstGeom prst="roundRect">
            <a:avLst/>
          </a:prstGeom>
          <a:solidFill>
            <a:schemeClr val="bg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كَثيراً</a:t>
            </a:r>
            <a:endParaRPr lang="ar-MA" sz="4400" b="1" kern="0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666;p201">
            <a:extLst>
              <a:ext uri="{FF2B5EF4-FFF2-40B4-BE49-F238E27FC236}">
                <a16:creationId xmlns:a16="http://schemas.microsoft.com/office/drawing/2014/main" id="{A770E767-A87A-4DF1-97F5-0DA47371BA62}"/>
              </a:ext>
            </a:extLst>
          </p:cNvPr>
          <p:cNvSpPr/>
          <p:nvPr/>
        </p:nvSpPr>
        <p:spPr>
          <a:xfrm>
            <a:off x="6597052" y="189565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بَيْنَ</a:t>
            </a:r>
          </a:p>
        </p:txBody>
      </p:sp>
      <p:sp>
        <p:nvSpPr>
          <p:cNvPr id="21" name="Google Shape;1667;p201">
            <a:extLst>
              <a:ext uri="{FF2B5EF4-FFF2-40B4-BE49-F238E27FC236}">
                <a16:creationId xmlns:a16="http://schemas.microsoft.com/office/drawing/2014/main" id="{AD9B490C-676A-54CE-586F-757B172D0922}"/>
              </a:ext>
            </a:extLst>
          </p:cNvPr>
          <p:cNvSpPr/>
          <p:nvPr/>
        </p:nvSpPr>
        <p:spPr>
          <a:xfrm>
            <a:off x="4639623" y="191322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خِلالَ</a:t>
            </a:r>
          </a:p>
        </p:txBody>
      </p:sp>
      <p:sp>
        <p:nvSpPr>
          <p:cNvPr id="22" name="Google Shape;1668;p201">
            <a:extLst>
              <a:ext uri="{FF2B5EF4-FFF2-40B4-BE49-F238E27FC236}">
                <a16:creationId xmlns:a16="http://schemas.microsoft.com/office/drawing/2014/main" id="{FE532D2C-77C0-8756-C110-B3EDF931AD4F}"/>
              </a:ext>
            </a:extLst>
          </p:cNvPr>
          <p:cNvSpPr/>
          <p:nvPr/>
        </p:nvSpPr>
        <p:spPr>
          <a:xfrm>
            <a:off x="922993" y="195192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أَمامَ</a:t>
            </a: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6D213D10-E5CE-BA8B-1538-1025D5340A47}"/>
              </a:ext>
            </a:extLst>
          </p:cNvPr>
          <p:cNvSpPr/>
          <p:nvPr/>
        </p:nvSpPr>
        <p:spPr>
          <a:xfrm>
            <a:off x="2781308" y="193079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عَبْرَ</a:t>
            </a:r>
          </a:p>
        </p:txBody>
      </p:sp>
      <p:sp>
        <p:nvSpPr>
          <p:cNvPr id="26" name="Google Shape;1666;p201">
            <a:extLst>
              <a:ext uri="{FF2B5EF4-FFF2-40B4-BE49-F238E27FC236}">
                <a16:creationId xmlns:a16="http://schemas.microsoft.com/office/drawing/2014/main" id="{8EA5F073-5ECD-C78C-5292-C62DF2417E38}"/>
              </a:ext>
            </a:extLst>
          </p:cNvPr>
          <p:cNvSpPr/>
          <p:nvPr/>
        </p:nvSpPr>
        <p:spPr>
          <a:xfrm>
            <a:off x="6597052" y="3264699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تارَةً</a:t>
            </a:r>
          </a:p>
        </p:txBody>
      </p:sp>
      <p:sp>
        <p:nvSpPr>
          <p:cNvPr id="27" name="Google Shape;1667;p201">
            <a:extLst>
              <a:ext uri="{FF2B5EF4-FFF2-40B4-BE49-F238E27FC236}">
                <a16:creationId xmlns:a16="http://schemas.microsoft.com/office/drawing/2014/main" id="{8F3FEC83-5CBE-3801-5681-21402844A382}"/>
              </a:ext>
            </a:extLst>
          </p:cNvPr>
          <p:cNvSpPr/>
          <p:nvPr/>
        </p:nvSpPr>
        <p:spPr>
          <a:xfrm>
            <a:off x="4639623" y="328227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كَثيراً</a:t>
            </a:r>
          </a:p>
        </p:txBody>
      </p:sp>
      <p:sp>
        <p:nvSpPr>
          <p:cNvPr id="28" name="Google Shape;1668;p201">
            <a:extLst>
              <a:ext uri="{FF2B5EF4-FFF2-40B4-BE49-F238E27FC236}">
                <a16:creationId xmlns:a16="http://schemas.microsoft.com/office/drawing/2014/main" id="{81620135-6F20-B8F0-22F8-81F45B775951}"/>
              </a:ext>
            </a:extLst>
          </p:cNvPr>
          <p:cNvSpPr/>
          <p:nvPr/>
        </p:nvSpPr>
        <p:spPr>
          <a:xfrm>
            <a:off x="922993" y="332096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اَلَّتي</a:t>
            </a:r>
          </a:p>
        </p:txBody>
      </p:sp>
      <p:sp>
        <p:nvSpPr>
          <p:cNvPr id="29" name="Google Shape;1671;p201">
            <a:extLst>
              <a:ext uri="{FF2B5EF4-FFF2-40B4-BE49-F238E27FC236}">
                <a16:creationId xmlns:a16="http://schemas.microsoft.com/office/drawing/2014/main" id="{B37115CF-0FAB-FAE3-1A06-A5E2AFC76F03}"/>
              </a:ext>
            </a:extLst>
          </p:cNvPr>
          <p:cNvSpPr/>
          <p:nvPr/>
        </p:nvSpPr>
        <p:spPr>
          <a:xfrm>
            <a:off x="2781308" y="3299841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عَلى</a:t>
            </a:r>
          </a:p>
        </p:txBody>
      </p:sp>
    </p:spTree>
    <p:extLst>
      <p:ext uri="{BB962C8B-B14F-4D97-AF65-F5344CB8AC3E}">
        <p14:creationId xmlns:p14="http://schemas.microsoft.com/office/powerpoint/2010/main" val="2078384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238228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2458065" y="1771950"/>
            <a:ext cx="4640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النص "رحلة لا تنسى الجزء 2 ص 79"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6040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4205FD-5F17-F827-DCF2-1A6272D823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6295" y="2013453"/>
            <a:ext cx="756000" cy="76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النص الصفحة 79. نبدأ بتذكر معاني المفردات. اكتبوا كل مفردة أمام تعريفها.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D1F77039-1A3E-CB97-772C-1437DD36C0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CBD0574-7F40-6B0C-5BDB-040E45266A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9478" y="2200438"/>
            <a:ext cx="2425044" cy="346078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85C6FF-5A6B-FA6C-5532-3F60E4726505}"/>
              </a:ext>
            </a:extLst>
          </p:cNvPr>
          <p:cNvSpPr/>
          <p:nvPr/>
        </p:nvSpPr>
        <p:spPr>
          <a:xfrm>
            <a:off x="3359478" y="2494331"/>
            <a:ext cx="2425044" cy="6119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استثمار النص. سأعين من يقرأ. تابعوا وكلما ذكر اسم معلمة تاريخية ارفعوا أيديكم.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D1F77039-1A3E-CB97-772C-1437DD36C0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EFB7E5-9BD4-397F-5343-426E6858BC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9478" y="2200438"/>
            <a:ext cx="2425044" cy="346078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4250180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756000"/>
            <a:ext cx="716408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cs typeface="Microsoft Uighur" panose="02000000000000000000" pitchFamily="2" charset="-78"/>
              </a:rPr>
              <a:t>ستعيدون قراءة النص؛ في هذه المرة كلما قرأ زميلكم كلمة لا تفهمونها ارفعوا أيديكم لنشرحها.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03C833-F323-E75F-FBEB-08A07587B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1AC18-8830-3EE8-9632-AF1504E691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530F0A5-FE1C-6AAB-A782-467E48481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7B9145-72AC-3D8B-CF2D-C56E478D74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9478" y="2200438"/>
            <a:ext cx="2425044" cy="346078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A1F2-A179-8BDC-ED42-0A9A3204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2F1CF54A-1916-3F02-1A97-43F2AB64F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650" y="1966559"/>
            <a:ext cx="2805850" cy="384469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A43009D9-4D34-8B44-A933-76275216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الآن، خذوا الصفحة 80. من يذكر بخطوات استنتاج معلومة ضمنية؟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BA9E50-91F2-B758-5BD6-E43A8F7E93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A14DB9-4F18-8A81-02DB-CAD0236E3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E9421-03B2-A39A-C5ED-135EFE58B7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DD9CA-B571-7591-0617-1CAC28945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276BAC-A858-3DA3-3AA1-D6026A8CC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606AD-4BD5-360B-A6CC-CDFDFAB25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389C34-0FF6-ACFC-F66E-D10C77F2B0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86AC6F-D9AC-6EFE-A528-A15CC2FB01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A5B313F-2897-3E81-EE86-F0AFB5EA49E5}"/>
              </a:ext>
            </a:extLst>
          </p:cNvPr>
          <p:cNvSpPr/>
          <p:nvPr/>
        </p:nvSpPr>
        <p:spPr>
          <a:xfrm>
            <a:off x="3244317" y="2225843"/>
            <a:ext cx="2805851" cy="120315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D39C334-95F8-761A-542A-A9C7765227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110900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5EC4E-638E-F2E8-B687-58C6AFADE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D8E41483-8F21-3B42-107E-8370E023F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650" y="1966559"/>
            <a:ext cx="2805850" cy="3844693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1A72801A-160E-C242-4A1C-557DF6CC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   ـــــ ما المطلوب حسب التعليمة؟ -  أنجزوا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91DCFF-2BCB-D9DA-E7E1-C88A95E2C5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BE6E30-546F-C6CB-F934-5676D4E40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68C5CA-15DF-AC48-04CA-B4CE0BF965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97989B-9B93-4A7E-6828-848FB00705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877F37-AE4F-2083-23A4-5E4D767FB5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97267F-CA60-97B5-4301-CFB2F1DA89D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25927D2-1A98-FC2C-E08E-907A0ABC8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F9D0F5E-ECB5-AE28-410B-6C89F09F53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5A07B7-2DC9-E4D5-734C-E4FE3BE21E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2FCE4FD-F4C2-9118-4317-9529FD9B66BC}"/>
              </a:ext>
            </a:extLst>
          </p:cNvPr>
          <p:cNvSpPr/>
          <p:nvPr/>
        </p:nvSpPr>
        <p:spPr>
          <a:xfrm>
            <a:off x="3244317" y="2225843"/>
            <a:ext cx="2805851" cy="120315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33573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37A4A-96BF-7BED-19C2-216658350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EC2A803-4D1F-384E-5A4C-F2476CD00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01" y="76271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نصحح. من يقرأ السؤال الأول؟ ما الكلمات المفاتيح في السؤال؟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8F2C08-2218-E0A0-4381-7D9B5C87B8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1D884F-639D-3D91-5622-82BC58C12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A9F18D-2A52-CD6D-4ACA-F4D371CC1B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AF0763-8F45-13BA-6796-F9CE47F3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55E02D-5370-0516-30DA-8E32CC6608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A7B09-8EDE-27DA-AE95-2910EBC079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9D616E9-6819-5F08-A1B9-6D64F9E906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83792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F35D09F-5B3E-2F32-D70F-B975A5CED6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163C2C-42FC-BA3D-8DC0-CFBF18A00E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E5F4B65-152C-221A-976D-C9862AEF97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701" y="2303218"/>
            <a:ext cx="7702310" cy="353347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5563598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CFBDF-7631-F88A-443B-05001E4E6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99B26DF-BE95-8469-8067-BD12DE630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94" y="762717"/>
            <a:ext cx="7062307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الكلمات المفاتيح هي: كيف-الجو- طنجة – الصيف.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جوابه؟ ما المؤشر على ذلك في النص؟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095732-A37F-C03E-B969-6621D60824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568177-F2DE-91CA-B076-388161D50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80B45D-C0BD-FBF1-3130-FDDB31352C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E7783F-F1E7-F945-FA0C-2AA227C4B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CEC21A-1835-EEE2-1C30-598486B3F8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154318-597C-3A39-9948-1BD098F1EE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16E98E5-DFB3-68F2-0BFF-E3D6D8F22C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83792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223249-54B1-7961-06E2-994B44BA92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86AE3D-3487-657E-9D20-4D8F4F1DE4C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489ABA1D-296E-793C-BD5E-0BB0B700D5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701" y="2303218"/>
            <a:ext cx="7702310" cy="353347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2D6A1B6-535D-C194-73E4-7EF1E3667891}"/>
              </a:ext>
            </a:extLst>
          </p:cNvPr>
          <p:cNvCxnSpPr>
            <a:cxnSpLocks/>
          </p:cNvCxnSpPr>
          <p:nvPr/>
        </p:nvCxnSpPr>
        <p:spPr>
          <a:xfrm>
            <a:off x="7026442" y="3320716"/>
            <a:ext cx="3248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1160618-4F7B-A721-7045-E589A930C5F5}"/>
              </a:ext>
            </a:extLst>
          </p:cNvPr>
          <p:cNvCxnSpPr>
            <a:cxnSpLocks/>
          </p:cNvCxnSpPr>
          <p:nvPr/>
        </p:nvCxnSpPr>
        <p:spPr>
          <a:xfrm>
            <a:off x="5838738" y="3320716"/>
            <a:ext cx="4194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7549546-221A-CE53-29F6-F2042C2046F2}"/>
              </a:ext>
            </a:extLst>
          </p:cNvPr>
          <p:cNvCxnSpPr>
            <a:cxnSpLocks/>
          </p:cNvCxnSpPr>
          <p:nvPr/>
        </p:nvCxnSpPr>
        <p:spPr>
          <a:xfrm>
            <a:off x="7759817" y="3320716"/>
            <a:ext cx="3884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55A1594-405F-42AD-8840-8B44E6273333}"/>
              </a:ext>
            </a:extLst>
          </p:cNvPr>
          <p:cNvCxnSpPr>
            <a:cxnSpLocks/>
          </p:cNvCxnSpPr>
          <p:nvPr/>
        </p:nvCxnSpPr>
        <p:spPr>
          <a:xfrm flipV="1">
            <a:off x="4247147" y="3320716"/>
            <a:ext cx="558409" cy="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75122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ACEE2-7D20-3826-5611-4CC9E25B4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81CFD77-B390-A203-448A-26C005488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94" y="762717"/>
            <a:ext cx="7062307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الكلمات المفاتيح هي: كيف-الجو- طنجة – الصيف.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جوابه؟ ما المؤشر على ذلك في النص؟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2F6764-58C0-C21D-6E67-C857C79DE9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B021A1-268D-0E11-0C88-BDF891CDE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ACBF85-1E9C-598D-ABB5-4190924D4A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AA4067-0BAB-B677-BF41-EA4182E2C4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F32E1E-990D-0C40-55DD-9EC5441FA9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8E1890-45B1-AA0B-8D41-76C480477A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424D43A-E2B1-E394-B6E0-FC5BE2F4C2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83792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7AB0891-861C-392D-772C-DC900836C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320D21-157C-D235-41BD-D466822B5F0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3B9C2CA-8E36-337C-62DB-75E237B6AB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701" y="2303218"/>
            <a:ext cx="7702310" cy="353347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BEE7103-3641-D638-B514-7A1CDA63EB78}"/>
              </a:ext>
            </a:extLst>
          </p:cNvPr>
          <p:cNvCxnSpPr>
            <a:cxnSpLocks/>
          </p:cNvCxnSpPr>
          <p:nvPr/>
        </p:nvCxnSpPr>
        <p:spPr>
          <a:xfrm>
            <a:off x="7026442" y="3320716"/>
            <a:ext cx="3248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FDDE8B5F-1D8E-05D9-2E0C-313B165710F9}"/>
              </a:ext>
            </a:extLst>
          </p:cNvPr>
          <p:cNvCxnSpPr>
            <a:cxnSpLocks/>
          </p:cNvCxnSpPr>
          <p:nvPr/>
        </p:nvCxnSpPr>
        <p:spPr>
          <a:xfrm>
            <a:off x="5838738" y="3320716"/>
            <a:ext cx="4194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914D467-3021-886E-70CC-A83DFD5E9047}"/>
              </a:ext>
            </a:extLst>
          </p:cNvPr>
          <p:cNvCxnSpPr>
            <a:cxnSpLocks/>
          </p:cNvCxnSpPr>
          <p:nvPr/>
        </p:nvCxnSpPr>
        <p:spPr>
          <a:xfrm>
            <a:off x="7759817" y="3320716"/>
            <a:ext cx="3884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4BB4801-1A1A-6735-7F96-817DF22044EB}"/>
              </a:ext>
            </a:extLst>
          </p:cNvPr>
          <p:cNvCxnSpPr>
            <a:cxnSpLocks/>
          </p:cNvCxnSpPr>
          <p:nvPr/>
        </p:nvCxnSpPr>
        <p:spPr>
          <a:xfrm flipV="1">
            <a:off x="4247147" y="3320716"/>
            <a:ext cx="558409" cy="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09BF5671-AB6F-0598-01E5-6914CFE4CE77}"/>
              </a:ext>
            </a:extLst>
          </p:cNvPr>
          <p:cNvSpPr txBox="1"/>
          <p:nvPr/>
        </p:nvSpPr>
        <p:spPr>
          <a:xfrm>
            <a:off x="2124330" y="3375948"/>
            <a:ext cx="6189159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ٱلْجَوُّ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حارّاً في مَدينَةِ طَنْجَةَ خِلالَ فَصْلِ ٱلصَّيْفِ.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46403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F0DE9-5DF3-41C3-D33B-BBADAC7BA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0BFAD41-3C31-674B-E952-D21CB335E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94" y="762717"/>
            <a:ext cx="7062307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السؤالين الآخرين. من يقرأ السؤال؟ ما الكلمات المفاتيح فيه؟ (</a:t>
            </a:r>
            <a:r>
              <a:rPr kumimoji="0" lang="ar-MA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التلاميذ مؤشرات دالة على الجواب).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EA0E6E-D81D-5C40-C776-C8A059D933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8C1384-D518-131B-6EDF-0B3D4680B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4FFDC7-820C-9A9C-8510-9F41573BA6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8742A0-F438-F6DF-C25E-FA461EF1BF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F1D29B-13F3-AA22-4E3F-F4715B1BC2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C531F6-058B-10A8-9FD1-CF2D6AFDC8B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F3A5C5F-DDF7-C15F-81F3-5ED7A1D357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83792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8E518AE-0143-5457-B03D-EFC8A14925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EC78C3-D346-AB9E-BC42-592E3465D4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49494CA-6760-71E0-F66E-8310EE597F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701" y="2303218"/>
            <a:ext cx="7702310" cy="353347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8A842AD-BD0E-062E-99E1-1E2323BC6116}"/>
              </a:ext>
            </a:extLst>
          </p:cNvPr>
          <p:cNvCxnSpPr>
            <a:cxnSpLocks/>
          </p:cNvCxnSpPr>
          <p:nvPr/>
        </p:nvCxnSpPr>
        <p:spPr>
          <a:xfrm>
            <a:off x="7026442" y="3320716"/>
            <a:ext cx="3248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D104994-9800-F702-6024-B57A2A8E15D3}"/>
              </a:ext>
            </a:extLst>
          </p:cNvPr>
          <p:cNvCxnSpPr>
            <a:cxnSpLocks/>
          </p:cNvCxnSpPr>
          <p:nvPr/>
        </p:nvCxnSpPr>
        <p:spPr>
          <a:xfrm>
            <a:off x="5838738" y="3320716"/>
            <a:ext cx="4194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D1F26B3-D531-479F-868A-963DA53551F9}"/>
              </a:ext>
            </a:extLst>
          </p:cNvPr>
          <p:cNvCxnSpPr>
            <a:cxnSpLocks/>
          </p:cNvCxnSpPr>
          <p:nvPr/>
        </p:nvCxnSpPr>
        <p:spPr>
          <a:xfrm>
            <a:off x="7759817" y="3320716"/>
            <a:ext cx="3884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65EDA02-813C-4DBD-F57D-8D1F586F123E}"/>
              </a:ext>
            </a:extLst>
          </p:cNvPr>
          <p:cNvCxnSpPr>
            <a:cxnSpLocks/>
          </p:cNvCxnSpPr>
          <p:nvPr/>
        </p:nvCxnSpPr>
        <p:spPr>
          <a:xfrm flipV="1">
            <a:off x="4247147" y="3320716"/>
            <a:ext cx="558409" cy="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E72E5D70-6C7F-C7FE-CF30-68C07F6EFD4F}"/>
              </a:ext>
            </a:extLst>
          </p:cNvPr>
          <p:cNvSpPr txBox="1"/>
          <p:nvPr/>
        </p:nvSpPr>
        <p:spPr>
          <a:xfrm>
            <a:off x="2124330" y="3375948"/>
            <a:ext cx="6189159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ٱلْجَوُّ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حارّاً في مَدينَةِ طَنْجَةَ خِلالَ فَصْلِ ٱلصَّيْفِ.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712084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CD0A8-8F3D-0196-DC38-FA32D4F5C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905F5CB-B3DC-CBF2-285E-1F7E87BC5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94" y="762717"/>
            <a:ext cx="7062307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0E8132-0EBB-2D3C-4DF8-F4BD1535B7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31B6AB-4895-AB28-38A6-671397EF4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9108FC-D07F-5A1E-2439-1BF9E7D96F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B75F8D-48DE-C252-7669-67E519D43A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B6A601-1170-A44F-8C57-A87F144C28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0980F3-A433-5F9E-1E64-99DF68A4D2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BFF7538-A7FA-FD25-BEB6-B11DF963B3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83792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99E73C6-AA5C-4E9C-3548-476C87427D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D00737-657B-3A5A-F92C-607BAB73FE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5177AE6-41FB-58F4-91F5-2CA4CC7A6A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701" y="2303218"/>
            <a:ext cx="7702310" cy="353347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1B72EA4-226A-6409-108B-0D02E6032F6D}"/>
              </a:ext>
            </a:extLst>
          </p:cNvPr>
          <p:cNvCxnSpPr>
            <a:cxnSpLocks/>
          </p:cNvCxnSpPr>
          <p:nvPr/>
        </p:nvCxnSpPr>
        <p:spPr>
          <a:xfrm>
            <a:off x="7026442" y="3320716"/>
            <a:ext cx="3248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4212EC4-28B5-D4E5-C059-6E68B368E515}"/>
              </a:ext>
            </a:extLst>
          </p:cNvPr>
          <p:cNvCxnSpPr>
            <a:cxnSpLocks/>
          </p:cNvCxnSpPr>
          <p:nvPr/>
        </p:nvCxnSpPr>
        <p:spPr>
          <a:xfrm>
            <a:off x="5838738" y="3320716"/>
            <a:ext cx="4194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B17C7B6-575C-D791-A86A-1E40A741EB87}"/>
              </a:ext>
            </a:extLst>
          </p:cNvPr>
          <p:cNvCxnSpPr>
            <a:cxnSpLocks/>
          </p:cNvCxnSpPr>
          <p:nvPr/>
        </p:nvCxnSpPr>
        <p:spPr>
          <a:xfrm>
            <a:off x="7759817" y="3320716"/>
            <a:ext cx="3884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67973AE-F094-640E-735C-AA1B189D5C9A}"/>
              </a:ext>
            </a:extLst>
          </p:cNvPr>
          <p:cNvCxnSpPr>
            <a:cxnSpLocks/>
          </p:cNvCxnSpPr>
          <p:nvPr/>
        </p:nvCxnSpPr>
        <p:spPr>
          <a:xfrm flipV="1">
            <a:off x="4247147" y="3320716"/>
            <a:ext cx="558409" cy="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D1B27DE6-67AC-29B2-4C61-E7C90E764D17}"/>
              </a:ext>
            </a:extLst>
          </p:cNvPr>
          <p:cNvSpPr txBox="1"/>
          <p:nvPr/>
        </p:nvSpPr>
        <p:spPr>
          <a:xfrm>
            <a:off x="2124330" y="3375948"/>
            <a:ext cx="6189159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ٱلْجَوُّ حاراً في مَدينَةِ طَنْجَةَ خِلالَ فَصْلِ ٱلصَّيْفِ.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6A6F8D7-3952-09BA-6A34-63318CE469C3}"/>
              </a:ext>
            </a:extLst>
          </p:cNvPr>
          <p:cNvSpPr txBox="1"/>
          <p:nvPr/>
        </p:nvSpPr>
        <p:spPr>
          <a:xfrm>
            <a:off x="4742882" y="4333292"/>
            <a:ext cx="365491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نَعَمْ أُعْجِبَتْ بِمَسْجِدِ "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ٱلْكُتُبِيَّةِ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 اَلْعِبارَةُ: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1C6BBB5-CDCA-2E7B-5DC5-450EE419D55E}"/>
              </a:ext>
            </a:extLst>
          </p:cNvPr>
          <p:cNvSpPr txBox="1"/>
          <p:nvPr/>
        </p:nvSpPr>
        <p:spPr>
          <a:xfrm>
            <a:off x="335560" y="4333292"/>
            <a:ext cx="4622334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:"وَقَفْتُ مُنْدَهِشَةً أَمامَ رَوْعَةِ مِعْمارِ مَسْجِدِ "ٱلْكُتُبِيَّةِ".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ADD0DEE-94B1-B10A-11A3-861E090045F4}"/>
              </a:ext>
            </a:extLst>
          </p:cNvPr>
          <p:cNvCxnSpPr>
            <a:cxnSpLocks/>
          </p:cNvCxnSpPr>
          <p:nvPr/>
        </p:nvCxnSpPr>
        <p:spPr>
          <a:xfrm flipV="1">
            <a:off x="5769257" y="4249218"/>
            <a:ext cx="558409" cy="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80D22FC-AEC0-FD36-94F1-5EBECEA3F7CA}"/>
              </a:ext>
            </a:extLst>
          </p:cNvPr>
          <p:cNvCxnSpPr>
            <a:cxnSpLocks/>
          </p:cNvCxnSpPr>
          <p:nvPr/>
        </p:nvCxnSpPr>
        <p:spPr>
          <a:xfrm>
            <a:off x="6820250" y="4263991"/>
            <a:ext cx="10499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AFC81BD6-885D-1ECF-30C1-34C0627CBB3C}"/>
              </a:ext>
            </a:extLst>
          </p:cNvPr>
          <p:cNvCxnSpPr>
            <a:cxnSpLocks/>
          </p:cNvCxnSpPr>
          <p:nvPr/>
        </p:nvCxnSpPr>
        <p:spPr>
          <a:xfrm>
            <a:off x="7755080" y="5176650"/>
            <a:ext cx="4577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1EB4179-E0AB-61ED-65D9-8E75F4BE28FE}"/>
              </a:ext>
            </a:extLst>
          </p:cNvPr>
          <p:cNvCxnSpPr>
            <a:cxnSpLocks/>
          </p:cNvCxnSpPr>
          <p:nvPr/>
        </p:nvCxnSpPr>
        <p:spPr>
          <a:xfrm>
            <a:off x="6468033" y="5176650"/>
            <a:ext cx="11995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1EBA367-3081-1B0C-C940-3576F3612F24}"/>
              </a:ext>
            </a:extLst>
          </p:cNvPr>
          <p:cNvCxnSpPr>
            <a:cxnSpLocks/>
          </p:cNvCxnSpPr>
          <p:nvPr/>
        </p:nvCxnSpPr>
        <p:spPr>
          <a:xfrm>
            <a:off x="5509515" y="5176650"/>
            <a:ext cx="8412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ED39C46B-A130-7CAB-ADCE-7AE7CDE858DE}"/>
              </a:ext>
            </a:extLst>
          </p:cNvPr>
          <p:cNvSpPr txBox="1"/>
          <p:nvPr/>
        </p:nvSpPr>
        <p:spPr>
          <a:xfrm>
            <a:off x="2726805" y="5176650"/>
            <a:ext cx="5565419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اِسْتَضافَتِ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ٱلْعائِلَةُ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أُسْرَةَ مَرْيَمَ في طَنْجَةَ بِحَفاوَةٍ وَ فَرَحٍ.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0956978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6BF35-9C2D-5F9F-4F70-31321AEF1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B473D72E-5AD7-E0E0-40B3-C3F01EDEF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650" y="1966559"/>
            <a:ext cx="2805850" cy="384469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213CD120-328A-202B-ECAD-A6CFD6A0D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الثاني. من يقرأ التعليمة؟ أنجزوا أمامكم 3 دقائق.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96893E-FBC2-F556-E30A-49677710F9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981244-3ABE-8D07-BA8A-6058CC7096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8443E0-2DE1-76BC-E0E0-6EBD9C5FAB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B9EAF3-9FC7-7FDB-401B-30FC0770FB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20EEFF-2F24-8C81-1E2E-8F198006F3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2DA814-013C-D082-0350-A195C33D35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EBA697-FE46-8691-D4DA-395BB02F4C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A708581-18F6-D433-D3DB-AA68A2A0B1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1CC002-FC74-76AF-9B52-9CCE07825CA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D1BCFFB-AFDD-6440-D5A1-66F3EF3985B5}"/>
              </a:ext>
            </a:extLst>
          </p:cNvPr>
          <p:cNvSpPr/>
          <p:nvPr/>
        </p:nvSpPr>
        <p:spPr>
          <a:xfrm>
            <a:off x="3244318" y="3358357"/>
            <a:ext cx="2805851" cy="133947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32382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5E0D8-CE06-C310-2F01-579DBBB59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E508C64-9587-4035-1C6B-056F52FA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نصحح. ما هي الفكرة التي وردت أولا في النص؟ والثانية؟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9908F4-D480-AE03-B8E0-06AAB20A51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AAD565-8690-ED70-7A43-5B8564529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26AB47-A5C7-6202-2939-7B9E40B173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B4CB57-D5A8-8FD5-BD28-D2FA561A47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EC59E2-D77C-7999-4200-0CE95385C6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216C40-7822-DBF6-CCB5-50F498F22A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929BC1-00B6-1418-D027-D424AD49298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0C54DD-9797-838E-1D68-0903DF3015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C26E5F1-583B-3368-115C-D35B875E28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59" y="2167862"/>
            <a:ext cx="7902430" cy="4035420"/>
          </a:xfrm>
          <a:prstGeom prst="roundRect">
            <a:avLst>
              <a:gd name="adj" fmla="val 7003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C460357-8DFD-EE15-8EBA-C97FCF03F5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160AA59-A1AD-D7B9-2C51-2C842C95E907}"/>
              </a:ext>
            </a:extLst>
          </p:cNvPr>
          <p:cNvSpPr txBox="1"/>
          <p:nvPr/>
        </p:nvSpPr>
        <p:spPr>
          <a:xfrm>
            <a:off x="8092071" y="3324663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4280424-6295-287B-5BF4-4675FDCCA417}"/>
              </a:ext>
            </a:extLst>
          </p:cNvPr>
          <p:cNvSpPr txBox="1"/>
          <p:nvPr/>
        </p:nvSpPr>
        <p:spPr>
          <a:xfrm>
            <a:off x="8100320" y="4033636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3D10006-76B4-EA8E-204C-BFAFDEA99577}"/>
              </a:ext>
            </a:extLst>
          </p:cNvPr>
          <p:cNvSpPr txBox="1"/>
          <p:nvPr/>
        </p:nvSpPr>
        <p:spPr>
          <a:xfrm>
            <a:off x="8100320" y="4743696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307B6A9-BC9B-3AF3-FF76-81B6D7836C01}"/>
              </a:ext>
            </a:extLst>
          </p:cNvPr>
          <p:cNvSpPr txBox="1"/>
          <p:nvPr/>
        </p:nvSpPr>
        <p:spPr>
          <a:xfrm>
            <a:off x="8100570" y="5497570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5DDCE4B-ADED-BE17-080D-A29EFB0243B1}"/>
              </a:ext>
            </a:extLst>
          </p:cNvPr>
          <p:cNvSpPr txBox="1"/>
          <p:nvPr/>
        </p:nvSpPr>
        <p:spPr>
          <a:xfrm>
            <a:off x="8100320" y="2570789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4494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409BA-EDCF-FA5A-6655-A9338EDA4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11059CC-FFBA-5A27-9C4A-1EBF5B848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DAEE2F-E8F2-66DF-0B5D-31420F8E35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E6DA4D-A3B9-5B7C-6660-4F9E5F9B7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AD2F59-6438-D21C-96D8-33DF4BD1E1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296986-130A-675E-B4AF-0A9963FED7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3A3460F-51EA-C64E-6ABD-FE83211F1E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A4B446-2DAF-599C-B116-76F7D72BB2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BF5DA82-F8FF-20FB-F0CA-44517DDA4D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8D43AA0-5C00-C399-8550-0FD3E174AF6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C503C7-659B-E22A-5BFB-E997BC13F2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E5355D6-851A-C199-6C5E-A0D9BC1C31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167862"/>
            <a:ext cx="7902430" cy="4035420"/>
          </a:xfrm>
          <a:prstGeom prst="roundRect">
            <a:avLst>
              <a:gd name="adj" fmla="val 5671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03E4A4D-6C2D-3323-817A-C7E37B0DBA33}"/>
              </a:ext>
            </a:extLst>
          </p:cNvPr>
          <p:cNvSpPr txBox="1"/>
          <p:nvPr/>
        </p:nvSpPr>
        <p:spPr>
          <a:xfrm>
            <a:off x="8092071" y="3324663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B1590E1-904B-5311-896C-962E0AD1FD48}"/>
              </a:ext>
            </a:extLst>
          </p:cNvPr>
          <p:cNvSpPr txBox="1"/>
          <p:nvPr/>
        </p:nvSpPr>
        <p:spPr>
          <a:xfrm>
            <a:off x="8100320" y="4033636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B60265-CB3A-3661-A67E-F61DDA7F74ED}"/>
              </a:ext>
            </a:extLst>
          </p:cNvPr>
          <p:cNvSpPr txBox="1"/>
          <p:nvPr/>
        </p:nvSpPr>
        <p:spPr>
          <a:xfrm>
            <a:off x="8100320" y="4743696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DCF1B95-BDE9-3CD0-A674-262EECEA4322}"/>
              </a:ext>
            </a:extLst>
          </p:cNvPr>
          <p:cNvSpPr txBox="1"/>
          <p:nvPr/>
        </p:nvSpPr>
        <p:spPr>
          <a:xfrm>
            <a:off x="8100570" y="5497570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51EB073-D5B1-BC4A-6687-1770B30BCB51}"/>
              </a:ext>
            </a:extLst>
          </p:cNvPr>
          <p:cNvSpPr txBox="1"/>
          <p:nvPr/>
        </p:nvSpPr>
        <p:spPr>
          <a:xfrm>
            <a:off x="8100320" y="2570789"/>
            <a:ext cx="361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786230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33C19-A97C-ABB0-DE9F-FB29A8C6B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D8AB497F-856E-886B-D0CC-B4B86FEEE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650" y="1966559"/>
            <a:ext cx="2805850" cy="384469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BDC51617-54CD-DB5A-5E72-1EEE6D97C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الآن، من يقرأ التعليمة الثالثة؟ أنجزوا - سأتفقد إنجازاتكم . لا تترددوا في طرح أسئلتكم. </a:t>
            </a:r>
            <a:endParaRPr lang="fr-FR" sz="22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A15A93-FD0B-D780-86B2-8C25ABBC33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ABED4C-68DA-692D-3C6C-8F4D0DB6BD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12B737-50CA-A31A-362F-467993D013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E8338C-F4B1-A660-D65E-BA8FB15B24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DFB927-8A9B-CEFE-6DD4-F987FC583B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F54F1B-27FA-F455-BF9C-8897BEB0D6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3A6D43-F29A-5840-D307-BF7DD7ABA5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C293FF3-2001-99C0-2585-AD8A5170EA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3A4AA6-7441-1C57-67BB-4DC4EA0E3E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6299362-DC45-2B16-5FF0-30C7A8FCBEB5}"/>
              </a:ext>
            </a:extLst>
          </p:cNvPr>
          <p:cNvSpPr/>
          <p:nvPr/>
        </p:nvSpPr>
        <p:spPr>
          <a:xfrm>
            <a:off x="3244318" y="4655889"/>
            <a:ext cx="2805851" cy="107379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18386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EAD15-B45F-DB93-E027-2707B3C1F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0601FC4A-9047-C854-C317-288B10A42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650" y="1966559"/>
            <a:ext cx="2805850" cy="384469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933631CF-05A7-1FB3-8DCB-EF7D1DB0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ما أنتجه؟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FF44BC-7744-9045-2829-BF27AE5B51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3C8198-4C56-8237-493D-35C1EEC6BA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55EF8F-22EB-065D-8C86-0CB48A4394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D07C12-5733-2F98-4ABA-0C5A27C23B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D96F18-9979-50CC-63AF-881B2F697F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0A2869-9FB2-02FC-8304-A0A9F47C28C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5CF3D6-21F7-FE58-B984-6C3766B2E2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14BBB9-37D5-99E2-D229-1AAC190101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4722061-7B65-F6F0-2825-F0149881A5E1}"/>
              </a:ext>
            </a:extLst>
          </p:cNvPr>
          <p:cNvSpPr/>
          <p:nvPr/>
        </p:nvSpPr>
        <p:spPr>
          <a:xfrm>
            <a:off x="3244318" y="4655889"/>
            <a:ext cx="2805851" cy="107379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88A1D5B3-F3C9-7BA6-8B7F-CAE212D930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5287504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بشكل ثنائي فكروا في حل اللغز التالي. (معكم 30 ثانية)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9D0E74-5A07-7029-F91A-DD87F99B3B84}"/>
              </a:ext>
            </a:extLst>
          </p:cNvPr>
          <p:cNvSpPr txBox="1"/>
          <p:nvPr/>
        </p:nvSpPr>
        <p:spPr>
          <a:xfrm>
            <a:off x="398069" y="3357563"/>
            <a:ext cx="8448387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أَظْهَرُ مَعَ </a:t>
            </a:r>
            <a:r>
              <a:rPr lang="ar-MA" sz="4800" b="1" kern="10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ٱلضَّوْءِ</a:t>
            </a: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وَأَخْتَفي مَعَ </a:t>
            </a:r>
            <a:r>
              <a:rPr lang="ar-MA" sz="4800" b="1" kern="10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ٱلظَّلامِ</a:t>
            </a: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10" name="Image 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3568F77-6952-E777-BD3F-3A969F56A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6352B9-8D9B-015D-E46D-D4EDA9C869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2A76A6-BDC0-7EC3-B7BA-906675C9A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D68C67-143A-9643-867A-22FD3DF72D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8A1BD5-6CE1-932A-F852-D2691A06FE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6958D43-A15B-D131-DC63-3D1D5A1A84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6F1DB4-D16E-CE32-FEDC-48F6071DF0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0B7C32-8DC3-C0F8-1FA2-78D8DF2DB59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F0C9BE-72FC-2439-6209-E720472FF4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9860D-6036-AA4C-C1D9-EF6B6299E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3F8232-4A74-D117-ED26-F0A194DAA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 هو الظل. هذا لغز ثان: 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5782E558-BE2A-307A-9F89-E00509A33D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10" name="Image 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F69116A3-3F03-32D7-0293-8684DCFEB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EC5545-885A-D648-B9E5-50BD74DA44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6577E4-671E-1BF7-97E1-FD9DCB6402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BEA23F-1ACE-A3E8-BA42-1A25F7F6A9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A5E543-4722-C5D7-F663-3FFE6DFE01D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2BACA54-B872-B038-F999-3B92747A51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ABB78E-7F61-4015-679F-E9FF2363BD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AF3FAE-12F2-67B1-F7CB-1C4BE0B4E8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53849A-9F83-21D3-CA78-7006759D09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561E0A-A3A8-CE9E-F142-8848733F9301}"/>
              </a:ext>
            </a:extLst>
          </p:cNvPr>
          <p:cNvSpPr txBox="1"/>
          <p:nvPr/>
        </p:nvSpPr>
        <p:spPr>
          <a:xfrm>
            <a:off x="398069" y="3388744"/>
            <a:ext cx="84483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أَكونُ صَلْباً أَوْ سائِلاً وَعِنْدَ دَرَجَةِ حَرارَةِ 100 أَبْدَأُ في التَّحَوُّلِ إِلى حالَةٍ غازِيَّةٍ.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745089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إملاء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214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التاء المبسوطة والتاء المربوطة.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93714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DF89-6938-868D-46D1-3D8C806E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D7A48AB-AFAC-967B-0079-CF0A31C1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سنواصل التدرب على كتابة التاء آخر الكلمات بشكل صحيح. مستعدون؟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30A5C4-3B9B-F6F0-AFD0-29F8A47A0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3678A9-6A4E-453C-B4D4-E38D890BE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9A72C-8536-4817-A3CA-DB699EEF5B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85CE4-568D-0BEC-2E1E-A7D479C3E1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09475-3822-E3B0-4FC9-722C239698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206D9F-9833-0AEA-64AA-A2299E262C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D29ED7-40CF-1576-3472-59B948DF3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0156F3-30B2-60B4-7DFB-522B0D56F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AA5E4A-D787-B81B-6BB8-D494B9903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29D4D85-A6B0-7B12-DB97-D63951785AB6}"/>
              </a:ext>
            </a:extLst>
          </p:cNvPr>
          <p:cNvSpPr txBox="1"/>
          <p:nvPr/>
        </p:nvSpPr>
        <p:spPr>
          <a:xfrm>
            <a:off x="3254928" y="2919782"/>
            <a:ext cx="3355255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اَلتّاءُ آخِرَ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833487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8D499-A18E-5FF9-18EC-6230DADD8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199CF06-B871-997C-0202-35207FF2A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كيف نحدد نوع التاء آخر الكلمة أمبسوطة أم مربوطة؟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A899E9-E890-3978-C891-1315A41557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1C965-4671-0E0B-76C3-13B674EB3D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6883E2-88E0-1AC5-BA6B-F3145AD3B5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1E1BFB-58C1-A2CA-1F82-30D937E212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F7F032-60BA-8155-04A6-8BA361868FB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90B978-03AB-2B8F-7946-115B06D0CE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EB9EEC-F72C-631C-34A3-B7715F5F0C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B4C88A-79DF-1541-8A80-0D6321F6BB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A4F971-61A8-EAAB-B04D-46548921B1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CFB3B5-BF61-AECE-2316-74B18BF64FEB}"/>
              </a:ext>
            </a:extLst>
          </p:cNvPr>
          <p:cNvSpPr txBox="1"/>
          <p:nvPr/>
        </p:nvSpPr>
        <p:spPr>
          <a:xfrm>
            <a:off x="398069" y="3388744"/>
            <a:ext cx="8448387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أَرْسُمُ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ٱلتّاءَ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صَحيحٍ آخِرَ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550970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80A4F-A508-3137-D9F1-AA93D96CB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76189C4-8598-9143-239E-17D44B24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خطوات كتابة التاء آخر الكلمة بشكل صحيح.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C104E0-F5A6-6BC2-1535-C02078200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F373B1-8606-0CE5-A12F-E2240D2235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12A1AF-F5EE-0ABA-5327-4E9E4D0D9CF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8C0878-F5DE-6F17-36DC-71CB42F1F9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BE3231-1209-F14D-F21A-25E406E4B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3EF5A4-ECB6-DB3B-351F-130668E68D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4FEC71-96F0-68BF-D376-D2B7FF5F88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75EE11-E42D-FFF0-90AF-41E37FB11B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1D95EA3-2098-366C-AD0A-31CFBD4706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88452D55-74E0-0592-BCBB-FDFF9255C1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864" y="2045850"/>
            <a:ext cx="7139388" cy="3735518"/>
          </a:xfrm>
          <a:prstGeom prst="roundRect">
            <a:avLst>
              <a:gd name="adj" fmla="val 6228"/>
            </a:avLst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3652446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C316E-2704-522B-3F57-9B3715778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0C3F047-F12B-A143-B25A-F1CEF6B8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ستكتبون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كلمات تنتهي بتاء. خذوا ألواحكم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1C240D-9475-92A1-F25B-BAA179D6B8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5ED32A-8E39-1567-AD93-7BDA9948AF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87C6DD-F638-656B-3399-B49DA43F1A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55CC8A-265E-A4D0-364E-AF91602777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3BD5104-6816-378D-FBA6-C47FDFB5BA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B2FE3F-AE0D-9FC6-FC49-7AC2378692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4A8BC7F-F5C8-939D-5C70-FC8D63E0D0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CBAFF94-C5E7-F9CB-5BA3-1BA21F9535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C42CF-55C6-5D78-9C5E-436B3EB887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7C0241E7-7640-EAD9-30ED-FE1E5D8F5E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087123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35495-27E5-67F1-1E0F-3DC57B4B8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 de texte 10">
            <a:extLst>
              <a:ext uri="{FF2B5EF4-FFF2-40B4-BE49-F238E27FC236}">
                <a16:creationId xmlns:a16="http://schemas.microsoft.com/office/drawing/2014/main" id="{88DB0169-4118-B6B9-8BB2-726B2B78C545}"/>
              </a:ext>
            </a:extLst>
          </p:cNvPr>
          <p:cNvSpPr txBox="1"/>
          <p:nvPr/>
        </p:nvSpPr>
        <p:spPr>
          <a:xfrm>
            <a:off x="2747291" y="4108116"/>
            <a:ext cx="3649418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اَلطَّبيعِيَّـــ</a:t>
            </a:r>
            <a:r>
              <a:rPr lang="ar-MA" sz="6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kumimoji="0" lang="fr-FR" sz="6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2A7B16AE-66F3-1346-B473-3803F30D3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8" y="819538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 الكلمة التالية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بشكل صحيح.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E499BC-116A-42AB-FFDA-B29F0B3B7B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9BC73-6469-3548-D301-44C4A3F1B4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CFC2CD-B5CC-6094-B264-53BE3C3F16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91A5A3-203A-9F91-B8E1-2BC222DE4DB1}"/>
              </a:ext>
            </a:extLst>
          </p:cNvPr>
          <p:cNvSpPr>
            <a:spLocks/>
          </p:cNvSpPr>
          <p:nvPr/>
        </p:nvSpPr>
        <p:spPr>
          <a:xfrm>
            <a:off x="287901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52682EB-AEEE-809E-61B2-43149F0163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F60BA4-9D2A-8D1C-4E03-AAFE1EB92E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EE3A61-AB6C-0BE4-F1E7-343551FA6C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2D7067-0FF5-91EA-134D-C70F59D3E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A8FFF1C-FF63-9068-F08F-2600C71C38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1E03D36-D3DA-E450-3A8C-AA74D6D90ED2}"/>
              </a:ext>
            </a:extLst>
          </p:cNvPr>
          <p:cNvSpPr/>
          <p:nvPr/>
        </p:nvSpPr>
        <p:spPr>
          <a:xfrm>
            <a:off x="1460540" y="2299144"/>
            <a:ext cx="5958346" cy="1107996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13">
            <a:extLst>
              <a:ext uri="{FF2B5EF4-FFF2-40B4-BE49-F238E27FC236}">
                <a16:creationId xmlns:a16="http://schemas.microsoft.com/office/drawing/2014/main" id="{BB741AD1-9140-9015-CF84-C4DC5CC60A06}"/>
              </a:ext>
            </a:extLst>
          </p:cNvPr>
          <p:cNvSpPr txBox="1">
            <a:spLocks/>
          </p:cNvSpPr>
          <p:nvPr/>
        </p:nvSpPr>
        <p:spPr>
          <a:xfrm>
            <a:off x="3134659" y="2456225"/>
            <a:ext cx="2610107" cy="793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 - ــة - 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761073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9F8C3-EDC0-1BA9-260A-183A150AF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 de texte 10">
            <a:extLst>
              <a:ext uri="{FF2B5EF4-FFF2-40B4-BE49-F238E27FC236}">
                <a16:creationId xmlns:a16="http://schemas.microsoft.com/office/drawing/2014/main" id="{39E99F04-5EE8-B1F6-28B6-F46246A7C8E0}"/>
              </a:ext>
            </a:extLst>
          </p:cNvPr>
          <p:cNvSpPr txBox="1"/>
          <p:nvPr/>
        </p:nvSpPr>
        <p:spPr>
          <a:xfrm>
            <a:off x="2747291" y="4108116"/>
            <a:ext cx="3649418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وَقَفْــ</a:t>
            </a:r>
            <a:r>
              <a:rPr lang="ar-MA" sz="6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kumimoji="0" lang="fr-FR" sz="66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889EDBA-9E09-87D5-0AC2-FBB466CA3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8" y="819538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 الكلمة التالية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بشكل صحيح.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78AE72-FD8C-23A7-D33C-F32AE96CD2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BCE993-0C3F-D66A-0A09-C2873B20A1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E6DBCE-ED76-72D4-5B33-9D67304E506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E11012-2842-AB07-746C-52F45D40FF66}"/>
              </a:ext>
            </a:extLst>
          </p:cNvPr>
          <p:cNvSpPr>
            <a:spLocks/>
          </p:cNvSpPr>
          <p:nvPr/>
        </p:nvSpPr>
        <p:spPr>
          <a:xfrm>
            <a:off x="287901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1EA44F3-728A-FAF9-E925-A042005876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560138-FBD9-8CF8-5576-C89A8FF4C3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159A3FF-C1A4-07D2-F06B-D209BC1E01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88D6FD-A153-9909-5CAE-0761850B67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9CE3650-B07C-EF89-821F-44F0AB4D49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452169B-5384-5C5F-5D95-A9EB4FC8910D}"/>
              </a:ext>
            </a:extLst>
          </p:cNvPr>
          <p:cNvSpPr/>
          <p:nvPr/>
        </p:nvSpPr>
        <p:spPr>
          <a:xfrm>
            <a:off x="1460540" y="2299144"/>
            <a:ext cx="5958346" cy="1107996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13">
            <a:extLst>
              <a:ext uri="{FF2B5EF4-FFF2-40B4-BE49-F238E27FC236}">
                <a16:creationId xmlns:a16="http://schemas.microsoft.com/office/drawing/2014/main" id="{1BB77EDC-2A89-C95B-3B4D-C21CDBA0BD93}"/>
              </a:ext>
            </a:extLst>
          </p:cNvPr>
          <p:cNvSpPr txBox="1">
            <a:spLocks/>
          </p:cNvSpPr>
          <p:nvPr/>
        </p:nvSpPr>
        <p:spPr>
          <a:xfrm>
            <a:off x="3134659" y="2456225"/>
            <a:ext cx="2610107" cy="793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 - ــة - 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030537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BAC4F-152D-D91B-4CA8-30FC263AF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 de texte 10">
            <a:extLst>
              <a:ext uri="{FF2B5EF4-FFF2-40B4-BE49-F238E27FC236}">
                <a16:creationId xmlns:a16="http://schemas.microsoft.com/office/drawing/2014/main" id="{79526699-AF2C-64D5-C93C-3B3F1DAFA676}"/>
              </a:ext>
            </a:extLst>
          </p:cNvPr>
          <p:cNvSpPr txBox="1"/>
          <p:nvPr/>
        </p:nvSpPr>
        <p:spPr>
          <a:xfrm>
            <a:off x="2747291" y="4108116"/>
            <a:ext cx="3649418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صاعِدَ</a:t>
            </a:r>
            <a:r>
              <a:rPr lang="ar-MA" sz="6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kumimoji="0" lang="fr-FR" sz="66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0DFB90BD-3DA9-9EC3-DD00-A08AD59F8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8" y="819538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 الكلمة التالية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بشكل صحيح.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26687A-261C-525A-71D7-44116D27AA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96516-84DC-B29F-07A5-493A3E8772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FE626B-9120-68BF-B39B-A967083183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0E5EA6-BE48-703A-C974-920425305485}"/>
              </a:ext>
            </a:extLst>
          </p:cNvPr>
          <p:cNvSpPr>
            <a:spLocks/>
          </p:cNvSpPr>
          <p:nvPr/>
        </p:nvSpPr>
        <p:spPr>
          <a:xfrm>
            <a:off x="287901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AEAB56-5240-6B23-91A0-5D3A1218E5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D3D512D-6036-F352-3AD2-E1A3DFA9A2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09A543D-0F01-EE79-AE0B-6138788DD7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3DEEF52-E2E2-D62E-D310-667DE3D111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D95EB77-2D6F-2AB3-4FA2-22C2BEFB33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1C6893-DA03-D74A-04EA-75B25C7832C1}"/>
              </a:ext>
            </a:extLst>
          </p:cNvPr>
          <p:cNvSpPr/>
          <p:nvPr/>
        </p:nvSpPr>
        <p:spPr>
          <a:xfrm>
            <a:off x="1460540" y="2299144"/>
            <a:ext cx="5958346" cy="1107996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13">
            <a:extLst>
              <a:ext uri="{FF2B5EF4-FFF2-40B4-BE49-F238E27FC236}">
                <a16:creationId xmlns:a16="http://schemas.microsoft.com/office/drawing/2014/main" id="{F942CAD3-A8AA-2A1B-C851-EE69E7DF8EB4}"/>
              </a:ext>
            </a:extLst>
          </p:cNvPr>
          <p:cNvSpPr txBox="1">
            <a:spLocks/>
          </p:cNvSpPr>
          <p:nvPr/>
        </p:nvSpPr>
        <p:spPr>
          <a:xfrm>
            <a:off x="3134659" y="2456225"/>
            <a:ext cx="2610107" cy="793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 - ــة - 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035179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7DB52-D21A-8FA4-8E01-0DD1D333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 de texte 10">
            <a:extLst>
              <a:ext uri="{FF2B5EF4-FFF2-40B4-BE49-F238E27FC236}">
                <a16:creationId xmlns:a16="http://schemas.microsoft.com/office/drawing/2014/main" id="{6606B3DA-3ECE-CCBA-6255-F3B7BF11BF80}"/>
              </a:ext>
            </a:extLst>
          </p:cNvPr>
          <p:cNvSpPr txBox="1"/>
          <p:nvPr/>
        </p:nvSpPr>
        <p:spPr>
          <a:xfrm>
            <a:off x="2747291" y="3831280"/>
            <a:ext cx="3649418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صَمْــــ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kumimoji="0" lang="fr-FR" sz="72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193DB7A4-FE46-FB16-3746-5E8AFDE42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8" y="819538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 الكلمة التالية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بشكل صحيح.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EAFBF0-C164-0FF4-CF9E-7AC0BD571F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747F7B-2C8F-286A-3AE2-90B0313B366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A1D9CD-6F0A-AC38-04BA-FAC04B48A4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103ED4-1DDE-9853-B300-B9B094E884D0}"/>
              </a:ext>
            </a:extLst>
          </p:cNvPr>
          <p:cNvSpPr>
            <a:spLocks/>
          </p:cNvSpPr>
          <p:nvPr/>
        </p:nvSpPr>
        <p:spPr>
          <a:xfrm>
            <a:off x="287901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A6634E5-C02A-9A0E-2820-66D1B0916E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96E4542-1513-2447-2E3D-458AF1720E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E9F5DBF-A0B2-A994-461F-29012C4DE1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D45C55-A2A6-F715-21C9-5F8B4C482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B3C8A4D-8448-6D13-E533-C93BE7F70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7DD6518-2B16-E77E-0840-8410B2214257}"/>
              </a:ext>
            </a:extLst>
          </p:cNvPr>
          <p:cNvSpPr/>
          <p:nvPr/>
        </p:nvSpPr>
        <p:spPr>
          <a:xfrm>
            <a:off x="1460540" y="2299144"/>
            <a:ext cx="5958346" cy="1107996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13">
            <a:extLst>
              <a:ext uri="{FF2B5EF4-FFF2-40B4-BE49-F238E27FC236}">
                <a16:creationId xmlns:a16="http://schemas.microsoft.com/office/drawing/2014/main" id="{6A9EE81C-F8B7-F76B-C265-D3BD35D6DC93}"/>
              </a:ext>
            </a:extLst>
          </p:cNvPr>
          <p:cNvSpPr txBox="1">
            <a:spLocks/>
          </p:cNvSpPr>
          <p:nvPr/>
        </p:nvSpPr>
        <p:spPr>
          <a:xfrm>
            <a:off x="3134659" y="2456225"/>
            <a:ext cx="2610107" cy="793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 - ــة - 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2153348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C0C7F-78A6-3716-81B7-3BDA5196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AE065746-2647-1C41-731E-4E381B06F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302" y="2108618"/>
            <a:ext cx="2573395" cy="37247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6F6DEE2-00BE-624A-96D8-B5722EC5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482" y="730736"/>
            <a:ext cx="710826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83. ستواصلون التدرب على كتابة التاء آخر الكلمات بشكل ثنائي.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D53B1D-428A-FD27-55CB-971379890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4483B-DDDB-FFA8-4C1F-6E63B53F9E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20E19D-A2C4-4F09-B897-190B55D8BF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93A004-6D89-930B-6051-9C1A18E602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F39EF-26B4-B767-3C0D-579AA0075D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2C4FDA-5E3E-0B0F-C156-C077EFDE59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7CAE3B-53FA-04B0-9B80-A83B55FF85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72D432-9199-702E-79C4-77F666660D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10EE3DD-B6B4-C49E-757E-3F79BA6D2C92}"/>
              </a:ext>
            </a:extLst>
          </p:cNvPr>
          <p:cNvSpPr/>
          <p:nvPr/>
        </p:nvSpPr>
        <p:spPr>
          <a:xfrm>
            <a:off x="3285301" y="2413933"/>
            <a:ext cx="2573396" cy="10840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380A2C4D-9076-53CF-D287-58C256A78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83468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18027-7AC2-1504-4652-C7B3395DD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2264903E-A885-C0F2-8134-837C0B590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302" y="2108618"/>
            <a:ext cx="2573395" cy="37247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A9AA57-A6FE-E7D6-C529-5A05FA45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ـــ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 (ثلاث دقائق).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01C7B-148D-C3FD-F7F7-CCDF0C0A38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86580E-C28B-644F-B657-86C0AEF7C6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53514B-9FEE-9079-6D98-7E4986425F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B958FB-0738-545F-7F66-B0FBE1B64B7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35090EF-4C7F-C8B9-82CA-1D55FA170B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C6DD15-1C14-E4D9-F047-CE7FA7C970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019D04-42AE-B948-3DF4-3D5B5A5445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5986E72-D364-AC5B-47F8-75AAE4A320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0F3725C-7162-BA6E-829B-89E578BAB1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3409" y="654504"/>
            <a:ext cx="828000" cy="828000"/>
          </a:xfr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281D34E-2EAB-23C6-51B1-DF28DFFF24F7}"/>
              </a:ext>
            </a:extLst>
          </p:cNvPr>
          <p:cNvSpPr/>
          <p:nvPr/>
        </p:nvSpPr>
        <p:spPr>
          <a:xfrm>
            <a:off x="3285301" y="2413933"/>
            <a:ext cx="2573396" cy="10840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85B3F7-FF9E-80D2-77A7-53265566EC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0" y="1324309"/>
            <a:ext cx="719468" cy="82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1858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EDF8-604E-9BF7-C633-24E6A2BC4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6B6E79-0835-E3C6-A9E2-E8E3A15B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حددت نوع التاء في الكلمات. (دقيقة واحدة)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F1D88C-8513-2C84-48E9-96158ECA9E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342723-C911-688F-B076-D1B42C3407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51AB39-3E74-0AA1-05A1-2E0131D858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0D170F-CACD-1BF2-0716-D25F33FA31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383D4FE-4DF5-315F-7710-777DB5235B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4B6D67-C853-186F-B391-4AD828B8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CE46D13-1136-4774-0F3C-45AB9D4A41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66D1154-EB5A-7476-EA60-01557839C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FD5BA51-B715-1538-008C-83B426442D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FFAD1317-07B9-1B3B-2845-5755FE90D0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0" y="2562094"/>
            <a:ext cx="7102455" cy="2606266"/>
          </a:xfrm>
          <a:prstGeom prst="roundRect">
            <a:avLst>
              <a:gd name="adj" fmla="val 1013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296B34-BB3E-284B-B305-78F58FBCD6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88" y="1319052"/>
            <a:ext cx="816485" cy="93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20647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9784F-F00C-7E61-7F23-7EE68C6BB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85EA53-A05A-D1D4-438C-B00C70DD1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جملة جملة. من يتقاسم جوابه؟ من يمر لرسم التاء على السبورة؟  ـــ هل أنتم متفقون؟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49B207-D36E-BA93-0B56-0B70093245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2CFC6B-D968-1D7B-73D0-0EEE7A6EB1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ED165-3B5A-4F6E-7411-9DD26057EF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BC8E88-7044-DBF5-903E-0769402003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ED85EB-5642-8083-5B20-5D92F74E0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528CC7-8F44-3FC3-B8E1-35A9118740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4D466C-DAE6-3FB5-210D-223FE9F02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5F2988-EC98-B827-BDA2-5D1BBF8CC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32B11C9E-ACC8-F948-6BC1-1CBA0E41C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E07CEBE5-9438-38F9-F68D-D1BA31D65B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0" y="2562093"/>
            <a:ext cx="7600162" cy="2788901"/>
          </a:xfrm>
          <a:prstGeom prst="roundRect">
            <a:avLst>
              <a:gd name="adj" fmla="val 121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5878254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3D8B2-3395-9751-2147-ED617A1E9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36041D-7A18-B179-DF6A-72BB2E58E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22BA59-F938-D8A2-2472-06BA75D1E8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A36362-D1BD-3E1C-CF9A-04E297A6C9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92CA38-514B-AEC2-718A-7BFFE677D6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F910A1-E0B5-5EA3-F7E7-EF43D2AD52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6FDFD69-A340-5EF7-B0C5-30FDA50285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843342A-D572-36E3-B486-5F8B8D8398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04E1147-F7F0-3AFC-2F30-0F8A421851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51BD046-915F-A403-C16A-83092D0F3C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006C5CEC-D880-6563-1797-75561DFEA5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330" y="2562093"/>
            <a:ext cx="7600162" cy="2788901"/>
          </a:xfrm>
          <a:prstGeom prst="roundRect">
            <a:avLst>
              <a:gd name="adj" fmla="val 847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0CA0C3-FC68-BF1B-218C-F56F5F779476}"/>
              </a:ext>
            </a:extLst>
          </p:cNvPr>
          <p:cNvSpPr txBox="1"/>
          <p:nvPr/>
        </p:nvSpPr>
        <p:spPr>
          <a:xfrm>
            <a:off x="6677637" y="3758268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تُ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C4C18A6-ED5C-029E-7E0D-2B4597C9717A}"/>
              </a:ext>
            </a:extLst>
          </p:cNvPr>
          <p:cNvSpPr txBox="1"/>
          <p:nvPr/>
        </p:nvSpPr>
        <p:spPr>
          <a:xfrm>
            <a:off x="5522635" y="3711037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ــةُ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4155F81-D54A-A7D3-C27C-3DB454939C31}"/>
              </a:ext>
            </a:extLst>
          </p:cNvPr>
          <p:cNvSpPr txBox="1"/>
          <p:nvPr/>
        </p:nvSpPr>
        <p:spPr>
          <a:xfrm>
            <a:off x="6410587" y="4781878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تُ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6640961-D821-57E3-2492-EF29FB118613}"/>
              </a:ext>
            </a:extLst>
          </p:cNvPr>
          <p:cNvSpPr txBox="1"/>
          <p:nvPr/>
        </p:nvSpPr>
        <p:spPr>
          <a:xfrm>
            <a:off x="7494864" y="4258658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تْ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26AE34-2808-A5A3-C564-598B2881885E}"/>
              </a:ext>
            </a:extLst>
          </p:cNvPr>
          <p:cNvSpPr txBox="1"/>
          <p:nvPr/>
        </p:nvSpPr>
        <p:spPr>
          <a:xfrm>
            <a:off x="7287237" y="4794764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تِ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24F880-915C-B898-9053-254A88A99A91}"/>
              </a:ext>
            </a:extLst>
          </p:cNvPr>
          <p:cNvSpPr txBox="1"/>
          <p:nvPr/>
        </p:nvSpPr>
        <p:spPr>
          <a:xfrm>
            <a:off x="3887494" y="4271544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ــةِ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DBB119F-3271-4743-88B2-476CC2FC8F08}"/>
              </a:ext>
            </a:extLst>
          </p:cNvPr>
          <p:cNvSpPr txBox="1"/>
          <p:nvPr/>
        </p:nvSpPr>
        <p:spPr>
          <a:xfrm>
            <a:off x="2963827" y="3735438"/>
            <a:ext cx="590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ــةِ.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335F8FB-C96C-82B1-305C-52D2D356F3E6}"/>
              </a:ext>
            </a:extLst>
          </p:cNvPr>
          <p:cNvSpPr txBox="1"/>
          <p:nvPr/>
        </p:nvSpPr>
        <p:spPr>
          <a:xfrm>
            <a:off x="6332640" y="4258658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ــةُ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764D13C-2A42-5389-157B-CDE5519130EA}"/>
              </a:ext>
            </a:extLst>
          </p:cNvPr>
          <p:cNvSpPr txBox="1"/>
          <p:nvPr/>
        </p:nvSpPr>
        <p:spPr>
          <a:xfrm>
            <a:off x="5297723" y="4794764"/>
            <a:ext cx="275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ةُ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54D8927-AAC5-269A-6A6A-984A1796DDF4}"/>
              </a:ext>
            </a:extLst>
          </p:cNvPr>
          <p:cNvSpPr txBox="1"/>
          <p:nvPr/>
        </p:nvSpPr>
        <p:spPr>
          <a:xfrm>
            <a:off x="2847949" y="4271544"/>
            <a:ext cx="404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ةِ.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1BEA513-6B41-DBA9-5DC2-35AFC23471DC}"/>
              </a:ext>
            </a:extLst>
          </p:cNvPr>
          <p:cNvSpPr txBox="1"/>
          <p:nvPr/>
        </p:nvSpPr>
        <p:spPr>
          <a:xfrm>
            <a:off x="3620509" y="4781878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ــةِ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E849433-848D-BB3A-E265-EF6ACE24C1C7}"/>
              </a:ext>
            </a:extLst>
          </p:cNvPr>
          <p:cNvSpPr txBox="1"/>
          <p:nvPr/>
        </p:nvSpPr>
        <p:spPr>
          <a:xfrm>
            <a:off x="2516781" y="4794764"/>
            <a:ext cx="48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ــةِ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CD1E30C-9A7A-391B-8DCD-4169ABBFBF63}"/>
              </a:ext>
            </a:extLst>
          </p:cNvPr>
          <p:cNvSpPr txBox="1"/>
          <p:nvPr/>
        </p:nvSpPr>
        <p:spPr>
          <a:xfrm>
            <a:off x="1018596" y="4799414"/>
            <a:ext cx="671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ــةِ.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5A6C9BBA-D0F0-F8C1-EE14-457AA622C6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889009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67CCC-B0C1-AB2D-27A7-136AB7322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09A772-3683-31CF-B1D5-3841A5046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اكتبوا الفقرة التي سأمليها عليكم . انتبهوا لكتابة «التاء» آخر الكلمات ل "ال".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الفقرة في الشريحة الموالية </a:t>
            </a:r>
            <a:r>
              <a:rPr lang="ar-MA" sz="2000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دون إظهارها.</a:t>
            </a:r>
            <a:endParaRPr lang="ar-MA" sz="2400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D75906-D6BD-D569-7CE9-609A34B8B9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14EBBD-7828-F88A-0BDE-FACBB264A2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6AD492-8739-F2F7-AE58-FEF814758A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0D9A8F-57B2-A7C9-5614-88703F790C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59D41B-E5F6-1F62-D814-B13B41C499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0579118-D7EC-2957-A24C-409F5E9495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845547-FFE5-2416-92D1-79479F1E07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4D2103C-B554-FFB5-F226-605DA8035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AF920DB-75B9-68F1-29DD-66F045182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9C1FFBE3-0B9F-B356-D718-A77F4C9F84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302" y="2108618"/>
            <a:ext cx="2573395" cy="37247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CFD2D57-251D-1CA1-BC09-4734B2588C2D}"/>
              </a:ext>
            </a:extLst>
          </p:cNvPr>
          <p:cNvSpPr/>
          <p:nvPr/>
        </p:nvSpPr>
        <p:spPr>
          <a:xfrm>
            <a:off x="3285302" y="3429000"/>
            <a:ext cx="2573396" cy="12769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41207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3748D-3092-B8CA-969F-5E4674A14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CC4D40-6E76-5F0B-7863-6450F6ED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008F8A-77BC-CCF3-1FEA-8B3D2EDB63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8357D7-A9CE-8505-276E-A6F71F04A7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994FF2-EE19-8F1F-DE83-422CB9FAA8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3915DE-57AB-BB83-33EC-FA98431799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3016C94-1764-4890-5065-5399571584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256A7A-1E54-0B43-3F23-12FDB0229E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566EC0-FBDC-67E9-863A-7DF9AB7DFA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85BE90-904E-4F0F-1B5B-7EC8A138D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C2D5381-5E3A-828D-BA14-DD4FBCC9D6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8012737" y="644672"/>
            <a:ext cx="828000" cy="828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B1DFEF4-E932-7EB4-AFE4-A9FBB0191DB5}"/>
              </a:ext>
            </a:extLst>
          </p:cNvPr>
          <p:cNvSpPr txBox="1"/>
          <p:nvPr/>
        </p:nvSpPr>
        <p:spPr>
          <a:xfrm>
            <a:off x="411061" y="1698579"/>
            <a:ext cx="8086987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 rtl="1">
              <a:lnSpc>
                <a:spcPct val="150000"/>
              </a:lnSpc>
              <a:buClr>
                <a:srgbClr val="000000"/>
              </a:buClr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زُرْ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ُ قَرْيَ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َ جَدّي </a:t>
            </a:r>
            <a:r>
              <a:rPr lang="ar-MA" sz="4400" b="1" kern="0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ْجَميلَ</a:t>
            </a:r>
            <a:r>
              <a:rPr lang="ar-MA" sz="44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َ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عُطْلَ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ةِ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400" b="1" kern="0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صَّيْفِ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 فَأَدْهَشَني جَمالُ </a:t>
            </a:r>
            <a:r>
              <a:rPr lang="ar-MA" sz="4400" b="1" kern="0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بُيو</a:t>
            </a:r>
            <a:r>
              <a:rPr lang="ar-MA" sz="44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400" b="1" kern="0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طّينِيَّ</a:t>
            </a:r>
            <a:r>
              <a:rPr lang="ar-MA" sz="44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ةِ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400" b="1" kern="0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مُتَلاصِقَ</a:t>
            </a:r>
            <a:r>
              <a:rPr lang="ar-MA" sz="44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وَتَشابُكُ </a:t>
            </a:r>
            <a:r>
              <a:rPr lang="ar-MA" sz="4400" b="1" kern="0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لْأَشْجارِ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400" b="1" kern="0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عالِيَ</a:t>
            </a:r>
            <a:r>
              <a:rPr lang="ar-MA" sz="44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قَطَفْ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ُ تُفّاحَ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ً لَذيذَ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ً مِنْ بُسْتانِ جَدّي، ثُمَّ عُدْ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ُ إِلى </a:t>
            </a:r>
            <a:r>
              <a:rPr lang="ar-MA" sz="4400" b="1" kern="0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مَدينَ</a:t>
            </a:r>
            <a:r>
              <a:rPr lang="ar-MA" sz="44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4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</a:t>
            </a:r>
            <a:r>
              <a:rPr lang="ar-MA" sz="4400" b="1" kern="0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َ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حْمِلُ ذِكْرَيا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ٍ جَميلَ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ةً</a:t>
            </a: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941634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1753300" y="3429000"/>
            <a:ext cx="5719074" cy="1322903"/>
          </a:xfrm>
          <a:prstGeom prst="roundRect">
            <a:avLst>
              <a:gd name="adj" fmla="val 8738"/>
            </a:avLst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أَسْتَنْتِجُ مَعْلومَةً ضِمْنِيَّةً في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just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كَيْفَ أَمَيِّزُ نَوْعَ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ٱلتّاءَ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آخِرِ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الختام من يذكرنا بأهم العناصر التي تعلمناها خلال حصة اليوم؟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اقرؤا النص جيدا في بيوتكم ثم استخرجوا كلمات حسب المطلوب في الجدول. ضعوا علامة.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D5B2207C-051A-7092-C30C-0DB078A903C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10183" y="4702299"/>
            <a:ext cx="960270" cy="960270"/>
          </a:xfrm>
          <a:prstGeom prst="rect">
            <a:avLst/>
          </a:prstGeom>
        </p:spPr>
      </p:pic>
      <p:pic>
        <p:nvPicPr>
          <p:cNvPr id="4" name="Image 3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35D45464-DD1F-2752-D06B-0185186429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0511" y="2234453"/>
            <a:ext cx="2573395" cy="37247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44E40FA-41EE-EDD8-6798-B8E2646AAEA7}"/>
              </a:ext>
            </a:extLst>
          </p:cNvPr>
          <p:cNvSpPr/>
          <p:nvPr/>
        </p:nvSpPr>
        <p:spPr>
          <a:xfrm>
            <a:off x="3930511" y="4773335"/>
            <a:ext cx="2573396" cy="11858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8EC2366-E587-1BBA-07E5-4A67AA580A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اختتام الحصة3_1">
            <a:hlinkClick r:id="" action="ppaction://media"/>
            <a:extLst>
              <a:ext uri="{FF2B5EF4-FFF2-40B4-BE49-F238E27FC236}">
                <a16:creationId xmlns:a16="http://schemas.microsoft.com/office/drawing/2014/main" id="{165D614A-AA5F-467E-E4C5-AD29F7E0DB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3" b="3"/>
          <a:stretch/>
        </p:blipFill>
        <p:spPr>
          <a:xfrm>
            <a:off x="985837" y="194468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19613</TotalTime>
  <Words>1630</Words>
  <Application>Microsoft Office PowerPoint</Application>
  <PresentationFormat>Affichage à l'écran (4:3)</PresentationFormat>
  <Paragraphs>438</Paragraphs>
  <Slides>59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59</vt:i4>
      </vt:variant>
    </vt:vector>
  </HeadingPairs>
  <TitlesOfParts>
    <vt:vector size="76" baseType="lpstr">
      <vt:lpstr>Calibri Light</vt:lpstr>
      <vt:lpstr>Modern Love</vt:lpstr>
      <vt:lpstr>Dosis SemiBold</vt:lpstr>
      <vt:lpstr>Microsoft Uighur</vt:lpstr>
      <vt:lpstr>Wingdings</vt:lpstr>
      <vt:lpstr>Calibri</vt:lpstr>
      <vt:lpstr>Dosis Medium</vt:lpstr>
      <vt:lpstr>Dosis</vt:lpstr>
      <vt:lpstr>Dosis ExtraBold</vt:lpstr>
      <vt:lpstr>Arial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افتتاح الحصة</vt:lpstr>
      <vt:lpstr>سنتدرب اليوم على توظيف الكلمات البصرية. من يذكر بالكلمات البصرية لهذا الأسبوع؟</vt:lpstr>
      <vt:lpstr>من يقرأ؟</vt:lpstr>
      <vt:lpstr>خذوا ألواحكم.</vt:lpstr>
      <vt:lpstr>اقرؤا الجملة. ستكتبون الكلمة الناقصة انطلاقا من الكلمات المقترحة.</vt:lpstr>
      <vt:lpstr>من وجد الكلمة المناسبة لمعنى الجملة؟ ما رأيكم؟   - صححوا</vt:lpstr>
      <vt:lpstr>هذه جملة أخرى. اكتبوا الكلمة الناقصة انطلاقا من الكلمات المقترحة.</vt:lpstr>
      <vt:lpstr>من وجد الكلمة المناسبة لمعنى الجملة؟ ما رأيك؟  ــــ صححوا.</vt:lpstr>
      <vt:lpstr>هذه جملة أخرى. اكتبوا الكلمة الناقصة انطلاقا من الكلمات المقترحة.</vt:lpstr>
      <vt:lpstr>من وجد الكلمة المناسبة لمعنى الجملة؟ ما رأيكم؟ ـــ صححوا.</vt:lpstr>
      <vt:lpstr>هذه جملة أخرى. اكتبوا الكلمة الناقصة انطلاقا من الكلمات المقترحة.</vt:lpstr>
      <vt:lpstr>من وجد الكلمة المناسبة لمعنى الجملة؟ ما رأيك؟  ــــ صححوا.</vt:lpstr>
      <vt:lpstr>Présentation PowerPoint</vt:lpstr>
      <vt:lpstr>خذوا النص الصفحة 79. نبدأ بتذكر معاني المفردات. اكتبوا كل مفردة أمام تعريفها.</vt:lpstr>
      <vt:lpstr>نمر إلى استثمار النص. سأعين من يقرأ. تابعوا وكلما ذكر اسم معلمة تاريخية ارفعوا أيديكم.</vt:lpstr>
      <vt:lpstr>ستعيدون قراءة النص؛ في هذه المرة كلما قرأ زميلكم كلمة لا تفهمونها ارفعوا أيديكم لنشرحها.</vt:lpstr>
      <vt:lpstr>الآن، خذوا الصفحة 80. من يذكر بخطوات استنتاج معلومة ضمنية؟ </vt:lpstr>
      <vt:lpstr>من يقرأ التعليمة؟   ـــــ ما المطلوب حسب التعليمة؟ -  أنجزوا </vt:lpstr>
      <vt:lpstr> نصحح. من يقرأ السؤال الأول؟ ما الكلمات المفاتيح في السؤال؟ </vt:lpstr>
      <vt:lpstr> الكلمات المفاتيح هي: كيف-الجو- طنجة – الصيف. من يقرأ جوابه؟ ما المؤشر على ذلك في النص؟</vt:lpstr>
      <vt:lpstr> الكلمات المفاتيح هي: كيف-الجو- طنجة – الصيف. من يقرأ جوابه؟ ما المؤشر على ذلك في النص؟</vt:lpstr>
      <vt:lpstr>نمر إلى السؤالين الآخرين. من يقرأ السؤال؟ ما الكلمات المفاتيح فيه؟ (يقدم التلاميذ مؤشرات دالة على الجواب).</vt:lpstr>
      <vt:lpstr>صححوا.</vt:lpstr>
      <vt:lpstr>نمر إلى التمرين الثاني. من يقرأ التعليمة؟ أنجزوا أمامكم 3 دقائق.</vt:lpstr>
      <vt:lpstr>انتهى الوقت. نصحح. ما هي الفكرة التي وردت أولا في النص؟ والثانية؟ ...</vt:lpstr>
      <vt:lpstr>صححوا</vt:lpstr>
      <vt:lpstr>الآن، من يقرأ التعليمة الثالثة؟ أنجزوا - سأتفقد إنجازاتكم . لا تترددوا في طرح أسئلتكم. </vt:lpstr>
      <vt:lpstr>من يقرأ ما أنتجه؟</vt:lpstr>
      <vt:lpstr>بشكل ثنائي فكروا في حل اللغز التالي. (معكم 30 ثانية)</vt:lpstr>
      <vt:lpstr>الجواب هو الظل. هذا لغز ثان: </vt:lpstr>
      <vt:lpstr>إملاء</vt:lpstr>
      <vt:lpstr>في هذه الحصة سنواصل التدرب على كتابة التاء آخر الكلمات بشكل صحيح. مستعدون؟</vt:lpstr>
      <vt:lpstr>من يذكرنا كيف نحدد نوع التاء آخر الكلمة أمبسوطة أم مربوطة؟</vt:lpstr>
      <vt:lpstr>نتذكر خطوات كتابة التاء آخر الكلمة بشكل صحيح.</vt:lpstr>
      <vt:lpstr>الآن، ستكتبون كلمات تنتهي بتاء. خذوا ألواحكم.</vt:lpstr>
      <vt:lpstr>اكتبوا الكلمة التالية بشكل صحيح.  يبرر المتعلمون اختياراتهم.</vt:lpstr>
      <vt:lpstr>اكتبوا الكلمة التالية بشكل صحيح.  يبرر المتعلمون اختياراتهم.</vt:lpstr>
      <vt:lpstr>اكتبوا الكلمة التالية بشكل صحيح.  يبرر المتعلمون اختياراتهم.</vt:lpstr>
      <vt:lpstr>اكتبوا الكلمة التالية بشكل صحيح.  يبرر المتعلمون اختياراتهم.</vt:lpstr>
      <vt:lpstr>خذوا كراساتكم على الصفحة 83. ستواصلون التدرب على كتابة التاء آخر الكلمات بشكل ثنائي. </vt:lpstr>
      <vt:lpstr>من يقرأ التعليمة؟  ـــ أنجزوا بشكل فردي (ثلاث دقائق).</vt:lpstr>
      <vt:lpstr>في ثنائيات وضح لزميلك كيف حددت نوع التاء في الكلمات. (دقيقة واحدة)</vt:lpstr>
      <vt:lpstr>نصحح جملة جملة. من يتقاسم جوابه؟ من يمر لرسم التاء على السبورة؟  ـــ هل أنتم متفقون؟</vt:lpstr>
      <vt:lpstr>انتبهوا للتصحيح.</vt:lpstr>
      <vt:lpstr>الآن اكتبوا الفقرة التي سأمليها عليكم . انتبهوا لكتابة «التاء» آخر الكلمات ل "ال". يملي الأستاذ الفقرة في الشريحة الموالية دون إظهارها.</vt:lpstr>
      <vt:lpstr>انتبهوا للتصحيح.</vt:lpstr>
      <vt:lpstr>اختتام الحصة</vt:lpstr>
      <vt:lpstr>في الختام من يذكرنا بأهم العناصر التي تعلمناها خلال حصة اليوم؟ </vt:lpstr>
      <vt:lpstr>اقرؤا النص جيدا في بيوتكم ثم استخرجوا كلمات حسب المطلوب في الجدول. ضعوا علامة.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53</cp:revision>
  <dcterms:created xsi:type="dcterms:W3CDTF">2023-09-20T21:35:22Z</dcterms:created>
  <dcterms:modified xsi:type="dcterms:W3CDTF">2025-12-21T14:36:14Z</dcterms:modified>
</cp:coreProperties>
</file>