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4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5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6.xml" ContentType="application/vnd.openxmlformats-officedocument.theme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7.xml" ContentType="application/vnd.openxmlformats-officedocument.theme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741" r:id="rId2"/>
    <p:sldMasterId id="2147483672" r:id="rId3"/>
    <p:sldMasterId id="2147483695" r:id="rId4"/>
    <p:sldMasterId id="2147483718" r:id="rId5"/>
    <p:sldMasterId id="2147483752" r:id="rId6"/>
    <p:sldMasterId id="2147483776" r:id="rId7"/>
    <p:sldMasterId id="2147483791" r:id="rId8"/>
  </p:sldMasterIdLst>
  <p:notesMasterIdLst>
    <p:notesMasterId r:id="rId72"/>
  </p:notesMasterIdLst>
  <p:sldIdLst>
    <p:sldId id="2147482758" r:id="rId9"/>
    <p:sldId id="2147482471" r:id="rId10"/>
    <p:sldId id="2147482473" r:id="rId11"/>
    <p:sldId id="2147482693" r:id="rId12"/>
    <p:sldId id="2134806141" r:id="rId13"/>
    <p:sldId id="2147482691" r:id="rId14"/>
    <p:sldId id="2147482705" r:id="rId15"/>
    <p:sldId id="2134806601" r:id="rId16"/>
    <p:sldId id="2134806939" r:id="rId17"/>
    <p:sldId id="2134806773" r:id="rId18"/>
    <p:sldId id="2134806588" r:id="rId19"/>
    <p:sldId id="2147482725" r:id="rId20"/>
    <p:sldId id="2147482759" r:id="rId21"/>
    <p:sldId id="2147482760" r:id="rId22"/>
    <p:sldId id="2147482761" r:id="rId23"/>
    <p:sldId id="2147482762" r:id="rId24"/>
    <p:sldId id="2147482763" r:id="rId25"/>
    <p:sldId id="2147482764" r:id="rId26"/>
    <p:sldId id="2147482704" r:id="rId27"/>
    <p:sldId id="2147482732" r:id="rId28"/>
    <p:sldId id="2147482768" r:id="rId29"/>
    <p:sldId id="2147482765" r:id="rId30"/>
    <p:sldId id="2147482767" r:id="rId31"/>
    <p:sldId id="2134806690" r:id="rId32"/>
    <p:sldId id="2147482790" r:id="rId33"/>
    <p:sldId id="2147482707" r:id="rId34"/>
    <p:sldId id="2147482770" r:id="rId35"/>
    <p:sldId id="2147482771" r:id="rId36"/>
    <p:sldId id="2147482772" r:id="rId37"/>
    <p:sldId id="2147482773" r:id="rId38"/>
    <p:sldId id="2147482769" r:id="rId39"/>
    <p:sldId id="2147482774" r:id="rId40"/>
    <p:sldId id="2147482782" r:id="rId41"/>
    <p:sldId id="2147482775" r:id="rId42"/>
    <p:sldId id="2147482776" r:id="rId43"/>
    <p:sldId id="2147482720" r:id="rId44"/>
    <p:sldId id="2147482779" r:id="rId45"/>
    <p:sldId id="2147482780" r:id="rId46"/>
    <p:sldId id="2147482781" r:id="rId47"/>
    <p:sldId id="2147482777" r:id="rId48"/>
    <p:sldId id="2147482778" r:id="rId49"/>
    <p:sldId id="2147482740" r:id="rId50"/>
    <p:sldId id="2147482664" r:id="rId51"/>
    <p:sldId id="2147482493" r:id="rId52"/>
    <p:sldId id="2147482476" r:id="rId53"/>
    <p:sldId id="2134806689" r:id="rId54"/>
    <p:sldId id="2147482753" r:id="rId55"/>
    <p:sldId id="2147482791" r:id="rId56"/>
    <p:sldId id="2147482513" r:id="rId57"/>
    <p:sldId id="2147482743" r:id="rId58"/>
    <p:sldId id="2147482783" r:id="rId59"/>
    <p:sldId id="2147482749" r:id="rId60"/>
    <p:sldId id="2147482784" r:id="rId61"/>
    <p:sldId id="2147482785" r:id="rId62"/>
    <p:sldId id="2147482745" r:id="rId63"/>
    <p:sldId id="2147482786" r:id="rId64"/>
    <p:sldId id="2147482787" r:id="rId65"/>
    <p:sldId id="2147482788" r:id="rId66"/>
    <p:sldId id="2147482789" r:id="rId67"/>
    <p:sldId id="2147482703" r:id="rId68"/>
    <p:sldId id="2134806870" r:id="rId69"/>
    <p:sldId id="2147482524" r:id="rId70"/>
    <p:sldId id="2134806941" r:id="rId71"/>
  </p:sldIdLst>
  <p:sldSz cx="9144000" cy="6858000" type="screen4x3"/>
  <p:notesSz cx="6858000" cy="9144000"/>
  <p:embeddedFontLst>
    <p:embeddedFont>
      <p:font typeface="Dosis" pitchFamily="2" charset="0"/>
      <p:regular r:id="rId73"/>
      <p:bold r:id="rId74"/>
    </p:embeddedFont>
    <p:embeddedFont>
      <p:font typeface="Dosis ExtraBold" pitchFamily="2" charset="0"/>
      <p:bold r:id="rId75"/>
    </p:embeddedFont>
    <p:embeddedFont>
      <p:font typeface="Dosis Medium" pitchFamily="2" charset="0"/>
      <p:regular r:id="rId76"/>
    </p:embeddedFont>
    <p:embeddedFont>
      <p:font typeface="Dosis SemiBold" pitchFamily="2" charset="0"/>
      <p:bold r:id="rId77"/>
    </p:embeddedFont>
    <p:embeddedFont>
      <p:font typeface="Microsoft Uighur" panose="02000000000000000000" pitchFamily="2" charset="-78"/>
      <p:regular r:id="rId78"/>
      <p:bold r:id="rId79"/>
    </p:embeddedFont>
    <p:embeddedFont>
      <p:font typeface="Modern Love" panose="04090805081005020601" pitchFamily="82" charset="0"/>
      <p:regular r:id="rId8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7B2"/>
    <a:srgbClr val="FFFFFF"/>
    <a:srgbClr val="106585"/>
    <a:srgbClr val="FCFDFD"/>
    <a:srgbClr val="F6F6F6"/>
    <a:srgbClr val="F9FCFC"/>
    <a:srgbClr val="498BA2"/>
    <a:srgbClr val="257390"/>
    <a:srgbClr val="D6E9EA"/>
    <a:srgbClr val="7617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638" autoAdjust="0"/>
    <p:restoredTop sz="94660"/>
  </p:normalViewPr>
  <p:slideViewPr>
    <p:cSldViewPr snapToGrid="0">
      <p:cViewPr varScale="1">
        <p:scale>
          <a:sx n="75" d="100"/>
          <a:sy n="75" d="100"/>
        </p:scale>
        <p:origin x="1138" y="3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slide" Target="slides/slide55.xml"/><Relationship Id="rId68" Type="http://schemas.openxmlformats.org/officeDocument/2006/relationships/slide" Target="slides/slide60.xml"/><Relationship Id="rId84" Type="http://schemas.openxmlformats.org/officeDocument/2006/relationships/tableStyles" Target="tableStyles.xml"/><Relationship Id="rId16" Type="http://schemas.openxmlformats.org/officeDocument/2006/relationships/slide" Target="slides/slide8.xml"/><Relationship Id="rId11" Type="http://schemas.openxmlformats.org/officeDocument/2006/relationships/slide" Target="slides/slide3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74" Type="http://schemas.openxmlformats.org/officeDocument/2006/relationships/font" Target="fonts/font2.fntdata"/><Relationship Id="rId79" Type="http://schemas.openxmlformats.org/officeDocument/2006/relationships/font" Target="fonts/font7.fntdata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3.xml"/><Relationship Id="rId82" Type="http://schemas.openxmlformats.org/officeDocument/2006/relationships/viewProps" Target="viewProps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slide" Target="slides/slide56.xml"/><Relationship Id="rId69" Type="http://schemas.openxmlformats.org/officeDocument/2006/relationships/slide" Target="slides/slide61.xml"/><Relationship Id="rId77" Type="http://schemas.openxmlformats.org/officeDocument/2006/relationships/font" Target="fonts/font5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notesMaster" Target="notesMasters/notesMaster1.xml"/><Relationship Id="rId80" Type="http://schemas.openxmlformats.org/officeDocument/2006/relationships/font" Target="fonts/font8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slide" Target="slides/slide59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slide" Target="slides/slide62.xml"/><Relationship Id="rId75" Type="http://schemas.openxmlformats.org/officeDocument/2006/relationships/font" Target="fonts/font3.fntdata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font" Target="fonts/font1.fntdata"/><Relationship Id="rId78" Type="http://schemas.openxmlformats.org/officeDocument/2006/relationships/font" Target="fonts/font6.fntdata"/><Relationship Id="rId8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6" Type="http://schemas.openxmlformats.org/officeDocument/2006/relationships/font" Target="fonts/font4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3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1.xml"/><Relationship Id="rId24" Type="http://schemas.openxmlformats.org/officeDocument/2006/relationships/slide" Target="slides/slide16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66" Type="http://schemas.openxmlformats.org/officeDocument/2006/relationships/slide" Target="slides/slide58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7-29T10:37:09.571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1 1,'4'0,"1"0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7-29T10:37:12.473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80 75,'4'0,"1"-4,3-1,1-3,3-1,2 2,-1-3,-2-2,0 0,-1 6,-7 4,-7 7,-7 5,-5 2,0 2,-1 2,2 3,1-2,1-1,1-2,-3 0,-1-3,1 5,3-4,8-9,5-7,5-4,2-4,3-4,4-3,3 2,2 0,1 3,2 3,-8 5,-10 2,-9 3,-5 4,-3 6,-1 6,-2-1,3 2,2 1,0-1,1 3,2-5,3-5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7-29T10:37:27.882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24 281,'0'0,"0"-3,4 9,1 12,-1 17,0 7,-1 7,2 7,1 5,-1 0,-1 1,-1 0,-2-1,0-9,-1-9,0-7,3-7,2-1,3-5,1-2,-1-2,-3-7,-1-17,-2-16,-5-11,-2-8,-4-8,0 0,1 4,2 7,2 1,2 3,1 4,1 3,0 2,1 1,-1 1,0 1,-3-8,-2-2,0-4,2 0,0 3,1 3,1 2,1 3,0 1,0 1,0 0,1-3,-5 2,-1 1,0 2,2-1,-4 0,1 7,0 10,2 9,1 12,2 6,0 3,1 1,0-8,4-7,1-9,0-13,3-5,0-3,-2-3,-1-1,-2 7,-1 9,-2 14,0 9,0 5,0 3,0 1,-1-1,1 0,0-8,4-15,1-11,-1-9,4 0,-1-5,0-2,-2-1,-2 0,2 5,1 10,-1 10,-1 13,-1 8,-2 5,-4 1,-2 0,0 0,-3-5,3-5,4-11,0-8,6-8,1-7,0-6,-1-4,2 3,0 2,-1 2,2 3,-1 10,0 9,-3 12,-1 7,-2 5,0 2,-1-1,0 0,-1-9,1-11,-4-6,-1-7,0-6,-2-2,-1-4,1-4,-1 3,-4 0,8 5,16 7,9 13,6 6,1 1,-4 2,-2-1,-1-3,0-3,-5-11,-4-7,-4-7,-4-3,-2-2,-2-1,-4 3,-6 6,0-2,-3 1,-3 4,1 0,0 2,-6 3,-2 10,2 8,2 3,3 2,1-2,3 1,3 2,4 1,2 6,2 2,5-4,1-12,5-8,-1-9,-1-6,-2-5,-2-3,-5-2,-7 3,-6 5,-3 5,-4 4,3 7,3 7,6 6,3 5,3 6,2 2,5-3,5-5,6-7,3-4,3-5,5-2,-2-9,-5-7,-9 0,-7-2,-7 2,-7 3,-6 5,-3 2,-2 7,3 10,4 6,9 1,9-3,7-4,7-5,0-10,4-5,-1-5,-4-4,-8 1,-10 3,-8 4,-6 4,0 6,2 10,4 7,7 1,8-3,4-12,6-6,2-7,-6-2,-5-3,-7 2,-7 2,-3 7,2 11,1 8,6 1,4-9,8-7,3-6,-1-7,-6-1,-8 1,-7 4,-2 6,0 11,3 7,6 2,11-10,4-10,0-9,-7-2,-7 1,-8 3,-5 2,-6 7,3 10,2 8,9 0,8-2,9-5,5-3,4-4,-1-10,-5-7,-7-5,-10 0,-7 3,-6 1,-4 2,-3 4,4 6,0 4,4 5,4 10,8 4,8 0,7-5,5-4,4-5,2-3,-3-10,-5-7,-5-6,-8 1,-8 3,-3 0,-4 4,0-1,-1 1,-2 3,-2 3,2 6,0 3,3 4,3 5,4 8,3 3,5-1,10-6,7-5,4-5,1-10,-2-10,-6-5,-5-4,-9 2,-4 1,-6 3,-5 4,-4 9,0 8,0 3,3 4,3 8,5 4,5-3,8-4,6-5,5-5,3-10,2-6,-4-4,-4-5,-5-1,-8-3,-8-1,-7 4,-5 4,1 10,-1 4,3 8,4 5,4 5,6-1,4 5,6-2,4-4,4-4,-1-8,-3-8,-4-7,-3-5,-3-4,-6-2,-6 3,-1-2,-3 2,0 8,0 7,1 7,3 8,3 5,2 4,3 3,4-2,6-6,5-3,4-6,-1-5,-4-8,-3-6,-8-1,-8 3,-6 3,-2 7,2 7,3 7,3 9,6 0,7-2,6-6,1-7,-2-10,-3-7,-7-2,-7 1,-3 7,-1 11,6 5,7 0,6-5,10-7,0-8,-2-6,-9 1,-5-3,-8 2,-6 4,-2 8,2 7,2 8,6 1,3-5,2-8,1-7,-5-4,-6 2,-5 1,-1 6,2 8,7 2,3 3,7 1,5-3,1-5,-1-9,-3-6,-7-2,-6 2,-7 2,-2 7,3 8,6 2,4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9T10:37:39.634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46 92 0,'14'-34'0,"22"36"0,-64-25 0,41-10 0,-43 52 0,1-42 0,39 58 0,-41-15 0,67-18 0,-27 33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9T10:38:08.950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108 104 24575,'4'-1'0,"0"-1"0,-1 0 0,1 0 0,0-1 0,0 1 0,-1-1 0,0 1 0,1-1 0,-1 0 0,0-1 0,0 1 0,-1 0 0,1-1 0,-1 1 0,4-8 0,-6 10 0,1 0 0,-1 0 0,0 0 0,1 0 0,-1 0 0,0 0 0,0 0 0,0 0 0,0 0 0,0 1 0,0-1 0,0 0 0,0 0 0,0 0 0,0 0 0,-1 0 0,1 0 0,0 0 0,-1 0 0,1 0 0,0 0 0,-1 1 0,1-1 0,-1 0 0,1 0 0,-1 1 0,0-1 0,1 0 0,-2 0 0,0-1 0,-1 1 0,1 0 0,0-1 0,-1 1 0,0 0 0,1 0 0,-1 0 0,1 1 0,-1-1 0,-4 0 0,3 1 0,-1-1 0,1 1 0,-1 0 0,1 0 0,0 0 0,-1 1 0,1-1 0,0 1 0,-1 0 0,1 1 0,0-1 0,0 1 0,-7 3 0,10-4 0,0-1 0,1 1 0,-1 0 0,0-1 0,1 1 0,-1 0 0,0 0 0,1-1 0,-1 1 0,1 0 0,-1 0 0,1 0 0,-1 0 0,1 0 0,0 0 0,-1 0 0,1 0 0,0 0 0,0 0 0,0 0 0,0 0 0,0 0 0,0 0 0,0 0 0,0 0 0,1 1 0,-1 0 0,1-1 0,0 1 0,0-1 0,0 0 0,0 0 0,1 1 0,-1-1 0,0 0 0,1 0 0,-1 0 0,0 0 0,1 0 0,-1-1 0,3 2 0,3 1 0,1 0 0,-1-1 0,1 0 0,0 0 0,9 1 0,25-5 0,-54 2 0,0-1 0,-1 0 0,1-1 0,0-1 0,-23-7 0,36 7 0,-1 3 0,0 0 0,1-1 0,-1 1 0,0 0 0,0 0 0,0 0 0,1 0 0,-1-1 0,0 1 0,0 0 0,0 0 0,0-1 0,1 1 0,-1 0 0,0 0 0,0 0 0,0-1 0,0 1 0,0 0 0,0 0 0,0-1 0,0 1 0,0 0 0,0 0 0,0-1 0,0 1 0,0 0 0,0-1 0,0 1 0,0 0 0,0 0 0,0-1 0,0 1 0,0 0 0,0 0 0,0 0 0,-1-1 0,1 1 0,0 0 0,0 0 0,0-1 0,0 1 0,-1 0 0,1 0 0,0 0 0,0 0 0,0-1 0,-1 1 0,1 0 0,0 0 0,0 0 0,-1 0 0,1 0 0,0 0 0,0 0 0,-1 0 0,1 0 0,0-1 0,0 1 0,-1 0 0,1 0 0,-1 1 0,-66-52 0,92 57 0,22 6 0,-46-11 0,1 0 0,0-1 0,-1 1 0,1 0 0,-1 0 0,1 0 0,-1 0 0,1 0 0,-1 1 0,0-1 0,1 0 0,-1 1 0,0-1 0,0 1 0,0-1 0,0 1 0,0-1 0,-1 1 0,1 0 0,0-1 0,-1 1 0,1 3 0,0-4-5,-1 1 0,0-1 0,0 1 0,1-1-1,-1 0 1,1 1 0,-1-1 0,1 0 0,0 0 0,-1 1-1,1-1 1,0 0 0,0 0 0,0 0 0,0 0 0,0 0 0,0 0-1,0 0 1,0 0 0,0 0 0,1-1 0,-1 1 0,0 0-1,1-1 1,-1 1 0,0-1 0,1 1 0,-1-1 0,0 0-1,1 0 1,2 1 0,9 3-1195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16:45:56.31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1599 800 24523,'-1'31'0,"-1"0"0,-1 1 0,-1-1 0,-2 0 0,0-1 0,-2 1 0,-1-1 0,-2-1 0,0 0 0,-2 0 0,0-1 0,-2 0 0,-1-1 0,-1 0 0,-1-2 0,-1 0 0,-1 0 0,-1-2 0,0 0 0,-2-1 0,0-2 0,-2 0 0,0-1 0,0-1 0,-2-1 0,0-1 0,-1-1 0,0-2 0,0 0 0,-2-1 0,1-2 0,-1-1 0,-1-1 0,1-1 0,-1-2 0,0-1 0,-1-1 0,1-1 0,0-1 0,-1-2 0,1-1 0,0-1 0,0-1 0,0-1 0,0-2 0,1-1 0,0-1 0,0-1 0,1-2 0,0-1 0,1 0 0,0-2 0,1-1 0,1-1 0,0-1 0,1-1 0,1-1 0,0 0 0,2-2 0,0-1 0,1 0 0,1-2 0,1 0 0,1 0 0,2-2 0,0 0 0,1-1 0,1 0 0,2-1 0,0 0 0,2 0 0,1-1 0,1-1 0,1 1 0,2-1 0,0 0 0,2-1 0,1 1 0,2 0 0,0-1 0,2 1 0,1 0 0,2 0 0,0 0 0,2 0 0,1 1 0,1 0 0,1 0 0,2 1 0,0 0 0,2 1 0,1 0 0,1 1 0,0 0 0,2 2 0,1 0 0,1 0 0,1 2 0,1 0 0,0 2 0,2 0 0,0 1 0,1 1 0,1 1 0,0 1 0,1 1 0,1 1 0,0 2 0,1 0 0,0 2 0,1 0 0,0 2 0,0 1 0,1 2 0,0 0 0,0 2 0,0 1 0,0 1 0,1 1 0,-1 2 0,0 1 0,1 1 0,-1 1 0,0 2 0,-1 0 0,1 2 0,-1 1 0,-1 2 0,1 0 0,-2 2 0,0 0 0,0 2 0,-1 1 0,0 1 0,-2 1 0,0 1 0,0 1 0,-2 1 0,0 0 0,-2 2 0,0 0 0,-1 2 0,-1 0 0,-1 0 0,-1 2 0,-1 0 0,-1 1 0,-2 0 0,0 1 0,-2 0 0,0 1 0,-2 0 0,-1 0 0,-2 1 0,0 0 0,-2 0 0,-1 0 0,-1 0 0,-1 1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16:46:03.57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2211 789 24518,'-1'31'0,"-2"0"0,-1 0 0,-2 0 0,-2-1 0,-1 1 0,-2-1 0,-1-1 0,-3 0 0,-1 0 0,-1 0 0,-2-1 0,-1-1 0,-2 0 0,-2-1 0,0-1 0,-3 0 0,0-1 0,-2-1 0,-1-1 0,-1 0 0,-2-2 0,0 0 0,-2-1 0,-1-2 0,0 0 0,-2-1 0,0-2 0,-1 0 0,-1-2 0,0-1 0,-1 0 0,-1-2 0,0-2 0,0 0 0,-1-2 0,0 0 0,0-2 0,0-1 0,-1-2 0,1 0 0,0-2 0,-1-1 0,2-2 0,-1 0 0,0-2 0,1 0 0,1-2 0,0-2 0,0 0 0,2-1 0,0-2 0,0 0 0,2-2 0,0-1 0,2 0 0,0-2 0,2-1 0,0 0 0,2-2 0,1 0 0,1-1 0,1-1 0,2-1 0,1 0 0,2-1 0,1-1 0,2 0 0,1-1 0,1-1 0,3 0 0,0 0 0,3 0 0,1-1 0,1-1 0,3 1 0,1-1 0,2 0 0,1 0 0,2 0 0,2 0 0,2 1 0,1-1 0,2 0 0,1 1 0,3-1 0,1 1 0,1 1 0,3-1 0,0 2 0,3-1 0,1 1 0,1 1 0,2 0 0,1 1 0,2 1 0,1 0 0,2 1 0,1 1 0,1 1 0,1 0 0,2 2 0,0 0 0,2 1 0,0 2 0,2 0 0,0 1 0,2 2 0,0 0 0,0 2 0,2 0 0,0 2 0,0 1 0,1 1 0,1 2 0,0 0 0,-1 2 0,2 1 0,-1 1 0,0 2 0,1 0 0,-1 2 0,0 1 0,0 1 0,0 2 0,-1 0 0,0 2 0,0 1 0,-1 1 0,-1 2 0,0 0 0,-1 2 0,-1 0 0,0 2 0,-2 1 0,0 0 0,-1 2 0,-2 1 0,0 0 0,-2 2 0,-1 0 0,-1 1 0,-2 1 0,0 1 0,-3 0 0,0 1 0,-2 1 0,-2 0 0,-1 1 0,-2 1 0,-1-1 0,-1 2 0,-3-1 0,-1 1 0,-2 1 0,-1-1 0,-2 1 0,-2 0 0,-1-1 0,-2 1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16:46:35.17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1815 550 24575,'-4'-6'0,"1"0"0,-1 0 0,1 0 0,0 0 0,0 0 0,1-1 0,-3-10 0,-8-18 0,-4 1 0,-1 0 0,-2 2 0,-2 0 0,0 2 0,-2 0 0,-2 1 0,-55-47 0,71 68 0,0 1 0,-1 0 0,1 1 0,-2 0 0,1 1 0,-1 0 0,-19-5 0,-5 2 0,-46-4 0,48 7 0,-62-14 0,38-5 0,46 18 0,0 1 0,-1 0 0,0 1 0,0 0 0,-20-3 0,-41 2 0,-95 7 0,48 1 0,83-1 0,-1 3 0,0 0 0,-53 16 0,17-3 0,60-15 0,1 1 0,0 1 0,0 1 0,0 0 0,1 1 0,-22 14 0,-68 59 0,47-33 0,50-42 0,1-1 0,1 1 0,-1 0 0,1 0 0,-1 1 0,2-1 0,-1 1 0,0 0 0,1 0 0,-4 13 0,0 2 0,1 1 0,-2 23 0,-3 9 0,1-12 0,3 0 0,-3 68 0,9 86 0,2-94 0,-1-97 0,0 1 0,0 0 0,1-1 0,0 1 0,0 0 0,1-1 0,-1 1 0,1-1 0,0 0 0,1 0 0,-1 1 0,1-1 0,0-1 0,6 9 0,-3-7 0,1 1 0,0-1 0,0-1 0,0 1 0,1-1 0,-1-1 0,1 1 0,14 4 0,150 52 0,-117-40 0,-42-14 0,0-2 0,1 0 0,0 0 0,22 3 0,76 2 0,-73-8 0,0 1 0,0 3 0,48 12 0,-52-11 0,0-1 0,0-1 0,0-3 0,0 0 0,51-6 0,-5 2 0,-52 0 0,-1-1 0,0-2 0,31-8 0,-54 11 0,17-5 0,0 0 0,0-2 0,23-13 0,41-16 0,-39 19 0,68-38 0,-58 27 0,-48 24 0,0-1 0,0 0 0,0 0 0,-1-1 0,0 0 0,-1 0 0,0-1 0,9-14 0,-8 12 0,-4 5 0,0 0 0,-1 0 0,0-1 0,0 0 0,-1 1 0,0-1 0,0 0 0,0 0 0,-1 0 0,1-13 0,-1-10 0,-4-39 0,1 23 0,3 13 67,11-64-1,0-12-1564,-11 86-5328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11/12/2025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png"/></Relationships>
</file>

<file path=ppt/slideLayouts/_rels/slideLayout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png"/></Relationships>
</file>

<file path=ppt/slideLayouts/_rels/slideLayout10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6.png"/></Relationships>
</file>

<file path=ppt/slideLayouts/_rels/slideLayout1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1.wdp"/><Relationship Id="rId7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Relationship Id="rId6" Type="http://schemas.microsoft.com/office/2007/relationships/hdphoto" Target="../media/hdphoto4.wdp"/><Relationship Id="rId5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microsoft.com/office/2007/relationships/hdphoto" Target="../media/hdphoto5.wdp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11/12/2025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11/12/2025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11/12/2025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11/12/2025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11/12/2025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11/12/2025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60781799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0980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503555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4823359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0488777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078562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7848448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4365417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9578108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6248278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0861805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6524913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13437376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2072901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2555684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5904163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4655192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3788531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0909070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017442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2267175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4485833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9980985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0656530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5121832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8427090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1212281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8271819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0688543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7832739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3537854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10873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89435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33706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2865301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91686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0553050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0741595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7013610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7004990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7563010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6585208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4106564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5055430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9353273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4083705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011827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26679805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44260410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8830682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8315683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114617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6183854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7708071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605996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972634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9175495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3746063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4767851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2789155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212185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4951291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71381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6021603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5127793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6456585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6925814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2050529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276458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6078903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9183271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9028500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1186576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4237646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949186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1930672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3815755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620765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3933104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4850114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6777165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7948764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3484303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5128590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2794615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416499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6418549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9577582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742323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6383848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4872789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7241874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9635710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9134533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0889553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2470799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 sans forme arriè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5444522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2993546809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195034953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الأسبوع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38992960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حصص الأسبوع التربوي الأول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chemeClr val="bg1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9E65A8EB-C2EA-4B63-1C78-5F7E7A1076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535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7485845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1949944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3718946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7524061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830173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55237297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4681119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4010369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893374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767572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3043701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3121561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6316751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8689808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8744913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6369484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9870062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5680403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7250906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8097019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7590093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7602451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9349469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0611798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1555627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7841596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6649994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895588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10391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theme" Target="../theme/theme3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1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57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17" Type="http://schemas.openxmlformats.org/officeDocument/2006/relationships/slideLayout" Target="../slideLayouts/slideLayout53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38.xml"/><Relationship Id="rId16" Type="http://schemas.openxmlformats.org/officeDocument/2006/relationships/slideLayout" Target="../slideLayouts/slideLayout52.xml"/><Relationship Id="rId20" Type="http://schemas.openxmlformats.org/officeDocument/2006/relationships/slideLayout" Target="../slideLayouts/slideLayout56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24" Type="http://schemas.openxmlformats.org/officeDocument/2006/relationships/theme" Target="../theme/theme4.xml"/><Relationship Id="rId5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51.xml"/><Relationship Id="rId23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46.xml"/><Relationship Id="rId19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Relationship Id="rId22" Type="http://schemas.openxmlformats.org/officeDocument/2006/relationships/slideLayout" Target="../slideLayouts/slideLayout5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18" Type="http://schemas.openxmlformats.org/officeDocument/2006/relationships/slideLayout" Target="../slideLayouts/slideLayout77.xml"/><Relationship Id="rId3" Type="http://schemas.openxmlformats.org/officeDocument/2006/relationships/slideLayout" Target="../slideLayouts/slideLayout62.xml"/><Relationship Id="rId21" Type="http://schemas.openxmlformats.org/officeDocument/2006/relationships/slideLayout" Target="../slideLayouts/slideLayout80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17" Type="http://schemas.openxmlformats.org/officeDocument/2006/relationships/slideLayout" Target="../slideLayouts/slideLayout76.xml"/><Relationship Id="rId2" Type="http://schemas.openxmlformats.org/officeDocument/2006/relationships/slideLayout" Target="../slideLayouts/slideLayout61.xml"/><Relationship Id="rId16" Type="http://schemas.openxmlformats.org/officeDocument/2006/relationships/slideLayout" Target="../slideLayouts/slideLayout75.xml"/><Relationship Id="rId20" Type="http://schemas.openxmlformats.org/officeDocument/2006/relationships/slideLayout" Target="../slideLayouts/slideLayout79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64.xml"/><Relationship Id="rId15" Type="http://schemas.openxmlformats.org/officeDocument/2006/relationships/slideLayout" Target="../slideLayouts/slideLayout74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69.xml"/><Relationship Id="rId19" Type="http://schemas.openxmlformats.org/officeDocument/2006/relationships/slideLayout" Target="../slideLayouts/slideLayout78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73.xml"/><Relationship Id="rId22" Type="http://schemas.openxmlformats.org/officeDocument/2006/relationships/slideLayout" Target="../slideLayouts/slideLayout8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4.xml"/><Relationship Id="rId18" Type="http://schemas.openxmlformats.org/officeDocument/2006/relationships/slideLayout" Target="../slideLayouts/slideLayout99.xml"/><Relationship Id="rId3" Type="http://schemas.openxmlformats.org/officeDocument/2006/relationships/slideLayout" Target="../slideLayouts/slideLayout84.xml"/><Relationship Id="rId21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17" Type="http://schemas.openxmlformats.org/officeDocument/2006/relationships/slideLayout" Target="../slideLayouts/slideLayout98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83.xml"/><Relationship Id="rId16" Type="http://schemas.openxmlformats.org/officeDocument/2006/relationships/slideLayout" Target="../slideLayouts/slideLayout97.xml"/><Relationship Id="rId20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24" Type="http://schemas.openxmlformats.org/officeDocument/2006/relationships/theme" Target="../theme/theme6.xml"/><Relationship Id="rId5" Type="http://schemas.openxmlformats.org/officeDocument/2006/relationships/slideLayout" Target="../slideLayouts/slideLayout86.xml"/><Relationship Id="rId15" Type="http://schemas.openxmlformats.org/officeDocument/2006/relationships/slideLayout" Target="../slideLayouts/slideLayout96.xml"/><Relationship Id="rId23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91.xml"/><Relationship Id="rId19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slideLayout" Target="../slideLayouts/slideLayout95.xml"/><Relationship Id="rId22" Type="http://schemas.openxmlformats.org/officeDocument/2006/relationships/slideLayout" Target="../slideLayouts/slideLayout10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2.xml"/><Relationship Id="rId13" Type="http://schemas.openxmlformats.org/officeDocument/2006/relationships/slideLayout" Target="../slideLayouts/slideLayout117.xml"/><Relationship Id="rId3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111.xml"/><Relationship Id="rId12" Type="http://schemas.openxmlformats.org/officeDocument/2006/relationships/slideLayout" Target="../slideLayouts/slideLayout116.xml"/><Relationship Id="rId2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105.xml"/><Relationship Id="rId6" Type="http://schemas.openxmlformats.org/officeDocument/2006/relationships/slideLayout" Target="../slideLayouts/slideLayout110.xml"/><Relationship Id="rId11" Type="http://schemas.openxmlformats.org/officeDocument/2006/relationships/slideLayout" Target="../slideLayouts/slideLayout115.xml"/><Relationship Id="rId5" Type="http://schemas.openxmlformats.org/officeDocument/2006/relationships/slideLayout" Target="../slideLayouts/slideLayout109.xml"/><Relationship Id="rId15" Type="http://schemas.openxmlformats.org/officeDocument/2006/relationships/image" Target="../media/image12.jpg"/><Relationship Id="rId10" Type="http://schemas.openxmlformats.org/officeDocument/2006/relationships/slideLayout" Target="../slideLayouts/slideLayout114.xml"/><Relationship Id="rId4" Type="http://schemas.openxmlformats.org/officeDocument/2006/relationships/slideLayout" Target="../slideLayouts/slideLayout108.xml"/><Relationship Id="rId9" Type="http://schemas.openxmlformats.org/officeDocument/2006/relationships/slideLayout" Target="../slideLayouts/slideLayout113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5.xml"/><Relationship Id="rId13" Type="http://schemas.openxmlformats.org/officeDocument/2006/relationships/slideLayout" Target="../slideLayouts/slideLayout130.xml"/><Relationship Id="rId18" Type="http://schemas.openxmlformats.org/officeDocument/2006/relationships/slideLayout" Target="../slideLayouts/slideLayout135.xml"/><Relationship Id="rId3" Type="http://schemas.openxmlformats.org/officeDocument/2006/relationships/slideLayout" Target="../slideLayouts/slideLayout120.xml"/><Relationship Id="rId21" Type="http://schemas.openxmlformats.org/officeDocument/2006/relationships/slideLayout" Target="../slideLayouts/slideLayout138.xml"/><Relationship Id="rId7" Type="http://schemas.openxmlformats.org/officeDocument/2006/relationships/slideLayout" Target="../slideLayouts/slideLayout124.xml"/><Relationship Id="rId12" Type="http://schemas.openxmlformats.org/officeDocument/2006/relationships/slideLayout" Target="../slideLayouts/slideLayout129.xml"/><Relationship Id="rId17" Type="http://schemas.openxmlformats.org/officeDocument/2006/relationships/slideLayout" Target="../slideLayouts/slideLayout134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119.xml"/><Relationship Id="rId16" Type="http://schemas.openxmlformats.org/officeDocument/2006/relationships/slideLayout" Target="../slideLayouts/slideLayout133.xml"/><Relationship Id="rId20" Type="http://schemas.openxmlformats.org/officeDocument/2006/relationships/slideLayout" Target="../slideLayouts/slideLayout137.xml"/><Relationship Id="rId1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23.xml"/><Relationship Id="rId11" Type="http://schemas.openxmlformats.org/officeDocument/2006/relationships/slideLayout" Target="../slideLayouts/slideLayout128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22.xml"/><Relationship Id="rId15" Type="http://schemas.openxmlformats.org/officeDocument/2006/relationships/slideLayout" Target="../slideLayouts/slideLayout132.xml"/><Relationship Id="rId23" Type="http://schemas.openxmlformats.org/officeDocument/2006/relationships/slideLayout" Target="../slideLayouts/slideLayout140.xml"/><Relationship Id="rId10" Type="http://schemas.openxmlformats.org/officeDocument/2006/relationships/slideLayout" Target="../slideLayouts/slideLayout127.xml"/><Relationship Id="rId19" Type="http://schemas.openxmlformats.org/officeDocument/2006/relationships/slideLayout" Target="../slideLayouts/slideLayout136.xml"/><Relationship Id="rId4" Type="http://schemas.openxmlformats.org/officeDocument/2006/relationships/slideLayout" Target="../slideLayouts/slideLayout121.xml"/><Relationship Id="rId9" Type="http://schemas.openxmlformats.org/officeDocument/2006/relationships/slideLayout" Target="../slideLayouts/slideLayout126.xml"/><Relationship Id="rId14" Type="http://schemas.openxmlformats.org/officeDocument/2006/relationships/slideLayout" Target="../slideLayouts/slideLayout131.xml"/><Relationship Id="rId22" Type="http://schemas.openxmlformats.org/officeDocument/2006/relationships/slideLayout" Target="../slideLayouts/slideLayout1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11/12/2025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4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8147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0321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750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1086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13" r:id="rId18"/>
    <p:sldLayoutId id="2147483714" r:id="rId19"/>
    <p:sldLayoutId id="2147483715" r:id="rId20"/>
    <p:sldLayoutId id="2147483716" r:id="rId21"/>
    <p:sldLayoutId id="2147483717" r:id="rId22"/>
    <p:sldLayoutId id="2147483790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1738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  <p:sldLayoutId id="2147483731" r:id="rId13"/>
    <p:sldLayoutId id="2147483732" r:id="rId14"/>
    <p:sldLayoutId id="2147483733" r:id="rId15"/>
    <p:sldLayoutId id="2147483734" r:id="rId16"/>
    <p:sldLayoutId id="2147483735" r:id="rId17"/>
    <p:sldLayoutId id="2147483736" r:id="rId18"/>
    <p:sldLayoutId id="2147483737" r:id="rId19"/>
    <p:sldLayoutId id="2147483738" r:id="rId20"/>
    <p:sldLayoutId id="2147483739" r:id="rId21"/>
    <p:sldLayoutId id="214748374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9971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  <p:sldLayoutId id="2147483765" r:id="rId13"/>
    <p:sldLayoutId id="2147483766" r:id="rId14"/>
    <p:sldLayoutId id="2147483767" r:id="rId15"/>
    <p:sldLayoutId id="2147483768" r:id="rId16"/>
    <p:sldLayoutId id="2147483769" r:id="rId17"/>
    <p:sldLayoutId id="2147483770" r:id="rId18"/>
    <p:sldLayoutId id="2147483771" r:id="rId19"/>
    <p:sldLayoutId id="2147483772" r:id="rId20"/>
    <p:sldLayoutId id="2147483773" r:id="rId21"/>
    <p:sldLayoutId id="2147483774" r:id="rId22"/>
    <p:sldLayoutId id="214748377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076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8" r:id="rId12"/>
    <p:sldLayoutId id="2147483789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3829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  <p:sldLayoutId id="2147483803" r:id="rId12"/>
    <p:sldLayoutId id="2147483804" r:id="rId13"/>
    <p:sldLayoutId id="2147483805" r:id="rId14"/>
    <p:sldLayoutId id="2147483806" r:id="rId15"/>
    <p:sldLayoutId id="2147483807" r:id="rId16"/>
    <p:sldLayoutId id="2147483808" r:id="rId17"/>
    <p:sldLayoutId id="2147483809" r:id="rId18"/>
    <p:sldLayoutId id="2147483810" r:id="rId19"/>
    <p:sldLayoutId id="2147483811" r:id="rId20"/>
    <p:sldLayoutId id="2147483812" r:id="rId21"/>
    <p:sldLayoutId id="2147483813" r:id="rId22"/>
    <p:sldLayoutId id="2147483814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gif"/><Relationship Id="rId3" Type="http://schemas.microsoft.com/office/2007/relationships/hdphoto" Target="../media/hdphoto1.wdp"/><Relationship Id="rId7" Type="http://schemas.microsoft.com/office/2007/relationships/hdphoto" Target="../media/hdphoto7.wdp"/><Relationship Id="rId12" Type="http://schemas.openxmlformats.org/officeDocument/2006/relationships/image" Target="../media/image2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png"/><Relationship Id="rId11" Type="http://schemas.openxmlformats.org/officeDocument/2006/relationships/image" Target="../media/image24.png"/><Relationship Id="rId5" Type="http://schemas.microsoft.com/office/2007/relationships/hdphoto" Target="../media/hdphoto6.wdp"/><Relationship Id="rId10" Type="http://schemas.openxmlformats.org/officeDocument/2006/relationships/image" Target="../media/image23.png"/><Relationship Id="rId4" Type="http://schemas.openxmlformats.org/officeDocument/2006/relationships/image" Target="../media/image19.png"/><Relationship Id="rId9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microsoft.com/office/2007/relationships/media" Target="../media/media2.mp4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slideLayout" Target="../slideLayouts/slideLayout100.xml"/><Relationship Id="rId10" Type="http://schemas.openxmlformats.org/officeDocument/2006/relationships/image" Target="../media/image31.png"/><Relationship Id="rId4" Type="http://schemas.openxmlformats.org/officeDocument/2006/relationships/video" Target="../media/media2.mp4"/><Relationship Id="rId9" Type="http://schemas.openxmlformats.org/officeDocument/2006/relationships/image" Target="../media/image3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8.png"/><Relationship Id="rId7" Type="http://schemas.openxmlformats.org/officeDocument/2006/relationships/image" Target="../media/image3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30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0.png"/><Relationship Id="rId13" Type="http://schemas.openxmlformats.org/officeDocument/2006/relationships/customXml" Target="../ink/ink4.xml"/><Relationship Id="rId18" Type="http://schemas.openxmlformats.org/officeDocument/2006/relationships/image" Target="../media/image28.png"/><Relationship Id="rId21" Type="http://schemas.openxmlformats.org/officeDocument/2006/relationships/image" Target="../media/image38.png"/><Relationship Id="rId12" Type="http://schemas.openxmlformats.org/officeDocument/2006/relationships/image" Target="../media/image660.png"/><Relationship Id="rId17" Type="http://schemas.openxmlformats.org/officeDocument/2006/relationships/image" Target="../media/image27.png"/><Relationship Id="rId2" Type="http://schemas.openxmlformats.org/officeDocument/2006/relationships/customXml" Target="../ink/ink1.xml"/><Relationship Id="rId16" Type="http://schemas.openxmlformats.org/officeDocument/2006/relationships/image" Target="../media/image680.png"/><Relationship Id="rId20" Type="http://schemas.openxmlformats.org/officeDocument/2006/relationships/image" Target="../media/image30.png"/><Relationship Id="rId1" Type="http://schemas.openxmlformats.org/officeDocument/2006/relationships/slideLayout" Target="../slideLayouts/slideLayout136.xml"/><Relationship Id="rId11" Type="http://schemas.openxmlformats.org/officeDocument/2006/relationships/customXml" Target="../ink/ink3.xml"/><Relationship Id="rId15" Type="http://schemas.openxmlformats.org/officeDocument/2006/relationships/customXml" Target="../ink/ink5.xml"/><Relationship Id="rId23" Type="http://schemas.openxmlformats.org/officeDocument/2006/relationships/image" Target="../media/image42.png"/><Relationship Id="rId10" Type="http://schemas.openxmlformats.org/officeDocument/2006/relationships/image" Target="../media/image650.png"/><Relationship Id="rId19" Type="http://schemas.openxmlformats.org/officeDocument/2006/relationships/image" Target="../media/image29.png"/><Relationship Id="rId9" Type="http://schemas.openxmlformats.org/officeDocument/2006/relationships/customXml" Target="../ink/ink2.xml"/><Relationship Id="rId14" Type="http://schemas.openxmlformats.org/officeDocument/2006/relationships/image" Target="../media/image670.png"/><Relationship Id="rId22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3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3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3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3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3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3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3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3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3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24.png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3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3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3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3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3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3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4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4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4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5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4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6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4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8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4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8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8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8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3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8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8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8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5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50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customXml" Target="../ink/ink8.xml"/><Relationship Id="rId3" Type="http://schemas.openxmlformats.org/officeDocument/2006/relationships/image" Target="../media/image28.png"/><Relationship Id="rId7" Type="http://schemas.openxmlformats.org/officeDocument/2006/relationships/image" Target="../media/image51.png"/><Relationship Id="rId12" Type="http://schemas.openxmlformats.org/officeDocument/2006/relationships/image" Target="../media/image5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50.png"/><Relationship Id="rId11" Type="http://schemas.openxmlformats.org/officeDocument/2006/relationships/customXml" Target="../ink/ink7.xml"/><Relationship Id="rId5" Type="http://schemas.openxmlformats.org/officeDocument/2006/relationships/image" Target="../media/image30.png"/><Relationship Id="rId10" Type="http://schemas.openxmlformats.org/officeDocument/2006/relationships/image" Target="../media/image53.png"/><Relationship Id="rId4" Type="http://schemas.openxmlformats.org/officeDocument/2006/relationships/image" Target="../media/image29.png"/><Relationship Id="rId9" Type="http://schemas.openxmlformats.org/officeDocument/2006/relationships/customXml" Target="../ink/ink6.xml"/><Relationship Id="rId14" Type="http://schemas.openxmlformats.org/officeDocument/2006/relationships/image" Target="../media/image5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5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43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9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58.gif"/><Relationship Id="rId4" Type="http://schemas.openxmlformats.org/officeDocument/2006/relationships/image" Target="../media/image5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5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3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png"/><Relationship Id="rId4" Type="http://schemas.openxmlformats.org/officeDocument/2006/relationships/image" Target="../media/image2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3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3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3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slideLayout" Target="../slideLayouts/slideLayout55.xml"/><Relationship Id="rId7" Type="http://schemas.openxmlformats.org/officeDocument/2006/relationships/image" Target="../media/image30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6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6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3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28.png"/><Relationship Id="rId7" Type="http://schemas.openxmlformats.org/officeDocument/2006/relationships/image" Target="../media/image6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3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28.png"/><Relationship Id="rId7" Type="http://schemas.openxmlformats.org/officeDocument/2006/relationships/image" Target="../media/image6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65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28.png"/><Relationship Id="rId7" Type="http://schemas.openxmlformats.org/officeDocument/2006/relationships/image" Target="../media/image6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3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28.png"/><Relationship Id="rId7" Type="http://schemas.openxmlformats.org/officeDocument/2006/relationships/image" Target="../media/image6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8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7.png"/><Relationship Id="rId7" Type="http://schemas.openxmlformats.org/officeDocument/2006/relationships/image" Target="../media/image64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7.png"/><Relationship Id="rId7" Type="http://schemas.openxmlformats.org/officeDocument/2006/relationships/image" Target="../media/image64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28.png"/><Relationship Id="rId7" Type="http://schemas.openxmlformats.org/officeDocument/2006/relationships/image" Target="../media/image6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63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5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67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28.png"/><Relationship Id="rId7" Type="http://schemas.openxmlformats.org/officeDocument/2006/relationships/image" Target="../media/image6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50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59.xml"/><Relationship Id="rId4" Type="http://schemas.openxmlformats.org/officeDocument/2006/relationships/image" Target="../media/image30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38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28.png"/><Relationship Id="rId7" Type="http://schemas.openxmlformats.org/officeDocument/2006/relationships/image" Target="../media/image4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69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6D2ADA5A-CBC7-C554-A8D4-696764A850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4892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F4D6D-C7BC-2611-FAE1-6E5C4FAF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31E7713-5025-4EA6-8909-CA2D46FBA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637CFE2-124B-68CA-19C5-E683FF964653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F1CD75D-62C9-62B2-F98F-828DDB2C3FEB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A6CA9463-8B89-0E23-E66F-C965C3F850A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79664E7-77B5-50FC-03ED-8FAAA6239FEC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6AC8AD7-4821-3F90-5671-83FA72E348ED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05A59921-57EC-9409-733B-DDC45665AA1B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F280F48-783D-0D98-0694-67A57FB53C64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71B72DA-899C-A35E-3E68-648807C22E6D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88CD8E00-502F-7538-A1F0-39EA1E044CF3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EF8FFE5-5907-5496-B745-B64BECE7E977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F3B76B4C-186C-7251-7043-1D06DC732BB6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CFBF5791-6865-1B67-34A2-F861486E7027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306667E6-F68C-CFF6-CCF8-1FB17470000D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C93B71F-EED7-8921-21A3-D95D6ECE9C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B2FE0138-E914-BA84-F36D-E65A56349E9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EB0DA405-CAC3-7F81-5FC2-FE83996C1E1E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D3DB32B5-3B6E-10B7-3310-F64B7FDF792E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القراءة: استثمار النص (50د)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إملاء (25د)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83A038A-1CE6-3366-CE21-03AFCF3B0E34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معجم (25د)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الاستماع والتحدث (30د)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الكلمات البصرية+ القراءة المشتركة(20د) 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76418DE7-BE45-4F67-687C-7173A12BC205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الاستماع والتحدث 30د)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القراءة (45د)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1D581304-246A-58CA-886C-1FD769162936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dirty="0"/>
              <a:t>استماع و تحدث: توليف (15د)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القراءة: الطلاقة والفهم (30د)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الإنتاج الكتابي: (30د)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2124341A-FD8A-B247-5B22-2126E665E6E7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الاستماع والتحدث (30د)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القراءة (45د)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D972E9F3-7FEF-C362-E7AA-5147E21F9D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3452101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186090C-9441-CF00-E50C-CE0F7DCB234A}"/>
              </a:ext>
            </a:extLst>
          </p:cNvPr>
          <p:cNvSpPr txBox="1">
            <a:spLocks/>
          </p:cNvSpPr>
          <p:nvPr/>
        </p:nvSpPr>
        <p:spPr>
          <a:xfrm>
            <a:off x="757652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أنشطة اعتيادية (10د)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ورشة القراءة  (40د)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 الإنتاج الكتابي (35د)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0B480704-359F-A616-C7C8-6A1307F61C26}"/>
              </a:ext>
            </a:extLst>
          </p:cNvPr>
          <p:cNvSpPr/>
          <p:nvPr/>
        </p:nvSpPr>
        <p:spPr>
          <a:xfrm>
            <a:off x="2917910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5 - </a:t>
            </a:r>
            <a:endParaRPr lang="ar-MA" sz="1600" b="1" dirty="0">
              <a:solidFill>
                <a:srgbClr val="474F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30704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69D3F22-E806-3997-6F1F-1710B0409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30155"/>
            <a:ext cx="7886700" cy="720000"/>
          </a:xfrm>
        </p:spPr>
        <p:txBody>
          <a:bodyPr/>
          <a:lstStyle/>
          <a:p>
            <a:r>
              <a:rPr lang="ar-MA" dirty="0"/>
              <a:t>هيكلة حصة اليوم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E57AC55-454C-4B04-AE73-C745845F70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955372" y="3043130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89D41D6-3C0B-AB4B-3B0E-8962CFFE98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03354" y="3100150"/>
            <a:ext cx="536340" cy="540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7835A04A-1963-66B3-D2A8-1A5840794778}"/>
              </a:ext>
            </a:extLst>
          </p:cNvPr>
          <p:cNvSpPr txBox="1"/>
          <p:nvPr/>
        </p:nvSpPr>
        <p:spPr>
          <a:xfrm>
            <a:off x="5680328" y="3055676"/>
            <a:ext cx="9589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3BCC5E1B-36D1-B19B-0DE4-2DE8A87A2614}"/>
              </a:ext>
            </a:extLst>
          </p:cNvPr>
          <p:cNvSpPr txBox="1">
            <a:spLocks/>
          </p:cNvSpPr>
          <p:nvPr/>
        </p:nvSpPr>
        <p:spPr>
          <a:xfrm>
            <a:off x="2122822" y="337031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dirty="0"/>
              <a:t>الظاهرة اللغوية: الفعل المضارع (1)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9630107E-A592-E35E-BA33-54752F097A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955372" y="4319916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F740558-E699-43D3-EC5C-502BDFE3AE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759150" y="4376936"/>
            <a:ext cx="424748" cy="540000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164BD859-3C67-E762-28E9-4D416A2AC900}"/>
              </a:ext>
            </a:extLst>
          </p:cNvPr>
          <p:cNvSpPr txBox="1"/>
          <p:nvPr/>
        </p:nvSpPr>
        <p:spPr>
          <a:xfrm>
            <a:off x="5058362" y="4332462"/>
            <a:ext cx="15808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2CC6D665-86B8-35D7-2668-7D5EFE5C7368}"/>
              </a:ext>
            </a:extLst>
          </p:cNvPr>
          <p:cNvSpPr txBox="1">
            <a:spLocks/>
          </p:cNvSpPr>
          <p:nvPr/>
        </p:nvSpPr>
        <p:spPr>
          <a:xfrm>
            <a:off x="2122822" y="4647096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dirty="0"/>
              <a:t>الوصف</a:t>
            </a: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5886A91-905D-F54B-3EC0-46AAB1B20D1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572169"/>
            <a:ext cx="5472000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EC932406-546D-45F3-E59D-24BB1B1B2742}"/>
              </a:ext>
            </a:extLst>
          </p:cNvPr>
          <p:cNvSpPr txBox="1">
            <a:spLocks/>
          </p:cNvSpPr>
          <p:nvPr/>
        </p:nvSpPr>
        <p:spPr>
          <a:xfrm>
            <a:off x="2122822" y="207256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b="1" dirty="0"/>
              <a:t>رسم التاء آخر الكلمة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69A2394-0E16-E341-34ED-F1289EC7749B}"/>
              </a:ext>
            </a:extLst>
          </p:cNvPr>
          <p:cNvSpPr txBox="1"/>
          <p:nvPr/>
        </p:nvSpPr>
        <p:spPr>
          <a:xfrm>
            <a:off x="4763409" y="1733980"/>
            <a:ext cx="18758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-  01 </a:t>
            </a:r>
            <a:r>
              <a:rPr lang="ar-MA" sz="1600" b="1" dirty="0">
                <a:solidFill>
                  <a:srgbClr val="424D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النشاط الاعتيادي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E85CF4-2E56-B7E5-8A7D-63D519C10B0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94741" y="1784265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ACB17038-86AB-F318-19A6-40B2A513057B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586265"/>
            <a:ext cx="468000" cy="468000"/>
          </a:xfrm>
          <a:prstGeom prst="rect">
            <a:avLst/>
          </a:prstGeom>
        </p:spPr>
      </p:pic>
      <p:pic>
        <p:nvPicPr>
          <p:cNvPr id="24" name="Espace réservé pour une image  20">
            <a:extLst>
              <a:ext uri="{FF2B5EF4-FFF2-40B4-BE49-F238E27FC236}">
                <a16:creationId xmlns:a16="http://schemas.microsoft.com/office/drawing/2014/main" id="{DD8803AF-9D84-AC6B-522A-3A0883F60961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2902284"/>
            <a:ext cx="468000" cy="468000"/>
          </a:xfrm>
          <a:prstGeom prst="rect">
            <a:avLst/>
          </a:prstGeom>
        </p:spPr>
      </p:pic>
      <p:pic>
        <p:nvPicPr>
          <p:cNvPr id="25" name="Espace réservé pour une image  20">
            <a:extLst>
              <a:ext uri="{FF2B5EF4-FFF2-40B4-BE49-F238E27FC236}">
                <a16:creationId xmlns:a16="http://schemas.microsoft.com/office/drawing/2014/main" id="{B928D1F6-1366-364B-A1A1-699BEF70670C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721372" y="4155737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391246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305CEE-5B26-0578-4F48-F57D4C30E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5400" dirty="0"/>
              <a:t>عند نهاية الحصة</a:t>
            </a:r>
            <a:endParaRPr lang="fr-MA" sz="5400" dirty="0"/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F1128A24-44E3-82C7-AFAB-763907C02A44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37B0FCE-6495-B955-EF1A-DE4214D89669}"/>
              </a:ext>
            </a:extLst>
          </p:cNvPr>
          <p:cNvGrpSpPr/>
          <p:nvPr/>
        </p:nvGrpSpPr>
        <p:grpSpPr>
          <a:xfrm>
            <a:off x="1224000" y="2807138"/>
            <a:ext cx="6696000" cy="890781"/>
            <a:chOff x="1331545" y="2851205"/>
            <a:chExt cx="6696000" cy="890781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9F8D8C7-9507-63CE-2AE3-DECE17F4B29F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155B04E-3C3D-3F1A-E6EA-E9E57D0697FC}"/>
                </a:ext>
              </a:extLst>
            </p:cNvPr>
            <p:cNvSpPr/>
            <p:nvPr/>
          </p:nvSpPr>
          <p:spPr>
            <a:xfrm>
              <a:off x="1479176" y="3199690"/>
              <a:ext cx="499184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lvl="0" indent="-342900" algn="r" rtl="1"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رسم التاء بشكل صحيح آخر الكلمة؛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7ACE52EA-E686-0295-6C37-F75BB849C1E8}"/>
              </a:ext>
            </a:extLst>
          </p:cNvPr>
          <p:cNvGrpSpPr/>
          <p:nvPr/>
        </p:nvGrpSpPr>
        <p:grpSpPr>
          <a:xfrm>
            <a:off x="1224000" y="3697919"/>
            <a:ext cx="6696000" cy="890781"/>
            <a:chOff x="1331545" y="2851205"/>
            <a:chExt cx="6696000" cy="89078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4F9AE84-3F8A-A221-AEB5-F192297F6170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D99DB0A-3584-9A33-BD4F-26F6665A6A55}"/>
                </a:ext>
              </a:extLst>
            </p:cNvPr>
            <p:cNvSpPr/>
            <p:nvPr/>
          </p:nvSpPr>
          <p:spPr>
            <a:xfrm>
              <a:off x="1331545" y="3190359"/>
              <a:ext cx="5139477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lvl="0" indent="-342900" algn="r" rtl="1"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توظيف الفعل المضارع بشكل مناسب في إنتاج جمل.</a:t>
              </a: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B43C3F9-6599-3EDA-E1AE-D7611648D265}"/>
              </a:ext>
            </a:extLst>
          </p:cNvPr>
          <p:cNvGrpSpPr/>
          <p:nvPr/>
        </p:nvGrpSpPr>
        <p:grpSpPr>
          <a:xfrm>
            <a:off x="1129004" y="4588700"/>
            <a:ext cx="6790996" cy="890781"/>
            <a:chOff x="1236549" y="2851205"/>
            <a:chExt cx="6790996" cy="890781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3B1F021-E674-23A7-4837-8639585951E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834F9FC-7880-2B36-D784-E8067F81A8F8}"/>
                </a:ext>
              </a:extLst>
            </p:cNvPr>
            <p:cNvSpPr/>
            <p:nvPr/>
          </p:nvSpPr>
          <p:spPr>
            <a:xfrm>
              <a:off x="1236549" y="3199690"/>
              <a:ext cx="523447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lvl="0" indent="-342900" algn="r" rtl="1"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وصف مكان باستعمال عناصر الوصف.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69938183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CE1AEE-F112-8346-92EC-DC7FBFB83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بكم. سننطلق في حصة اللغة العربية.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8AF0F60-53BC-7E7B-BC50-42D94B0959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BD3B967-7237-9F9E-B9D9-E7DF453D613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A414B16-7E63-F7EF-5ADC-6B4BE2D330C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E7F575D-B778-76C1-A680-B46FBA5B9748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4C2FAA9-38BC-6DD4-376B-CB0A6AA2EA2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31727DE-793A-7A7D-05B4-355D52DB060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قـــــــر</a:t>
            </a:r>
            <a:r>
              <a:rPr kumimoji="0" lang="tzm-Arab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C38EB39-C4DC-D100-E073-32A48E5BD05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555AC85-F704-C4C1-7106-9CAD5144793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1" name="Nada-Wave">
            <a:hlinkClick r:id="" action="ppaction://media"/>
            <a:extLst>
              <a:ext uri="{FF2B5EF4-FFF2-40B4-BE49-F238E27FC236}">
                <a16:creationId xmlns:a16="http://schemas.microsoft.com/office/drawing/2014/main" id="{B840E5EF-5A45-B2B2-C5AA-A4740F5A191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572000" y="2088681"/>
            <a:ext cx="2329640" cy="3720469"/>
          </a:xfrm>
          <a:prstGeom prst="rect">
            <a:avLst/>
          </a:prstGeom>
        </p:spPr>
      </p:pic>
      <p:pic>
        <p:nvPicPr>
          <p:cNvPr id="12" name="majd_wave">
            <a:hlinkClick r:id="" action="ppaction://media"/>
            <a:extLst>
              <a:ext uri="{FF2B5EF4-FFF2-40B4-BE49-F238E27FC236}">
                <a16:creationId xmlns:a16="http://schemas.microsoft.com/office/drawing/2014/main" id="{A55F39E2-EE1F-FE94-7B82-7A11F7A32B79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6AF7A57D-D88C-F4D3-734E-0A37DAFF3DF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تدبير السلوك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الواجب المنزلي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252100" y="1777877"/>
            <a:ext cx="19191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AE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نشطة اعتيادية</a:t>
            </a:r>
            <a:endParaRPr lang="a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58419" y="1706925"/>
            <a:ext cx="612000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07FDE0-88F7-724B-81D9-4E795F4E0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بداية من يقرأ شروط الحصول على نجمة التميز؟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3114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677C2E-1E41-0D9F-5A3C-6ED65F2768A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38250" y="12680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5108C-3DCE-088D-20FE-2B1F4BBDED2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5556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/>
        </p:nvSpPr>
        <p:spPr>
          <a:xfrm>
            <a:off x="6492973" y="12184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772F4AC-E23C-8D86-4FAB-CA6FCA974596}"/>
              </a:ext>
            </a:extLst>
          </p:cNvPr>
          <p:cNvSpPr>
            <a:spLocks/>
          </p:cNvSpPr>
          <p:nvPr/>
        </p:nvSpPr>
        <p:spPr>
          <a:xfrm>
            <a:off x="218530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انتاج كتابي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25C6CEB-EB14-95A4-577B-94B6A55E1E09}"/>
              </a:ext>
            </a:extLst>
          </p:cNvPr>
          <p:cNvSpPr>
            <a:spLocks/>
          </p:cNvSpPr>
          <p:nvPr/>
        </p:nvSpPr>
        <p:spPr>
          <a:xfrm>
            <a:off x="441740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7" name="Google Shape;1333;p8">
            <a:extLst>
              <a:ext uri="{FF2B5EF4-FFF2-40B4-BE49-F238E27FC236}">
                <a16:creationId xmlns:a16="http://schemas.microsoft.com/office/drawing/2014/main" id="{5D10D5AD-97EE-05AB-8450-91FD582FE6D6}"/>
              </a:ext>
            </a:extLst>
          </p:cNvPr>
          <p:cNvSpPr txBox="1"/>
          <p:nvPr/>
        </p:nvSpPr>
        <p:spPr>
          <a:xfrm>
            <a:off x="886408" y="4838990"/>
            <a:ext cx="403812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دونَ أَنْ أَقِفَ، أَرْفَعُ أُصْبُعي لِلْإجابَةِ. 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F2090C1A-BC2A-F448-4A46-5A0EEB92F7B6}"/>
              </a:ext>
            </a:extLst>
          </p:cNvPr>
          <p:cNvSpPr txBox="1">
            <a:spLocks/>
          </p:cNvSpPr>
          <p:nvPr/>
        </p:nvSpPr>
        <p:spPr>
          <a:xfrm>
            <a:off x="1976868" y="2568290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أُنْصِتُ وأَنْتَبِهُ جَيِّداً لِلدَّرْسِ. </a:t>
            </a: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36A8D266-589D-C534-D21C-C416A0F3AAF1}"/>
              </a:ext>
            </a:extLst>
          </p:cNvPr>
          <p:cNvSpPr/>
          <p:nvPr/>
        </p:nvSpPr>
        <p:spPr>
          <a:xfrm>
            <a:off x="6070183" y="1920227"/>
            <a:ext cx="1800000" cy="1800000"/>
          </a:xfrm>
          <a:prstGeom prst="ellipse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8F2A2531-930D-FDFD-DB8E-255271C05B30}"/>
              </a:ext>
            </a:extLst>
          </p:cNvPr>
          <p:cNvSpPr/>
          <p:nvPr/>
        </p:nvSpPr>
        <p:spPr>
          <a:xfrm>
            <a:off x="5063566" y="4200580"/>
            <a:ext cx="1800000" cy="1800000"/>
          </a:xfrm>
          <a:prstGeom prst="ellipse">
            <a:avLst/>
          </a:prstGeom>
          <a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66353D1D-13DD-8ABD-BDD6-653C5F7C33A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97309569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2A95C82-3103-6A4C-9FA6-4D5F9D46C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8" name="Image 67">
            <a:extLst>
              <a:ext uri="{FF2B5EF4-FFF2-40B4-BE49-F238E27FC236}">
                <a16:creationId xmlns:a16="http://schemas.microsoft.com/office/drawing/2014/main" id="{4F268FAB-5591-6EE5-CF42-5714CBC409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9" name="Image 68">
            <a:extLst>
              <a:ext uri="{FF2B5EF4-FFF2-40B4-BE49-F238E27FC236}">
                <a16:creationId xmlns:a16="http://schemas.microsoft.com/office/drawing/2014/main" id="{F3032343-C984-2689-99A9-0471E9333AC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0" name="Image 69">
            <a:extLst>
              <a:ext uri="{FF2B5EF4-FFF2-40B4-BE49-F238E27FC236}">
                <a16:creationId xmlns:a16="http://schemas.microsoft.com/office/drawing/2014/main" id="{04D9429D-790F-D5D1-DE52-0D7333F123F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1" name="Image 70">
            <a:extLst>
              <a:ext uri="{FF2B5EF4-FFF2-40B4-BE49-F238E27FC236}">
                <a16:creationId xmlns:a16="http://schemas.microsoft.com/office/drawing/2014/main" id="{83FF5149-0CCB-A8B6-C21E-9CEB5FCD942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2" name="Rectangle 71">
            <a:extLst>
              <a:ext uri="{FF2B5EF4-FFF2-40B4-BE49-F238E27FC236}">
                <a16:creationId xmlns:a16="http://schemas.microsoft.com/office/drawing/2014/main" id="{EC72691B-79CE-598F-F00C-25D199BC479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829FDB2A-F623-22B7-2E85-EFE4B6A0FF6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802B3E9F-BABE-5A3C-55F2-062656ACEAA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E963470-A3A2-288C-760B-70DD69579177}"/>
              </a:ext>
            </a:extLst>
          </p:cNvPr>
          <p:cNvGrpSpPr/>
          <p:nvPr/>
        </p:nvGrpSpPr>
        <p:grpSpPr>
          <a:xfrm>
            <a:off x="8032249" y="738000"/>
            <a:ext cx="792000" cy="792000"/>
            <a:chOff x="498143" y="776756"/>
            <a:chExt cx="792000" cy="792000"/>
          </a:xfrm>
          <a:noFill/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F39620F-1B2D-9928-A359-A25E92ADAC30}"/>
                </a:ext>
              </a:extLst>
            </p:cNvPr>
            <p:cNvSpPr/>
            <p:nvPr/>
          </p:nvSpPr>
          <p:spPr>
            <a:xfrm>
              <a:off x="498143" y="776756"/>
              <a:ext cx="792000" cy="792000"/>
            </a:xfrm>
            <a:prstGeom prst="roundRect">
              <a:avLst>
                <a:gd name="adj" fmla="val 9774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85D3DA99-EFA5-8130-6391-8715B8AF78F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8912" y="923017"/>
              <a:ext cx="615210" cy="535110"/>
            </a:xfrm>
            <a:prstGeom prst="rect">
              <a:avLst/>
            </a:prstGeom>
            <a:grpFill/>
          </p:spPr>
        </p:pic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79C84A45-83E0-FCF3-F365-B6B9CE52DDD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6" name="rangement">
            <a:hlinkClick r:id="" action="ppaction://media"/>
            <a:extLst>
              <a:ext uri="{FF2B5EF4-FFF2-40B4-BE49-F238E27FC236}">
                <a16:creationId xmlns:a16="http://schemas.microsoft.com/office/drawing/2014/main" id="{4B102669-5BA3-2F37-484C-15C6907150B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70242" y="1732520"/>
            <a:ext cx="70389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358495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FC3DBC-1F59-345A-C1B1-82AA24693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e 21">
            <a:extLst>
              <a:ext uri="{FF2B5EF4-FFF2-40B4-BE49-F238E27FC236}">
                <a16:creationId xmlns:a16="http://schemas.microsoft.com/office/drawing/2014/main" id="{37D877A9-0D0A-F944-74EC-2643AE164146}"/>
              </a:ext>
            </a:extLst>
          </p:cNvPr>
          <p:cNvGrpSpPr/>
          <p:nvPr/>
        </p:nvGrpSpPr>
        <p:grpSpPr>
          <a:xfrm>
            <a:off x="6030094" y="3111073"/>
            <a:ext cx="118080" cy="379800"/>
            <a:chOff x="6030094" y="3111073"/>
            <a:chExt cx="118080" cy="37980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">
              <p14:nvContentPartPr>
                <p14:cNvPr id="17" name="Encre 16">
                  <a:extLst>
                    <a:ext uri="{FF2B5EF4-FFF2-40B4-BE49-F238E27FC236}">
                      <a16:creationId xmlns:a16="http://schemas.microsoft.com/office/drawing/2014/main" id="{F382B5A1-D45E-28C2-2BED-DBA0F3669A33}"/>
                    </a:ext>
                  </a:extLst>
                </p14:cNvPr>
                <p14:cNvContentPartPr/>
                <p14:nvPr/>
              </p14:nvContentPartPr>
              <p14:xfrm>
                <a:off x="6050614" y="3172273"/>
                <a:ext cx="3600" cy="360"/>
              </p14:xfrm>
            </p:contentPart>
          </mc:Choice>
          <mc:Fallback xmlns="">
            <p:pic>
              <p:nvPicPr>
                <p:cNvPr id="17" name="Encre 16">
                  <a:extLst>
                    <a:ext uri="{FF2B5EF4-FFF2-40B4-BE49-F238E27FC236}">
                      <a16:creationId xmlns:a16="http://schemas.microsoft.com/office/drawing/2014/main" id="{F382B5A1-D45E-28C2-2BED-DBA0F3669A33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041974" y="3118633"/>
                  <a:ext cx="2124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9">
              <p14:nvContentPartPr>
                <p14:cNvPr id="19" name="Encre 18">
                  <a:extLst>
                    <a:ext uri="{FF2B5EF4-FFF2-40B4-BE49-F238E27FC236}">
                      <a16:creationId xmlns:a16="http://schemas.microsoft.com/office/drawing/2014/main" id="{0521091F-FFD3-D3BF-E9E0-4C07BD42644B}"/>
                    </a:ext>
                  </a:extLst>
                </p14:cNvPr>
                <p14:cNvContentPartPr/>
                <p14:nvPr/>
              </p14:nvContentPartPr>
              <p14:xfrm>
                <a:off x="6030094" y="3145633"/>
                <a:ext cx="65160" cy="65880"/>
              </p14:xfrm>
            </p:contentPart>
          </mc:Choice>
          <mc:Fallback xmlns="">
            <p:pic>
              <p:nvPicPr>
                <p:cNvPr id="19" name="Encre 18">
                  <a:extLst>
                    <a:ext uri="{FF2B5EF4-FFF2-40B4-BE49-F238E27FC236}">
                      <a16:creationId xmlns:a16="http://schemas.microsoft.com/office/drawing/2014/main" id="{0521091F-FFD3-D3BF-E9E0-4C07BD42644B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021094" y="3091633"/>
                  <a:ext cx="8280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1">
              <p14:nvContentPartPr>
                <p14:cNvPr id="21" name="Encre 20">
                  <a:extLst>
                    <a:ext uri="{FF2B5EF4-FFF2-40B4-BE49-F238E27FC236}">
                      <a16:creationId xmlns:a16="http://schemas.microsoft.com/office/drawing/2014/main" id="{5DEC07C3-C51B-6F86-00ED-A442326A92DF}"/>
                    </a:ext>
                  </a:extLst>
                </p14:cNvPr>
                <p14:cNvContentPartPr/>
                <p14:nvPr/>
              </p14:nvContentPartPr>
              <p14:xfrm>
                <a:off x="6034414" y="3111073"/>
                <a:ext cx="113760" cy="379800"/>
              </p14:xfrm>
            </p:contentPart>
          </mc:Choice>
          <mc:Fallback xmlns="">
            <p:pic>
              <p:nvPicPr>
                <p:cNvPr id="21" name="Encre 20">
                  <a:extLst>
                    <a:ext uri="{FF2B5EF4-FFF2-40B4-BE49-F238E27FC236}">
                      <a16:creationId xmlns:a16="http://schemas.microsoft.com/office/drawing/2014/main" id="{5DEC07C3-C51B-6F86-00ED-A442326A92DF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025774" y="3057073"/>
                  <a:ext cx="131400" cy="487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3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65D8F7AE-78D2-C218-5AD6-801A5E570F0A}"/>
                  </a:ext>
                </a:extLst>
              </p14:cNvPr>
              <p14:cNvContentPartPr/>
              <p14:nvPr/>
            </p14:nvContentPartPr>
            <p14:xfrm rot="940200">
              <a:off x="6444233" y="2562170"/>
              <a:ext cx="34282" cy="33286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65D8F7AE-78D2-C218-5AD6-801A5E570F0A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 rot="940200">
                <a:off x="6435305" y="2508483"/>
                <a:ext cx="51780" cy="14030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5" name="Encre 24">
                <a:extLst>
                  <a:ext uri="{FF2B5EF4-FFF2-40B4-BE49-F238E27FC236}">
                    <a16:creationId xmlns:a16="http://schemas.microsoft.com/office/drawing/2014/main" id="{DC30BA70-21ED-76F6-43E1-104E1B6420BB}"/>
                  </a:ext>
                </a:extLst>
              </p14:cNvPr>
              <p14:cNvContentPartPr/>
              <p14:nvPr/>
            </p14:nvContentPartPr>
            <p14:xfrm>
              <a:off x="6441574" y="2602393"/>
              <a:ext cx="60120" cy="37800"/>
            </p14:xfrm>
          </p:contentPart>
        </mc:Choice>
        <mc:Fallback xmlns="">
          <p:pic>
            <p:nvPicPr>
              <p:cNvPr id="25" name="Encre 24">
                <a:extLst>
                  <a:ext uri="{FF2B5EF4-FFF2-40B4-BE49-F238E27FC236}">
                    <a16:creationId xmlns:a16="http://schemas.microsoft.com/office/drawing/2014/main" id="{DC30BA70-21ED-76F6-43E1-104E1B6420BB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432574" y="2593393"/>
                <a:ext cx="77760" cy="55440"/>
              </a:xfrm>
              <a:prstGeom prst="rect">
                <a:avLst/>
              </a:prstGeom>
            </p:spPr>
          </p:pic>
        </mc:Fallback>
      </mc:AlternateContent>
      <p:sp>
        <p:nvSpPr>
          <p:cNvPr id="31" name="Titre 30">
            <a:extLst>
              <a:ext uri="{FF2B5EF4-FFF2-40B4-BE49-F238E27FC236}">
                <a16:creationId xmlns:a16="http://schemas.microsoft.com/office/drawing/2014/main" id="{4F50EB87-7896-A447-BCF8-47466AC9E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886" y="756000"/>
            <a:ext cx="7080487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الواجب.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وجد كلمات تنتهي بتاء؟ هل هي في النص؟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6548CBA-73AB-FD90-13A3-073BB3968C6B}"/>
              </a:ext>
            </a:extLst>
          </p:cNvPr>
          <p:cNvPicPr>
            <a:picLocks noChangeAspect="1"/>
          </p:cNvPicPr>
          <p:nvPr/>
        </p:nvPicPr>
        <p:blipFill>
          <a:blip r:embed="rId17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1C637A4-289F-EAD7-1830-222378890BCA}"/>
              </a:ext>
            </a:extLst>
          </p:cNvPr>
          <p:cNvPicPr>
            <a:picLocks noChangeAspect="1"/>
          </p:cNvPicPr>
          <p:nvPr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F3B2174-CC3D-47AB-6114-F07FBBA09680}"/>
              </a:ext>
            </a:extLst>
          </p:cNvPr>
          <p:cNvPicPr>
            <a:picLocks noChangeAspect="1"/>
          </p:cNvPicPr>
          <p:nvPr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B0EEAC9-59EF-8025-2382-8D468B900E7D}"/>
              </a:ext>
            </a:extLst>
          </p:cNvPr>
          <p:cNvPicPr>
            <a:picLocks noChangeAspect="1"/>
          </p:cNvPicPr>
          <p:nvPr/>
        </p:nvPicPr>
        <p:blipFill>
          <a:blip r:embed="rId20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8BEF6E48-9BC2-DE55-9B77-8C3539224B6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1A5C26C-61AB-AFD4-173F-19624447E5F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FE3316E-7ECF-6C01-CD44-343FDE20140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chemeClr val="tx2">
                    <a:lumMod val="50000"/>
                    <a:alpha val="2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D585741-B0EF-28E9-4EF4-F98C72E073A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FAEDD405-6C17-468A-9804-70922FAFB42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Flèche : gauche 1">
            <a:extLst>
              <a:ext uri="{FF2B5EF4-FFF2-40B4-BE49-F238E27FC236}">
                <a16:creationId xmlns:a16="http://schemas.microsoft.com/office/drawing/2014/main" id="{DF394C0D-E8D8-BC9B-9A19-8D3B2D46AC04}"/>
              </a:ext>
            </a:extLst>
          </p:cNvPr>
          <p:cNvSpPr/>
          <p:nvPr/>
        </p:nvSpPr>
        <p:spPr>
          <a:xfrm rot="10800000">
            <a:off x="2623426" y="5324167"/>
            <a:ext cx="786581" cy="255638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Espace réservé pour une image  3">
            <a:extLst>
              <a:ext uri="{FF2B5EF4-FFF2-40B4-BE49-F238E27FC236}">
                <a16:creationId xmlns:a16="http://schemas.microsoft.com/office/drawing/2014/main" id="{8BF297DE-74BC-C805-FCD2-9375E8F1E602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61372" y="2104085"/>
            <a:ext cx="828000" cy="827999"/>
          </a:xfrm>
          <a:prstGeom prst="rect">
            <a:avLst/>
          </a:prstGeom>
        </p:spPr>
      </p:pic>
      <p:pic>
        <p:nvPicPr>
          <p:cNvPr id="4" name="Image 3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B6F40F5B-D3CC-D2DC-880C-3818D33A9900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572957" y="2276945"/>
            <a:ext cx="2575217" cy="3596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21850331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63A463-A9C5-0D46-9F6C-943DA9EA0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3516146B-C631-6B4F-ADC1-AACEB0559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نبدأ بنشاط "رسم التاء". خذوا ألواحكم. سترسمون التاء بشكل صحيح.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FE967FF-7A94-2A20-9CE4-67928AE2A5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C07F530-64E8-D539-209B-4375C43A77E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F46ACB3-3E92-15B2-D13C-81E55DF3F5D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27A8884-B020-348E-A028-543B0A9A473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5A6CC55-0A0E-D6BB-7070-6C850AAE837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4D5300E-33C6-ADD1-7396-A0046532DD3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023ACAE-FDFB-02E0-F6FE-F2CC0EDA5D9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2E512C-089D-FCFD-17DB-CF859A1FE8A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9024855-2851-C279-19E4-FF2C220C5C33}"/>
              </a:ext>
            </a:extLst>
          </p:cNvPr>
          <p:cNvSpPr txBox="1"/>
          <p:nvPr/>
        </p:nvSpPr>
        <p:spPr>
          <a:xfrm>
            <a:off x="2500133" y="3044142"/>
            <a:ext cx="4514126" cy="10215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رَسْمُ </a:t>
            </a:r>
            <a:r>
              <a:rPr lang="ar-MA" sz="5400" b="1" dirty="0" err="1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ٱلتّاءِ</a:t>
            </a:r>
            <a:r>
              <a:rPr lang="ar-MA" sz="54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آخِرَ </a:t>
            </a:r>
            <a:r>
              <a:rPr lang="ar-MA" sz="5400" b="1" dirty="0" err="1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ٱلْكَلِمَةِ</a:t>
            </a:r>
            <a:endParaRPr lang="fr-FR" sz="5400" b="1" dirty="0">
              <a:solidFill>
                <a:schemeClr val="accent1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417F8095-45C7-E790-F328-FDE3EE36FCA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61474957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4FF114-9151-46DC-1DAC-D628D68A63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A728D2C2-69D0-034A-AC65-B3BBA0FD4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الكلمة مع رسم التاء بشكل صحيح. بعد 20 ثانية ترفعون ألواحكم وتعللون جوابكم.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F9EA49D-3FFC-249A-C69C-D027A9383F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ADFFCB9-DEDB-FB3F-94AD-EF7588C235C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CBC454C-A8C0-2168-D584-35344D54C87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10A0483-8273-4DDE-9551-946873E9EEE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3201C66-282C-ACE6-D91A-FDA04C3803E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60D3B22-5941-1E03-2ECC-F37F867268A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64ADD9-9767-616C-A7E6-1FE61A29C33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7FDA18B-590E-B885-DF6C-A1FBC3E77A6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BC448038-F8A1-D863-ACDD-941BE2B33F0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667A2A38-7D86-7581-0D47-5B887F5D036E}"/>
              </a:ext>
            </a:extLst>
          </p:cNvPr>
          <p:cNvSpPr txBox="1"/>
          <p:nvPr/>
        </p:nvSpPr>
        <p:spPr>
          <a:xfrm>
            <a:off x="2500133" y="3044142"/>
            <a:ext cx="4514126" cy="10215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 err="1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حَفاوَ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 </a:t>
            </a:r>
            <a:r>
              <a:rPr lang="ar-MA" sz="54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(تٌ/ــةٌ/ةٌ)</a:t>
            </a:r>
            <a:endParaRPr lang="fr-FR" sz="5400" b="1" dirty="0">
              <a:solidFill>
                <a:schemeClr val="accent1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15212753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687EC4-121F-29F9-B152-AFEA66900D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16D4C9AA-39CE-80C8-1CD2-878677654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تأكدوا من إجابتكم وصححوا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389022F-3E0D-6A6E-9CD5-10C32EE45A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9B2FB99-740F-32E9-C029-26C7C3E6C2E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83034E-6904-A7C0-AD91-E0D25EAAC90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D35BD83-DBD6-E5D7-12AA-A4ACACCDE85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73AFBD9-C47A-68DF-23EF-648D056AD26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5E54C3D-FE1A-22C0-B748-1883B84DC4A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6B03733-B61B-47DE-93DD-3EB84743D29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6CAD7F9-077A-8E3C-3774-06DEEEF92D3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6DA2A65F-635D-A5AF-43F0-A8FA8B8DE2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206C1F8-11B0-1103-4D5C-C0D203C5852A}"/>
              </a:ext>
            </a:extLst>
          </p:cNvPr>
          <p:cNvSpPr txBox="1"/>
          <p:nvPr/>
        </p:nvSpPr>
        <p:spPr>
          <a:xfrm>
            <a:off x="2500133" y="3044142"/>
            <a:ext cx="4514126" cy="10215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حَفاوَ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ةٌ</a:t>
            </a:r>
            <a:endParaRPr lang="fr-FR" sz="5400" b="1" dirty="0">
              <a:solidFill>
                <a:schemeClr val="accent1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82782725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476864-5B7C-61ED-D8F5-6CDE660320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C2E0A535-C96E-4B99-CE6A-CB2645DB2D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الكلمة مع رسم التاء بشكل صحيح. بعد 20 ثانية ترفعون ألواحكم وتعللون جوابكم.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A0BED02-E9FA-5584-B1C0-A3B5871CAF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9FEFE87-018C-7BA9-816F-96F2F56539D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7C339E3-6C2C-7D42-321E-A80CE3460C5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794107E-671A-5D98-CD7A-1A39D0D2F73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8E5A6CA-010A-1562-2FBA-4E9F8D24609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A621070-10F0-02B3-99D6-694BF89975E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2E195D6-34C8-1F78-9CDA-F254B87426F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3FCA0E-1694-E514-C326-39F235EFADE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4A750971-AB95-8601-55CC-7CD2CEF10BF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9CDF6B4C-5267-C805-040C-10066757323A}"/>
              </a:ext>
            </a:extLst>
          </p:cNvPr>
          <p:cNvSpPr txBox="1"/>
          <p:nvPr/>
        </p:nvSpPr>
        <p:spPr>
          <a:xfrm>
            <a:off x="2500133" y="3044142"/>
            <a:ext cx="4514126" cy="10215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حو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</a:t>
            </a:r>
            <a:r>
              <a:rPr lang="ar-MA" sz="54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(تٌ/ــةٌ/ةٌ)</a:t>
            </a:r>
            <a:endParaRPr lang="fr-FR" sz="5400" b="1" dirty="0">
              <a:solidFill>
                <a:schemeClr val="accent1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46230831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69ADE-7CA4-F97D-0270-49C65F428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17C3CD32-38D2-56BA-1B07-80F37E55A3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تأكدوا من إجابتكم وصححوا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2146A01-E13D-3517-3747-DA22EA6A2D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3DEF31F-6E08-A3DD-4966-5F0F96BEC48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AF32449-1982-EBA9-87D4-C01AA5C5028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F57AE01-33C8-852F-28A9-CDA11894F2E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A3A8F32-AB72-DEF9-15F6-4699F51A60C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10F7EDB-480C-C20B-7E39-9BCD15BA898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07FA2EE-BAF4-45B7-0401-CB919DBF48C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FA7A0C1-C5DA-500E-62B0-19E2A87D0D0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864A8221-163E-10E3-62D9-D60EB92657C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A2BE130F-1CEE-D7E2-C829-686C41FCBDB2}"/>
              </a:ext>
            </a:extLst>
          </p:cNvPr>
          <p:cNvSpPr txBox="1"/>
          <p:nvPr/>
        </p:nvSpPr>
        <p:spPr>
          <a:xfrm>
            <a:off x="2500133" y="3044142"/>
            <a:ext cx="4514126" cy="10215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حو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تٌ</a:t>
            </a:r>
            <a:endParaRPr lang="fr-FR" sz="54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78143463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A87463-6D75-EB55-4333-E352A11B1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870050B0-2298-2928-468D-A6D7B39D9B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أكملوا الكلمتين بتاء مناسبة. بعد 40 ثانية ترفعون ألواحكم وتعللون جوابكم.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7A6E49A-FF06-FA2E-57D2-9850AC8DD4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B837724-3ECC-447E-FE5D-163A86AF15A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F1AD83A-18BB-4E66-C34F-FA43583C7A2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91BD410-3894-6986-0385-1278BEFB033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10C04A7-6D7B-7B38-07AB-C211C99BA05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681F7FE-6651-8974-3939-1C0DC7524F7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24BCF34-5CD3-F0E9-0209-CA956ABAD9D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FA90E01-DBE4-FAB5-3389-1E4322AB0BD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8F66504B-4CE8-31B7-86F2-20482D8BED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BF1FF847-975B-0DF1-BD62-15B2208A1874}"/>
              </a:ext>
            </a:extLst>
          </p:cNvPr>
          <p:cNvSpPr txBox="1"/>
          <p:nvPr/>
        </p:nvSpPr>
        <p:spPr>
          <a:xfrm>
            <a:off x="2500133" y="3044142"/>
            <a:ext cx="4514126" cy="10215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مُعَلِّمَـ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</a:t>
            </a:r>
            <a:r>
              <a:rPr lang="ar-MA" sz="54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ٱلْبَنا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</a:t>
            </a:r>
            <a:endParaRPr lang="fr-FR" sz="54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93187464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8CBEAD-8B3F-1289-5BB9-7B8382993F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BCCB2CA3-622F-BB4B-773B-F3B3A428E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تأكدوا من إجابتكم وصححوا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0656D89-F0C3-8C99-1E5F-F89B83789B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BB11B1F-D381-7E5C-BF5A-8B781482837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C90106A-C31D-AD94-BEEA-B78E6C910FC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163532B-EF62-F68F-B26E-E678BDC2087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33AA299-58BA-0703-FB2C-C832C1BAF92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63FB72-E2CF-41AC-2B24-F7B4C0FB4AC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C9EBA50-CB82-06DC-E073-3D105507495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1D7708E-6CDA-A731-21AE-8E395FC3F73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3F257403-013D-EDC9-497D-871AFEFCFB6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3997853-345B-1771-56E1-6F7FD48F3564}"/>
              </a:ext>
            </a:extLst>
          </p:cNvPr>
          <p:cNvSpPr txBox="1"/>
          <p:nvPr/>
        </p:nvSpPr>
        <p:spPr>
          <a:xfrm>
            <a:off x="2652533" y="3196542"/>
            <a:ext cx="4514126" cy="10215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مُعَلِّمَـ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ــةُ</a:t>
            </a:r>
            <a:r>
              <a:rPr lang="ar-MA" sz="54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ٱلْبَنا</a:t>
            </a:r>
            <a:r>
              <a:rPr lang="ar-MA" sz="54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تِ</a:t>
            </a:r>
            <a:endParaRPr lang="fr-FR" sz="54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77425029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A1882A-2CFE-E8BC-65E1-49B1F4611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86E8FFFC-F428-7DB4-BD62-3F7E83D8F7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ارسموا التاء في الكلمتين. بعد 40 ثانية ترفعون ألواحكم وتعللون جوابكم.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D4171D8-2D9B-5C82-2A2E-29737E2BC4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6DDEF76-6D76-F098-5939-84027855FB6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219D7F0-F585-B464-DBB5-22D144E6370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B4459FD-F107-D5F7-1E56-2E252E03F50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C8CA3B8-7FBF-D387-584C-181C20683BA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4A4D3FA-97BE-1999-18C2-98CB955BEAB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0EEAB69-17B9-9B87-A55B-1E00BFA293C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B7D6C85-21AB-6019-BDF6-A5178DDDEFC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D122E6E9-C973-56F7-37AA-9E2AFD5DBB0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3A8CEEC7-7193-2839-6112-2D5F2EBA2429}"/>
              </a:ext>
            </a:extLst>
          </p:cNvPr>
          <p:cNvSpPr txBox="1"/>
          <p:nvPr/>
        </p:nvSpPr>
        <p:spPr>
          <a:xfrm>
            <a:off x="2500133" y="3044142"/>
            <a:ext cx="4514126" cy="10215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زُرْ... </a:t>
            </a:r>
            <a:r>
              <a:rPr lang="ar-MA" sz="5400" b="1" dirty="0" err="1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ٱلْمَدينَ</a:t>
            </a:r>
            <a:r>
              <a:rPr lang="ar-MA" sz="54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ـــ....</a:t>
            </a:r>
            <a:endParaRPr lang="fr-FR" sz="54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78051917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4609B4-AADB-5907-B681-E28497B5F9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7F4100A3-EAD5-C0FA-1857-F5DEA3CF8A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تأكدوا من إجابتكم وصححوا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B6ACD3F-EDB9-1525-F39A-AEA924DA9B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E353625-6460-0F65-F151-BAFAF8A858C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FEAFEAB-3417-652E-4980-82512B3A8CE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3BCD8FE-35AC-48C0-E6FA-8B2FCC82FDC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7D93D81-726C-3629-AC87-DCCFADDCD3F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818C4A0-DB5E-ADE8-1E78-196EB755548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BFA7D3E-9A0B-8A5B-86A5-D2136FFB012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7E08943-A3A8-9BE8-5061-7E2ABFD8D28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7F877969-20A8-7E57-4EA3-1DB2C0E63C7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A6D5A8B-2E2C-14DC-B94C-F9E17D4F2A64}"/>
              </a:ext>
            </a:extLst>
          </p:cNvPr>
          <p:cNvSpPr txBox="1"/>
          <p:nvPr/>
        </p:nvSpPr>
        <p:spPr>
          <a:xfrm>
            <a:off x="2500133" y="3044142"/>
            <a:ext cx="4514126" cy="10215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زُرْ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</a:t>
            </a:r>
            <a:r>
              <a:rPr lang="ar-MA" sz="54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ٱلْمَدينَـــ</a:t>
            </a:r>
            <a:r>
              <a:rPr lang="ar-MA" sz="54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</a:t>
            </a:r>
            <a:r>
              <a:rPr lang="ar-MA" sz="5400" b="1" dirty="0" err="1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MA" sz="54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54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02832641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BE0DEB-E3FB-3A52-EB89-679F61A35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6B25A93-CB9E-9CE2-E669-98A8DA8AC9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433" y="2004657"/>
            <a:ext cx="6192456" cy="2510785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C1DB0CBF-CEA5-32AC-0B8C-7125714E60CB}"/>
              </a:ext>
            </a:extLst>
          </p:cNvPr>
          <p:cNvSpPr txBox="1">
            <a:spLocks/>
          </p:cNvSpPr>
          <p:nvPr/>
        </p:nvSpPr>
        <p:spPr>
          <a:xfrm>
            <a:off x="1855803" y="308700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/>
              <a:t>رحلة لا تنسى ج 1:</a:t>
            </a:r>
            <a:endParaRPr lang="ar-MA" sz="1600" dirty="0">
              <a:solidFill>
                <a:srgbClr val="424D7B"/>
              </a:solidFill>
            </a:endParaRPr>
          </a:p>
          <a:p>
            <a:pPr marL="685800" lvl="1" indent="-228600" algn="r" rtl="1">
              <a:buFont typeface="Wingdings" panose="05000000000000000000" pitchFamily="2" charset="2"/>
              <a:buChar char="m"/>
            </a:pPr>
            <a:r>
              <a:rPr lang="ar-MA" sz="1400" dirty="0">
                <a:solidFill>
                  <a:srgbClr val="424D7B"/>
                </a:solidFill>
              </a:rPr>
              <a:t>الظاهرة اللغوية: الفعل المضارع (1)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BD22799-1DFC-C7A8-13F4-47E67297823A}"/>
              </a:ext>
            </a:extLst>
          </p:cNvPr>
          <p:cNvSpPr txBox="1"/>
          <p:nvPr/>
        </p:nvSpPr>
        <p:spPr>
          <a:xfrm>
            <a:off x="5853817" y="2376552"/>
            <a:ext cx="11320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-  02 </a:t>
            </a:r>
            <a:r>
              <a:rPr lang="ar-MA" sz="1600" b="1" dirty="0">
                <a:solidFill>
                  <a:srgbClr val="424D7B"/>
                </a:solidFill>
                <a:latin typeface="Arial" panose="020B0604020202020204" pitchFamily="34" charset="0"/>
              </a:rPr>
              <a:t>قراءة</a:t>
            </a:r>
            <a:endParaRPr lang="ar-MA" sz="1600" b="1" dirty="0">
              <a:solidFill>
                <a:srgbClr val="424D7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E57AE066-BD9C-D85B-7405-192AC4B1951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985858" y="2256954"/>
            <a:ext cx="536339" cy="540000"/>
          </a:xfrm>
          <a:prstGeom prst="rect">
            <a:avLst/>
          </a:prstGeom>
        </p:spPr>
      </p:pic>
      <p:sp>
        <p:nvSpPr>
          <p:cNvPr id="12" name="Titre 11">
            <a:extLst>
              <a:ext uri="{FF2B5EF4-FFF2-40B4-BE49-F238E27FC236}">
                <a16:creationId xmlns:a16="http://schemas.microsoft.com/office/drawing/2014/main" id="{825CD0A6-FA26-CDD6-45F6-DB18A01A1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قــــراءة</a:t>
            </a:r>
            <a:endParaRPr lang="fr-FR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F5A595E-0649-8F0A-8E14-243D0553EEF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70780" y="1024505"/>
            <a:ext cx="467547" cy="467547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348EBD1F-DACF-6704-947B-19FF5EB9578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39433" y="2168812"/>
            <a:ext cx="716283" cy="716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8280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01EE1-F73F-CB96-B98C-C5A034CB77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77695A-6FEA-83FB-F03D-0E8DB87D20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درسنا اليوم هو الفعل المضارع. ستتعلمون كيف تصرفون الأفعال في المضارع.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5DC5DC3-1BD5-4FB1-7876-B67AE9D1A7B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BA24462-71FE-C461-DEDA-822402FFEB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79A59BF-25BD-A1CB-311F-C82CF6F674E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C6DD294-2251-1DEE-6A47-FAB94CF9126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B8E195C-5774-D27F-7889-5071A93B976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CAF374D-512C-C10A-3C43-3F1E24412CB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09E2F8-BEA3-C543-D91A-C1CC12C31AE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7699BE-C6C9-4BB3-909A-1CA57A061F6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ECD00E1-A110-A693-4269-8F610D65B67A}"/>
              </a:ext>
            </a:extLst>
          </p:cNvPr>
          <p:cNvSpPr txBox="1"/>
          <p:nvPr/>
        </p:nvSpPr>
        <p:spPr>
          <a:xfrm>
            <a:off x="1888736" y="2828439"/>
            <a:ext cx="58336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اَلْفِعْلُ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ٱلْمُضارِعُ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EC7779CE-B231-C02B-AB17-8353799BA3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54851611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4C3ABB-A2E7-AD9F-51AC-CD67649EE2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D719C4-5905-EA4D-F01D-566F78EB0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 بأزمنة الفعل الثلاثة؟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EDF120B-738F-DEB1-3E43-B8993AD64A0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77D4A2A-2198-409F-5B9E-84EFB3AB47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C448E84-0D61-E3A7-C9EC-9C5ABE3DC66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B24152B-1F2F-9FC6-6698-D64BAAF4500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2641130-8308-0553-B338-1F4944397D3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B7DA298-F229-6E00-CD23-A1248C40EE8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4CBB90-209A-B0DE-9236-D31CB8329FB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520104A-3735-09E6-320B-12F7742BF35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AE0432F-AC5B-F958-7601-5FA3976D2137}"/>
              </a:ext>
            </a:extLst>
          </p:cNvPr>
          <p:cNvSpPr txBox="1"/>
          <p:nvPr/>
        </p:nvSpPr>
        <p:spPr>
          <a:xfrm>
            <a:off x="1888736" y="2828439"/>
            <a:ext cx="58336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أَزْمِنَةُ الْفِعْلِ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78A0F301-ED13-D8B5-2425-C1E7448A77D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20428386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5CE466-6C98-BFC0-1DAC-FE368ADCC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75089A-3B31-095A-A46E-3FABB1D81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يذكر: متى أستعمل الفعل في المضارع؟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4AF90F7-A953-167F-9304-B98275F9716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5D17FB4-C822-0527-6DAF-300D40718E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7E2F28A-EA15-9CCB-FC8A-4A3D50E0259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71F8650-75C0-EA76-EAA4-E82D426C1C0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7B38FF3-8490-0B14-6185-04462013A18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F545715-4830-12DA-C4AE-EB015F593D4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F61C51F-55C1-6004-2DDC-7983DF8416B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052E119-A3C2-AE14-76FD-370DB4D6F4B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F30068D-0437-C167-8EE7-0BB58BD060AE}"/>
              </a:ext>
            </a:extLst>
          </p:cNvPr>
          <p:cNvSpPr txBox="1"/>
          <p:nvPr/>
        </p:nvSpPr>
        <p:spPr>
          <a:xfrm>
            <a:off x="1888736" y="2660489"/>
            <a:ext cx="58336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مَتى أَسْتَعْمِلُ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ٱلْفِعْلَ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ٱلْمُضارِعِ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455A1D2D-E1E8-27EF-73F9-44D24E70917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85944196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4870C4-4091-59D5-953A-86610FE75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AB3F42-A2A7-03ED-2ACA-260F6DE8B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معا.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AD0EF41-00F1-022A-693F-DD85788EB58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4EDA44B-F9B9-540D-1566-6A49404944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E92D556-C900-21BD-C8B1-C5C261574B5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02A72D9-4904-E542-B238-0C78A2DFEEA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758CB0B-51E0-2AAA-B63D-21FE5C0E8FE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BAEE2CA-6940-EE60-A1E7-35A0C0B2E21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31CCFB1-4CEF-3FA0-5316-DA32228FD3B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4116F51-96BE-3B13-B628-49A09824C02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FD9E2815-0526-88DB-8B90-69B4AB960C4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3C4C698-D05E-3608-CC95-E30D5D995891}"/>
              </a:ext>
            </a:extLst>
          </p:cNvPr>
          <p:cNvSpPr/>
          <p:nvPr/>
        </p:nvSpPr>
        <p:spPr>
          <a:xfrm>
            <a:off x="1328498" y="2156870"/>
            <a:ext cx="6680719" cy="192060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أَسْتَعْمِلُ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ٱلْفِعْلَ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ٱلْمُضارِعَ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لِلتَّعْبيرِ عَنْ حَدَثٍ يَحْصُلُ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ٱلْآنَ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أَوْ دائِماً. </a:t>
            </a:r>
          </a:p>
        </p:txBody>
      </p:sp>
    </p:spTree>
    <p:extLst>
      <p:ext uri="{BB962C8B-B14F-4D97-AF65-F5344CB8AC3E}">
        <p14:creationId xmlns:p14="http://schemas.microsoft.com/office/powerpoint/2010/main" val="2536290286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2C981B-642D-25C4-0795-5F1196821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81ECEA-30BD-6447-AFBF-F648E3B85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نقرأ الأمثلة التالية.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77D7911-2929-C5E8-B930-FC6B804621D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55D8394-0DA0-C19F-A920-EE369A8975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0B75AE9-7322-8472-DCDB-D4F63AD7062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71DCFAE-5CF6-AB50-D62E-169C8D5FAC0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CAF9F80-8855-19F3-1A09-F632E93DF5B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2389BFF-5DE1-E377-77C4-C2AC2EF6367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56819AC-AF1D-1E81-A4D0-F96FC4E0F03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CDE5184-3057-4A1D-0030-2D4BA2F8069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B50C50CD-7BE0-79A5-DD22-DB639DA71E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0172F633-E0E2-E762-E0C6-7C2A09AC6EA2}"/>
              </a:ext>
            </a:extLst>
          </p:cNvPr>
          <p:cNvSpPr txBox="1"/>
          <p:nvPr/>
        </p:nvSpPr>
        <p:spPr>
          <a:xfrm>
            <a:off x="779107" y="1698579"/>
            <a:ext cx="758578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4000" b="1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•	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نَدْرُسُ </a:t>
            </a:r>
            <a:r>
              <a:rPr lang="ar-MA" sz="4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دَرْساً جَديداً 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حاليّاً.  </a:t>
            </a:r>
          </a:p>
          <a:p>
            <a:pPr lvl="0" algn="r" rtl="1"/>
            <a:r>
              <a:rPr lang="ar-MA" sz="4000" b="1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•	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تَذْهَبُ </a:t>
            </a:r>
            <a:r>
              <a:rPr lang="ar-MA" sz="4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سارَةُ إلى </a:t>
            </a:r>
            <a:r>
              <a:rPr lang="ar-MA" sz="40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ٱلمَدْرَسَةِ</a:t>
            </a:r>
            <a:r>
              <a:rPr lang="ar-MA" sz="4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كُلَّ صَباحٍ</a:t>
            </a:r>
            <a:r>
              <a:rPr lang="ar-MA" sz="4000" b="1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</a:p>
          <a:p>
            <a:pPr lvl="0" algn="r" rtl="1"/>
            <a:r>
              <a:rPr lang="ar-MA" sz="4000" b="1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•	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يَشْرَحُ </a:t>
            </a:r>
            <a:r>
              <a:rPr lang="ar-MA" sz="40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ٱلْمُعَلِّمُ</a:t>
            </a:r>
            <a:r>
              <a:rPr lang="ar-MA" sz="4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ٱلدَّرْسَ</a:t>
            </a:r>
            <a:r>
              <a:rPr lang="ar-MA" sz="4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هذِهِ </a:t>
            </a:r>
            <a:r>
              <a:rPr lang="ar-MA" sz="40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ٱللَّحْظَةِ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5A1E64D3-282A-AB02-8886-A799FDFA7320}"/>
              </a:ext>
            </a:extLst>
          </p:cNvPr>
          <p:cNvSpPr/>
          <p:nvPr/>
        </p:nvSpPr>
        <p:spPr>
          <a:xfrm>
            <a:off x="6993292" y="4053043"/>
            <a:ext cx="1519998" cy="60712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نَدْرُسُ</a:t>
            </a:r>
            <a:endParaRPr kumimoji="0" lang="fr-FR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7FA3A3EC-7A22-AB50-3591-E16C2D26CBC0}"/>
              </a:ext>
            </a:extLst>
          </p:cNvPr>
          <p:cNvSpPr/>
          <p:nvPr/>
        </p:nvSpPr>
        <p:spPr>
          <a:xfrm>
            <a:off x="6993292" y="4887242"/>
            <a:ext cx="1519998" cy="60712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تَذْهَبُ</a:t>
            </a:r>
            <a:endParaRPr kumimoji="0" lang="fr-FR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70723F4-7BFA-B988-2329-8B6066E75D69}"/>
              </a:ext>
            </a:extLst>
          </p:cNvPr>
          <p:cNvSpPr/>
          <p:nvPr/>
        </p:nvSpPr>
        <p:spPr>
          <a:xfrm>
            <a:off x="584056" y="4648694"/>
            <a:ext cx="5541490" cy="104649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أَفْعالٌ مُضارِعَةٌ </a:t>
            </a:r>
            <a:r>
              <a:rPr lang="ar-MA" sz="3200" b="1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تَحْصُلُ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ٱلْآنَ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أَوْ دائِماً. 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4139DCE4-2809-62E2-4B72-B1FC8DD3D15E}"/>
              </a:ext>
            </a:extLst>
          </p:cNvPr>
          <p:cNvSpPr/>
          <p:nvPr/>
        </p:nvSpPr>
        <p:spPr>
          <a:xfrm>
            <a:off x="6993292" y="5695185"/>
            <a:ext cx="1519998" cy="60712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يَشْرَحُ</a:t>
            </a:r>
            <a:endParaRPr kumimoji="0" lang="fr-FR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Accolade ouvrante 19">
            <a:extLst>
              <a:ext uri="{FF2B5EF4-FFF2-40B4-BE49-F238E27FC236}">
                <a16:creationId xmlns:a16="http://schemas.microsoft.com/office/drawing/2014/main" id="{7F1AF10E-97B1-D026-D75F-18BE34101D25}"/>
              </a:ext>
            </a:extLst>
          </p:cNvPr>
          <p:cNvSpPr/>
          <p:nvPr/>
        </p:nvSpPr>
        <p:spPr>
          <a:xfrm>
            <a:off x="6228183" y="4146034"/>
            <a:ext cx="470242" cy="2068901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0179135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2E75EE-DF85-08A9-FF06-1184FD9EE8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0E68D1-652C-94D6-78AC-E08B540FD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أريد أن أصرف الفعل "سافر" في المضارع. تابعوا معي.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2AF6C2E-DBA8-42EB-E515-92CC16016D5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F0B117B-3094-BEDE-0D67-57C5D21B91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2885487-D14E-EE50-EC6E-AAB0F8485DE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1A0F7C6-3B28-33DE-4593-FDC95B35EDF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4882226-410C-61A4-2A25-671B1557B8C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CE67A3F-433B-A62D-B6AA-ABE2964617A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B7FA772-62A2-DC1C-64AA-D64693584CE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5E0DFD1-01CF-061F-D219-2C6AA0C84AA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2D833627-7533-41BB-7CE2-971BBC8A0C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1A8CB02-3A8C-40DD-1475-17A4F8F8058D}"/>
              </a:ext>
            </a:extLst>
          </p:cNvPr>
          <p:cNvSpPr/>
          <p:nvPr/>
        </p:nvSpPr>
        <p:spPr>
          <a:xfrm>
            <a:off x="1233490" y="3429000"/>
            <a:ext cx="7001731" cy="67977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تَصْريفُ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ٱلْفِعْلِ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"سافَرَ"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2184302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CC8C7A-3452-85B6-8B01-F22030ED62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C747A1-E765-6FA5-392B-2A3F8B864A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أقول "أنا أُسافِرُ". </a:t>
            </a:r>
            <a:r>
              <a:rPr lang="ar-MA" sz="20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(يشير الأستاذ بيده إلى نفسه).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D5FDE7C-DD19-56A8-A466-AD535FA99AF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C26F6FB-731F-0E16-EF70-9C4593AD25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CC131F2-79CD-45AC-CCA2-E88B465BA97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CECAA36-7B8F-D014-8286-C1EA0E088E2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B1D33A0-11BA-570E-BC41-258D345CC35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47351EE-BA5E-218E-12A7-5E8D114DBA3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749ED61-5610-4177-3C09-CF1BDE397B8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2A43A19-E64C-9A33-5EE1-269010F7E69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C91C618-7539-2577-7EE2-8279D56534CD}"/>
              </a:ext>
            </a:extLst>
          </p:cNvPr>
          <p:cNvSpPr txBox="1"/>
          <p:nvPr/>
        </p:nvSpPr>
        <p:spPr>
          <a:xfrm>
            <a:off x="3448206" y="1368000"/>
            <a:ext cx="21453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سافَرَ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ECE6C00-B249-77FE-D055-3EB9A45053D2}"/>
              </a:ext>
            </a:extLst>
          </p:cNvPr>
          <p:cNvSpPr txBox="1"/>
          <p:nvPr/>
        </p:nvSpPr>
        <p:spPr>
          <a:xfrm>
            <a:off x="5150499" y="2387377"/>
            <a:ext cx="3567076" cy="3345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ts val="5000"/>
              </a:lnSpc>
            </a:pP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سافِرُ.</a:t>
            </a:r>
          </a:p>
          <a:p>
            <a:pPr algn="r" rtl="1">
              <a:lnSpc>
                <a:spcPts val="5000"/>
              </a:lnSpc>
            </a:pP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أَنْتَ ...................</a:t>
            </a:r>
          </a:p>
          <a:p>
            <a:pPr algn="r" rtl="1">
              <a:lnSpc>
                <a:spcPts val="5000"/>
              </a:lnSpc>
            </a:pP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أَنْتِ ....................</a:t>
            </a:r>
          </a:p>
          <a:p>
            <a:pPr algn="r" rtl="1">
              <a:lnSpc>
                <a:spcPts val="5000"/>
              </a:lnSpc>
            </a:pP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هُوَ ......................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ts val="5000"/>
              </a:lnSpc>
            </a:pP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هِيَ......................</a:t>
            </a:r>
          </a:p>
        </p:txBody>
      </p:sp>
      <p:pic>
        <p:nvPicPr>
          <p:cNvPr id="17" name="Image 16" descr="Une image contenant dessin, garçon, croquis, illustration&#10;&#10;Le contenu généré par l’IA peut être incorrect.">
            <a:extLst>
              <a:ext uri="{FF2B5EF4-FFF2-40B4-BE49-F238E27FC236}">
                <a16:creationId xmlns:a16="http://schemas.microsoft.com/office/drawing/2014/main" id="{BBBF5604-EDF8-61E3-C2C7-8B38E7D505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2663" y="1504799"/>
            <a:ext cx="2263336" cy="4694327"/>
          </a:xfrm>
          <a:prstGeom prst="rect">
            <a:avLst/>
          </a:prstGeom>
        </p:spPr>
      </p:pic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AB6C5DBF-FDA8-E7A0-516D-34E0E27DA90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74133016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24F3A9-6B41-34FD-3FD3-F1EE9C7682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EAA888-4BEF-957D-809A-38ECCC32D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أقول "أنت تُسافِرُ".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8E1629E-2F08-E5E2-ABB4-C85682CED53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6BADCD9-F756-5077-6F3F-7BBB50AAE8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84030B0-1F4F-4C89-CBA6-EAAE7A58757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C28CB4A-59A5-2DC1-FDE3-4C0E339A909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B439065-FDDC-6202-362D-0D690DC307D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4E99E05-E14D-7D3B-2FF9-E3A95AF236B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C2CC97-6763-C7E5-0738-7DB0D3380DA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6B8EFCE-DDC9-BE13-6AF4-F2943E13DBD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45092CB-AFC0-B3FF-3A47-48EB15F962C6}"/>
              </a:ext>
            </a:extLst>
          </p:cNvPr>
          <p:cNvSpPr txBox="1"/>
          <p:nvPr/>
        </p:nvSpPr>
        <p:spPr>
          <a:xfrm>
            <a:off x="3448206" y="1368000"/>
            <a:ext cx="21453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سافَرَ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730F3BF-0671-EFFF-BC05-90A56D57F7BB}"/>
              </a:ext>
            </a:extLst>
          </p:cNvPr>
          <p:cNvSpPr txBox="1"/>
          <p:nvPr/>
        </p:nvSpPr>
        <p:spPr>
          <a:xfrm>
            <a:off x="5150499" y="2387377"/>
            <a:ext cx="3567076" cy="3345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ts val="5000"/>
              </a:lnSpc>
            </a:pP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سافِرُ.</a:t>
            </a:r>
          </a:p>
          <a:p>
            <a:pPr algn="r" rtl="1">
              <a:lnSpc>
                <a:spcPts val="5000"/>
              </a:lnSpc>
            </a:pP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أَنْتَ 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سافِرُ.</a:t>
            </a:r>
          </a:p>
          <a:p>
            <a:pPr algn="r" rtl="1">
              <a:lnSpc>
                <a:spcPts val="5000"/>
              </a:lnSpc>
            </a:pP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أَنْتِ ....................</a:t>
            </a:r>
          </a:p>
          <a:p>
            <a:pPr algn="r" rtl="1">
              <a:lnSpc>
                <a:spcPts val="5000"/>
              </a:lnSpc>
            </a:pP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هُوَ ......................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ts val="5000"/>
              </a:lnSpc>
            </a:pP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هِيَ......................</a:t>
            </a:r>
          </a:p>
        </p:txBody>
      </p:sp>
      <p:pic>
        <p:nvPicPr>
          <p:cNvPr id="12" name="Image 11" descr="Une image contenant garçon, clipart, illustration, habits&#10;&#10;Le contenu généré par l’IA peut être incorrect.">
            <a:extLst>
              <a:ext uri="{FF2B5EF4-FFF2-40B4-BE49-F238E27FC236}">
                <a16:creationId xmlns:a16="http://schemas.microsoft.com/office/drawing/2014/main" id="{33C292F3-05C1-BFA1-5FEF-B28217FE5C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0553" y="2102492"/>
            <a:ext cx="2672079" cy="3054633"/>
          </a:xfrm>
          <a:prstGeom prst="rect">
            <a:avLst/>
          </a:prstGeom>
        </p:spPr>
      </p:pic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E9858169-59F5-F2A5-A1C3-3CAF5BAA437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2722373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1E8EEE-4885-A45F-B3CD-B74C5F9C2B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06EAAC-0C9E-C42A-59C4-0A43B94C2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أقول "أنتِ تُسافِرينَ.". من يصرف الفعل مع الضمير هو؟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8E4536F-2EBE-DE51-9188-47134698E45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184FDFE-7F9B-3416-ACF6-707AE7B8D1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735CE61-329F-470D-85FD-28EB033A360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22085EC-E853-452B-6A3A-3177040FE64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8738073-B4A8-F869-B7A0-9BE05C158F5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25C0C5D-96B3-715D-3BDB-EB6E1B7CEF8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C34242-7414-F038-3DB1-1389A67323D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BE58DCF-A96F-BFD1-B330-B82BF617FDA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C46E2FD-F656-9C9B-0D56-50232100AE60}"/>
              </a:ext>
            </a:extLst>
          </p:cNvPr>
          <p:cNvSpPr txBox="1"/>
          <p:nvPr/>
        </p:nvSpPr>
        <p:spPr>
          <a:xfrm>
            <a:off x="3448206" y="1368000"/>
            <a:ext cx="21453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سافَرَ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C3FBC7B-AC66-061E-D1BD-113456F3316B}"/>
              </a:ext>
            </a:extLst>
          </p:cNvPr>
          <p:cNvSpPr txBox="1"/>
          <p:nvPr/>
        </p:nvSpPr>
        <p:spPr>
          <a:xfrm>
            <a:off x="5150499" y="2387377"/>
            <a:ext cx="3567076" cy="3345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ts val="5000"/>
              </a:lnSpc>
            </a:pP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سافِرُ.</a:t>
            </a:r>
          </a:p>
          <a:p>
            <a:pPr algn="r" rtl="1">
              <a:lnSpc>
                <a:spcPts val="5000"/>
              </a:lnSpc>
            </a:pP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أَنْتَ 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سافِرُ.</a:t>
            </a:r>
          </a:p>
          <a:p>
            <a:pPr algn="r" rtl="1">
              <a:lnSpc>
                <a:spcPts val="5000"/>
              </a:lnSpc>
            </a:pP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أَنْتِ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تُ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سافِرينَ.</a:t>
            </a:r>
          </a:p>
          <a:p>
            <a:pPr algn="r" rtl="1">
              <a:lnSpc>
                <a:spcPts val="5000"/>
              </a:lnSpc>
            </a:pP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هُوَ ......................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ts val="5000"/>
              </a:lnSpc>
            </a:pP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هِيَ......................</a:t>
            </a:r>
          </a:p>
        </p:txBody>
      </p:sp>
      <p:pic>
        <p:nvPicPr>
          <p:cNvPr id="16" name="Image 15" descr="Une image contenant habits, chaussures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0D8DC084-69BD-5E08-7E2E-6C2B03C8AD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014" y="2291330"/>
            <a:ext cx="3267314" cy="3582827"/>
          </a:xfrm>
          <a:prstGeom prst="rect">
            <a:avLst/>
          </a:prstGeom>
        </p:spPr>
      </p:pic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4EF95E88-F2FB-DB0D-3A71-7893D0F4A7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80892329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8971F2-1C85-C20D-8C19-0CE2175D4D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34A52-9528-6715-43D1-77F77B647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هو يسافر. من يصرف الفعل مع الضمير هي؟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9F630DE-4D93-2174-48D8-61B236C13D5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7578655-A4D0-AFF6-FE8F-7A767355EF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D279888-2676-45AD-FFEF-CA129C834A1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1A48FBA-DFBA-B22D-7096-52D0DD5C92D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70961BE-20F1-FA20-0364-FC003753E00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A2ABBD-5CFE-6075-0117-23F6BB28DB5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AB7AF55-FCA8-37EE-F129-B15F3BD575B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CB5D1B7-A72A-E4CF-DF55-C992DA29209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4C691C8-4986-9555-7332-A049E1C009DC}"/>
              </a:ext>
            </a:extLst>
          </p:cNvPr>
          <p:cNvSpPr txBox="1"/>
          <p:nvPr/>
        </p:nvSpPr>
        <p:spPr>
          <a:xfrm>
            <a:off x="3448206" y="1368000"/>
            <a:ext cx="21453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سافَرَ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2775F94A-A477-E754-F04D-83DBB507764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B6BCA2C-30BA-E0A0-7124-B238DA63AF32}"/>
              </a:ext>
            </a:extLst>
          </p:cNvPr>
          <p:cNvSpPr txBox="1"/>
          <p:nvPr/>
        </p:nvSpPr>
        <p:spPr>
          <a:xfrm>
            <a:off x="5150499" y="2387377"/>
            <a:ext cx="3567076" cy="3345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ts val="5000"/>
              </a:lnSpc>
            </a:pP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سافِرُ.</a:t>
            </a:r>
          </a:p>
          <a:p>
            <a:pPr algn="r" rtl="1">
              <a:lnSpc>
                <a:spcPts val="5000"/>
              </a:lnSpc>
            </a:pP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أَنْتَ 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سافِرُ.</a:t>
            </a:r>
          </a:p>
          <a:p>
            <a:pPr algn="r" rtl="1">
              <a:lnSpc>
                <a:spcPts val="5000"/>
              </a:lnSpc>
            </a:pP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أَنْتِ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تُ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سافِرينَ.</a:t>
            </a:r>
          </a:p>
          <a:p>
            <a:pPr algn="r" rtl="1">
              <a:lnSpc>
                <a:spcPts val="5000"/>
              </a:lnSpc>
            </a:pP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هُوَ 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سافِرُ.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ts val="5000"/>
              </a:lnSpc>
            </a:pP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هِيَ......................</a:t>
            </a:r>
          </a:p>
        </p:txBody>
      </p:sp>
      <p:pic>
        <p:nvPicPr>
          <p:cNvPr id="12" name="Image 11" descr="Une image contenant dessin, croquis, illustration, garçon&#10;&#10;Le contenu généré par l’IA peut être incorrect.">
            <a:extLst>
              <a:ext uri="{FF2B5EF4-FFF2-40B4-BE49-F238E27FC236}">
                <a16:creationId xmlns:a16="http://schemas.microsoft.com/office/drawing/2014/main" id="{5266FFB6-32ED-9F84-33AB-D938A55DE2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6985" y="2387377"/>
            <a:ext cx="2584996" cy="346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92832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7ED9F0-0369-CFFF-2894-7933DC2B44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D656D5-224D-A1E9-2553-EFC6863D06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هي تسافر.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A6E88E1-F06B-6B95-131D-4A806D52802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05EC194-D5E3-E15C-A782-EA8EF5A740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08C7CE7-5D1A-F206-AC6A-B5A931FDA63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E3C6B0C-15F2-4F8E-420F-6BBF956BF7E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13928E9-53A8-3556-CEBC-2AD75365C44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2710F32-5437-31C5-5499-782A8E14EBD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BC4B5F5-27F2-C4BB-92CE-CF683FF5EF6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C1EF219-BB45-B7AB-7B31-65D5B0F00DE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3CAD300-5C1B-A0C9-911F-441314D108FB}"/>
              </a:ext>
            </a:extLst>
          </p:cNvPr>
          <p:cNvSpPr txBox="1"/>
          <p:nvPr/>
        </p:nvSpPr>
        <p:spPr>
          <a:xfrm>
            <a:off x="3448206" y="1368000"/>
            <a:ext cx="21453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سافَرَ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6E839F41-45AA-1C1B-7E44-92B7E86D78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BF4B483-5A01-58DF-7735-845DC5F43215}"/>
              </a:ext>
            </a:extLst>
          </p:cNvPr>
          <p:cNvSpPr txBox="1"/>
          <p:nvPr/>
        </p:nvSpPr>
        <p:spPr>
          <a:xfrm>
            <a:off x="5150499" y="2387377"/>
            <a:ext cx="3567076" cy="3345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ts val="5000"/>
              </a:lnSpc>
            </a:pP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سافِرُ.</a:t>
            </a:r>
          </a:p>
          <a:p>
            <a:pPr algn="r" rtl="1">
              <a:lnSpc>
                <a:spcPts val="5000"/>
              </a:lnSpc>
            </a:pP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أَنْتَ 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سافِرُ.</a:t>
            </a:r>
          </a:p>
          <a:p>
            <a:pPr algn="r" rtl="1">
              <a:lnSpc>
                <a:spcPts val="5000"/>
              </a:lnSpc>
            </a:pP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أَنْتِ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تُ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سافِرينَ.</a:t>
            </a:r>
          </a:p>
          <a:p>
            <a:pPr algn="r" rtl="1">
              <a:lnSpc>
                <a:spcPts val="5000"/>
              </a:lnSpc>
            </a:pP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هُوَ 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سافِرُ.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ts val="5000"/>
              </a:lnSpc>
            </a:pP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هِيَ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تُ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سافِرُ.</a:t>
            </a:r>
          </a:p>
        </p:txBody>
      </p:sp>
      <p:pic>
        <p:nvPicPr>
          <p:cNvPr id="16" name="Image 15" descr="Une image contenant Dessin animé, illustration, habits, garçon&#10;&#10;Le contenu généré par l’IA peut être incorrect.">
            <a:extLst>
              <a:ext uri="{FF2B5EF4-FFF2-40B4-BE49-F238E27FC236}">
                <a16:creationId xmlns:a16="http://schemas.microsoft.com/office/drawing/2014/main" id="{894CE190-034F-3F36-28B6-5133ACB4F2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8351" y="2387377"/>
            <a:ext cx="2859969" cy="3563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0665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5EFC1-5C9E-8B68-7465-67FD332EAB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575B27-3930-6BEB-DCD9-64BC34684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نواصل تصريف الفعل سافر مع باقي الضمائر. نحن ...؟ أنتما ...؟ ...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9D9DAD-BE3B-1568-D03D-445CA5E9868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68B1424-2A24-7D91-B434-18759B4C6B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6A0A567-FE55-1C44-A5C9-9F8182A23BB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8B7B622-3EF6-98E3-D853-5A3EC0CCC27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BFCDE84-01CA-4920-BB96-10FDEDA05E4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EAB0957-0F5F-1F72-A16C-462A1A31490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AC010B5-26F5-1FF0-6211-68869C0F37D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FFF1125-A1C3-C16A-CBF8-F5E563C04B7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143CAE4-CEE1-C275-A1E2-85C608294322}"/>
              </a:ext>
            </a:extLst>
          </p:cNvPr>
          <p:cNvSpPr txBox="1"/>
          <p:nvPr/>
        </p:nvSpPr>
        <p:spPr>
          <a:xfrm>
            <a:off x="3980931" y="1181522"/>
            <a:ext cx="15115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سافَرَ</a:t>
            </a:r>
            <a:endParaRPr lang="fr-FR" sz="4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ADE367A5-A2C1-B3F8-463F-EF6B5629B39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AA9406F8-FE00-36E0-50FE-E7A2A7ACD124}"/>
              </a:ext>
            </a:extLst>
          </p:cNvPr>
          <p:cNvSpPr txBox="1"/>
          <p:nvPr/>
        </p:nvSpPr>
        <p:spPr>
          <a:xfrm>
            <a:off x="563699" y="1986682"/>
            <a:ext cx="3567076" cy="3986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ts val="5000"/>
              </a:lnSpc>
            </a:pP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أَنْتُما .....................</a:t>
            </a:r>
          </a:p>
          <a:p>
            <a:pPr algn="r" rtl="1">
              <a:lnSpc>
                <a:spcPts val="5000"/>
              </a:lnSpc>
            </a:pP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هُما .......................</a:t>
            </a:r>
          </a:p>
          <a:p>
            <a:pPr algn="r" rtl="1">
              <a:lnSpc>
                <a:spcPts val="5000"/>
              </a:lnSpc>
            </a:pP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هُما (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مُؤَ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 ................</a:t>
            </a:r>
          </a:p>
          <a:p>
            <a:pPr algn="r" rtl="1">
              <a:lnSpc>
                <a:spcPts val="5000"/>
              </a:lnSpc>
            </a:pP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أْنتمْ.......................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ts val="5000"/>
              </a:lnSpc>
            </a:pP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أَنْتُنَّ ...................... هُمْ ......................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1FBBE26-DCC0-0B19-6BE5-A6CABBB431DE}"/>
              </a:ext>
            </a:extLst>
          </p:cNvPr>
          <p:cNvSpPr txBox="1"/>
          <p:nvPr/>
        </p:nvSpPr>
        <p:spPr>
          <a:xfrm>
            <a:off x="2107559" y="5783508"/>
            <a:ext cx="4050645" cy="780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هُنَّ ...................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4FD9A36-06B2-CDA5-BDB1-C06E0A145AFA}"/>
              </a:ext>
            </a:extLst>
          </p:cNvPr>
          <p:cNvSpPr txBox="1"/>
          <p:nvPr/>
        </p:nvSpPr>
        <p:spPr>
          <a:xfrm>
            <a:off x="5163070" y="2012519"/>
            <a:ext cx="3567076" cy="3986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ts val="5000"/>
              </a:lnSpc>
            </a:pP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سافِرُ.</a:t>
            </a:r>
          </a:p>
          <a:p>
            <a:pPr algn="r" rtl="1">
              <a:lnSpc>
                <a:spcPts val="5000"/>
              </a:lnSpc>
            </a:pP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أَنْتَ 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سافِرُ.</a:t>
            </a:r>
          </a:p>
          <a:p>
            <a:pPr algn="r" rtl="1">
              <a:lnSpc>
                <a:spcPts val="5000"/>
              </a:lnSpc>
            </a:pP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أَنْتِ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تُ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سافِرينَ.</a:t>
            </a:r>
          </a:p>
          <a:p>
            <a:pPr algn="r" rtl="1">
              <a:lnSpc>
                <a:spcPts val="5000"/>
              </a:lnSpc>
            </a:pP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هُوَ 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سافِرُ.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ts val="5000"/>
              </a:lnSpc>
            </a:pP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هِيَ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تُ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سافِرُ.</a:t>
            </a:r>
          </a:p>
          <a:p>
            <a:pPr algn="r" rtl="1">
              <a:lnSpc>
                <a:spcPts val="5000"/>
              </a:lnSpc>
            </a:pP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نَحْنُ.............</a:t>
            </a:r>
          </a:p>
        </p:txBody>
      </p:sp>
    </p:spTree>
    <p:extLst>
      <p:ext uri="{BB962C8B-B14F-4D97-AF65-F5344CB8AC3E}">
        <p14:creationId xmlns:p14="http://schemas.microsoft.com/office/powerpoint/2010/main" val="1905588211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CD68BB-963C-5712-BF34-ABE726350E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D30227-97D2-04C7-DBEC-83D910B14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انتبهوا لكتابة الفعل في المضارع. ما الحروف التي تبدأ بها الأفعال؟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0F7C05D-E1A4-AE04-3987-67526AB4B22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541818A-92E9-4D20-0D4D-E14D3A24BC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75F33E4-2275-2DC7-DF44-48E271AEA1E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055A7BA-17C5-2752-61A1-3A7070A1A20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630F414-923E-0102-1C51-7260E11BB45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997969D-797B-19D5-174A-8F9E8B5895C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13AD693-2FD0-049C-DA72-EF75F3176DB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372400F-6B07-B041-B269-318FF076C15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DA5A23B-42F1-8F0D-E99F-5882FFF61868}"/>
              </a:ext>
            </a:extLst>
          </p:cNvPr>
          <p:cNvSpPr txBox="1"/>
          <p:nvPr/>
        </p:nvSpPr>
        <p:spPr>
          <a:xfrm>
            <a:off x="3448206" y="1368000"/>
            <a:ext cx="21453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سافَرَ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03E5AF8F-E221-305F-8286-ACE3ECD2008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F57078E4-EFAC-9DA9-E104-DE21AA58D291}"/>
              </a:ext>
            </a:extLst>
          </p:cNvPr>
          <p:cNvSpPr txBox="1"/>
          <p:nvPr/>
        </p:nvSpPr>
        <p:spPr>
          <a:xfrm>
            <a:off x="494522" y="2144212"/>
            <a:ext cx="3163078" cy="3986989"/>
          </a:xfrm>
          <a:prstGeom prst="rect">
            <a:avLst/>
          </a:prstGeom>
          <a:noFill/>
          <a:ln>
            <a:solidFill>
              <a:srgbClr val="0097B2"/>
            </a:solidFill>
          </a:ln>
        </p:spPr>
        <p:txBody>
          <a:bodyPr wrap="square" rtlCol="0">
            <a:spAutoFit/>
          </a:bodyPr>
          <a:lstStyle/>
          <a:p>
            <a:pPr algn="r" rtl="1">
              <a:lnSpc>
                <a:spcPts val="5000"/>
              </a:lnSpc>
            </a:pP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أَنْتُما    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سافِر</a:t>
            </a:r>
            <a:r>
              <a:rPr lang="ar-MA" sz="54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انِ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rtl="1">
              <a:lnSpc>
                <a:spcPts val="5000"/>
              </a:lnSpc>
            </a:pP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هُما      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سافِر</a:t>
            </a:r>
            <a:r>
              <a:rPr lang="ar-MA" sz="54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انِ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rtl="1">
              <a:lnSpc>
                <a:spcPts val="5000"/>
              </a:lnSpc>
            </a:pP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هُما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(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مُؤَ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 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سافِر</a:t>
            </a:r>
            <a:r>
              <a:rPr lang="ar-MA" sz="54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انِ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rtl="1">
              <a:lnSpc>
                <a:spcPts val="5000"/>
              </a:lnSpc>
            </a:pP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أَنتمْ     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سافِر</a:t>
            </a:r>
            <a:r>
              <a:rPr lang="ar-MA" sz="54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ونَ.</a:t>
            </a:r>
            <a:endParaRPr lang="fr-FR" sz="5400" b="1" dirty="0">
              <a:solidFill>
                <a:srgbClr val="00B05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ts val="5000"/>
              </a:lnSpc>
            </a:pP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أَنْتُنَّ    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سافِرْ</a:t>
            </a:r>
            <a:r>
              <a:rPr lang="ar-MA" sz="54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  <a:p>
            <a:pPr algn="r" rtl="1">
              <a:lnSpc>
                <a:spcPts val="5000"/>
              </a:lnSpc>
            </a:pP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هُمْ      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سافِر</a:t>
            </a:r>
            <a:r>
              <a:rPr lang="ar-MA" sz="54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ونَ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935E2CA-57F0-ED6F-BE81-56367F554052}"/>
              </a:ext>
            </a:extLst>
          </p:cNvPr>
          <p:cNvSpPr txBox="1"/>
          <p:nvPr/>
        </p:nvSpPr>
        <p:spPr>
          <a:xfrm>
            <a:off x="1211271" y="5849102"/>
            <a:ext cx="7010706" cy="780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هُنَّ 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سافِرْ</a:t>
            </a:r>
            <a:r>
              <a:rPr lang="ar-MA" sz="54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80D4BD2-2CBF-91D0-3A7E-638678487B31}"/>
              </a:ext>
            </a:extLst>
          </p:cNvPr>
          <p:cNvSpPr txBox="1"/>
          <p:nvPr/>
        </p:nvSpPr>
        <p:spPr>
          <a:xfrm>
            <a:off x="5775648" y="2118860"/>
            <a:ext cx="2714819" cy="3986989"/>
          </a:xfrm>
          <a:prstGeom prst="rect">
            <a:avLst/>
          </a:prstGeom>
          <a:noFill/>
          <a:ln>
            <a:solidFill>
              <a:srgbClr val="0097B2"/>
            </a:solidFill>
          </a:ln>
        </p:spPr>
        <p:txBody>
          <a:bodyPr wrap="square" rtlCol="0">
            <a:spAutoFit/>
          </a:bodyPr>
          <a:lstStyle/>
          <a:p>
            <a:pPr algn="r" rtl="1">
              <a:lnSpc>
                <a:spcPts val="5000"/>
              </a:lnSpc>
            </a:pP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    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سافِرُ.</a:t>
            </a:r>
          </a:p>
          <a:p>
            <a:pPr algn="r" rtl="1">
              <a:lnSpc>
                <a:spcPts val="5000"/>
              </a:lnSpc>
            </a:pP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أَنْتَ  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سافِرُ.</a:t>
            </a:r>
          </a:p>
          <a:p>
            <a:pPr algn="r" rtl="1">
              <a:lnSpc>
                <a:spcPts val="5000"/>
              </a:lnSpc>
            </a:pP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أَنْتِ 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تُ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سافِر</a:t>
            </a:r>
            <a:r>
              <a:rPr lang="ar-MA" sz="54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ينَ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rtl="1">
              <a:lnSpc>
                <a:spcPts val="5000"/>
              </a:lnSpc>
            </a:pP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هُوَ    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سافِرُ.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ts val="5000"/>
              </a:lnSpc>
            </a:pP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هِيَ  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تُ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سافِرُ.</a:t>
            </a:r>
          </a:p>
          <a:p>
            <a:pPr algn="r" rtl="1">
              <a:lnSpc>
                <a:spcPts val="5000"/>
              </a:lnSpc>
            </a:pP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نَحْنُ 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نُ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سافِرُ.</a:t>
            </a:r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6E4A1588-13DE-504F-BC78-AA89CE3ACFA3}"/>
              </a:ext>
            </a:extLst>
          </p:cNvPr>
          <p:cNvCxnSpPr>
            <a:stCxn id="14" idx="2"/>
          </p:cNvCxnSpPr>
          <p:nvPr/>
        </p:nvCxnSpPr>
        <p:spPr>
          <a:xfrm>
            <a:off x="4520899" y="2291330"/>
            <a:ext cx="51101" cy="3456327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rganigramme : Connecteur 18">
            <a:extLst>
              <a:ext uri="{FF2B5EF4-FFF2-40B4-BE49-F238E27FC236}">
                <a16:creationId xmlns:a16="http://schemas.microsoft.com/office/drawing/2014/main" id="{5507445B-D4B2-41C1-6B67-7A508E0128ED}"/>
              </a:ext>
            </a:extLst>
          </p:cNvPr>
          <p:cNvSpPr/>
          <p:nvPr/>
        </p:nvSpPr>
        <p:spPr>
          <a:xfrm>
            <a:off x="2223894" y="4671967"/>
            <a:ext cx="265376" cy="701625"/>
          </a:xfrm>
          <a:prstGeom prst="flowChartConnector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Organigramme : Connecteur 20">
            <a:extLst>
              <a:ext uri="{FF2B5EF4-FFF2-40B4-BE49-F238E27FC236}">
                <a16:creationId xmlns:a16="http://schemas.microsoft.com/office/drawing/2014/main" id="{800954A0-7221-F24A-BD3F-CFCEFC81765B}"/>
              </a:ext>
            </a:extLst>
          </p:cNvPr>
          <p:cNvSpPr/>
          <p:nvPr/>
        </p:nvSpPr>
        <p:spPr>
          <a:xfrm>
            <a:off x="7339684" y="4047232"/>
            <a:ext cx="367401" cy="624735"/>
          </a:xfrm>
          <a:prstGeom prst="flowChartConnector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Organigramme : Connecteur 23">
            <a:extLst>
              <a:ext uri="{FF2B5EF4-FFF2-40B4-BE49-F238E27FC236}">
                <a16:creationId xmlns:a16="http://schemas.microsoft.com/office/drawing/2014/main" id="{FBF87DAF-0CE1-50C2-4A30-70EABFD37C9A}"/>
              </a:ext>
            </a:extLst>
          </p:cNvPr>
          <p:cNvSpPr/>
          <p:nvPr/>
        </p:nvSpPr>
        <p:spPr>
          <a:xfrm>
            <a:off x="4755411" y="5962526"/>
            <a:ext cx="418413" cy="554134"/>
          </a:xfrm>
          <a:prstGeom prst="flowChartConnector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Organigramme : Connecteur 25">
            <a:extLst>
              <a:ext uri="{FF2B5EF4-FFF2-40B4-BE49-F238E27FC236}">
                <a16:creationId xmlns:a16="http://schemas.microsoft.com/office/drawing/2014/main" id="{9EFDB9D8-78B3-FE15-41F4-91A39E1C25BA}"/>
              </a:ext>
            </a:extLst>
          </p:cNvPr>
          <p:cNvSpPr/>
          <p:nvPr/>
        </p:nvSpPr>
        <p:spPr>
          <a:xfrm>
            <a:off x="7339685" y="2006448"/>
            <a:ext cx="265376" cy="701625"/>
          </a:xfrm>
          <a:prstGeom prst="flowChartConnector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Organigramme : Connecteur 28">
            <a:extLst>
              <a:ext uri="{FF2B5EF4-FFF2-40B4-BE49-F238E27FC236}">
                <a16:creationId xmlns:a16="http://schemas.microsoft.com/office/drawing/2014/main" id="{F5D2D9BA-B9B3-5879-E2DB-2E572FE3B6F0}"/>
              </a:ext>
            </a:extLst>
          </p:cNvPr>
          <p:cNvSpPr/>
          <p:nvPr/>
        </p:nvSpPr>
        <p:spPr>
          <a:xfrm>
            <a:off x="7259456" y="2779777"/>
            <a:ext cx="367401" cy="554134"/>
          </a:xfrm>
          <a:prstGeom prst="flowChartConnector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Organigramme : Connecteur 29">
            <a:extLst>
              <a:ext uri="{FF2B5EF4-FFF2-40B4-BE49-F238E27FC236}">
                <a16:creationId xmlns:a16="http://schemas.microsoft.com/office/drawing/2014/main" id="{D55D652D-2D40-D6E3-B8CF-ABF873F863E7}"/>
              </a:ext>
            </a:extLst>
          </p:cNvPr>
          <p:cNvSpPr/>
          <p:nvPr/>
        </p:nvSpPr>
        <p:spPr>
          <a:xfrm>
            <a:off x="7314176" y="5287465"/>
            <a:ext cx="367401" cy="554134"/>
          </a:xfrm>
          <a:prstGeom prst="flowChartConnector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Organigramme : Connecteur 30">
            <a:extLst>
              <a:ext uri="{FF2B5EF4-FFF2-40B4-BE49-F238E27FC236}">
                <a16:creationId xmlns:a16="http://schemas.microsoft.com/office/drawing/2014/main" id="{85EE373E-60A6-3F66-64FA-6691A9470077}"/>
              </a:ext>
            </a:extLst>
          </p:cNvPr>
          <p:cNvSpPr/>
          <p:nvPr/>
        </p:nvSpPr>
        <p:spPr>
          <a:xfrm>
            <a:off x="7314177" y="4692370"/>
            <a:ext cx="367401" cy="554134"/>
          </a:xfrm>
          <a:prstGeom prst="flowChartConnector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Organigramme : Connecteur 31">
            <a:extLst>
              <a:ext uri="{FF2B5EF4-FFF2-40B4-BE49-F238E27FC236}">
                <a16:creationId xmlns:a16="http://schemas.microsoft.com/office/drawing/2014/main" id="{11ED96C8-2CAB-924C-F854-4D2F92360384}"/>
              </a:ext>
            </a:extLst>
          </p:cNvPr>
          <p:cNvSpPr/>
          <p:nvPr/>
        </p:nvSpPr>
        <p:spPr>
          <a:xfrm>
            <a:off x="7288672" y="3405615"/>
            <a:ext cx="367401" cy="554134"/>
          </a:xfrm>
          <a:prstGeom prst="flowChartConnector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Organigramme : Connecteur 32">
            <a:extLst>
              <a:ext uri="{FF2B5EF4-FFF2-40B4-BE49-F238E27FC236}">
                <a16:creationId xmlns:a16="http://schemas.microsoft.com/office/drawing/2014/main" id="{83FF3EAD-BD5E-FA99-77F3-E8E3B3C726A8}"/>
              </a:ext>
            </a:extLst>
          </p:cNvPr>
          <p:cNvSpPr/>
          <p:nvPr/>
        </p:nvSpPr>
        <p:spPr>
          <a:xfrm>
            <a:off x="2176421" y="2131713"/>
            <a:ext cx="418413" cy="554134"/>
          </a:xfrm>
          <a:prstGeom prst="flowChartConnector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Organigramme : Connecteur 33">
            <a:extLst>
              <a:ext uri="{FF2B5EF4-FFF2-40B4-BE49-F238E27FC236}">
                <a16:creationId xmlns:a16="http://schemas.microsoft.com/office/drawing/2014/main" id="{930A43AC-7F91-14F5-842F-7D01F997D93E}"/>
              </a:ext>
            </a:extLst>
          </p:cNvPr>
          <p:cNvSpPr/>
          <p:nvPr/>
        </p:nvSpPr>
        <p:spPr>
          <a:xfrm>
            <a:off x="2093375" y="2879214"/>
            <a:ext cx="367401" cy="554134"/>
          </a:xfrm>
          <a:prstGeom prst="flowChartConnector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Organigramme : Connecteur 34">
            <a:extLst>
              <a:ext uri="{FF2B5EF4-FFF2-40B4-BE49-F238E27FC236}">
                <a16:creationId xmlns:a16="http://schemas.microsoft.com/office/drawing/2014/main" id="{ABE13F6A-BE9C-358E-D92E-134EE267A1D9}"/>
              </a:ext>
            </a:extLst>
          </p:cNvPr>
          <p:cNvSpPr/>
          <p:nvPr/>
        </p:nvSpPr>
        <p:spPr>
          <a:xfrm>
            <a:off x="2176421" y="3433348"/>
            <a:ext cx="367401" cy="554134"/>
          </a:xfrm>
          <a:prstGeom prst="flowChartConnector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Organigramme : Connecteur 35">
            <a:extLst>
              <a:ext uri="{FF2B5EF4-FFF2-40B4-BE49-F238E27FC236}">
                <a16:creationId xmlns:a16="http://schemas.microsoft.com/office/drawing/2014/main" id="{3FAAAF42-9379-6248-849D-2CF4F1E68207}"/>
              </a:ext>
            </a:extLst>
          </p:cNvPr>
          <p:cNvSpPr/>
          <p:nvPr/>
        </p:nvSpPr>
        <p:spPr>
          <a:xfrm>
            <a:off x="2176421" y="4073225"/>
            <a:ext cx="367401" cy="554134"/>
          </a:xfrm>
          <a:prstGeom prst="flowChartConnector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Organigramme : Connecteur 36">
            <a:extLst>
              <a:ext uri="{FF2B5EF4-FFF2-40B4-BE49-F238E27FC236}">
                <a16:creationId xmlns:a16="http://schemas.microsoft.com/office/drawing/2014/main" id="{30647F33-8B5F-4E10-0840-A3F6DFFE21B5}"/>
              </a:ext>
            </a:extLst>
          </p:cNvPr>
          <p:cNvSpPr/>
          <p:nvPr/>
        </p:nvSpPr>
        <p:spPr>
          <a:xfrm>
            <a:off x="2209103" y="5418200"/>
            <a:ext cx="367401" cy="554134"/>
          </a:xfrm>
          <a:prstGeom prst="flowChartConnector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8140244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D4C86C-2C46-8D19-F10E-BD098E14C2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53E3A1-A0F2-0A10-81FA-4D127FA40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معا.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BCDCBEB-BF7F-CEB6-8A71-4C2B4BA1459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ECC0881-FA2C-1F37-C096-56C11044F0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17C8B6D-4DE9-F1CA-DF74-A1605771C33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8789957-2C21-293D-6C75-8702C6B0B7E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F101A1C-E69E-A4E8-5172-044666BB9DA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0D70DCD-5EDD-0083-EAED-7C4F9282187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4C4CB7F-93B6-BB2A-4061-5535A758DE3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DAD7C7E-F57A-1680-41D3-4F147C8AE96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74CCA7B9-EB77-3B9A-1885-85214BE0F3C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3D5DCC9-2F4E-55AB-EF42-4346DD7CF8DC}"/>
              </a:ext>
            </a:extLst>
          </p:cNvPr>
          <p:cNvSpPr/>
          <p:nvPr/>
        </p:nvSpPr>
        <p:spPr>
          <a:xfrm>
            <a:off x="1328498" y="2287498"/>
            <a:ext cx="6680719" cy="192060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يَبْدَأُ </a:t>
            </a:r>
            <a:r>
              <a:rPr lang="ar-MA" sz="4400" b="1" dirty="0" err="1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ٱلْفِعْلُ</a:t>
            </a: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ٱلْمُضارِعُ</a:t>
            </a: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بِأَحَدِ الْحُروفِ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اَلْهَمْزَةُ – اَلنّونُ-اَلْياءُ- اَلتّاءُ.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لِكَيْ أَتَذَكَّرَها أَجْمَعُها في كَلِمَةٍ واحِدَةٍ: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أَنَيْتُ.</a:t>
            </a:r>
          </a:p>
        </p:txBody>
      </p:sp>
    </p:spTree>
    <p:extLst>
      <p:ext uri="{BB962C8B-B14F-4D97-AF65-F5344CB8AC3E}">
        <p14:creationId xmlns:p14="http://schemas.microsoft.com/office/powerpoint/2010/main" val="2651924995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891E92-BFFD-EDBE-B75A-C7AC75B58C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A51B87-AECD-7159-01B9-D2DB1FDD7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نصرف جماعة على السبورة الفعل "ساعد".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D94AFA5-8DA7-8086-396D-0DC0E63888D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81AA326-3D66-B5F6-3494-3A3C9C04B4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186A27F-33F3-8A25-9D4B-ACAA67B3728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9BA8FD1-57D9-220E-C029-A7276CF636A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CCB348C-0983-F634-81F0-DA1626C3E3A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C495D40-C282-4097-9545-18B154D80FE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CA66129-3716-9FB3-160C-3DAB7BD2969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ECC9E71-0D35-E7E8-0400-0E92E62909C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CD3DC82-8420-0D77-7F3D-68AF2A72362B}"/>
              </a:ext>
            </a:extLst>
          </p:cNvPr>
          <p:cNvSpPr txBox="1"/>
          <p:nvPr/>
        </p:nvSpPr>
        <p:spPr>
          <a:xfrm>
            <a:off x="3826870" y="1181522"/>
            <a:ext cx="15115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ساعَدَ</a:t>
            </a:r>
            <a:endParaRPr lang="fr-FR" sz="4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BBE257D8-5B74-BF37-87C3-BB5F770A3C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429CFE94-AB57-A978-3684-411D1C4AAF63}"/>
              </a:ext>
            </a:extLst>
          </p:cNvPr>
          <p:cNvSpPr txBox="1"/>
          <p:nvPr/>
        </p:nvSpPr>
        <p:spPr>
          <a:xfrm>
            <a:off x="563699" y="1986682"/>
            <a:ext cx="3567076" cy="3986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ts val="5000"/>
              </a:lnSpc>
            </a:pP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أَنْتُما .....................</a:t>
            </a:r>
          </a:p>
          <a:p>
            <a:pPr algn="r" rtl="1">
              <a:lnSpc>
                <a:spcPts val="5000"/>
              </a:lnSpc>
            </a:pP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هُما .......................</a:t>
            </a:r>
          </a:p>
          <a:p>
            <a:pPr algn="r" rtl="1">
              <a:lnSpc>
                <a:spcPts val="5000"/>
              </a:lnSpc>
            </a:pP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هُما (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مُؤَ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 ................</a:t>
            </a:r>
          </a:p>
          <a:p>
            <a:pPr algn="r" rtl="1">
              <a:lnSpc>
                <a:spcPts val="5000"/>
              </a:lnSpc>
            </a:pP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أْنتمْ.......................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ts val="5000"/>
              </a:lnSpc>
            </a:pP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أَنْتُنَّ ...................... هُمْ ........................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63A7178-8CF2-75FE-0600-4615BBDDB778}"/>
              </a:ext>
            </a:extLst>
          </p:cNvPr>
          <p:cNvSpPr txBox="1"/>
          <p:nvPr/>
        </p:nvSpPr>
        <p:spPr>
          <a:xfrm>
            <a:off x="2107559" y="5783508"/>
            <a:ext cx="4050645" cy="780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هُنَّ ...................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9F9A563-B218-2B43-7B75-56B46257E6F1}"/>
              </a:ext>
            </a:extLst>
          </p:cNvPr>
          <p:cNvSpPr txBox="1"/>
          <p:nvPr/>
        </p:nvSpPr>
        <p:spPr>
          <a:xfrm>
            <a:off x="5163070" y="2012519"/>
            <a:ext cx="3567076" cy="3986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ts val="5000"/>
              </a:lnSpc>
            </a:pP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     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ساعِدُ      أُمّ</a:t>
            </a:r>
            <a:r>
              <a:rPr lang="ar-MA" sz="54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rtl="1">
              <a:lnSpc>
                <a:spcPts val="5000"/>
              </a:lnSpc>
            </a:pP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أَنْتَ ...................</a:t>
            </a:r>
          </a:p>
          <a:p>
            <a:pPr algn="r" rtl="1">
              <a:lnSpc>
                <a:spcPts val="5000"/>
              </a:lnSpc>
            </a:pP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أَنْتِ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</a:t>
            </a:r>
          </a:p>
          <a:p>
            <a:pPr algn="r" rtl="1">
              <a:lnSpc>
                <a:spcPts val="5000"/>
              </a:lnSpc>
            </a:pP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هُوَ .....................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ts val="5000"/>
              </a:lnSpc>
            </a:pP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هِيَ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</a:t>
            </a:r>
          </a:p>
          <a:p>
            <a:pPr algn="r" rtl="1">
              <a:lnSpc>
                <a:spcPts val="5000"/>
              </a:lnSpc>
            </a:pP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نَحْنُ..................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EDEB9FD7-871D-5D7E-A7D0-BE59994AE1DE}"/>
              </a:ext>
            </a:extLst>
          </p:cNvPr>
          <p:cNvCxnSpPr>
            <a:cxnSpLocks/>
          </p:cNvCxnSpPr>
          <p:nvPr/>
        </p:nvCxnSpPr>
        <p:spPr>
          <a:xfrm>
            <a:off x="4572000" y="2108718"/>
            <a:ext cx="0" cy="3638939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9181443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82AC30-0B91-A5BE-C368-6F166343C4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3EC030-DD39-D51F-72CC-39B2D3AD6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36071FE-C28F-67DB-9A86-A33E43A60D0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CC754A0-645B-365C-3EC6-9F8A1DC372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EEEE44D-82CC-D12F-7EC1-C86E4472C76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8BCFAC0-F133-FA93-74B3-ADC82DA3DA9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DE21458-A452-7017-E174-5B3265ABD9C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9C2B6EE-E89F-79F5-CE68-FD325A5F62B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C25453B-A149-0C9D-48A2-90605A8474F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F1C33B3-BF00-CA87-2DC6-FE3C5399A16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B51F1A1-39F5-5C17-3704-354EE80F6101}"/>
              </a:ext>
            </a:extLst>
          </p:cNvPr>
          <p:cNvSpPr txBox="1"/>
          <p:nvPr/>
        </p:nvSpPr>
        <p:spPr>
          <a:xfrm>
            <a:off x="3980931" y="1181522"/>
            <a:ext cx="15115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ساعَدَ</a:t>
            </a:r>
            <a:endParaRPr lang="fr-FR" sz="4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C61BCE71-554C-EFB7-4970-A837E0EF9EE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4360D890-FB2C-1441-7349-D6632F05EA87}"/>
              </a:ext>
            </a:extLst>
          </p:cNvPr>
          <p:cNvSpPr txBox="1"/>
          <p:nvPr/>
        </p:nvSpPr>
        <p:spPr>
          <a:xfrm>
            <a:off x="413854" y="2012519"/>
            <a:ext cx="4251451" cy="3986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ts val="5000"/>
              </a:lnSpc>
            </a:pP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أَنْتُما      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ساعِد</a:t>
            </a:r>
            <a:r>
              <a:rPr lang="ar-MA" sz="54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انِ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أُمَّكُما.</a:t>
            </a:r>
          </a:p>
          <a:p>
            <a:pPr algn="r" rtl="1">
              <a:lnSpc>
                <a:spcPts val="5000"/>
              </a:lnSpc>
            </a:pP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هُما       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ساعِد</a:t>
            </a:r>
            <a:r>
              <a:rPr lang="ar-MA" sz="54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انِ  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أُمَّهُما.</a:t>
            </a:r>
          </a:p>
          <a:p>
            <a:pPr algn="r" rtl="1">
              <a:lnSpc>
                <a:spcPts val="5000"/>
              </a:lnSpc>
            </a:pP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هُما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(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مُؤَ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   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ساعِد</a:t>
            </a:r>
            <a:r>
              <a:rPr lang="ar-MA" sz="54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انِ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أُمَّهُما.</a:t>
            </a:r>
          </a:p>
          <a:p>
            <a:pPr algn="r" rtl="1">
              <a:lnSpc>
                <a:spcPts val="5000"/>
              </a:lnSpc>
            </a:pP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أَنْتُمْ      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ساعِد</a:t>
            </a:r>
            <a:r>
              <a:rPr lang="ar-MA" sz="54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ونَ  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أُمَّكُمْ.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ts val="5000"/>
              </a:lnSpc>
            </a:pP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أَنْتُنَّ     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ساعِدْ</a:t>
            </a:r>
            <a:r>
              <a:rPr lang="ar-MA" sz="54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أُمَّكُنَّ.</a:t>
            </a:r>
          </a:p>
          <a:p>
            <a:pPr algn="r" rtl="1">
              <a:lnSpc>
                <a:spcPts val="5000"/>
              </a:lnSpc>
            </a:pP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هُمْ      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ساعِد</a:t>
            </a:r>
            <a:r>
              <a:rPr lang="ar-MA" sz="54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ونَ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أُمَّهُمْ.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B712A30-3B0E-4A03-C0C1-A72AFD0EB833}"/>
              </a:ext>
            </a:extLst>
          </p:cNvPr>
          <p:cNvSpPr txBox="1"/>
          <p:nvPr/>
        </p:nvSpPr>
        <p:spPr>
          <a:xfrm>
            <a:off x="264857" y="5863044"/>
            <a:ext cx="4540699" cy="780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هُنَّ     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ساعِدْ</a:t>
            </a:r>
            <a:r>
              <a:rPr lang="ar-MA" sz="54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أُمَّهُنَّ.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9E1684C-DFD3-5A53-F42C-FD8981794604}"/>
              </a:ext>
            </a:extLst>
          </p:cNvPr>
          <p:cNvSpPr txBox="1"/>
          <p:nvPr/>
        </p:nvSpPr>
        <p:spPr>
          <a:xfrm>
            <a:off x="5163070" y="2012519"/>
            <a:ext cx="3567076" cy="3986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ts val="5000"/>
              </a:lnSpc>
            </a:pP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    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ساعِدُ        أُمّي.</a:t>
            </a:r>
          </a:p>
          <a:p>
            <a:pPr algn="r" rtl="1">
              <a:lnSpc>
                <a:spcPts val="5000"/>
              </a:lnSpc>
            </a:pP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أَنْتَ  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ساعِدُ      أُمَّكَ.</a:t>
            </a:r>
          </a:p>
          <a:p>
            <a:pPr algn="r" rtl="1">
              <a:lnSpc>
                <a:spcPts val="5000"/>
              </a:lnSpc>
            </a:pP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أَنْتِ 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تُ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ساعِد</a:t>
            </a:r>
            <a:r>
              <a:rPr lang="ar-MA" sz="54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ينَ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أُمَّكِ.</a:t>
            </a:r>
          </a:p>
          <a:p>
            <a:pPr algn="r" rtl="1">
              <a:lnSpc>
                <a:spcPts val="5000"/>
              </a:lnSpc>
            </a:pP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هُوَ    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ساعِدُ      أُمَّهُ.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ts val="5000"/>
              </a:lnSpc>
            </a:pP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هِيَ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تُ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ساعِدُ      أُمَّها.</a:t>
            </a:r>
          </a:p>
          <a:p>
            <a:pPr algn="r" rtl="1">
              <a:lnSpc>
                <a:spcPts val="5000"/>
              </a:lnSpc>
            </a:pP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نَحْنُ 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نُ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ساعِدُ     أُمَّنا.</a:t>
            </a:r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548B2F59-181D-A595-D800-FF9648D245C8}"/>
              </a:ext>
            </a:extLst>
          </p:cNvPr>
          <p:cNvCxnSpPr>
            <a:cxnSpLocks/>
            <a:endCxn id="12" idx="3"/>
          </p:cNvCxnSpPr>
          <p:nvPr/>
        </p:nvCxnSpPr>
        <p:spPr>
          <a:xfrm>
            <a:off x="4805556" y="2174033"/>
            <a:ext cx="0" cy="4079503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992581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7585DE-4931-83C3-980A-DFAECFAEE0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F605F29E-681D-3805-9A3C-0530C438DF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2589" y="2103749"/>
            <a:ext cx="2885933" cy="40928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Titre 11">
            <a:extLst>
              <a:ext uri="{FF2B5EF4-FFF2-40B4-BE49-F238E27FC236}">
                <a16:creationId xmlns:a16="http://schemas.microsoft.com/office/drawing/2014/main" id="{9AF11A5D-1798-907C-24BE-43A7C3E84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خذوا كراساتكم ص 70. من يقرأ "نتعلم جميعا"؟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70228D4-7ED4-9C65-B117-F6490CF76FA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112CF8D-ADB8-6AB1-E93D-F56FB1A7BA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C4DBC0C-8817-A246-0117-CF560F05651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D646610-4B60-6562-41F8-84DB7F82EAB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3EDA361-E79D-109D-8ED5-6FAA45BBF1A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17BFCF6-C1B9-EE83-8676-5E670B5E5D5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85B280B-F92F-0E58-CB3A-F9256E7BA76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4FAEDB-5A88-D2E8-C93A-D1BFA609D9A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FB3A0D07-5E4D-D950-19F0-3EABDAC2A54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BD4A3057-FE2F-95E3-BFC2-866F8613692C}"/>
              </a:ext>
            </a:extLst>
          </p:cNvPr>
          <p:cNvSpPr/>
          <p:nvPr/>
        </p:nvSpPr>
        <p:spPr>
          <a:xfrm>
            <a:off x="3500775" y="2546952"/>
            <a:ext cx="2795720" cy="1502533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lèche : gauche 14">
            <a:extLst>
              <a:ext uri="{FF2B5EF4-FFF2-40B4-BE49-F238E27FC236}">
                <a16:creationId xmlns:a16="http://schemas.microsoft.com/office/drawing/2014/main" id="{EF38E476-7EB4-4EED-5546-EC908BF333C7}"/>
              </a:ext>
            </a:extLst>
          </p:cNvPr>
          <p:cNvSpPr/>
          <p:nvPr/>
        </p:nvSpPr>
        <p:spPr>
          <a:xfrm>
            <a:off x="6386708" y="2696243"/>
            <a:ext cx="680051" cy="154259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9336052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B7FEDD-EF00-2D71-3F13-F7F9761FB0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3B39E17-EBA9-A129-0493-94CC71B462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2589" y="2103749"/>
            <a:ext cx="2885933" cy="40928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Titre 11">
            <a:extLst>
              <a:ext uri="{FF2B5EF4-FFF2-40B4-BE49-F238E27FC236}">
                <a16:creationId xmlns:a16="http://schemas.microsoft.com/office/drawing/2014/main" id="{4A2ED05A-5698-7A53-6C66-5E7819CEF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 التعليمة رقم 1؟ من يوضح المطلوب في التعليمة؟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B9971AE-8035-21B7-16C0-388037E20BA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4CBDC51-C7BC-62E3-D315-70315E0978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9582420-D5A8-D8C1-67D8-268501752EB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2FD40D5-1ECF-2F00-667C-C9C1098329F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EBB56A8-3B77-01A6-3AF1-CB44FBF122A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961A775-3350-356B-353F-2FC09902694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95C46EC-12F7-56B3-3549-DFE23B32157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FED15F3-68D8-D815-CB02-19FBAE7D1C5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DD6C137-6D2B-2C88-E254-AE6C65079F2F}"/>
              </a:ext>
            </a:extLst>
          </p:cNvPr>
          <p:cNvSpPr/>
          <p:nvPr/>
        </p:nvSpPr>
        <p:spPr>
          <a:xfrm>
            <a:off x="4655975" y="4030519"/>
            <a:ext cx="1533227" cy="1036003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lèche : gauche 14">
            <a:extLst>
              <a:ext uri="{FF2B5EF4-FFF2-40B4-BE49-F238E27FC236}">
                <a16:creationId xmlns:a16="http://schemas.microsoft.com/office/drawing/2014/main" id="{B724EB23-7C4D-FE3D-D4AD-602FDA583B36}"/>
              </a:ext>
            </a:extLst>
          </p:cNvPr>
          <p:cNvSpPr/>
          <p:nvPr/>
        </p:nvSpPr>
        <p:spPr>
          <a:xfrm>
            <a:off x="6328238" y="4263786"/>
            <a:ext cx="680051" cy="154259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EA880CE0-7329-5EDC-1B40-0FBF01E97C6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89875167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0FF743-187C-6879-6CE2-0B3DA5CE8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9C4229CF-0CE4-978A-1206-D4FF572D9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في ثنائيات وضح لزميلك كيف أجبت. دقيقة واحدة.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7DA7AE8-0271-6EF2-D296-FEB579B76E3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724421F-62F5-7A7E-D060-4E62BC3FC7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08BF8B4-295E-6889-94D2-35B5FBD36F9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443341E-9BC4-1335-89C8-EF80AB648BC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CA6402C-2ACE-F33C-D54C-669C4B03079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651DF1F-6081-C9AD-33D8-634FA214F1B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CC0892-B58C-408D-55BC-DA503520F23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AF0099A-66E3-7E87-C5B6-66D73A6A484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F83467AB-77D4-8DAD-49E4-39C0F7BDE19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pic>
        <p:nvPicPr>
          <p:cNvPr id="20" name="Image 19" descr="Une image contenant texte, écriture manuscrite, Police, ligne&#10;&#10;Le contenu généré par l’IA peut être incorrect.">
            <a:extLst>
              <a:ext uri="{FF2B5EF4-FFF2-40B4-BE49-F238E27FC236}">
                <a16:creationId xmlns:a16="http://schemas.microsoft.com/office/drawing/2014/main" id="{86B54490-7CD4-7588-CC48-E061D907387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02660" y="2449745"/>
            <a:ext cx="5269713" cy="3247762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862002215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7BC9C3-24C7-0958-9701-A83B4D14AB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E27CD0B8-E2BC-5FF1-6B19-0891FEF84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نصحح. من يقرأ الجملة؟ من يحدد الفعل فيها؟ هل هو فعل مضارع؟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62CB404-2864-276C-33AF-5B5C5AC45D5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15AB7BC-7ADA-6738-D84E-D9F62E4EA5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0C5081F-36B7-97A6-B0E3-EF62212628F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82464A2-6843-5546-544D-E73A11C7798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4F7C50E-BAA9-A772-6271-F0A691665C4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8A9AF0F-4A8E-0AA3-6723-F7502513886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378C06B-E0DE-581E-5207-E457CF1ABDF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7B60071-B9F6-8E29-E8E9-DF0921D3C57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3624998D-3A2F-1217-1F96-8F338CDFD4E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pic>
        <p:nvPicPr>
          <p:cNvPr id="20" name="Image 19" descr="Une image contenant texte, écriture manuscrite, Police, ligne&#10;&#10;Le contenu généré par l’IA peut être incorrect.">
            <a:extLst>
              <a:ext uri="{FF2B5EF4-FFF2-40B4-BE49-F238E27FC236}">
                <a16:creationId xmlns:a16="http://schemas.microsoft.com/office/drawing/2014/main" id="{EF249C03-F686-BA8A-D1BB-B2C252011A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02660" y="2449745"/>
            <a:ext cx="5269713" cy="324776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0539B2B-E6D0-3A95-827E-D91F357508A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67152" y="5079886"/>
            <a:ext cx="407245" cy="42038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4" name="Encre 13">
                <a:extLst>
                  <a:ext uri="{FF2B5EF4-FFF2-40B4-BE49-F238E27FC236}">
                    <a16:creationId xmlns:a16="http://schemas.microsoft.com/office/drawing/2014/main" id="{26A317C1-C205-A96E-6804-96F8EFCFDA94}"/>
                  </a:ext>
                </a:extLst>
              </p14:cNvPr>
              <p14:cNvContentPartPr/>
              <p14:nvPr/>
            </p14:nvContentPartPr>
            <p14:xfrm rot="-531616">
              <a:off x="6661323" y="3934272"/>
              <a:ext cx="575462" cy="575836"/>
            </p14:xfrm>
          </p:contentPart>
        </mc:Choice>
        <mc:Fallback xmlns="">
          <p:pic>
            <p:nvPicPr>
              <p:cNvPr id="14" name="Encre 13">
                <a:extLst>
                  <a:ext uri="{FF2B5EF4-FFF2-40B4-BE49-F238E27FC236}">
                    <a16:creationId xmlns:a16="http://schemas.microsoft.com/office/drawing/2014/main" id="{26A317C1-C205-A96E-6804-96F8EFCFDA94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 rot="-531616">
                <a:off x="6655205" y="3928154"/>
                <a:ext cx="587698" cy="58807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8" name="Encre 17">
                <a:extLst>
                  <a:ext uri="{FF2B5EF4-FFF2-40B4-BE49-F238E27FC236}">
                    <a16:creationId xmlns:a16="http://schemas.microsoft.com/office/drawing/2014/main" id="{7ED61474-83F1-24A9-7EA2-52B5676B99EB}"/>
                  </a:ext>
                </a:extLst>
              </p14:cNvPr>
              <p14:cNvContentPartPr/>
              <p14:nvPr/>
            </p14:nvContentPartPr>
            <p14:xfrm>
              <a:off x="6377194" y="4477790"/>
              <a:ext cx="795960" cy="568440"/>
            </p14:xfrm>
          </p:contentPart>
        </mc:Choice>
        <mc:Fallback xmlns="">
          <p:pic>
            <p:nvPicPr>
              <p:cNvPr id="18" name="Encre 17">
                <a:extLst>
                  <a:ext uri="{FF2B5EF4-FFF2-40B4-BE49-F238E27FC236}">
                    <a16:creationId xmlns:a16="http://schemas.microsoft.com/office/drawing/2014/main" id="{7ED61474-83F1-24A9-7EA2-52B5676B99EB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371074" y="4471670"/>
                <a:ext cx="808200" cy="58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6" name="Encre 25">
                <a:extLst>
                  <a:ext uri="{FF2B5EF4-FFF2-40B4-BE49-F238E27FC236}">
                    <a16:creationId xmlns:a16="http://schemas.microsoft.com/office/drawing/2014/main" id="{C0B55DFD-BD1D-50E0-0C90-937761AFE896}"/>
                  </a:ext>
                </a:extLst>
              </p14:cNvPr>
              <p14:cNvContentPartPr/>
              <p14:nvPr/>
            </p14:nvContentPartPr>
            <p14:xfrm>
              <a:off x="6558994" y="5120750"/>
              <a:ext cx="653760" cy="451800"/>
            </p14:xfrm>
          </p:contentPart>
        </mc:Choice>
        <mc:Fallback xmlns="">
          <p:pic>
            <p:nvPicPr>
              <p:cNvPr id="26" name="Encre 25">
                <a:extLst>
                  <a:ext uri="{FF2B5EF4-FFF2-40B4-BE49-F238E27FC236}">
                    <a16:creationId xmlns:a16="http://schemas.microsoft.com/office/drawing/2014/main" id="{C0B55DFD-BD1D-50E0-0C90-937761AFE896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552874" y="5114630"/>
                <a:ext cx="666000" cy="464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1244432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0300B5-A6F4-C354-2BD6-3AAB4ED42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A2718FC6-C250-1B05-0C77-9AC4E6D134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2305" y="2003052"/>
            <a:ext cx="2885933" cy="40928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Titre 11">
            <a:extLst>
              <a:ext uri="{FF2B5EF4-FFF2-40B4-BE49-F238E27FC236}">
                <a16:creationId xmlns:a16="http://schemas.microsoft.com/office/drawing/2014/main" id="{F6184A81-D0C4-7CB4-6F0F-444D2F4D6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نمر إلى التمرين الثاني. من يقرأ التعليمة؟ أنجزوا بشكل فردي. أمامكم دقيقتان.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DB422CE-6EF9-FB6F-03A0-036E7ED3313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C2AE5FA-4CF4-B752-30B4-A08CC6DD96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ACB7CCF-39AB-70B6-722A-C47194C87B1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FF56362-8E72-7AAC-D580-D72D4D2358C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4827E3D-2985-1B53-337B-45FA63C8BDC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542EF88-ACA0-8907-1234-6B0E9B548C1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DFE08E7-A42F-7B6E-4BF7-17D57381176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4465DA5-F6DD-BEAB-700D-4994798E708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60371C7-801B-EE62-CBA4-8A899C3FC11A}"/>
              </a:ext>
            </a:extLst>
          </p:cNvPr>
          <p:cNvSpPr/>
          <p:nvPr/>
        </p:nvSpPr>
        <p:spPr>
          <a:xfrm>
            <a:off x="3383835" y="4030823"/>
            <a:ext cx="1463111" cy="92373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lèche : gauche 14">
            <a:extLst>
              <a:ext uri="{FF2B5EF4-FFF2-40B4-BE49-F238E27FC236}">
                <a16:creationId xmlns:a16="http://schemas.microsoft.com/office/drawing/2014/main" id="{CB46FAE5-EA0E-7D84-3A6B-33ADBB38B824}"/>
              </a:ext>
            </a:extLst>
          </p:cNvPr>
          <p:cNvSpPr/>
          <p:nvPr/>
        </p:nvSpPr>
        <p:spPr>
          <a:xfrm>
            <a:off x="6386708" y="2696243"/>
            <a:ext cx="680051" cy="154259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2EBB7D4A-8746-1852-CB6C-036C390629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52346365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211A3-6AF0-0C81-794D-78DE51E6C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20617739-2968-2708-3FBC-FCAD3124A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نصحح جملة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جملة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  تأكدوا من إجاباتكم.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745E8C-A8B2-99A5-3E9D-5FEA9564C8F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59E3F9B-AF9F-8E2B-AE98-A1AEAC3D24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D899A85-772F-7BCF-7109-941449AC54A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1AAE95F-8E47-64A1-53B6-673B45C7E44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A9F614A-C3B1-50A6-D6E9-12B7052AD1D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0373A71-CF03-1749-BDA3-57975D7EDD7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7912F1-5A69-429B-B25F-81EE86F4034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AC86C26-3222-52DE-8A2E-FCEAE7AFD75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FC2A54E6-69A4-5ECE-EE81-495CFC5C6B3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 descr="Une image contenant texte, Police, écriture manuscrite, ligne&#10;&#10;Le contenu généré par l’IA peut être incorrect.">
            <a:extLst>
              <a:ext uri="{FF2B5EF4-FFF2-40B4-BE49-F238E27FC236}">
                <a16:creationId xmlns:a16="http://schemas.microsoft.com/office/drawing/2014/main" id="{9014BFCA-607E-0CBA-024F-6F55AC6BEF1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24331" y="2353260"/>
            <a:ext cx="5159829" cy="2831469"/>
          </a:xfrm>
          <a:prstGeom prst="rect">
            <a:avLst/>
          </a:prstGeom>
          <a:ln>
            <a:noFill/>
          </a:ln>
          <a:effectLst/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3B301728-E011-A14A-F0A9-E785BB08F65F}"/>
              </a:ext>
            </a:extLst>
          </p:cNvPr>
          <p:cNvSpPr txBox="1"/>
          <p:nvPr/>
        </p:nvSpPr>
        <p:spPr>
          <a:xfrm>
            <a:off x="5167375" y="3256710"/>
            <a:ext cx="140719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هُمْ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72F54A0-0E2A-F738-37F2-E5FD10BE0805}"/>
              </a:ext>
            </a:extLst>
          </p:cNvPr>
          <p:cNvSpPr txBox="1"/>
          <p:nvPr/>
        </p:nvSpPr>
        <p:spPr>
          <a:xfrm>
            <a:off x="5131500" y="3781402"/>
            <a:ext cx="140719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أَنا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C7F53DC-0353-92AD-A0D4-F66BAC64A5F6}"/>
              </a:ext>
            </a:extLst>
          </p:cNvPr>
          <p:cNvSpPr txBox="1"/>
          <p:nvPr/>
        </p:nvSpPr>
        <p:spPr>
          <a:xfrm>
            <a:off x="5202986" y="4306094"/>
            <a:ext cx="140719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أَنْتِ</a:t>
            </a:r>
          </a:p>
        </p:txBody>
      </p:sp>
    </p:spTree>
    <p:extLst>
      <p:ext uri="{BB962C8B-B14F-4D97-AF65-F5344CB8AC3E}">
        <p14:creationId xmlns:p14="http://schemas.microsoft.com/office/powerpoint/2010/main" val="41011310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CB404A-B657-7B0F-60D5-74925D693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1E12B82A-2917-ACA9-2E6C-838412D13B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2305" y="2003052"/>
            <a:ext cx="2885933" cy="40928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Titre 11">
            <a:extLst>
              <a:ext uri="{FF2B5EF4-FFF2-40B4-BE49-F238E27FC236}">
                <a16:creationId xmlns:a16="http://schemas.microsoft.com/office/drawing/2014/main" id="{879AA8FE-6E35-19B3-05FD-B0C7B0BDE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نمر إلى التمرين الثالث. اكتبوا جملا فعلية تعبر عن كل مشهد.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</a:br>
            <a:r>
              <a:rPr lang="ar-MA" sz="18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يمر الأستاذ بين الصفوف ويصحح كتابيا.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6A7FC5-8890-A69E-A656-A814E5AC0DA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E69F087-5B21-EFCD-3243-4F46ADA04D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9CBE59-8E5B-F8BE-D578-3041E10F3A1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DFAF8FC-9AD5-5D59-B566-657728BDF6A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EEF0C3D-1ED4-025C-B8A4-9A791E7DDD9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C850251-9761-C005-D704-566E3C9BA85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CEFDCFC-3440-77AC-6F18-2C8D30B8965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69F120B-1F85-E6E7-8BE9-33286A66DF4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051DCAE-1381-3E9E-4679-B42542D43E5D}"/>
              </a:ext>
            </a:extLst>
          </p:cNvPr>
          <p:cNvSpPr/>
          <p:nvPr/>
        </p:nvSpPr>
        <p:spPr>
          <a:xfrm>
            <a:off x="3500775" y="4842588"/>
            <a:ext cx="2795720" cy="116365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Flèche : gauche 20">
            <a:extLst>
              <a:ext uri="{FF2B5EF4-FFF2-40B4-BE49-F238E27FC236}">
                <a16:creationId xmlns:a16="http://schemas.microsoft.com/office/drawing/2014/main" id="{9F7DBA10-2FA7-A928-7BD7-6B5AC55BCA3D}"/>
              </a:ext>
            </a:extLst>
          </p:cNvPr>
          <p:cNvSpPr/>
          <p:nvPr/>
        </p:nvSpPr>
        <p:spPr>
          <a:xfrm>
            <a:off x="6455219" y="5097750"/>
            <a:ext cx="680051" cy="154259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07290E32-9801-52A0-813E-5D7749FA3F2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56316309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5E30E-5B01-082A-4B2A-806AC9D48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172CDF0-27BE-9535-5703-E1D857C35152}"/>
              </a:ext>
            </a:extLst>
          </p:cNvPr>
          <p:cNvSpPr txBox="1"/>
          <p:nvPr/>
        </p:nvSpPr>
        <p:spPr>
          <a:xfrm>
            <a:off x="3248660" y="1202266"/>
            <a:ext cx="28151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فسحة قصيرة </a:t>
            </a:r>
            <a:endParaRPr lang="fr-FR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riddle 3">
            <a:hlinkClick r:id="" action="ppaction://media"/>
            <a:extLst>
              <a:ext uri="{FF2B5EF4-FFF2-40B4-BE49-F238E27FC236}">
                <a16:creationId xmlns:a16="http://schemas.microsoft.com/office/drawing/2014/main" id="{E3D1B4E6-B711-C2A8-D098-A9F7AE3BC85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79736" y="2033263"/>
            <a:ext cx="6753013" cy="3798570"/>
          </a:xfrm>
          <a:prstGeom prst="rect">
            <a:avLst/>
          </a:prstGeom>
        </p:spPr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DE4D3D5-1DE2-25CA-737C-F4F429D691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74646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0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101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519D83-673B-6CDC-88E7-A22D01912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573891-545E-9FF6-BBBD-DA4182B95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يقرأ؟ فكروا بشكل ثنائي. أمامكم 30 ثانية لرفع الأيدي.</a:t>
            </a:r>
            <a:endParaRPr lang="fr-FR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28EA4D4-E4CE-13CF-B1A5-7D2108F1D34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6E3CA8B-A249-C66B-1FB4-F4A1ED41BB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1751FB2-C23D-C114-FD6D-A224CF61D3A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5FC7982-D853-9454-8C08-815B67153BF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50C73A2-B757-517B-6B2D-A1DF60C4E81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1B8E820-CB64-3DC0-B625-F036E197E8E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4E72DA6-4A82-B033-AAE9-6575514F89E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9E59ACD-B987-FCC6-CD16-499C2B30C30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3EDFC94C-14B2-C860-BD6D-4DA5498122F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1823E29-EC60-F715-6E23-265B5DBF41C0}"/>
              </a:ext>
            </a:extLst>
          </p:cNvPr>
          <p:cNvSpPr txBox="1"/>
          <p:nvPr/>
        </p:nvSpPr>
        <p:spPr>
          <a:xfrm>
            <a:off x="1955965" y="2528280"/>
            <a:ext cx="632291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مَدينَةٌ تَحْتَضِنُ جامِعَ </a:t>
            </a:r>
            <a:r>
              <a:rPr lang="ar-MA" sz="5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الْكُتُبِيَّةِ</a:t>
            </a:r>
            <a:r>
              <a:rPr lang="ar-M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  <a:p>
            <a:pPr algn="ctr" rtl="1"/>
            <a:r>
              <a:rPr lang="ar-M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مَدينَةٌ تَحْتَضِنُ صَوْمَعَةَ حَسّانَ؟</a:t>
            </a:r>
          </a:p>
          <a:p>
            <a:pPr algn="ctr" rtl="1"/>
            <a:r>
              <a:rPr lang="ar-M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مَدينَةٌ تَتَضَمَّنُ بَقايا مَدينَةِ وَليلي؟ </a:t>
            </a:r>
            <a:endParaRPr lang="fr-FR" sz="5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 descr="Une image contenant cercle, Graphique&#10;&#10;Le contenu généré par l’IA peut être incorrect.">
            <a:extLst>
              <a:ext uri="{FF2B5EF4-FFF2-40B4-BE49-F238E27FC236}">
                <a16:creationId xmlns:a16="http://schemas.microsoft.com/office/drawing/2014/main" id="{5FD21599-AE01-C68F-8736-A14CEF6484C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98069" y="1759942"/>
            <a:ext cx="1669058" cy="1669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365201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7FFA65-3FBE-F36B-6DB4-E3B7EB7F61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7B3D0C0-E6DE-B2E6-0B2A-E6A0A0C04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إنتاج كتابي</a:t>
            </a:r>
            <a:endParaRPr lang="fr-MA" dirty="0"/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2236DE5-BAC2-AC9B-5CA4-266AE2C590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98" y="2071159"/>
            <a:ext cx="6354147" cy="2024979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278B19C1-1D46-0605-5D68-4BCC869E8FBC}"/>
              </a:ext>
            </a:extLst>
          </p:cNvPr>
          <p:cNvSpPr txBox="1">
            <a:spLocks/>
          </p:cNvSpPr>
          <p:nvPr/>
        </p:nvSpPr>
        <p:spPr>
          <a:xfrm>
            <a:off x="2079738" y="284728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b="1" dirty="0"/>
              <a:t>الوصف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81510FA-142D-FA3B-05B2-E8C078C11D77}"/>
              </a:ext>
            </a:extLst>
          </p:cNvPr>
          <p:cNvSpPr txBox="1"/>
          <p:nvPr/>
        </p:nvSpPr>
        <p:spPr>
          <a:xfrm>
            <a:off x="5216274" y="2394660"/>
            <a:ext cx="16962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-  03 </a:t>
            </a:r>
            <a:r>
              <a:rPr lang="ar-MA" sz="1600" b="1" dirty="0">
                <a:solidFill>
                  <a:srgbClr val="424D7B"/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8" name="Espace réservé pour une image  20">
            <a:extLst>
              <a:ext uri="{FF2B5EF4-FFF2-40B4-BE49-F238E27FC236}">
                <a16:creationId xmlns:a16="http://schemas.microsoft.com/office/drawing/2014/main" id="{8AB9ABDC-FD2D-5C80-B0AD-BA2837B89F7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492898" y="2265214"/>
            <a:ext cx="468000" cy="468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E2C74D1-938E-FC22-5E2E-7F3CBBD4E0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45824" y="981396"/>
            <a:ext cx="524912" cy="524912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886C1CE-726D-E6BD-CDDD-D48A7557DBC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011522" y="2265214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9507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0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88F002-EFDA-36A6-0D0F-EE174FFBA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5B4F78-84AA-DA4B-AC1A-AFBD366DD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3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حصة الإنتاج الكتابي اليوم سنتعلم كيف نصف مكانا.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62F6278-133F-328D-215E-EA36C2302DC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138325E-0457-95F1-C1CE-E7BF058287C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B59D5F4-FDE9-4D5F-B8B4-A8F169ACC5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B2FA255-B87E-B67F-C2E2-A622E948895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FA93A4B-7662-4B89-72A6-222C1AE9C94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D4B435A-42A8-08D0-09CB-B6A067FD077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A86199C-8EB7-F37C-AB3D-19E00BA3E7B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D406D54-C80D-3BA8-CE1F-8DFF1C701FD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7DB9CFDA-07BA-A0AB-1F53-650EDBBE7C2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EE390C34-6412-0567-318C-4427B4FDA0AF}"/>
              </a:ext>
            </a:extLst>
          </p:cNvPr>
          <p:cNvSpPr txBox="1"/>
          <p:nvPr/>
        </p:nvSpPr>
        <p:spPr>
          <a:xfrm>
            <a:off x="2708476" y="2997843"/>
            <a:ext cx="3761772" cy="102155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وَصْفُ مَكانٍ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EE80500-CEDE-E5AE-6194-C996D7C63AE6}"/>
              </a:ext>
            </a:extLst>
          </p:cNvPr>
          <p:cNvSpPr txBox="1"/>
          <p:nvPr/>
        </p:nvSpPr>
        <p:spPr>
          <a:xfrm>
            <a:off x="1033693" y="1874993"/>
            <a:ext cx="1351935" cy="8309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حَديقَةٌ</a:t>
            </a:r>
            <a:endParaRPr lang="fr-FR" sz="48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2776C0A-468C-B416-1A7D-5A6ED53CF566}"/>
              </a:ext>
            </a:extLst>
          </p:cNvPr>
          <p:cNvSpPr txBox="1"/>
          <p:nvPr/>
        </p:nvSpPr>
        <p:spPr>
          <a:xfrm>
            <a:off x="7286150" y="3829978"/>
            <a:ext cx="1158852" cy="8309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مَدينَةٌ</a:t>
            </a:r>
            <a:endParaRPr lang="fr-FR" sz="48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8561DBD-AEAA-A2D8-5837-8F2EA01E2DD2}"/>
              </a:ext>
            </a:extLst>
          </p:cNvPr>
          <p:cNvSpPr txBox="1"/>
          <p:nvPr/>
        </p:nvSpPr>
        <p:spPr>
          <a:xfrm>
            <a:off x="4847231" y="5059984"/>
            <a:ext cx="914400" cy="8309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قَرْيَةٌ</a:t>
            </a:r>
            <a:endParaRPr lang="fr-FR" sz="48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587920E-A8BB-F9EA-F60A-7FA77BD93827}"/>
              </a:ext>
            </a:extLst>
          </p:cNvPr>
          <p:cNvSpPr txBox="1"/>
          <p:nvPr/>
        </p:nvSpPr>
        <p:spPr>
          <a:xfrm>
            <a:off x="864331" y="4414753"/>
            <a:ext cx="2231922" cy="8309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مُرَكَّبٌ رِياضيٌّ</a:t>
            </a:r>
            <a:endParaRPr lang="fr-FR" sz="48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8C7A6F8-3CE7-AA1D-AC56-46394D59BCC8}"/>
              </a:ext>
            </a:extLst>
          </p:cNvPr>
          <p:cNvSpPr txBox="1"/>
          <p:nvPr/>
        </p:nvSpPr>
        <p:spPr>
          <a:xfrm>
            <a:off x="5934215" y="1771492"/>
            <a:ext cx="1351935" cy="8309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مَدْرَسَةٌ</a:t>
            </a:r>
            <a:endParaRPr lang="fr-FR" sz="48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85740115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FBB86E-1FEF-6856-F080-4E0B23E419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0481F7-83F7-D27F-0090-793818274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يساعدني الوصف على تقديم معلومات عن مكان معين أو إِنْسان أو ...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CCE0556-B3E6-EEE9-36B2-34F8D5A7C6B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A7CBA82-1770-90B6-CF7C-C5774A73CD0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1A536EE-F838-2B24-D341-251E54B475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2B3F9F5-83AA-ACC1-9E53-FBFDE2F9280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73A5D51-59DA-E23F-E745-471ECFFE4A0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4C312F6-E9CE-4D9A-2D0E-5FDA94A9EE1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CD29B6A-208C-2387-0931-79E4F6A33D2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6E8567F-16D9-F597-DCCA-EA13D2E0FB9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15C51DE-D2D5-CDEA-541F-097A1AE76AAA}"/>
              </a:ext>
            </a:extLst>
          </p:cNvPr>
          <p:cNvSpPr txBox="1"/>
          <p:nvPr/>
        </p:nvSpPr>
        <p:spPr>
          <a:xfrm>
            <a:off x="914399" y="2326024"/>
            <a:ext cx="7483151" cy="1940957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يُساعِدُني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ٱلْوَصْفُ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تَقْديمِ مَعْلوماتٍ عَنِ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ٱلشَّيْءِ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ٱلَّذي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أَصِفُهُ: </a:t>
            </a:r>
            <a:r>
              <a:rPr lang="ar-MA" sz="54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مَكانٌ- إِنْسانٌ- ... </a:t>
            </a:r>
            <a:endParaRPr lang="fr-FR" sz="5400" b="1" dirty="0">
              <a:solidFill>
                <a:srgbClr val="00B05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50B54E1C-4C62-DDAA-B06D-7B129EC7C40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96339004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ADF2A6-9217-FA80-CB3F-38B3AE9735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8A1326-BFD7-85E0-F327-DB67B2229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سأعرض عليكم شريطا. تابعوا كيف نصف مكانا.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B356C32-4974-B714-7191-2A54D629A17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D844B1D-AB73-35DB-2BCB-FA5FF50FD0D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058AD06-A059-5831-E96A-E50E02823B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762594C-3905-C1AC-E230-0DBF0E36915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D4DAC60-4115-1372-DDD7-18B26660348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B383577-2685-F57E-C742-D35C7722D21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1B62FB0-965C-8E8C-8FDF-9A97F0552EC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3DC1610-A3ED-C57E-179F-D2D1174A48C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0B32323B-DD89-A7AA-7C51-8FEC6DEADF6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40809034-68E1-357A-1000-E828573BBBFC}"/>
              </a:ext>
            </a:extLst>
          </p:cNvPr>
          <p:cNvSpPr txBox="1"/>
          <p:nvPr/>
        </p:nvSpPr>
        <p:spPr>
          <a:xfrm>
            <a:off x="2385628" y="2696547"/>
            <a:ext cx="429509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أُتابِعُ مُنْتَبِهاً</a:t>
            </a:r>
            <a:endParaRPr lang="fr-FR" sz="80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88221193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3813ED-8F9A-0309-E216-1A4F223AD5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E77710-82EA-F911-C739-E2263C66E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عرض الفيديو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A34F5F6-AD50-02FF-3BE3-6AD6EAF6C1C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06C5CBB-2570-F401-17E9-DBA8B567B6D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A4A5F22-B557-05C4-FE95-9EB86F3A34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2DCE9B7-7CD1-3F83-9CD0-B0A8BFD39E3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8A03C2A-5324-0BD9-7006-1F712EC1F95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9701FEE-FE16-386A-5BAE-2E945AFF44D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90203CD-4E98-D158-E369-94BE4DAFB84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B2E44CE-699E-E671-4A51-800D149C404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9C0713EC-BCC5-471D-4325-2881A210303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9" name="Ar-3-2-5 سكريبت نمذجة استراتيجية الوصف الإنتاج الكتابي الثالث ابتدائي(2)">
            <a:hlinkClick r:id="" action="ppaction://media"/>
            <a:extLst>
              <a:ext uri="{FF2B5EF4-FFF2-40B4-BE49-F238E27FC236}">
                <a16:creationId xmlns:a16="http://schemas.microsoft.com/office/drawing/2014/main" id="{69743A0B-01C1-8420-50C1-B27731C7879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29429" y="1698579"/>
            <a:ext cx="7944820" cy="4468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54295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957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5636F-E36B-F436-AF4E-8BBE237319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BF2236-4F62-C865-6D7A-B9B8E25D5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معا كيف نصف مكانا. خطوة خطوة. أقرأ ثم أعين تلميذا للقراءة.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CCC8171-4037-ABB8-34AE-5E995F1C23D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23C2964-2D04-86D7-C182-1ECC1BF238F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4B85C02-9F8D-1249-8A55-13B532BCCD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2FDCBE8-0EF8-12A7-1A88-B2E122D16E3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A86A356-FD93-931E-7C02-63ABF04EA98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FB458AF-8783-8576-7377-F261718AB91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73BABC1-B8B8-0468-76C0-289B1AB7521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20C655C-2686-41CF-9FAD-20019C7104C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C1AD4421-D393-B9E1-4017-EB489ADC2A4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77A65D99-2175-BAD3-D389-EF82861080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6176" y="2114584"/>
            <a:ext cx="6678074" cy="3334494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381229182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B67161-F67E-CCFA-11D4-0A09574E06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380CAA-EC4A-43D3-3898-5D4850C7A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الآن دوركم لتتدربوا على وصف مكان. خذوا الصفحة 72. من يقرأ التعليمة الأولى؟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20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يوجه الأستاذ التلاميذ إلى الاشتغال على الصورة التي تمثل القرية.</a:t>
            </a:r>
            <a:endParaRPr lang="fr-FR" sz="2400" dirty="0">
              <a:solidFill>
                <a:srgbClr val="FF0000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1BB90E6-423A-9119-B4A0-5BB096411A7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BA8C344-118E-C60C-0853-8AE5217A2C7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BC546A2-B561-6E4F-5F7C-0F4340F323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E32911C-8151-5B7F-9964-7F8233E0AC9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FFAA6D0-40CB-D78B-B6B1-D60804E60D0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5A56B69-A300-81E5-4F43-93F2D227E29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30A56D4-D2A5-7180-7207-D44A4A59A34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4ECBFA7-6D3A-E2CB-3613-B24E5E6AFEC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5CF8ECF5-E0AC-F9B9-A584-03FBAD0C656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Image 14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70513353-C17F-6E2F-DC80-E0B2E859A16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46025" y="2021161"/>
            <a:ext cx="2651950" cy="38904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31A973AB-221F-5EA7-2DA5-2C31D6A0F05C}"/>
              </a:ext>
            </a:extLst>
          </p:cNvPr>
          <p:cNvSpPr/>
          <p:nvPr/>
        </p:nvSpPr>
        <p:spPr>
          <a:xfrm>
            <a:off x="3328591" y="3610948"/>
            <a:ext cx="2569384" cy="886407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9" name="Image 18" descr="Une image contenant mammifère, dessin, Dessin d’enfant, Dessin animé&#10;&#10;Le contenu généré par l’IA peut être incorrect.">
            <a:extLst>
              <a:ext uri="{FF2B5EF4-FFF2-40B4-BE49-F238E27FC236}">
                <a16:creationId xmlns:a16="http://schemas.microsoft.com/office/drawing/2014/main" id="{C8A0614F-CA3B-DAF9-8FA2-796E7C59561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14018" y="3664108"/>
            <a:ext cx="882292" cy="780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142744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028DF-705E-084B-A02C-5CB072AA00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1F847A-E733-8A44-79D5-764B9613E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لاحظوا الصورة جيدا ثم حددوا العناصر والصفات. أمامكم ثلاث دقائق.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20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يوجه الأستاذ التلاميذ إلى الاشتغال على الصورة التي تمثل القرية.</a:t>
            </a:r>
            <a:endParaRPr lang="fr-FR" sz="2400" dirty="0">
              <a:solidFill>
                <a:srgbClr val="FF0000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128D30B-6D27-8640-A4DA-99AA28B86D3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DE05E28-7148-A79C-6D4F-EC03B956CF8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D6ADA16-44C5-8F69-6630-8EEB2A8187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ED37423-2176-6082-404E-02CFDF92BBD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9131E9F-D369-81E3-3109-CAF3A08E54A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59BD07-EE0E-5EE0-D766-B616691C266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5C4316F-D382-05A8-7BCC-B80B2E4EB40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0643AF-0D88-03BC-65B8-FD93B93C6B7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6F98F294-2AAE-5269-5594-5633CC0273EA}"/>
              </a:ext>
            </a:extLst>
          </p:cNvPr>
          <p:cNvGrpSpPr/>
          <p:nvPr/>
        </p:nvGrpSpPr>
        <p:grpSpPr>
          <a:xfrm>
            <a:off x="1502229" y="2863509"/>
            <a:ext cx="6506988" cy="2063054"/>
            <a:chOff x="1502229" y="2863509"/>
            <a:chExt cx="6506988" cy="2063054"/>
          </a:xfrm>
        </p:grpSpPr>
        <p:pic>
          <p:nvPicPr>
            <p:cNvPr id="21" name="Image 20" descr="Une image contenant texte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FBAAE251-2FA0-EACB-CA61-AAE949C8D8B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502229" y="2863509"/>
              <a:ext cx="6506988" cy="2063054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9" name="Image 18" descr="Une image contenant mammifère, dessin, Dessin d’enfant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B95B011-53A7-933A-92AD-9704B7D25C5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660416" y="3006321"/>
              <a:ext cx="2470360" cy="1777430"/>
            </a:xfrm>
            <a:prstGeom prst="rect">
              <a:avLst/>
            </a:prstGeom>
            <a:ln>
              <a:noFill/>
            </a:ln>
            <a:effectLst/>
          </p:spPr>
        </p:pic>
      </p:grpSp>
      <p:pic>
        <p:nvPicPr>
          <p:cNvPr id="26" name="Espace réservé pour une image  25">
            <a:extLst>
              <a:ext uri="{FF2B5EF4-FFF2-40B4-BE49-F238E27FC236}">
                <a16:creationId xmlns:a16="http://schemas.microsoft.com/office/drawing/2014/main" id="{6E46C40B-64D8-2F95-17CD-E315667C927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96242727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82B552-04C0-1F40-2703-F11154FEF3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D304E5-FC55-8D9C-DFE1-68DC32D13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ثنائيات، تقاسموا إجاباتكم. أمامكم دقيقة واحدة. </a:t>
            </a:r>
            <a:endParaRPr lang="fr-FR" sz="2400" dirty="0">
              <a:solidFill>
                <a:srgbClr val="FF0000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1A829D9-0AD7-BEBE-D3EB-AEAEBF6EE27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1486AC1-840A-8B65-F027-F7C09805AEC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6B24740-E384-8D77-0C01-29A59DABE5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D477DA9-6669-BFBF-0E1B-38F888797AA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2E89F17-F696-1409-93BA-5B11D10C1E8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356D0AA-4B03-25FE-7EC5-861966EDABA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9639BBF-99CC-BC1E-E0A3-1A083182C12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A08C8DF-B90F-27BC-BD76-B42FD54DB72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C5828C64-6A74-56E5-9E0E-F4FECF378D3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2" name="Groupe 21">
            <a:extLst>
              <a:ext uri="{FF2B5EF4-FFF2-40B4-BE49-F238E27FC236}">
                <a16:creationId xmlns:a16="http://schemas.microsoft.com/office/drawing/2014/main" id="{8B715A6B-FE56-AD60-8DFC-9F3834BF5451}"/>
              </a:ext>
            </a:extLst>
          </p:cNvPr>
          <p:cNvGrpSpPr/>
          <p:nvPr/>
        </p:nvGrpSpPr>
        <p:grpSpPr>
          <a:xfrm>
            <a:off x="1502229" y="2863509"/>
            <a:ext cx="6506988" cy="2063054"/>
            <a:chOff x="1502229" y="2863509"/>
            <a:chExt cx="6506988" cy="2063054"/>
          </a:xfrm>
        </p:grpSpPr>
        <p:pic>
          <p:nvPicPr>
            <p:cNvPr id="21" name="Image 20" descr="Une image contenant texte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B2B451B9-0DB4-F9CF-40A9-A67ED5ADFE2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502229" y="2863509"/>
              <a:ext cx="6506988" cy="2063054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9" name="Image 18" descr="Une image contenant mammifère, dessin, Dessin d’enfant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80D55C3-59AD-6511-1D78-D55365B91FA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660416" y="3006321"/>
              <a:ext cx="2470360" cy="1777430"/>
            </a:xfrm>
            <a:prstGeom prst="rect">
              <a:avLst/>
            </a:prstGeom>
            <a:ln>
              <a:noFill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914655098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D2F9AA-5F03-08C0-F4DD-D8D945787B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8AA2E8-0630-F7C0-7898-FBFF6FE4C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ما هو المكان على الصورة؟ ما عناصر المكان التي حددتها؟ ...</a:t>
            </a:r>
            <a:endParaRPr lang="fr-FR" sz="2400" dirty="0">
              <a:solidFill>
                <a:srgbClr val="FF0000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97FC108-AD1E-55E3-4A43-3CB1179FBCF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C45A18A-C239-C0B2-86FA-ABD3C20F4E0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BFE3D54-835E-BDB4-2714-7A6E35EB6F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EE4AA42-F13F-8EDC-F883-4530807610A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F56C95A-45BC-2F79-D809-47FFC17F6C3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89A8A00-BEB3-C6EB-E79F-B63E5599995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900AE4F-72B3-F715-A012-0525E93D54D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8B3DCA5-BA28-F5CE-FA44-83003A88780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B133E3FD-892F-CC5C-511F-79EC1361A88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Image 14" descr="Une image contenant texte, écriture manuscri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A2B00DDD-B69D-AF1D-818F-A70124020E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4331" y="3061815"/>
            <a:ext cx="7614521" cy="2623641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6" name="Image 15" descr="Une image contenant mammifère, dessin, Dessin d’enfant, Dessin animé&#10;&#10;Le contenu généré par l’IA peut être incorrect.">
            <a:extLst>
              <a:ext uri="{FF2B5EF4-FFF2-40B4-BE49-F238E27FC236}">
                <a16:creationId xmlns:a16="http://schemas.microsoft.com/office/drawing/2014/main" id="{E9E1664A-87EA-AC51-3F1B-809BA0F08A0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3659" y="1368000"/>
            <a:ext cx="3385868" cy="2797508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472D2098-50F0-CAC3-9F2F-F43946681F06}"/>
              </a:ext>
            </a:extLst>
          </p:cNvPr>
          <p:cNvSpPr txBox="1"/>
          <p:nvPr/>
        </p:nvSpPr>
        <p:spPr>
          <a:xfrm>
            <a:off x="6189203" y="4112025"/>
            <a:ext cx="97241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اَلْقَرْيَةُ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553DA77-6A5E-2245-6C36-A053111F07B3}"/>
              </a:ext>
            </a:extLst>
          </p:cNvPr>
          <p:cNvSpPr txBox="1"/>
          <p:nvPr/>
        </p:nvSpPr>
        <p:spPr>
          <a:xfrm>
            <a:off x="2640563" y="4515898"/>
            <a:ext cx="4509045" cy="523220"/>
          </a:xfrm>
          <a:prstGeom prst="rect">
            <a:avLst/>
          </a:prstGeom>
          <a:ln>
            <a:noFill/>
          </a:ln>
          <a:effectLst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اَلْمَنازِلُ، اَلْحُقولُ وَالْأَشْجارُ، اَلْأَبْقارُ، اَلْمُزارِعونَ، ...</a:t>
            </a:r>
          </a:p>
        </p:txBody>
      </p:sp>
    </p:spTree>
    <p:extLst>
      <p:ext uri="{BB962C8B-B14F-4D97-AF65-F5344CB8AC3E}">
        <p14:creationId xmlns:p14="http://schemas.microsoft.com/office/powerpoint/2010/main" val="274643011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0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D29C29-AF38-EDCD-76C4-8FD1D6A4A8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 descr="Une image contenant texte, écriture manuscri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CDB87F19-E203-294F-BEF2-9C00FD4F5E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331" y="3061815"/>
            <a:ext cx="7614521" cy="2623641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DBD1871B-9D34-DA6A-1B3F-B0053645E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بماذا يمكن أن نصف كل عنصر؟ كيف هي المنازل؟ الحقول؟ ...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A4E6B33-6C79-DBC3-DDA6-2BD492E4B21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9FC0CEC-7B9C-9A79-3D61-39D50A09861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9EFC830-696D-5486-6ABA-E2AB72F8D1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CC852AD-D381-11C3-2081-A60A294FB91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9A7557B-BA5E-4D7A-DE62-D51A5F4A3EA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7A9F8A2-4EA2-1ED5-ECF3-45D4E3F4DF5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63F19A5-D1D2-92FA-D3BC-C5AD60D438E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0AD533D-7418-B37B-7E66-A1CD761B326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3" name="Image 12" descr="Une image contenant mammifère, dessin, Dessin d’enfant, Dessin animé&#10;&#10;Le contenu généré par l’IA peut être incorrect.">
            <a:extLst>
              <a:ext uri="{FF2B5EF4-FFF2-40B4-BE49-F238E27FC236}">
                <a16:creationId xmlns:a16="http://schemas.microsoft.com/office/drawing/2014/main" id="{D078760B-CF63-324F-3DFD-8A57F93382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3659" y="1368000"/>
            <a:ext cx="3385868" cy="2797508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422965F0-5D08-5DA5-9953-81CE6B7E3CA4}"/>
              </a:ext>
            </a:extLst>
          </p:cNvPr>
          <p:cNvSpPr txBox="1"/>
          <p:nvPr/>
        </p:nvSpPr>
        <p:spPr>
          <a:xfrm>
            <a:off x="6189203" y="4112025"/>
            <a:ext cx="97241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اَلْقَرْيَةُ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0D6D5EB-7C7A-AC53-8A46-C288E1CCA87F}"/>
              </a:ext>
            </a:extLst>
          </p:cNvPr>
          <p:cNvSpPr txBox="1"/>
          <p:nvPr/>
        </p:nvSpPr>
        <p:spPr>
          <a:xfrm>
            <a:off x="2640563" y="4515898"/>
            <a:ext cx="45090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اَلْمَنازِلُ، اَلْحُقولُ وَالْأَشْجارُ، اَلْأَبْقارُ، اَلْمُزارِعونَ، ...</a:t>
            </a:r>
          </a:p>
        </p:txBody>
      </p:sp>
      <p:pic>
        <p:nvPicPr>
          <p:cNvPr id="33" name="Espace réservé pour une image  32">
            <a:extLst>
              <a:ext uri="{FF2B5EF4-FFF2-40B4-BE49-F238E27FC236}">
                <a16:creationId xmlns:a16="http://schemas.microsoft.com/office/drawing/2014/main" id="{FB3EAB5A-07E4-11A8-8C90-BBF0097F20A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62438352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F40662-D07B-C962-57A7-4F6AEB3CDA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 descr="Une image contenant texte, écriture manuscri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BE12E4A7-4B41-E50E-801A-EA898C17F0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331" y="3061815"/>
            <a:ext cx="7614521" cy="2623641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74430FF-FD29-51ED-0FAF-791466AE6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محاولة أخرى. من يقرأ؟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8E94270-6B03-4859-3C9C-1110C2B7ABC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62CEFE2-041C-2DFD-428C-3618BEBCE05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4D57CD5-A0EC-32A0-5091-0615720BA87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3ACF5E6-4AF1-2085-DA49-A71C39698CD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D2899DD-75EA-CBFB-47C9-A2F892FC754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D5D8335-4571-9EF2-867E-30AD5323A60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AABF1C6-E1CC-7DEF-6F44-B922E631942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ABA55A4-E8EA-9E5D-1BE1-128B60CEC92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3" name="Image 12" descr="Une image contenant mammifère, dessin, Dessin d’enfant, Dessin animé&#10;&#10;Le contenu généré par l’IA peut être incorrect.">
            <a:extLst>
              <a:ext uri="{FF2B5EF4-FFF2-40B4-BE49-F238E27FC236}">
                <a16:creationId xmlns:a16="http://schemas.microsoft.com/office/drawing/2014/main" id="{BCD50884-51A3-E220-9372-F3C83305B88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3659" y="1368000"/>
            <a:ext cx="3385868" cy="2797508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2DB1C64D-E715-6B62-4769-0C0C6E3CF24E}"/>
              </a:ext>
            </a:extLst>
          </p:cNvPr>
          <p:cNvSpPr txBox="1"/>
          <p:nvPr/>
        </p:nvSpPr>
        <p:spPr>
          <a:xfrm>
            <a:off x="6189203" y="4112025"/>
            <a:ext cx="97241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اَلْقَرْيَةُ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D6B2DFB-FF87-C115-C819-D6057CF5C7BE}"/>
              </a:ext>
            </a:extLst>
          </p:cNvPr>
          <p:cNvSpPr txBox="1"/>
          <p:nvPr/>
        </p:nvSpPr>
        <p:spPr>
          <a:xfrm>
            <a:off x="1982387" y="4515898"/>
            <a:ext cx="516722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اَلْمَنازِلُ، اَلْحُقولُ وَالْأَشْجارُ، اَلْأَبْقارُ، اَلْمُزارِعونَ، اَلنّاسُ...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2E52F52-456A-B3AD-4BDB-3A4C96044612}"/>
              </a:ext>
            </a:extLst>
          </p:cNvPr>
          <p:cNvSpPr txBox="1"/>
          <p:nvPr/>
        </p:nvSpPr>
        <p:spPr>
          <a:xfrm>
            <a:off x="553659" y="4985635"/>
            <a:ext cx="6341015" cy="175432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اَلْمَنازِلُ </a:t>
            </a:r>
            <a:r>
              <a:rPr lang="ar-MA" sz="3600" b="1" dirty="0">
                <a:solidFill>
                  <a:srgbClr val="00B0F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بَسيطَةٌ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اَلْحُقولُ </a:t>
            </a:r>
            <a:r>
              <a:rPr lang="ar-MA" sz="3600" b="1" dirty="0">
                <a:solidFill>
                  <a:srgbClr val="00B0F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خَضْراءُ وَمُزْهِرَةٌ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الْأَشْجارُ </a:t>
            </a:r>
            <a:r>
              <a:rPr lang="ar-MA" sz="3600" b="1" dirty="0">
                <a:solidFill>
                  <a:srgbClr val="00B0F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مُثْمِرَةٌ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اَلْأَبْقارُ </a:t>
            </a:r>
            <a:r>
              <a:rPr lang="ar-MA" sz="3600" b="1" dirty="0">
                <a:solidFill>
                  <a:srgbClr val="00B0F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تَرْعى في الْحُقولِ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اَلْمُزارِعونَ </a:t>
            </a:r>
            <a:r>
              <a:rPr lang="ar-MA" sz="3600" b="1" dirty="0">
                <a:solidFill>
                  <a:srgbClr val="00B0F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يَعْمَلونَ بِجِدٍّ وَنَشاطٍ 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اَلنّاسُ </a:t>
            </a:r>
            <a:r>
              <a:rPr lang="ar-MA" sz="3600" b="1" dirty="0">
                <a:solidFill>
                  <a:srgbClr val="00B0F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طَيِّبونَ وَمُتَعاوِنونَ.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6DE3AD18-738F-AB72-6FE6-01DA263753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10412484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5C5B73-8A4F-2FCC-7A3A-4A9C676AC4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986CC1-1A5F-F0DD-1D6D-DE6A9908C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إلى التمرين الثاني. من يقرأ التعليمة؟ أنجزوا بشكل فردي.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8ED9DC3-43F2-C304-A764-652817EEE4D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E15C965-6940-44EA-E9ED-D6884B23CBE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C1AC9B3-C090-49D3-2541-8FA443D22C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E56622D-31D5-F8A1-96D6-D4C716B1CE2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6323462-CD0D-052B-CE3B-3FCDB64D6C0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9615DF1-6E2D-21A3-C84F-E65F0567C92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70CC134-BEAE-F729-6173-06971D1D430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8B1E693-2BB6-0999-F480-2D677FF792F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2" name="Image 11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CCE8D9D9-6307-EE51-1C5F-1D863125AC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46025" y="2021161"/>
            <a:ext cx="2651950" cy="38904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3021F08A-A037-0731-AF52-B7C681B53D28}"/>
              </a:ext>
            </a:extLst>
          </p:cNvPr>
          <p:cNvSpPr/>
          <p:nvPr/>
        </p:nvSpPr>
        <p:spPr>
          <a:xfrm>
            <a:off x="3328591" y="4571646"/>
            <a:ext cx="2569384" cy="1215696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Image 16" descr="Une image contenant mammifère, dessin, Dessin d’enfant, Dessin animé&#10;&#10;Le contenu généré par l’IA peut être incorrect.">
            <a:extLst>
              <a:ext uri="{FF2B5EF4-FFF2-40B4-BE49-F238E27FC236}">
                <a16:creationId xmlns:a16="http://schemas.microsoft.com/office/drawing/2014/main" id="{05F2A84A-74CF-24BB-90CD-250B1A7C292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14018" y="3664108"/>
            <a:ext cx="882292" cy="780085"/>
          </a:xfrm>
          <a:prstGeom prst="rect">
            <a:avLst/>
          </a:prstGeom>
        </p:spPr>
      </p:pic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CA505986-4818-F5ED-328F-3B4450E4637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4703033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6210DA-ED80-E0D2-CA8D-7A6C803601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354B8C-208F-83FE-7230-AA872DFC0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ثنائيات، تقاسموا إجاباتكم وراجعوها لتكون أفضل.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B5298B5-C0FF-40DE-75AE-1113151077A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3805775-164A-E92F-AB14-E2A9F08E78A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1541ED1-370E-ABD1-A3B6-FAFA11838A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7D741D3-5ED4-B60A-F672-0821B49FDC2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D1E44C7-E2F1-474D-18F0-27763C160BC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5524DA2-09C8-4257-F0C2-13DDCAE3D2A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76E9DF1-D32B-7D30-3C9F-E1E265FAC0A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4B95D24-F2AF-4E06-C3CD-796600DB0FC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3" name="Image 1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1EA3E28-2E83-6C55-54DB-C67E429FED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2541" y="2124356"/>
            <a:ext cx="6877641" cy="3454642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3038C5C1-B558-DD3D-BB92-C6F96A584E7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93440977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6CDBA9-9F91-7527-3450-5891B29627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23C3CB-1104-A266-2DA4-A6CF7B47F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من يتقاسم إجابته؟ ما رأيكم؟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0B42DF0-E33E-7F92-0444-27990DBFA2A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1BDC1B2-FACC-E1C2-23C2-FEE36186EDB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FEDB36F-D461-C18C-8669-E568212413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2C9EE73-3527-0785-FAA8-E8B1D179D59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D22C966-A62D-1312-5611-4F9EB0FB4E4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EEA9ACA-F3E6-5142-7C91-8426B665C83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007C314-9FAC-60F9-3A8C-63B5B5263A2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0F36677-9AB3-FEA1-6975-B1A59AD323E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A661A80A-0561-75D7-3183-4445672DCB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grpSp>
        <p:nvGrpSpPr>
          <p:cNvPr id="27" name="Groupe 26">
            <a:extLst>
              <a:ext uri="{FF2B5EF4-FFF2-40B4-BE49-F238E27FC236}">
                <a16:creationId xmlns:a16="http://schemas.microsoft.com/office/drawing/2014/main" id="{37FF3736-3855-0CCF-E01A-169C0704A334}"/>
              </a:ext>
            </a:extLst>
          </p:cNvPr>
          <p:cNvGrpSpPr/>
          <p:nvPr/>
        </p:nvGrpSpPr>
        <p:grpSpPr>
          <a:xfrm>
            <a:off x="386170" y="2196639"/>
            <a:ext cx="8330650" cy="3750833"/>
            <a:chOff x="386170" y="2196639"/>
            <a:chExt cx="8330650" cy="3750833"/>
          </a:xfrm>
        </p:grpSpPr>
        <p:pic>
          <p:nvPicPr>
            <p:cNvPr id="18" name="Image 17" descr="Une image contenant texte, ligne, Police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CAFA5ECE-50AA-E7B7-B51E-7942255AAA0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209256" y="2196639"/>
              <a:ext cx="5507564" cy="3750833"/>
            </a:xfrm>
            <a:prstGeom prst="rect">
              <a:avLst/>
            </a:prstGeom>
            <a:ln>
              <a:noFill/>
            </a:ln>
            <a:effectLst/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0E4970A5-5B8E-FB33-2233-0EC129238EC0}"/>
                </a:ext>
              </a:extLst>
            </p:cNvPr>
            <p:cNvSpPr txBox="1"/>
            <p:nvPr/>
          </p:nvSpPr>
          <p:spPr>
            <a:xfrm>
              <a:off x="3425759" y="2351866"/>
              <a:ext cx="463618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r" rtl="1">
                <a:defRPr/>
              </a:pPr>
              <a:r>
                <a:rPr lang="ar-MA" sz="36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جَميلَةٌ</a:t>
              </a:r>
              <a:r>
                <a:rPr lang="ar-MA" sz="3600" b="1" dirty="0">
                  <a:solidFill>
                    <a:srgbClr val="FF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</a:t>
              </a:r>
              <a:r>
                <a:rPr lang="ar-MA" sz="36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وَهادِئَةٌ</a:t>
              </a:r>
              <a:r>
                <a:rPr lang="ar-MA" sz="3600" b="1" dirty="0">
                  <a:solidFill>
                    <a:srgbClr val="FF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، تَتَكَوَّنُ مِنْ بُيوتٍ </a:t>
              </a:r>
              <a:r>
                <a:rPr lang="ar-MA" sz="36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بَسيطةٍ</a:t>
              </a: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0D0E7B4D-AE6D-6A33-BEC7-8947288EADB0}"/>
                </a:ext>
              </a:extLst>
            </p:cNvPr>
            <p:cNvSpPr txBox="1"/>
            <p:nvPr/>
          </p:nvSpPr>
          <p:spPr>
            <a:xfrm>
              <a:off x="3209256" y="4021875"/>
              <a:ext cx="550756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r" rtl="1">
                <a:defRPr/>
              </a:pPr>
              <a:r>
                <a:rPr lang="ar-MA" sz="36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بِجِدٍّ وَنَشاطٍ</a:t>
              </a:r>
              <a:r>
                <a:rPr lang="ar-MA" sz="3600" b="1" dirty="0">
                  <a:solidFill>
                    <a:srgbClr val="FF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، </a:t>
              </a:r>
              <a:r>
                <a:rPr lang="ar-MA" sz="36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يَحْمِلونَ أَدَواتِهِمْ وَيَقودونَ جَرّاراتِهِمْ.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C6CCD6D0-3ED7-BC95-9D04-DBB2BBF8C0B9}"/>
                </a:ext>
              </a:extLst>
            </p:cNvPr>
            <p:cNvSpPr txBox="1"/>
            <p:nvPr/>
          </p:nvSpPr>
          <p:spPr>
            <a:xfrm>
              <a:off x="3340359" y="2936641"/>
              <a:ext cx="515149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r" rtl="1">
                <a:defRPr/>
              </a:pPr>
              <a:r>
                <a:rPr lang="ar-MA" sz="36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تُحيطُ بِها </a:t>
              </a:r>
              <a:r>
                <a:rPr lang="ar-MA" sz="3600" b="1" dirty="0">
                  <a:solidFill>
                    <a:srgbClr val="FF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ٱلْحُقولُ </a:t>
              </a:r>
              <a:r>
                <a:rPr lang="ar-MA" sz="3600" b="1" dirty="0" err="1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ٱلْخَضْراءُ</a:t>
              </a:r>
              <a:r>
                <a:rPr lang="ar-MA" sz="3600" b="1" dirty="0">
                  <a:solidFill>
                    <a:srgbClr val="FF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وَٱلأَشْجارُ </a:t>
              </a:r>
              <a:r>
                <a:rPr lang="ar-MA" sz="36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ٱلْمُثْمِرَةُ</a:t>
              </a:r>
              <a:r>
                <a:rPr lang="ar-MA" sz="3600" b="1" dirty="0">
                  <a:solidFill>
                    <a:srgbClr val="FF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،</a:t>
              </a: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FEB665B3-BBC2-8879-8CA4-E69B67A68823}"/>
                </a:ext>
              </a:extLst>
            </p:cNvPr>
            <p:cNvSpPr txBox="1"/>
            <p:nvPr/>
          </p:nvSpPr>
          <p:spPr>
            <a:xfrm>
              <a:off x="5531264" y="3450880"/>
              <a:ext cx="302163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r" rtl="1">
                <a:defRPr/>
              </a:pPr>
              <a:r>
                <a:rPr lang="ar-MA" sz="36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وَتَرْعى فيها </a:t>
              </a:r>
              <a:r>
                <a:rPr lang="ar-MA" sz="3600" b="1" dirty="0" err="1">
                  <a:solidFill>
                    <a:srgbClr val="FF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ٱلأبْقارُ</a:t>
              </a:r>
              <a:r>
                <a:rPr lang="ar-MA" sz="3600" b="1" dirty="0">
                  <a:solidFill>
                    <a:srgbClr val="FF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</a:t>
              </a:r>
              <a:r>
                <a:rPr lang="ar-MA" sz="36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بِهُدوءٍ</a:t>
              </a:r>
              <a:r>
                <a:rPr lang="ar-MA" sz="3600" b="1" dirty="0">
                  <a:solidFill>
                    <a:srgbClr val="FF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.</a:t>
              </a: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20251C1C-0C6E-9CAE-E612-45AE35B93E98}"/>
                </a:ext>
              </a:extLst>
            </p:cNvPr>
            <p:cNvSpPr txBox="1"/>
            <p:nvPr/>
          </p:nvSpPr>
          <p:spPr>
            <a:xfrm>
              <a:off x="3052340" y="3463992"/>
              <a:ext cx="266396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r" rtl="1">
                <a:defRPr/>
              </a:pPr>
              <a:r>
                <a:rPr lang="ar-MA" sz="36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يَعْمَلُ فيها </a:t>
              </a:r>
              <a:r>
                <a:rPr lang="ar-MA" sz="3600" b="1" dirty="0" err="1">
                  <a:solidFill>
                    <a:srgbClr val="FF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ٱلْمُزارِعونَ</a:t>
              </a:r>
              <a:endPara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338E487-C98F-3C87-6756-530E568DCEBE}"/>
                </a:ext>
              </a:extLst>
            </p:cNvPr>
            <p:cNvSpPr txBox="1"/>
            <p:nvPr/>
          </p:nvSpPr>
          <p:spPr>
            <a:xfrm>
              <a:off x="4204727" y="4601966"/>
              <a:ext cx="3035456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r" rtl="1">
                <a:defRPr/>
              </a:pPr>
              <a:r>
                <a:rPr lang="ar-MA" sz="3600" b="1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طَيِّبونَ وَمُتَعاوِنونَ</a:t>
              </a:r>
            </a:p>
          </p:txBody>
        </p:sp>
        <p:pic>
          <p:nvPicPr>
            <p:cNvPr id="26" name="Image 25" descr="Une image contenant mammifère, dessin, Dessin d’enfant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7E97CA3-9262-63ED-8BF5-3BD3E72170C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86170" y="2557489"/>
              <a:ext cx="2762039" cy="2442077"/>
            </a:xfrm>
            <a:prstGeom prst="rect">
              <a:avLst/>
            </a:prstGeom>
            <a:ln>
              <a:noFill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2377024274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3413C3D-8622-13FC-10AF-CF01CC57C05B}"/>
              </a:ext>
            </a:extLst>
          </p:cNvPr>
          <p:cNvSpPr txBox="1"/>
          <p:nvPr/>
        </p:nvSpPr>
        <p:spPr>
          <a:xfrm>
            <a:off x="3517132" y="2738130"/>
            <a:ext cx="3493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1CF22B8-7EA3-8204-C131-5BEFF20AC041}"/>
              </a:ext>
            </a:extLst>
          </p:cNvPr>
          <p:cNvSpPr txBox="1"/>
          <p:nvPr/>
        </p:nvSpPr>
        <p:spPr>
          <a:xfrm>
            <a:off x="3612381" y="3274714"/>
            <a:ext cx="3398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 المنزلي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8C00BDB-087D-B210-2205-730EF33C06E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03327" y="987759"/>
            <a:ext cx="323674" cy="323674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D9D932-DE38-11BF-B401-F30AEF68B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55BFBF4-8CF8-BA9C-A7AC-D2820A0FA39E}"/>
              </a:ext>
            </a:extLst>
          </p:cNvPr>
          <p:cNvSpPr/>
          <p:nvPr/>
        </p:nvSpPr>
        <p:spPr>
          <a:xfrm>
            <a:off x="580445" y="1786785"/>
            <a:ext cx="7736619" cy="330204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/>
            <a:r>
              <a:rPr lang="ar-MA" sz="36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أَسْتَعْمِلُ الْفِعْلَ في الْمُضارِعِ .......................................................</a:t>
            </a:r>
          </a:p>
          <a:p>
            <a:pPr algn="just" rtl="1"/>
            <a:r>
              <a:rPr lang="ar-MA" sz="36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يَبْدَأُ الْفِعْلُ الْمَضارِعُ بِحُروفٍ هيَ: .................................................</a:t>
            </a:r>
          </a:p>
          <a:p>
            <a:pPr algn="just" rtl="1"/>
            <a:r>
              <a:rPr lang="ar-MA" sz="36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في حِصَّةِ </a:t>
            </a:r>
            <a:r>
              <a:rPr lang="ar-MA" sz="3600" dirty="0" err="1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ٱلتَّعْبيرِ</a:t>
            </a:r>
            <a:r>
              <a:rPr lang="ar-MA" sz="36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dirty="0" err="1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ٱلْكِتابِيِّ</a:t>
            </a:r>
            <a:r>
              <a:rPr lang="ar-MA" sz="36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، تَدَرَّبْنا عَلى ..........................................</a:t>
            </a:r>
          </a:p>
          <a:p>
            <a:pPr algn="just" rtl="1"/>
            <a:r>
              <a:rPr lang="ar-MA" sz="36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وَنَتَّبِعُ الْخُطْواتِ التّالِيَةَ ...............................................................</a:t>
            </a:r>
            <a:endParaRPr lang="fr-FR" sz="3600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B113DA2-72A0-A048-8F03-C662BD113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تَعَلَّمْتم في هَذِهِ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ٱلْحِصَّةِ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201ECCC-2DAD-F559-C698-C6905300DCA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FCA6D53-E295-7F5A-B1D9-49B319F5C1A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53D430D-8778-A2F0-3BC1-D213E92A136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0A2DE97-664A-49AF-026B-722606F87C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4A90063-411B-A056-370A-00E9FBB352A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9BF8AC3-ED70-18E3-F0E3-3A48A39EE47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6D7540A-531B-2067-37A0-19E62CF206D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6A2AB03-3359-286D-FF88-E1E6675AE25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A85F3D0-6842-784F-01C7-A2C3CA5D6A1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28781092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CA8B06-064A-4F49-D478-5C408E3474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ACF7C2-BC32-DAB5-CFA7-41A8B23DB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علامة أمام الواجب المنزلي على الصفحة 73.</a:t>
            </a:r>
            <a:endParaRPr lang="fr-FR" sz="1800" i="1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069072E-E587-AD84-E5FA-6FD098B2F27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81D746A-1C15-D21D-8299-906AD8858F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82846CD-A6FD-F13F-C2EF-422487A9687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8C3E745-1198-A79F-1E0F-16AAD8B108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499C328-C12E-A455-E6A0-72834E0587E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97CC37-E8A5-9E4B-B42B-6A43239E314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B3A1439-E048-7FB0-7FAC-E060ACEFCA2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51F3E40-7C4E-654E-B300-BB7D2D9587D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BC5CFE62-D002-C045-9B2B-C7AD5658FF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25773" y="2054687"/>
            <a:ext cx="900000" cy="900000"/>
          </a:xfrm>
        </p:spPr>
      </p:pic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80E87B21-82BB-2B00-7E4A-1E82D2729FF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900000" cy="900000"/>
          </a:xfrm>
          <a:prstGeom prst="rect">
            <a:avLst/>
          </a:prstGeom>
        </p:spPr>
      </p:pic>
      <p:pic>
        <p:nvPicPr>
          <p:cNvPr id="13" name="Image 12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16F090AA-75F5-3FA6-EAA0-AD0230A9E85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48232" y="2054687"/>
            <a:ext cx="2714648" cy="38874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37B8A5B5-71AD-3B82-BC65-A900579712DB}"/>
              </a:ext>
            </a:extLst>
          </p:cNvPr>
          <p:cNvSpPr/>
          <p:nvPr/>
        </p:nvSpPr>
        <p:spPr>
          <a:xfrm>
            <a:off x="3520864" y="2346838"/>
            <a:ext cx="2569384" cy="1945243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0169995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6B8206-865D-070C-9636-A9E66B6D67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FB5DF3B-ACE5-D045-A430-1184D44E6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8">
            <a:extLst>
              <a:ext uri="{FF2B5EF4-FFF2-40B4-BE49-F238E27FC236}">
                <a16:creationId xmlns:a16="http://schemas.microsoft.com/office/drawing/2014/main" id="{2B2C81A4-E574-3042-9360-4B372AD5B5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27" b="26427"/>
          <a:stretch>
            <a:fillRect/>
          </a:stretch>
        </p:blipFill>
        <p:spPr>
          <a:xfrm>
            <a:off x="721991" y="1584000"/>
            <a:ext cx="7202258" cy="4801505"/>
          </a:xfrm>
          <a:prstGeom prst="round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BD35591-0F6D-1E78-788C-F8CF366D813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CC20E54-9FE7-8539-C396-E9F2154763F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405F446-11D3-734A-E478-0C5C26251CD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0891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DCD8A04-8428-8273-4E5A-ECA6DE674A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6A9F635-9EC4-9D2C-28AC-EBFC5B0B4F6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18DB25A-C90E-B43F-376F-A570E2BCCDE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844009E-1E51-CA7C-8902-8B299140998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06DCF08-AFD3-58D4-89F1-88DFA8B4DBF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68B29DC-2B84-9BC4-99EE-0CBA924B355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90710433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05- افتتاح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14102</TotalTime>
  <Words>1724</Words>
  <Application>Microsoft Office PowerPoint</Application>
  <PresentationFormat>Affichage à l'écran (4:3)</PresentationFormat>
  <Paragraphs>469</Paragraphs>
  <Slides>63</Slides>
  <Notes>0</Notes>
  <HiddenSlides>0</HiddenSlides>
  <MMClips>5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63</vt:i4>
      </vt:variant>
    </vt:vector>
  </HeadingPairs>
  <TitlesOfParts>
    <vt:vector size="81" baseType="lpstr">
      <vt:lpstr>Wingdings</vt:lpstr>
      <vt:lpstr>Microsoft Uighur</vt:lpstr>
      <vt:lpstr>Dosis ExtraBold</vt:lpstr>
      <vt:lpstr>Calibri</vt:lpstr>
      <vt:lpstr>Modern Love</vt:lpstr>
      <vt:lpstr>Dosis SemiBold</vt:lpstr>
      <vt:lpstr>Arial</vt:lpstr>
      <vt:lpstr>Calibri Light</vt:lpstr>
      <vt:lpstr>Dosis</vt:lpstr>
      <vt:lpstr>Dosis Medium</vt:lpstr>
      <vt:lpstr>Thème Office</vt:lpstr>
      <vt:lpstr>1_Thème Office</vt:lpstr>
      <vt:lpstr>1_01- نشاط اعتيادي</vt:lpstr>
      <vt:lpstr>1_04- قراءة/ كتابة</vt:lpstr>
      <vt:lpstr>05- اختتام الحصة</vt:lpstr>
      <vt:lpstr>2_05- افتتاح الحصة</vt:lpstr>
      <vt:lpstr>00_Env-Enseignant</vt:lpstr>
      <vt:lpstr>1_05- اختتام الحصة</vt:lpstr>
      <vt:lpstr>Présentation PowerPoint</vt:lpstr>
      <vt:lpstr>تنظيم حصص الأسبوع</vt:lpstr>
      <vt:lpstr>هيكلة حصة اليوم</vt:lpstr>
      <vt:lpstr>عند نهاية الحصة</vt:lpstr>
      <vt:lpstr> مرحبا بكم. سننطلق في حصة اللغة العربية.</vt:lpstr>
      <vt:lpstr>افتتاح الحصة</vt:lpstr>
      <vt:lpstr>بداية من يقرأ شروط الحصول على نجمة التميز؟</vt:lpstr>
      <vt:lpstr>ضعوا اللوحة والكراسة في القمطر.</vt:lpstr>
      <vt:lpstr>نصحح الواجب. من وجد كلمات تنتهي بتاء؟ هل هي في النص؟</vt:lpstr>
      <vt:lpstr>نبدأ بنشاط "رسم التاء". خذوا ألواحكم. سترسمون التاء بشكل صحيح.</vt:lpstr>
      <vt:lpstr>اكتبوا الكلمة مع رسم التاء بشكل صحيح. بعد 20 ثانية ترفعون ألواحكم وتعللون جوابكم.</vt:lpstr>
      <vt:lpstr>تأكدوا من إجابتكم وصححوا</vt:lpstr>
      <vt:lpstr>اكتبوا الكلمة مع رسم التاء بشكل صحيح. بعد 20 ثانية ترفعون ألواحكم وتعللون جوابكم.</vt:lpstr>
      <vt:lpstr>تأكدوا من إجابتكم وصححوا</vt:lpstr>
      <vt:lpstr>أكملوا الكلمتين بتاء مناسبة. بعد 40 ثانية ترفعون ألواحكم وتعللون جوابكم.</vt:lpstr>
      <vt:lpstr>تأكدوا من إجابتكم وصححوا</vt:lpstr>
      <vt:lpstr>ارسموا التاء في الكلمتين. بعد 40 ثانية ترفعون ألواحكم وتعللون جوابكم.</vt:lpstr>
      <vt:lpstr>تأكدوا من إجابتكم وصححوا</vt:lpstr>
      <vt:lpstr>قــــراءة</vt:lpstr>
      <vt:lpstr>درسنا اليوم هو الفعل المضارع. ستتعلمون كيف تصرفون الأفعال في المضارع.</vt:lpstr>
      <vt:lpstr>من يذكر بأزمنة الفعل الثلاثة؟</vt:lpstr>
      <vt:lpstr>من يذكر: متى أستعمل الفعل في المضارع؟</vt:lpstr>
      <vt:lpstr>نتذكر معا.</vt:lpstr>
      <vt:lpstr>نقرأ الأمثلة التالية.</vt:lpstr>
      <vt:lpstr>الآن أريد أن أصرف الفعل "سافر" في المضارع. تابعوا معي.</vt:lpstr>
      <vt:lpstr>أقول "أنا أُسافِرُ". (يشير الأستاذ بيده إلى نفسه). </vt:lpstr>
      <vt:lpstr>أقول "أنت تُسافِرُ". </vt:lpstr>
      <vt:lpstr>أقول "أنتِ تُسافِرينَ.". من يصرف الفعل مع الضمير هو؟</vt:lpstr>
      <vt:lpstr>هو يسافر. من يصرف الفعل مع الضمير هي؟</vt:lpstr>
      <vt:lpstr>هي تسافر.</vt:lpstr>
      <vt:lpstr>نواصل تصريف الفعل سافر مع باقي الضمائر. نحن ...؟ أنتما ...؟ ...</vt:lpstr>
      <vt:lpstr>من يقرأ؟ انتبهوا لكتابة الفعل في المضارع. ما الحروف التي تبدأ بها الأفعال؟</vt:lpstr>
      <vt:lpstr>نتذكر معا.</vt:lpstr>
      <vt:lpstr>والآن نصرف جماعة على السبورة الفعل "ساعد".</vt:lpstr>
      <vt:lpstr>من يقرأ؟</vt:lpstr>
      <vt:lpstr>خذوا كراساتكم ص 70. من يقرأ "نتعلم جميعا"؟ </vt:lpstr>
      <vt:lpstr>من يقرأ التعليمة رقم 1؟ من يوضح المطلوب في التعليمة؟</vt:lpstr>
      <vt:lpstr>في ثنائيات وضح لزميلك كيف أجبت. دقيقة واحدة.</vt:lpstr>
      <vt:lpstr>نصحح. من يقرأ الجملة؟ من يحدد الفعل فيها؟ هل هو فعل مضارع؟</vt:lpstr>
      <vt:lpstr>نمر إلى التمرين الثاني. من يقرأ التعليمة؟ أنجزوا بشكل فردي. أمامكم دقيقتان.</vt:lpstr>
      <vt:lpstr>نصحح جملة جملة.  تأكدوا من إجاباتكم.</vt:lpstr>
      <vt:lpstr>نمر إلى التمرين الثالث. اكتبوا جملا فعلية تعبر عن كل مشهد. يمر الأستاذ بين الصفوف ويصحح كتابيا.</vt:lpstr>
      <vt:lpstr>Présentation PowerPoint</vt:lpstr>
      <vt:lpstr>من يقرأ؟ فكروا بشكل ثنائي. أمامكم 30 ثانية لرفع الأيدي.</vt:lpstr>
      <vt:lpstr>إنتاج كتابي</vt:lpstr>
      <vt:lpstr>في حصة الإنتاج الكتابي اليوم سنتعلم كيف نصف مكانا.</vt:lpstr>
      <vt:lpstr>يساعدني الوصف على تقديم معلومات عن مكان معين أو إِنْسان أو ... </vt:lpstr>
      <vt:lpstr>سأعرض عليكم شريطا. تابعوا كيف نصف مكانا.</vt:lpstr>
      <vt:lpstr>عرض الفيديو</vt:lpstr>
      <vt:lpstr>نتذكر معا كيف نصف مكانا. خطوة خطوة. أقرأ ثم أعين تلميذا للقراءة.</vt:lpstr>
      <vt:lpstr> الآن دوركم لتتدربوا على وصف مكان. خذوا الصفحة 72. من يقرأ التعليمة الأولى؟  يوجه الأستاذ التلاميذ إلى الاشتغال على الصورة التي تمثل القرية.</vt:lpstr>
      <vt:lpstr>لاحظوا الصورة جيدا ثم حددوا العناصر والصفات. أمامكم ثلاث دقائق. يوجه الأستاذ التلاميذ إلى الاشتغال على الصورة التي تمثل القرية.</vt:lpstr>
      <vt:lpstr>في ثنائيات، تقاسموا إجاباتكم. أمامكم دقيقة واحدة. </vt:lpstr>
      <vt:lpstr>نصحح. ما هو المكان على الصورة؟ ما عناصر المكان التي حددتها؟ ...</vt:lpstr>
      <vt:lpstr>بماذا يمكن أن نصف كل عنصر؟ كيف هي المنازل؟ الحقول؟ ... </vt:lpstr>
      <vt:lpstr>هذه محاولة أخرى. من يقرأ؟</vt:lpstr>
      <vt:lpstr>نمر إلى التمرين الثاني. من يقرأ التعليمة؟ أنجزوا بشكل فردي. </vt:lpstr>
      <vt:lpstr>في ثنائيات، تقاسموا إجاباتكم وراجعوها لتكون أفضل. </vt:lpstr>
      <vt:lpstr>نصحح من يتقاسم إجابته؟ ما رأيكم؟</vt:lpstr>
      <vt:lpstr>اختتام الحصة</vt:lpstr>
      <vt:lpstr>ماذا تَعَلَّمْتم في هَذِهِ ٱلْحِصَّةِ؟</vt:lpstr>
      <vt:lpstr>ضعوا علامة أمام الواجب المنزلي على الصفحة 73.</vt:lpstr>
      <vt:lpstr>إلى اللقاء في الحصة المقبلة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/>
  <cp:lastModifiedBy>EL HAMDOUNI BTIHAJ</cp:lastModifiedBy>
  <cp:revision>143</cp:revision>
  <dcterms:created xsi:type="dcterms:W3CDTF">2023-09-20T21:35:22Z</dcterms:created>
  <dcterms:modified xsi:type="dcterms:W3CDTF">2025-12-11T20:39:45Z</dcterms:modified>
</cp:coreProperties>
</file>