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85"/>
  </p:notesMasterIdLst>
  <p:sldIdLst>
    <p:sldId id="2147482719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947" r:id="rId21"/>
    <p:sldId id="2134806417" r:id="rId22"/>
    <p:sldId id="2134806537" r:id="rId23"/>
    <p:sldId id="2134808494" r:id="rId24"/>
    <p:sldId id="2134808495" r:id="rId25"/>
    <p:sldId id="2147482706" r:id="rId26"/>
    <p:sldId id="2134806900" r:id="rId27"/>
    <p:sldId id="2147482647" r:id="rId28"/>
    <p:sldId id="2134806904" r:id="rId29"/>
    <p:sldId id="2147482635" r:id="rId30"/>
    <p:sldId id="2134808499" r:id="rId31"/>
    <p:sldId id="2147482720" r:id="rId32"/>
    <p:sldId id="2147482698" r:id="rId33"/>
    <p:sldId id="2134806402" r:id="rId34"/>
    <p:sldId id="2147482640" r:id="rId35"/>
    <p:sldId id="2134808504" r:id="rId36"/>
    <p:sldId id="2147482714" r:id="rId37"/>
    <p:sldId id="2147482637" r:id="rId38"/>
    <p:sldId id="2147482711" r:id="rId39"/>
    <p:sldId id="2147482715" r:id="rId40"/>
    <p:sldId id="2147482509" r:id="rId41"/>
    <p:sldId id="2147482721" r:id="rId42"/>
    <p:sldId id="2147482716" r:id="rId43"/>
    <p:sldId id="2147482722" r:id="rId44"/>
    <p:sldId id="2147482723" r:id="rId45"/>
    <p:sldId id="2147482724" r:id="rId46"/>
    <p:sldId id="2147482725" r:id="rId47"/>
    <p:sldId id="2147482726" r:id="rId48"/>
    <p:sldId id="2134808463" r:id="rId49"/>
    <p:sldId id="2147482727" r:id="rId50"/>
    <p:sldId id="2147482728" r:id="rId51"/>
    <p:sldId id="2147482729" r:id="rId52"/>
    <p:sldId id="2147482705" r:id="rId53"/>
    <p:sldId id="2134808533" r:id="rId54"/>
    <p:sldId id="2147482717" r:id="rId55"/>
    <p:sldId id="2134808534" r:id="rId56"/>
    <p:sldId id="2134808527" r:id="rId57"/>
    <p:sldId id="2134808535" r:id="rId58"/>
    <p:sldId id="2134808536" r:id="rId59"/>
    <p:sldId id="2134808537" r:id="rId60"/>
    <p:sldId id="2134808538" r:id="rId61"/>
    <p:sldId id="2147482718" r:id="rId62"/>
    <p:sldId id="2147482730" r:id="rId63"/>
    <p:sldId id="2147482731" r:id="rId64"/>
    <p:sldId id="2147482732" r:id="rId65"/>
    <p:sldId id="2147482733" r:id="rId66"/>
    <p:sldId id="2147482734" r:id="rId67"/>
    <p:sldId id="2147482735" r:id="rId68"/>
    <p:sldId id="2134808528" r:id="rId69"/>
    <p:sldId id="2147482516" r:id="rId70"/>
    <p:sldId id="2147482736" r:id="rId71"/>
    <p:sldId id="2147482738" r:id="rId72"/>
    <p:sldId id="2147482737" r:id="rId73"/>
    <p:sldId id="2147482739" r:id="rId74"/>
    <p:sldId id="2147482740" r:id="rId75"/>
    <p:sldId id="2147482741" r:id="rId76"/>
    <p:sldId id="2147482742" r:id="rId77"/>
    <p:sldId id="2147482743" r:id="rId78"/>
    <p:sldId id="2147482744" r:id="rId79"/>
    <p:sldId id="2147482745" r:id="rId80"/>
    <p:sldId id="2147482704" r:id="rId81"/>
    <p:sldId id="2134806383" r:id="rId82"/>
    <p:sldId id="2147482639" r:id="rId83"/>
    <p:sldId id="2147482534" r:id="rId84"/>
  </p:sldIdLst>
  <p:sldSz cx="9144000" cy="6858000" type="screen4x3"/>
  <p:notesSz cx="6858000" cy="9144000"/>
  <p:embeddedFontLs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regular r:id="rId88"/>
      <p:bold r:id="rId89"/>
    </p:embeddedFont>
    <p:embeddedFont>
      <p:font typeface="Microsoft Uighur" panose="02000000000000000000" pitchFamily="2" charset="-78"/>
      <p:regular r:id="rId90"/>
      <p:bold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185"/>
    <a:srgbClr val="424D7B"/>
    <a:srgbClr val="A1A7BC"/>
    <a:srgbClr val="000000"/>
    <a:srgbClr val="1F4E79"/>
    <a:srgbClr val="75161C"/>
    <a:srgbClr val="E3001B"/>
    <a:srgbClr val="FF7C80"/>
    <a:srgbClr val="4C7B38"/>
    <a:srgbClr val="7EA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0" autoAdjust="0"/>
    <p:restoredTop sz="94655"/>
  </p:normalViewPr>
  <p:slideViewPr>
    <p:cSldViewPr snapToGrid="0">
      <p:cViewPr varScale="1">
        <p:scale>
          <a:sx n="71" d="100"/>
          <a:sy n="71" d="100"/>
        </p:scale>
        <p:origin x="1182" y="28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font" Target="fonts/font4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tableStyles" Target="tableStyles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notesMaster" Target="notesMasters/notesMaster1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font" Target="fonts/font1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font" Target="fonts/font2.fntdata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02999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3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2.png"/><Relationship Id="rId5" Type="http://schemas.openxmlformats.org/officeDocument/2006/relationships/image" Target="../media/image34.png"/><Relationship Id="rId10" Type="http://schemas.openxmlformats.org/officeDocument/2006/relationships/image" Target="../media/image51.png"/><Relationship Id="rId4" Type="http://schemas.openxmlformats.org/officeDocument/2006/relationships/image" Target="../media/image33.png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6.png"/><Relationship Id="rId7" Type="http://schemas.openxmlformats.org/officeDocument/2006/relationships/image" Target="../media/image3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png"/><Relationship Id="rId11" Type="http://schemas.openxmlformats.org/officeDocument/2006/relationships/image" Target="../media/image41.png"/><Relationship Id="rId5" Type="http://schemas.openxmlformats.org/officeDocument/2006/relationships/image" Target="../media/image34.png"/><Relationship Id="rId10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png"/><Relationship Id="rId11" Type="http://schemas.openxmlformats.org/officeDocument/2006/relationships/image" Target="../media/image41.png"/><Relationship Id="rId5" Type="http://schemas.openxmlformats.org/officeDocument/2006/relationships/image" Target="../media/image34.png"/><Relationship Id="rId10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12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11" Type="http://schemas.openxmlformats.org/officeDocument/2006/relationships/image" Target="../media/image60.png"/><Relationship Id="rId5" Type="http://schemas.openxmlformats.org/officeDocument/2006/relationships/image" Target="../media/image33.png"/><Relationship Id="rId10" Type="http://schemas.openxmlformats.org/officeDocument/2006/relationships/image" Target="../media/image59.png"/><Relationship Id="rId4" Type="http://schemas.openxmlformats.org/officeDocument/2006/relationships/image" Target="../media/image32.png"/><Relationship Id="rId9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12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11" Type="http://schemas.openxmlformats.org/officeDocument/2006/relationships/image" Target="../media/image60.png"/><Relationship Id="rId5" Type="http://schemas.openxmlformats.org/officeDocument/2006/relationships/image" Target="../media/image33.png"/><Relationship Id="rId10" Type="http://schemas.openxmlformats.org/officeDocument/2006/relationships/image" Target="../media/image59.png"/><Relationship Id="rId4" Type="http://schemas.openxmlformats.org/officeDocument/2006/relationships/image" Target="../media/image32.png"/><Relationship Id="rId9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6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2.png"/><Relationship Id="rId7" Type="http://schemas.openxmlformats.org/officeDocument/2006/relationships/image" Target="../media/image6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0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4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9EA90A-B13A-6B4C-D449-A3C73952A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2" b="374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5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«متع جسمك».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الضد ــــــ إستراتيجية الفهم ــــــ الجملة الفعلية ــــــ كتابة وصفة.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الأكل الصحي: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435743" y="3117732"/>
            <a:ext cx="538625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«متع جسمك»/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389085" y="710039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7">
            <a:extLst>
              <a:ext uri="{FF2B5EF4-FFF2-40B4-BE49-F238E27FC236}">
                <a16:creationId xmlns:a16="http://schemas.microsoft.com/office/drawing/2014/main" id="{241AEE0D-886B-DA47-9563-9774981DC993}"/>
              </a:ext>
            </a:extLst>
          </p:cNvPr>
          <p:cNvSpPr txBox="1"/>
          <p:nvPr/>
        </p:nvSpPr>
        <p:spPr>
          <a:xfrm>
            <a:off x="-398851" y="81967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الواجب المنزلي.</a:t>
            </a: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B1EEB0-BEC4-6979-360B-6A502CD46A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D05409-624F-D28F-30AA-63F40A9B493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8D8CC-BFDB-4F4E-554C-91558758CC5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0C9237-A10E-E9D3-A6B6-34F531EA0C0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6A4E75-5CF4-CE7B-A9AB-A69E544A2DC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528A6A-7E75-93A8-E977-3ECC6EF0FD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FDF67CB-BE0A-7263-A9F1-D799F6453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FF0A426-0AD0-049F-D586-31E5A6F00E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9FCA31-35FD-FFD5-97AD-80BCD0B2A8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02DEA39-1EDB-8E9A-7BD0-871AC7169D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E3E9E88-1630-B4E0-DEC4-E9EA39EF72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ADE5968-BC71-299A-40DA-47BDB81327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7558" y="1452512"/>
            <a:ext cx="3261777" cy="5111696"/>
          </a:xfrm>
          <a:prstGeom prst="rect">
            <a:avLst/>
          </a:prstGeom>
          <a:ln>
            <a:solidFill>
              <a:srgbClr val="EDC185"/>
            </a:solidFill>
          </a:ln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6F84C76E-7699-9F8A-33D3-E35FCA8EBE09}"/>
              </a:ext>
            </a:extLst>
          </p:cNvPr>
          <p:cNvGrpSpPr/>
          <p:nvPr/>
        </p:nvGrpSpPr>
        <p:grpSpPr>
          <a:xfrm>
            <a:off x="6196329" y="547503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6BD4047E-A168-B22A-D446-0047CC8ECA72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2780;p84">
              <a:extLst>
                <a:ext uri="{FF2B5EF4-FFF2-40B4-BE49-F238E27FC236}">
                  <a16:creationId xmlns:a16="http://schemas.microsoft.com/office/drawing/2014/main" id="{6E7CC6E1-D077-436B-2CE1-B2BD0A6950F9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WhatsApp Vidéo 2025-12-09 à 13.02.49_976e81af">
            <a:hlinkClick r:id="" action="ppaction://media"/>
            <a:extLst>
              <a:ext uri="{FF2B5EF4-FFF2-40B4-BE49-F238E27FC236}">
                <a16:creationId xmlns:a16="http://schemas.microsoft.com/office/drawing/2014/main" id="{58957EAE-60D2-D8EE-ABC3-AD355748C8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3115" y="2229465"/>
            <a:ext cx="64611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2A05D6EE-B6CB-CA46-8899-EF19FB36FC90}"/>
              </a:ext>
            </a:extLst>
          </p:cNvPr>
          <p:cNvSpPr/>
          <p:nvPr/>
        </p:nvSpPr>
        <p:spPr>
          <a:xfrm>
            <a:off x="6181248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1" name="Google Shape;1671;p201">
            <a:extLst>
              <a:ext uri="{FF2B5EF4-FFF2-40B4-BE49-F238E27FC236}">
                <a16:creationId xmlns:a16="http://schemas.microsoft.com/office/drawing/2014/main" id="{83DCC6A6-4135-534E-A0E3-935BE00B4598}"/>
              </a:ext>
            </a:extLst>
          </p:cNvPr>
          <p:cNvSpPr/>
          <p:nvPr/>
        </p:nvSpPr>
        <p:spPr>
          <a:xfrm>
            <a:off x="3893201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دَوْماً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1671;p201">
            <a:extLst>
              <a:ext uri="{FF2B5EF4-FFF2-40B4-BE49-F238E27FC236}">
                <a16:creationId xmlns:a16="http://schemas.microsoft.com/office/drawing/2014/main" id="{253F0599-C717-FE43-B41D-EAA202583D41}"/>
              </a:ext>
            </a:extLst>
          </p:cNvPr>
          <p:cNvSpPr/>
          <p:nvPr/>
        </p:nvSpPr>
        <p:spPr>
          <a:xfrm>
            <a:off x="1605154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Google Shape;1671;p201">
            <a:extLst>
              <a:ext uri="{FF2B5EF4-FFF2-40B4-BE49-F238E27FC236}">
                <a16:creationId xmlns:a16="http://schemas.microsoft.com/office/drawing/2014/main" id="{3B4BE01C-FA64-2841-91E7-16F97E663959}"/>
              </a:ext>
            </a:extLst>
          </p:cNvPr>
          <p:cNvSpPr/>
          <p:nvPr/>
        </p:nvSpPr>
        <p:spPr>
          <a:xfrm>
            <a:off x="6181248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جِوارِ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Google Shape;1671;p201">
            <a:extLst>
              <a:ext uri="{FF2B5EF4-FFF2-40B4-BE49-F238E27FC236}">
                <a16:creationId xmlns:a16="http://schemas.microsoft.com/office/drawing/2014/main" id="{F62F7398-9B75-974F-8B10-E83FF8882D42}"/>
              </a:ext>
            </a:extLst>
          </p:cNvPr>
          <p:cNvSpPr/>
          <p:nvPr/>
        </p:nvSpPr>
        <p:spPr>
          <a:xfrm>
            <a:off x="1605154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Google Shape;1671;p201">
            <a:extLst>
              <a:ext uri="{FF2B5EF4-FFF2-40B4-BE49-F238E27FC236}">
                <a16:creationId xmlns:a16="http://schemas.microsoft.com/office/drawing/2014/main" id="{589DEBC7-FB34-6943-BDAE-948B28745B1D}"/>
              </a:ext>
            </a:extLst>
          </p:cNvPr>
          <p:cNvSpPr/>
          <p:nvPr/>
        </p:nvSpPr>
        <p:spPr>
          <a:xfrm>
            <a:off x="3893201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66D65858-3FB7-F0D7-F50B-4013509DAD97}"/>
              </a:ext>
            </a:extLst>
          </p:cNvPr>
          <p:cNvSpPr/>
          <p:nvPr/>
        </p:nvSpPr>
        <p:spPr>
          <a:xfrm>
            <a:off x="6181248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89EBE8A-3345-5F77-EB19-7A19AD05DD96}"/>
              </a:ext>
            </a:extLst>
          </p:cNvPr>
          <p:cNvSpPr/>
          <p:nvPr/>
        </p:nvSpPr>
        <p:spPr>
          <a:xfrm>
            <a:off x="3893201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دَوْماً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75872D90-A303-A498-F4C6-143DE13B51C5}"/>
              </a:ext>
            </a:extLst>
          </p:cNvPr>
          <p:cNvSpPr/>
          <p:nvPr/>
        </p:nvSpPr>
        <p:spPr>
          <a:xfrm>
            <a:off x="1605154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D579794C-9F44-DC3E-5725-5B3C948E3EE1}"/>
              </a:ext>
            </a:extLst>
          </p:cNvPr>
          <p:cNvSpPr/>
          <p:nvPr/>
        </p:nvSpPr>
        <p:spPr>
          <a:xfrm>
            <a:off x="6181248" y="4519784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جِوارِ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23FE229C-B87C-778B-D3FA-14CD8D370BD1}"/>
              </a:ext>
            </a:extLst>
          </p:cNvPr>
          <p:cNvSpPr/>
          <p:nvPr/>
        </p:nvSpPr>
        <p:spPr>
          <a:xfrm>
            <a:off x="1605154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727AD1BB-8DE5-4AA0-425D-67BDE93B6332}"/>
              </a:ext>
            </a:extLst>
          </p:cNvPr>
          <p:cNvSpPr/>
          <p:nvPr/>
        </p:nvSpPr>
        <p:spPr>
          <a:xfrm>
            <a:off x="3893201" y="2756352"/>
            <a:ext cx="1357599" cy="9013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يتحقق الأستاذ أن</a:t>
            </a:r>
            <a:r>
              <a:rPr lang="f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%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80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قادرون على قراءة الكلمات ( 6/8).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101DFA2-C7E9-801D-EAE9-0F2AB0EBC51F}"/>
              </a:ext>
            </a:extLst>
          </p:cNvPr>
          <p:cNvSpPr/>
          <p:nvPr/>
        </p:nvSpPr>
        <p:spPr>
          <a:xfrm>
            <a:off x="4761388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دَوائِرَ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764BA49-C75B-A8E0-0B87-AF93CB98EBFE}"/>
              </a:ext>
            </a:extLst>
          </p:cNvPr>
          <p:cNvSpPr/>
          <p:nvPr/>
        </p:nvSpPr>
        <p:spPr>
          <a:xfrm>
            <a:off x="6738885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أَجْمَلَ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B1BAF0F-4D8D-B94E-9521-BE73D750C2EF}"/>
              </a:ext>
            </a:extLst>
          </p:cNvPr>
          <p:cNvSpPr/>
          <p:nvPr/>
        </p:nvSpPr>
        <p:spPr>
          <a:xfrm>
            <a:off x="2734308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نُضيفُ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554C4C-FC58-3A72-921F-01BB67B09811}"/>
              </a:ext>
            </a:extLst>
          </p:cNvPr>
          <p:cNvSpPr/>
          <p:nvPr/>
        </p:nvSpPr>
        <p:spPr>
          <a:xfrm>
            <a:off x="745218" y="2650054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طَبَقاً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1E2FFD4-0C5B-C07B-AB09-8A6DB1CE65F2}"/>
              </a:ext>
            </a:extLst>
          </p:cNvPr>
          <p:cNvSpPr/>
          <p:nvPr/>
        </p:nvSpPr>
        <p:spPr>
          <a:xfrm>
            <a:off x="4723640" y="4319169"/>
            <a:ext cx="1854642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أَيْضاً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069852E-B12D-F4E1-EB5A-7C466398B86E}"/>
              </a:ext>
            </a:extLst>
          </p:cNvPr>
          <p:cNvSpPr/>
          <p:nvPr/>
        </p:nvSpPr>
        <p:spPr>
          <a:xfrm>
            <a:off x="6783490" y="4319169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قَطَراتٌ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E4B5C84-92E1-C930-A4DF-B8714F55F789}"/>
              </a:ext>
            </a:extLst>
          </p:cNvPr>
          <p:cNvSpPr/>
          <p:nvPr/>
        </p:nvSpPr>
        <p:spPr>
          <a:xfrm>
            <a:off x="2778913" y="4319169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مُتْعَةٌ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4D9837E-E607-040C-04F3-11FE7D207F3F}"/>
              </a:ext>
            </a:extLst>
          </p:cNvPr>
          <p:cNvSpPr/>
          <p:nvPr/>
        </p:nvSpPr>
        <p:spPr>
          <a:xfrm>
            <a:off x="789823" y="4319169"/>
            <a:ext cx="1689937" cy="10009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اَلتّوتُ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fruit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D6770CAD-7A14-7F82-EFAC-ACBA5B0F5D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404" y="1668914"/>
            <a:ext cx="6801799" cy="480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fruit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7F52A444-E543-571A-09A8-522B8C1989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404" y="1668914"/>
            <a:ext cx="6801799" cy="480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 ـــــ 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fruit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5F6CF250-9F3D-364E-A422-3AD07C673C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404" y="1668914"/>
            <a:ext cx="6801799" cy="480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fruit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E27DE8DF-18F7-7674-4366-694D5BEF14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404" y="1668914"/>
            <a:ext cx="6801799" cy="4803319"/>
          </a:xfrm>
          <a:prstGeom prst="rect">
            <a:avLst/>
          </a:prstGeom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أنشطة التوليف والدعم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إِسْتراتيجية الضد </a:t>
            </a:r>
            <a:r>
              <a:rPr lang="ar-SA" sz="2800" b="1" dirty="0">
                <a:cs typeface="Microsoft Uighur" panose="02000000000000000000" pitchFamily="2" charset="-78"/>
              </a:rPr>
              <a:t>ـــــ</a:t>
            </a:r>
            <a:r>
              <a:rPr lang="ar-MA" sz="2800" b="1" dirty="0">
                <a:cs typeface="Microsoft Uighur" panose="02000000000000000000" pitchFamily="2" charset="-78"/>
              </a:rPr>
              <a:t> إِسْتراتيجية الفهم </a:t>
            </a:r>
            <a:r>
              <a:rPr lang="ar-SA" sz="2800" b="1" dirty="0">
                <a:cs typeface="Microsoft Uighur" panose="02000000000000000000" pitchFamily="2" charset="-78"/>
              </a:rPr>
              <a:t>ـــــ </a:t>
            </a:r>
            <a:r>
              <a:rPr lang="ar-MA" sz="2800" b="1" dirty="0">
                <a:cs typeface="Microsoft Uighur" panose="02000000000000000000" pitchFamily="2" charset="-78"/>
              </a:rPr>
              <a:t>الجملة الفعلية </a:t>
            </a:r>
            <a:r>
              <a:rPr lang="ar-SA" sz="2800" b="1" dirty="0">
                <a:cs typeface="Microsoft Uighur" panose="02000000000000000000" pitchFamily="2" charset="-78"/>
              </a:rPr>
              <a:t>ـــــ</a:t>
            </a:r>
            <a:r>
              <a:rPr lang="ar-MA" sz="2800" b="1" dirty="0">
                <a:cs typeface="Microsoft Uighur" panose="02000000000000000000" pitchFamily="2" charset="-78"/>
              </a:rPr>
              <a:t> كتابة وصفة باستعمال أدوات الربط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3529834" y="1777877"/>
            <a:ext cx="3457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03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fr-FR" sz="3600" dirty="0">
              <a:solidFill>
                <a:prstClr val="black"/>
              </a:solidFill>
            </a:endParaRPr>
          </a:p>
        </p:txBody>
      </p:sp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2186" y="105814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E5727186-AD2F-9C0C-8794-3AF76C6B68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67968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276C69-1A27-F30D-1054-082A8F5AE6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44765" y="2087128"/>
            <a:ext cx="56633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F0124F-7FB5-C9FD-217F-851D835ED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5670" y="2060109"/>
            <a:ext cx="1814513" cy="17202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370A29-A4A3-C685-7463-655284C232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2192" y="2060109"/>
            <a:ext cx="1896139" cy="188685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2B9C9B-8045-9FCB-C3FA-E8C6690653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3868" y="4242127"/>
            <a:ext cx="1607959" cy="169231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7FF53E-3682-8C2D-CFB3-904ABC544D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0878" y="4132103"/>
            <a:ext cx="1658883" cy="1884395"/>
          </a:xfrm>
          <a:prstGeom prst="rect">
            <a:avLst/>
          </a:prstGeom>
        </p:spPr>
      </p:pic>
      <p:pic>
        <p:nvPicPr>
          <p:cNvPr id="16" name="Espace réservé pour une image  28">
            <a:extLst>
              <a:ext uri="{FF2B5EF4-FFF2-40B4-BE49-F238E27FC236}">
                <a16:creationId xmlns:a16="http://schemas.microsoft.com/office/drawing/2014/main" id="{D8292868-21C1-725D-1801-4956AF84160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2667" b="2667"/>
          <a:stretch>
            <a:fillRect/>
          </a:stretch>
        </p:blipFill>
        <p:spPr>
          <a:xfrm>
            <a:off x="3681413" y="2062163"/>
            <a:ext cx="1812925" cy="1800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82155D-B1D0-620B-22C9-24CAFFA756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0704" y="4132103"/>
            <a:ext cx="1731899" cy="20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5959652" y="2770664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وَجْبَةٌ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288987" y="2788081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غِذاءٌ صِحِّيٌّ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618322" y="2805498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أَلَمٌ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5977326" y="4295178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وَصْفَةٌ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3306661" y="4312595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/>
              <a:t>تُقَوّي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26C545-6D98-5FB9-611C-0B8C32D88F6F}"/>
              </a:ext>
            </a:extLst>
          </p:cNvPr>
          <p:cNvSpPr txBox="1"/>
          <p:nvPr/>
        </p:nvSpPr>
        <p:spPr>
          <a:xfrm>
            <a:off x="635996" y="4330012"/>
            <a:ext cx="251677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sz="4800" dirty="0"/>
              <a:t>نَكْهَةٌ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208600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B6E82611-9450-1029-70C4-646F70F0D57A}"/>
              </a:ext>
            </a:extLst>
          </p:cNvPr>
          <p:cNvSpPr/>
          <p:nvPr/>
        </p:nvSpPr>
        <p:spPr>
          <a:xfrm>
            <a:off x="7691556" y="3984924"/>
            <a:ext cx="991943" cy="7078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0" name="Rectangle : coins arrondis 109">
            <a:extLst>
              <a:ext uri="{FF2B5EF4-FFF2-40B4-BE49-F238E27FC236}">
                <a16:creationId xmlns:a16="http://schemas.microsoft.com/office/drawing/2014/main" id="{EC777B97-7060-CBD4-23C8-4C6983F41E44}"/>
              </a:ext>
            </a:extLst>
          </p:cNvPr>
          <p:cNvSpPr/>
          <p:nvPr/>
        </p:nvSpPr>
        <p:spPr>
          <a:xfrm>
            <a:off x="7690749" y="2993880"/>
            <a:ext cx="991943" cy="7078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3C3EA8E-09C1-0F42-BD93-061DA8B8EBF7}"/>
              </a:ext>
            </a:extLst>
          </p:cNvPr>
          <p:cNvSpPr txBox="1"/>
          <p:nvPr/>
        </p:nvSpPr>
        <p:spPr>
          <a:xfrm>
            <a:off x="-390667" y="8300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ستكونون جملا باستعمال كلمات المعجم. انتبهوا للمثال. من يقرأ الجملة؟ </a:t>
            </a:r>
          </a:p>
        </p:txBody>
      </p:sp>
      <p:pic>
        <p:nvPicPr>
          <p:cNvPr id="27" name="Espace réservé pour une image  2">
            <a:extLst>
              <a:ext uri="{FF2B5EF4-FFF2-40B4-BE49-F238E27FC236}">
                <a16:creationId xmlns:a16="http://schemas.microsoft.com/office/drawing/2014/main" id="{AEA6B829-5B34-9259-15F2-A3DE4FB9F6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70FF1D9-7A25-B4F7-DCE2-B6F9A14D2C4B}"/>
              </a:ext>
            </a:extLst>
          </p:cNvPr>
          <p:cNvSpPr txBox="1"/>
          <p:nvPr/>
        </p:nvSpPr>
        <p:spPr>
          <a:xfrm>
            <a:off x="469703" y="1918867"/>
            <a:ext cx="1035345" cy="720000"/>
          </a:xfrm>
          <a:prstGeom prst="roundRect">
            <a:avLst/>
          </a:prstGeom>
          <a:solidFill>
            <a:schemeClr val="bg1"/>
          </a:solidFill>
        </p:spPr>
        <p:txBody>
          <a:bodyPr wrap="square" tIns="0" rtlCol="0" anchor="ctr">
            <a:no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algn="ctr" defTabSz="457200" rtl="1" eaLnBrk="1" latinLnBrk="0" hangingPunct="1"/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416749-9576-2873-2CB1-7112DAFD787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61840-A181-ADB9-CAB2-21D08960BBD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FD7B5E-4571-16AA-B7B0-847A3246B5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C59E4C-AF60-BEA2-D727-1FDCBBD936A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DC463E-2EBB-0487-F489-09454992EC2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08F59CD-C9C8-D229-5C8D-49D786142C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8197411-C2CF-A893-EADE-D6DF611B6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4DF8481-216A-A29E-594F-2E3EDA25E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F28AC43-71A4-5650-0AD9-AD9E144B36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55B9FCA-21E7-62AE-79A0-668798F6C9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8" name="ZoneTexte 107">
            <a:extLst>
              <a:ext uri="{FF2B5EF4-FFF2-40B4-BE49-F238E27FC236}">
                <a16:creationId xmlns:a16="http://schemas.microsoft.com/office/drawing/2014/main" id="{FABE8F6A-82D0-03F3-169A-0262D67989E8}"/>
              </a:ext>
            </a:extLst>
          </p:cNvPr>
          <p:cNvSpPr txBox="1"/>
          <p:nvPr/>
        </p:nvSpPr>
        <p:spPr>
          <a:xfrm>
            <a:off x="7833587" y="3030887"/>
            <a:ext cx="66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C00000"/>
                </a:solidFill>
              </a:rPr>
              <a:t>هَذا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0D24E87C-5D81-58B9-2061-1D51FC6A5C08}"/>
              </a:ext>
            </a:extLst>
          </p:cNvPr>
          <p:cNvSpPr txBox="1"/>
          <p:nvPr/>
        </p:nvSpPr>
        <p:spPr>
          <a:xfrm>
            <a:off x="7820144" y="3999014"/>
            <a:ext cx="70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C00000"/>
                </a:solidFill>
              </a:rPr>
              <a:t>هَذِهِ</a:t>
            </a:r>
          </a:p>
        </p:txBody>
      </p: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AEF6D988-2943-EBB6-2118-C4EA267672DE}"/>
              </a:ext>
            </a:extLst>
          </p:cNvPr>
          <p:cNvCxnSpPr>
            <a:cxnSpLocks/>
            <a:stCxn id="110" idx="1"/>
            <a:endCxn id="126" idx="3"/>
          </p:cNvCxnSpPr>
          <p:nvPr/>
        </p:nvCxnSpPr>
        <p:spPr>
          <a:xfrm flipH="1" flipV="1">
            <a:off x="6990808" y="2884517"/>
            <a:ext cx="699941" cy="4633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EC69F06F-B95A-B112-5A66-5FC7B246D135}"/>
              </a:ext>
            </a:extLst>
          </p:cNvPr>
          <p:cNvCxnSpPr>
            <a:cxnSpLocks/>
            <a:endCxn id="133" idx="3"/>
          </p:cNvCxnSpPr>
          <p:nvPr/>
        </p:nvCxnSpPr>
        <p:spPr>
          <a:xfrm flipH="1">
            <a:off x="4780550" y="2871004"/>
            <a:ext cx="788144" cy="2514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8F0BB97E-C5F2-D653-B642-482EE86E304B}"/>
              </a:ext>
            </a:extLst>
          </p:cNvPr>
          <p:cNvGrpSpPr/>
          <p:nvPr/>
        </p:nvGrpSpPr>
        <p:grpSpPr>
          <a:xfrm>
            <a:off x="5555273" y="2548848"/>
            <a:ext cx="1483327" cy="3220353"/>
            <a:chOff x="4674520" y="1849799"/>
            <a:chExt cx="1483327" cy="3220353"/>
          </a:xfrm>
        </p:grpSpPr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CC5D40A5-66AC-C248-D40F-3EF70798DF62}"/>
                </a:ext>
              </a:extLst>
            </p:cNvPr>
            <p:cNvSpPr txBox="1"/>
            <p:nvPr/>
          </p:nvSpPr>
          <p:spPr>
            <a:xfrm>
              <a:off x="4914166" y="1849799"/>
              <a:ext cx="9618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002060"/>
                  </a:solidFill>
                </a:rPr>
                <a:t>غِذاءٌ</a:t>
              </a:r>
            </a:p>
          </p:txBody>
        </p:sp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E76D8022-C328-A26C-66E1-5F00259B056B}"/>
                </a:ext>
              </a:extLst>
            </p:cNvPr>
            <p:cNvGrpSpPr/>
            <p:nvPr/>
          </p:nvGrpSpPr>
          <p:grpSpPr>
            <a:xfrm>
              <a:off x="4674520" y="1878197"/>
              <a:ext cx="1483327" cy="3191955"/>
              <a:chOff x="4674520" y="1878197"/>
              <a:chExt cx="1483327" cy="3191955"/>
            </a:xfrm>
          </p:grpSpPr>
          <p:grpSp>
            <p:nvGrpSpPr>
              <p:cNvPr id="117" name="Groupe 116">
                <a:extLst>
                  <a:ext uri="{FF2B5EF4-FFF2-40B4-BE49-F238E27FC236}">
                    <a16:creationId xmlns:a16="http://schemas.microsoft.com/office/drawing/2014/main" id="{9FBBC404-9B2E-5209-5A2A-FF9F9F39B632}"/>
                  </a:ext>
                </a:extLst>
              </p:cNvPr>
              <p:cNvGrpSpPr/>
              <p:nvPr/>
            </p:nvGrpSpPr>
            <p:grpSpPr>
              <a:xfrm>
                <a:off x="4674520" y="1878197"/>
                <a:ext cx="1483327" cy="3191955"/>
                <a:chOff x="4674520" y="1878197"/>
                <a:chExt cx="1483327" cy="3191955"/>
              </a:xfrm>
            </p:grpSpPr>
            <p:sp>
              <p:nvSpPr>
                <p:cNvPr id="122" name="ZoneTexte 121">
                  <a:extLst>
                    <a:ext uri="{FF2B5EF4-FFF2-40B4-BE49-F238E27FC236}">
                      <a16:creationId xmlns:a16="http://schemas.microsoft.com/office/drawing/2014/main" id="{0F3D86EE-CAFE-A00E-82AA-116F916C80EE}"/>
                    </a:ext>
                  </a:extLst>
                </p:cNvPr>
                <p:cNvSpPr txBox="1"/>
                <p:nvPr/>
              </p:nvSpPr>
              <p:spPr>
                <a:xfrm>
                  <a:off x="4674520" y="3540071"/>
                  <a:ext cx="140584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b="1" dirty="0">
                      <a:solidFill>
                        <a:srgbClr val="00206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عَضَلاتٌ</a:t>
                  </a:r>
                  <a:endParaRPr lang="fr-MA" sz="36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23" name="ZoneTexte 122">
                  <a:extLst>
                    <a:ext uri="{FF2B5EF4-FFF2-40B4-BE49-F238E27FC236}">
                      <a16:creationId xmlns:a16="http://schemas.microsoft.com/office/drawing/2014/main" id="{DCA8E6E6-4377-F309-392F-14FF3F359C14}"/>
                    </a:ext>
                  </a:extLst>
                </p:cNvPr>
                <p:cNvSpPr txBox="1"/>
                <p:nvPr/>
              </p:nvSpPr>
              <p:spPr>
                <a:xfrm>
                  <a:off x="4846546" y="2667475"/>
                  <a:ext cx="112379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b="1" dirty="0">
                      <a:solidFill>
                        <a:srgbClr val="00206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نَكْهَةٌ</a:t>
                  </a:r>
                  <a:endParaRPr lang="fr-MA" sz="32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25" name="ZoneTexte 124">
                  <a:extLst>
                    <a:ext uri="{FF2B5EF4-FFF2-40B4-BE49-F238E27FC236}">
                      <a16:creationId xmlns:a16="http://schemas.microsoft.com/office/drawing/2014/main" id="{91EE366A-38C5-C793-3FC1-876D023F51E4}"/>
                    </a:ext>
                  </a:extLst>
                </p:cNvPr>
                <p:cNvSpPr txBox="1"/>
                <p:nvPr/>
              </p:nvSpPr>
              <p:spPr>
                <a:xfrm>
                  <a:off x="4698675" y="4362266"/>
                  <a:ext cx="1459172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4000" b="1" dirty="0">
                      <a:solidFill>
                        <a:srgbClr val="00206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أَلَمٌ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26" name="Rectangle : coins arrondis 125">
                  <a:extLst>
                    <a:ext uri="{FF2B5EF4-FFF2-40B4-BE49-F238E27FC236}">
                      <a16:creationId xmlns:a16="http://schemas.microsoft.com/office/drawing/2014/main" id="{8CB1C9CF-A94C-0BD2-4EEC-2C73576FFFFC}"/>
                    </a:ext>
                  </a:extLst>
                </p:cNvPr>
                <p:cNvSpPr/>
                <p:nvPr/>
              </p:nvSpPr>
              <p:spPr>
                <a:xfrm>
                  <a:off x="4704210" y="1878197"/>
                  <a:ext cx="1405845" cy="614542"/>
                </a:xfrm>
                <a:prstGeom prst="round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118" name="Rectangle : coins arrondis 117">
                <a:extLst>
                  <a:ext uri="{FF2B5EF4-FFF2-40B4-BE49-F238E27FC236}">
                    <a16:creationId xmlns:a16="http://schemas.microsoft.com/office/drawing/2014/main" id="{D734CA1A-B77A-BC09-BC7A-EDFC363AC834}"/>
                  </a:ext>
                </a:extLst>
              </p:cNvPr>
              <p:cNvSpPr/>
              <p:nvPr/>
            </p:nvSpPr>
            <p:spPr>
              <a:xfrm>
                <a:off x="4698675" y="2691617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9" name="Rectangle : coins arrondis 118">
                <a:extLst>
                  <a:ext uri="{FF2B5EF4-FFF2-40B4-BE49-F238E27FC236}">
                    <a16:creationId xmlns:a16="http://schemas.microsoft.com/office/drawing/2014/main" id="{156C80B7-122D-BF5D-2658-60F981E35E6E}"/>
                  </a:ext>
                </a:extLst>
              </p:cNvPr>
              <p:cNvSpPr/>
              <p:nvPr/>
            </p:nvSpPr>
            <p:spPr>
              <a:xfrm>
                <a:off x="4702661" y="3541199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0" name="Rectangle : coins arrondis 119">
                <a:extLst>
                  <a:ext uri="{FF2B5EF4-FFF2-40B4-BE49-F238E27FC236}">
                    <a16:creationId xmlns:a16="http://schemas.microsoft.com/office/drawing/2014/main" id="{B6C83806-6B6E-C6BB-120C-F60962254EA1}"/>
                  </a:ext>
                </a:extLst>
              </p:cNvPr>
              <p:cNvSpPr/>
              <p:nvPr/>
            </p:nvSpPr>
            <p:spPr>
              <a:xfrm>
                <a:off x="4705522" y="4392625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A2D74180-B2C9-FEE2-3A5F-8D2F3B0168BF}"/>
              </a:ext>
            </a:extLst>
          </p:cNvPr>
          <p:cNvGrpSpPr/>
          <p:nvPr/>
        </p:nvGrpSpPr>
        <p:grpSpPr>
          <a:xfrm>
            <a:off x="3343703" y="2535335"/>
            <a:ext cx="1483327" cy="3220353"/>
            <a:chOff x="4674520" y="1849799"/>
            <a:chExt cx="1483327" cy="3220353"/>
          </a:xfrm>
        </p:grpSpPr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75969696-581A-E190-78DF-32A49EB91D50}"/>
                </a:ext>
              </a:extLst>
            </p:cNvPr>
            <p:cNvSpPr txBox="1"/>
            <p:nvPr/>
          </p:nvSpPr>
          <p:spPr>
            <a:xfrm>
              <a:off x="4914166" y="1849799"/>
              <a:ext cx="96184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dirty="0">
                  <a:solidFill>
                    <a:srgbClr val="C00000"/>
                  </a:solidFill>
                </a:rPr>
                <a:t>لَذيذَةٌ</a:t>
              </a:r>
              <a:endParaRPr lang="ar-MA" sz="3600" dirty="0">
                <a:solidFill>
                  <a:srgbClr val="002060"/>
                </a:solidFill>
              </a:endParaRPr>
            </a:p>
          </p:txBody>
        </p: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F93F4ABF-5D0B-249D-6678-A2CFF717DF4F}"/>
                </a:ext>
              </a:extLst>
            </p:cNvPr>
            <p:cNvGrpSpPr/>
            <p:nvPr/>
          </p:nvGrpSpPr>
          <p:grpSpPr>
            <a:xfrm>
              <a:off x="4674520" y="1878197"/>
              <a:ext cx="1483327" cy="3191955"/>
              <a:chOff x="4674520" y="1878197"/>
              <a:chExt cx="1483327" cy="3191955"/>
            </a:xfrm>
          </p:grpSpPr>
          <p:grpSp>
            <p:nvGrpSpPr>
              <p:cNvPr id="130" name="Groupe 129">
                <a:extLst>
                  <a:ext uri="{FF2B5EF4-FFF2-40B4-BE49-F238E27FC236}">
                    <a16:creationId xmlns:a16="http://schemas.microsoft.com/office/drawing/2014/main" id="{802F711F-0575-09EE-3F2A-592A501CF4D6}"/>
                  </a:ext>
                </a:extLst>
              </p:cNvPr>
              <p:cNvGrpSpPr/>
              <p:nvPr/>
            </p:nvGrpSpPr>
            <p:grpSpPr>
              <a:xfrm>
                <a:off x="4674520" y="1878197"/>
                <a:ext cx="1483327" cy="3191955"/>
                <a:chOff x="4674520" y="1878197"/>
                <a:chExt cx="1483327" cy="3191955"/>
              </a:xfrm>
            </p:grpSpPr>
            <p:sp>
              <p:nvSpPr>
                <p:cNvPr id="135" name="ZoneTexte 134">
                  <a:extLst>
                    <a:ext uri="{FF2B5EF4-FFF2-40B4-BE49-F238E27FC236}">
                      <a16:creationId xmlns:a16="http://schemas.microsoft.com/office/drawing/2014/main" id="{5D94ACDE-FF6C-8EC4-5AE7-ED17A5781475}"/>
                    </a:ext>
                  </a:extLst>
                </p:cNvPr>
                <p:cNvSpPr txBox="1"/>
                <p:nvPr/>
              </p:nvSpPr>
              <p:spPr>
                <a:xfrm>
                  <a:off x="4674520" y="3540071"/>
                  <a:ext cx="1405845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قَوِيَّةٌ</a:t>
                  </a:r>
                  <a:endParaRPr lang="fr-MA" sz="36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0BF11B8D-CD60-918D-783E-A0BE1738694F}"/>
                    </a:ext>
                  </a:extLst>
                </p:cNvPr>
                <p:cNvSpPr txBox="1"/>
                <p:nvPr/>
              </p:nvSpPr>
              <p:spPr>
                <a:xfrm>
                  <a:off x="4846546" y="2667475"/>
                  <a:ext cx="1123798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شَديدٌ</a:t>
                  </a:r>
                  <a:endParaRPr lang="fr-MA" sz="32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38" name="ZoneTexte 137">
                  <a:extLst>
                    <a:ext uri="{FF2B5EF4-FFF2-40B4-BE49-F238E27FC236}">
                      <a16:creationId xmlns:a16="http://schemas.microsoft.com/office/drawing/2014/main" id="{60E05A6D-5DD9-DC6B-5AD9-01198F1E69BB}"/>
                    </a:ext>
                  </a:extLst>
                </p:cNvPr>
                <p:cNvSpPr txBox="1"/>
                <p:nvPr/>
              </p:nvSpPr>
              <p:spPr>
                <a:xfrm>
                  <a:off x="4698675" y="4362266"/>
                  <a:ext cx="1459172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40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صِحِّيٌّ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39" name="Rectangle : coins arrondis 138">
                  <a:extLst>
                    <a:ext uri="{FF2B5EF4-FFF2-40B4-BE49-F238E27FC236}">
                      <a16:creationId xmlns:a16="http://schemas.microsoft.com/office/drawing/2014/main" id="{64EF36A0-EAC5-65EE-0CEA-4EA17125E81F}"/>
                    </a:ext>
                  </a:extLst>
                </p:cNvPr>
                <p:cNvSpPr/>
                <p:nvPr/>
              </p:nvSpPr>
              <p:spPr>
                <a:xfrm>
                  <a:off x="4704210" y="1878197"/>
                  <a:ext cx="1405845" cy="614542"/>
                </a:xfrm>
                <a:prstGeom prst="round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131" name="Rectangle : coins arrondis 130">
                <a:extLst>
                  <a:ext uri="{FF2B5EF4-FFF2-40B4-BE49-F238E27FC236}">
                    <a16:creationId xmlns:a16="http://schemas.microsoft.com/office/drawing/2014/main" id="{8158D0A8-A442-F801-2826-92924D979D39}"/>
                  </a:ext>
                </a:extLst>
              </p:cNvPr>
              <p:cNvSpPr/>
              <p:nvPr/>
            </p:nvSpPr>
            <p:spPr>
              <a:xfrm>
                <a:off x="4698675" y="2691617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2" name="Rectangle : coins arrondis 131">
                <a:extLst>
                  <a:ext uri="{FF2B5EF4-FFF2-40B4-BE49-F238E27FC236}">
                    <a16:creationId xmlns:a16="http://schemas.microsoft.com/office/drawing/2014/main" id="{9C5F5819-FFE3-4C52-C105-A92230206477}"/>
                  </a:ext>
                </a:extLst>
              </p:cNvPr>
              <p:cNvSpPr/>
              <p:nvPr/>
            </p:nvSpPr>
            <p:spPr>
              <a:xfrm>
                <a:off x="4702661" y="3541199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3" name="Rectangle : coins arrondis 132">
                <a:extLst>
                  <a:ext uri="{FF2B5EF4-FFF2-40B4-BE49-F238E27FC236}">
                    <a16:creationId xmlns:a16="http://schemas.microsoft.com/office/drawing/2014/main" id="{A9A73E20-2B47-529D-4EDB-05784FD511DB}"/>
                  </a:ext>
                </a:extLst>
              </p:cNvPr>
              <p:cNvSpPr/>
              <p:nvPr/>
            </p:nvSpPr>
            <p:spPr>
              <a:xfrm>
                <a:off x="4705522" y="4392625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sp>
        <p:nvSpPr>
          <p:cNvPr id="140" name="ZoneTexte 139">
            <a:extLst>
              <a:ext uri="{FF2B5EF4-FFF2-40B4-BE49-F238E27FC236}">
                <a16:creationId xmlns:a16="http://schemas.microsoft.com/office/drawing/2014/main" id="{EA0DEC57-0C24-5ACD-75AF-8CB10872366C}"/>
              </a:ext>
            </a:extLst>
          </p:cNvPr>
          <p:cNvSpPr txBox="1"/>
          <p:nvPr/>
        </p:nvSpPr>
        <p:spPr>
          <a:xfrm>
            <a:off x="320281" y="4366587"/>
            <a:ext cx="2645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غِذاءٌ صِحِّيٌّ.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1" name="Connecteur droit 140">
            <a:extLst>
              <a:ext uri="{FF2B5EF4-FFF2-40B4-BE49-F238E27FC236}">
                <a16:creationId xmlns:a16="http://schemas.microsoft.com/office/drawing/2014/main" id="{11480639-65C1-6549-0926-DA7DE0B60788}"/>
              </a:ext>
            </a:extLst>
          </p:cNvPr>
          <p:cNvCxnSpPr/>
          <p:nvPr/>
        </p:nvCxnSpPr>
        <p:spPr>
          <a:xfrm>
            <a:off x="3136490" y="2240432"/>
            <a:ext cx="0" cy="3560600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87274-373A-1881-6773-A110B47F2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42C0DD20-7B8A-9372-4154-7FED1F5EB202}"/>
              </a:ext>
            </a:extLst>
          </p:cNvPr>
          <p:cNvSpPr/>
          <p:nvPr/>
        </p:nvSpPr>
        <p:spPr>
          <a:xfrm>
            <a:off x="7818396" y="3082370"/>
            <a:ext cx="991943" cy="7078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F8E9149D-506A-E325-1738-7BD69D4C6798}"/>
              </a:ext>
            </a:extLst>
          </p:cNvPr>
          <p:cNvSpPr/>
          <p:nvPr/>
        </p:nvSpPr>
        <p:spPr>
          <a:xfrm>
            <a:off x="7819203" y="4073414"/>
            <a:ext cx="991943" cy="7078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5F900AE-F423-7C81-98C8-2A66834807D8}"/>
              </a:ext>
            </a:extLst>
          </p:cNvPr>
          <p:cNvSpPr txBox="1"/>
          <p:nvPr/>
        </p:nvSpPr>
        <p:spPr>
          <a:xfrm>
            <a:off x="-390667" y="83008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7" name="Espace réservé pour une image  2">
            <a:extLst>
              <a:ext uri="{FF2B5EF4-FFF2-40B4-BE49-F238E27FC236}">
                <a16:creationId xmlns:a16="http://schemas.microsoft.com/office/drawing/2014/main" id="{EABDE8AB-8A90-1C95-F8A0-D4D50CD37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64D4BFE-5BA1-1E49-EF67-02DE1FF19BDB}"/>
              </a:ext>
            </a:extLst>
          </p:cNvPr>
          <p:cNvSpPr txBox="1"/>
          <p:nvPr/>
        </p:nvSpPr>
        <p:spPr>
          <a:xfrm>
            <a:off x="469703" y="1918867"/>
            <a:ext cx="1035345" cy="720000"/>
          </a:xfrm>
          <a:prstGeom prst="roundRect">
            <a:avLst/>
          </a:prstGeom>
          <a:solidFill>
            <a:schemeClr val="bg1"/>
          </a:solidFill>
        </p:spPr>
        <p:txBody>
          <a:bodyPr wrap="square" tIns="0" rtlCol="0" anchor="ctr">
            <a:no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algn="ctr" defTabSz="457200" rtl="1" eaLnBrk="1" latinLnBrk="0" hangingPunct="1"/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761958-1555-555B-4840-D047BBF43ED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89DC8D-05B9-E97B-613C-E68A260314F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0ADCA9-822C-2EB8-A533-C7C27E12872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768826-E25E-FDCE-A5BD-7B71B21C8ED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FDF4C6-59B8-B8C4-CB25-45EC0DDCA1C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1E98E49-2819-D91C-57B9-4450B16517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9EE92DD-F78F-0C05-6D48-7C2B20D06F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9C52E3B-8AB4-2C42-3236-7C9766C06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F245741-30E8-24EB-B469-25337AFA04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D46D190-8899-1EA1-B8FD-40C772E61E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7A54F98D-0920-B2C4-0698-014E1598387A}"/>
              </a:ext>
            </a:extLst>
          </p:cNvPr>
          <p:cNvSpPr txBox="1"/>
          <p:nvPr/>
        </p:nvSpPr>
        <p:spPr>
          <a:xfrm>
            <a:off x="7961234" y="3119377"/>
            <a:ext cx="66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C00000"/>
                </a:solidFill>
              </a:rPr>
              <a:t>هَذا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72975253-61E2-34F7-1027-FA9656067B51}"/>
              </a:ext>
            </a:extLst>
          </p:cNvPr>
          <p:cNvSpPr txBox="1"/>
          <p:nvPr/>
        </p:nvSpPr>
        <p:spPr>
          <a:xfrm>
            <a:off x="7947791" y="4087504"/>
            <a:ext cx="70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C00000"/>
                </a:solidFill>
              </a:rPr>
              <a:t>هَذِهِ</a:t>
            </a: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61B7CD41-6CE9-80C5-C342-3C73948B0A67}"/>
              </a:ext>
            </a:extLst>
          </p:cNvPr>
          <p:cNvCxnSpPr>
            <a:cxnSpLocks/>
            <a:stCxn id="76" idx="1"/>
            <a:endCxn id="106" idx="3"/>
          </p:cNvCxnSpPr>
          <p:nvPr/>
        </p:nvCxnSpPr>
        <p:spPr>
          <a:xfrm flipH="1" flipV="1">
            <a:off x="7121382" y="2842718"/>
            <a:ext cx="697014" cy="593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79AE44F2-F23F-6C63-23CB-827D78C4C5D3}"/>
              </a:ext>
            </a:extLst>
          </p:cNvPr>
          <p:cNvCxnSpPr>
            <a:cxnSpLocks/>
            <a:stCxn id="98" idx="1"/>
            <a:endCxn id="120" idx="3"/>
          </p:cNvCxnSpPr>
          <p:nvPr/>
        </p:nvCxnSpPr>
        <p:spPr>
          <a:xfrm flipH="1" flipV="1">
            <a:off x="4918399" y="2829370"/>
            <a:ext cx="791603" cy="826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DDD88307-A807-5629-1635-8281C25078E5}"/>
              </a:ext>
            </a:extLst>
          </p:cNvPr>
          <p:cNvGrpSpPr/>
          <p:nvPr/>
        </p:nvGrpSpPr>
        <p:grpSpPr>
          <a:xfrm>
            <a:off x="5685847" y="2507049"/>
            <a:ext cx="1483327" cy="3220353"/>
            <a:chOff x="4674520" y="1849799"/>
            <a:chExt cx="1483327" cy="3220353"/>
          </a:xfrm>
        </p:grpSpPr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38D7C2B2-FC2B-BFB1-1782-648D9829B554}"/>
                </a:ext>
              </a:extLst>
            </p:cNvPr>
            <p:cNvSpPr txBox="1"/>
            <p:nvPr/>
          </p:nvSpPr>
          <p:spPr>
            <a:xfrm>
              <a:off x="4914166" y="1849799"/>
              <a:ext cx="96184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غِذاءٌ</a:t>
              </a:r>
              <a:endParaRPr lang="ar-MA" sz="3600" dirty="0">
                <a:solidFill>
                  <a:srgbClr val="002060"/>
                </a:solidFill>
              </a:endParaRPr>
            </a:p>
          </p:txBody>
        </p: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22358771-3832-6274-B620-07AC3E12DC70}"/>
                </a:ext>
              </a:extLst>
            </p:cNvPr>
            <p:cNvGrpSpPr/>
            <p:nvPr/>
          </p:nvGrpSpPr>
          <p:grpSpPr>
            <a:xfrm>
              <a:off x="4674520" y="1878197"/>
              <a:ext cx="1483327" cy="3191955"/>
              <a:chOff x="4674520" y="1878197"/>
              <a:chExt cx="1483327" cy="3191955"/>
            </a:xfrm>
          </p:grpSpPr>
          <p:grpSp>
            <p:nvGrpSpPr>
              <p:cNvPr id="97" name="Groupe 96">
                <a:extLst>
                  <a:ext uri="{FF2B5EF4-FFF2-40B4-BE49-F238E27FC236}">
                    <a16:creationId xmlns:a16="http://schemas.microsoft.com/office/drawing/2014/main" id="{6E644662-EEC7-1051-DA61-5B177CA0234E}"/>
                  </a:ext>
                </a:extLst>
              </p:cNvPr>
              <p:cNvGrpSpPr/>
              <p:nvPr/>
            </p:nvGrpSpPr>
            <p:grpSpPr>
              <a:xfrm>
                <a:off x="4674520" y="1878197"/>
                <a:ext cx="1483327" cy="3191955"/>
                <a:chOff x="4674520" y="1878197"/>
                <a:chExt cx="1483327" cy="3191955"/>
              </a:xfrm>
            </p:grpSpPr>
            <p:sp>
              <p:nvSpPr>
                <p:cNvPr id="102" name="ZoneTexte 101">
                  <a:extLst>
                    <a:ext uri="{FF2B5EF4-FFF2-40B4-BE49-F238E27FC236}">
                      <a16:creationId xmlns:a16="http://schemas.microsoft.com/office/drawing/2014/main" id="{34801D34-2BF6-E158-1D2C-B02C09CFC534}"/>
                    </a:ext>
                  </a:extLst>
                </p:cNvPr>
                <p:cNvSpPr txBox="1"/>
                <p:nvPr/>
              </p:nvSpPr>
              <p:spPr>
                <a:xfrm>
                  <a:off x="4674520" y="3540071"/>
                  <a:ext cx="1405845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dirty="0">
                      <a:solidFill>
                        <a:srgbClr val="002060"/>
                      </a:solidFill>
                    </a:rPr>
                    <a:t>عَضَلا</a:t>
                  </a:r>
                  <a:r>
                    <a:rPr lang="ar-MA" sz="3600" b="1" dirty="0">
                      <a:solidFill>
                        <a:srgbClr val="00206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تٌ</a:t>
                  </a:r>
                  <a:endParaRPr lang="fr-MA" sz="36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03" name="ZoneTexte 102">
                  <a:extLst>
                    <a:ext uri="{FF2B5EF4-FFF2-40B4-BE49-F238E27FC236}">
                      <a16:creationId xmlns:a16="http://schemas.microsoft.com/office/drawing/2014/main" id="{490ADC38-8E08-2F1E-434D-574A3A5A266B}"/>
                    </a:ext>
                  </a:extLst>
                </p:cNvPr>
                <p:cNvSpPr txBox="1"/>
                <p:nvPr/>
              </p:nvSpPr>
              <p:spPr>
                <a:xfrm>
                  <a:off x="4846546" y="2667475"/>
                  <a:ext cx="1123798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dirty="0">
                      <a:solidFill>
                        <a:srgbClr val="002060"/>
                      </a:solidFill>
                    </a:rPr>
                    <a:t>نَكْهَةٌ</a:t>
                  </a:r>
                  <a:endParaRPr lang="fr-MA" sz="32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D0064CE3-045E-3489-36F6-F660CE054CC6}"/>
                    </a:ext>
                  </a:extLst>
                </p:cNvPr>
                <p:cNvSpPr txBox="1"/>
                <p:nvPr/>
              </p:nvSpPr>
              <p:spPr>
                <a:xfrm>
                  <a:off x="4698675" y="4362266"/>
                  <a:ext cx="1459172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4000" dirty="0">
                      <a:solidFill>
                        <a:srgbClr val="002060"/>
                      </a:solidFill>
                    </a:rPr>
                    <a:t>أَلَمٌ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6" name="Rectangle : coins arrondis 105">
                  <a:extLst>
                    <a:ext uri="{FF2B5EF4-FFF2-40B4-BE49-F238E27FC236}">
                      <a16:creationId xmlns:a16="http://schemas.microsoft.com/office/drawing/2014/main" id="{0643E24D-8712-5784-0BA7-38948F961E35}"/>
                    </a:ext>
                  </a:extLst>
                </p:cNvPr>
                <p:cNvSpPr/>
                <p:nvPr/>
              </p:nvSpPr>
              <p:spPr>
                <a:xfrm>
                  <a:off x="4704210" y="1878197"/>
                  <a:ext cx="1405845" cy="614542"/>
                </a:xfrm>
                <a:prstGeom prst="round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98" name="Rectangle : coins arrondis 97">
                <a:extLst>
                  <a:ext uri="{FF2B5EF4-FFF2-40B4-BE49-F238E27FC236}">
                    <a16:creationId xmlns:a16="http://schemas.microsoft.com/office/drawing/2014/main" id="{1B3DF437-0DE5-5AE4-EC94-728BE33103CE}"/>
                  </a:ext>
                </a:extLst>
              </p:cNvPr>
              <p:cNvSpPr/>
              <p:nvPr/>
            </p:nvSpPr>
            <p:spPr>
              <a:xfrm>
                <a:off x="4698675" y="2691617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99" name="Rectangle : coins arrondis 98">
                <a:extLst>
                  <a:ext uri="{FF2B5EF4-FFF2-40B4-BE49-F238E27FC236}">
                    <a16:creationId xmlns:a16="http://schemas.microsoft.com/office/drawing/2014/main" id="{8C2959F6-22F4-ED5C-398D-AF8B3A8ECBD9}"/>
                  </a:ext>
                </a:extLst>
              </p:cNvPr>
              <p:cNvSpPr/>
              <p:nvPr/>
            </p:nvSpPr>
            <p:spPr>
              <a:xfrm>
                <a:off x="4702661" y="3541199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0" name="Rectangle : coins arrondis 99">
                <a:extLst>
                  <a:ext uri="{FF2B5EF4-FFF2-40B4-BE49-F238E27FC236}">
                    <a16:creationId xmlns:a16="http://schemas.microsoft.com/office/drawing/2014/main" id="{ABD2F5F8-527A-DE1C-46DB-41D1B9A94DBA}"/>
                  </a:ext>
                </a:extLst>
              </p:cNvPr>
              <p:cNvSpPr/>
              <p:nvPr/>
            </p:nvSpPr>
            <p:spPr>
              <a:xfrm>
                <a:off x="4705522" y="4392625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B71EA804-B7A5-67CC-CCC9-495CC93DDCB0}"/>
              </a:ext>
            </a:extLst>
          </p:cNvPr>
          <p:cNvGrpSpPr/>
          <p:nvPr/>
        </p:nvGrpSpPr>
        <p:grpSpPr>
          <a:xfrm>
            <a:off x="3461141" y="2493701"/>
            <a:ext cx="1505050" cy="3220353"/>
            <a:chOff x="4652797" y="1849799"/>
            <a:chExt cx="1505050" cy="3220353"/>
          </a:xfrm>
        </p:grpSpPr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D1991056-D408-A218-E0D8-54C7E725E963}"/>
                </a:ext>
              </a:extLst>
            </p:cNvPr>
            <p:cNvSpPr txBox="1"/>
            <p:nvPr/>
          </p:nvSpPr>
          <p:spPr>
            <a:xfrm>
              <a:off x="4819994" y="1849799"/>
              <a:ext cx="114236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3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لَذيذَةٌ</a:t>
              </a:r>
              <a:endParaRPr lang="ar-MA" sz="3600" dirty="0">
                <a:solidFill>
                  <a:srgbClr val="002060"/>
                </a:solidFill>
              </a:endParaRPr>
            </a:p>
          </p:txBody>
        </p:sp>
        <p:grpSp>
          <p:nvGrpSpPr>
            <p:cNvPr id="110" name="Groupe 109">
              <a:extLst>
                <a:ext uri="{FF2B5EF4-FFF2-40B4-BE49-F238E27FC236}">
                  <a16:creationId xmlns:a16="http://schemas.microsoft.com/office/drawing/2014/main" id="{B62DFBA3-6692-2B4E-9F18-3052312D8EE1}"/>
                </a:ext>
              </a:extLst>
            </p:cNvPr>
            <p:cNvGrpSpPr/>
            <p:nvPr/>
          </p:nvGrpSpPr>
          <p:grpSpPr>
            <a:xfrm>
              <a:off x="4652797" y="1878197"/>
              <a:ext cx="1505050" cy="3191955"/>
              <a:chOff x="4652797" y="1878197"/>
              <a:chExt cx="1505050" cy="3191955"/>
            </a:xfrm>
          </p:grpSpPr>
          <p:grpSp>
            <p:nvGrpSpPr>
              <p:cNvPr id="111" name="Groupe 110">
                <a:extLst>
                  <a:ext uri="{FF2B5EF4-FFF2-40B4-BE49-F238E27FC236}">
                    <a16:creationId xmlns:a16="http://schemas.microsoft.com/office/drawing/2014/main" id="{FDDEF8B3-E81D-CDB3-15CE-90BC82B370D6}"/>
                  </a:ext>
                </a:extLst>
              </p:cNvPr>
              <p:cNvGrpSpPr/>
              <p:nvPr/>
            </p:nvGrpSpPr>
            <p:grpSpPr>
              <a:xfrm>
                <a:off x="4652797" y="1878197"/>
                <a:ext cx="1505050" cy="3191955"/>
                <a:chOff x="4652797" y="1878197"/>
                <a:chExt cx="1505050" cy="3191955"/>
              </a:xfrm>
            </p:grpSpPr>
            <p:sp>
              <p:nvSpPr>
                <p:cNvPr id="116" name="ZoneTexte 115">
                  <a:extLst>
                    <a:ext uri="{FF2B5EF4-FFF2-40B4-BE49-F238E27FC236}">
                      <a16:creationId xmlns:a16="http://schemas.microsoft.com/office/drawing/2014/main" id="{26F998D5-11E1-A340-CC0D-A307CE5B0416}"/>
                    </a:ext>
                  </a:extLst>
                </p:cNvPr>
                <p:cNvSpPr txBox="1"/>
                <p:nvPr/>
              </p:nvSpPr>
              <p:spPr>
                <a:xfrm>
                  <a:off x="4652797" y="3532951"/>
                  <a:ext cx="1405845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dirty="0">
                      <a:solidFill>
                        <a:srgbClr val="C00000"/>
                      </a:solidFill>
                    </a:rPr>
                    <a:t>شَديدٌ</a:t>
                  </a:r>
                  <a:endParaRPr lang="fr-MA" sz="3600" b="1" dirty="0">
                    <a:solidFill>
                      <a:srgbClr val="00206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117" name="ZoneTexte 116">
                  <a:extLst>
                    <a:ext uri="{FF2B5EF4-FFF2-40B4-BE49-F238E27FC236}">
                      <a16:creationId xmlns:a16="http://schemas.microsoft.com/office/drawing/2014/main" id="{0D5FC48B-D542-9C3E-1D9A-82A197F65957}"/>
                    </a:ext>
                  </a:extLst>
                </p:cNvPr>
                <p:cNvSpPr txBox="1"/>
                <p:nvPr/>
              </p:nvSpPr>
              <p:spPr>
                <a:xfrm>
                  <a:off x="4846546" y="2667475"/>
                  <a:ext cx="1123798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3600" b="1" dirty="0">
                      <a:solidFill>
                        <a:srgbClr val="C00000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صِحِّيٌّ</a:t>
                  </a:r>
                  <a:endParaRPr lang="fr-MA" sz="32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9" name="ZoneTexte 118">
                  <a:extLst>
                    <a:ext uri="{FF2B5EF4-FFF2-40B4-BE49-F238E27FC236}">
                      <a16:creationId xmlns:a16="http://schemas.microsoft.com/office/drawing/2014/main" id="{80B9A2A4-1D13-94EA-0668-3592330BC584}"/>
                    </a:ext>
                  </a:extLst>
                </p:cNvPr>
                <p:cNvSpPr txBox="1"/>
                <p:nvPr/>
              </p:nvSpPr>
              <p:spPr>
                <a:xfrm>
                  <a:off x="4698675" y="4362266"/>
                  <a:ext cx="1459172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ctr">
                    <a:defRPr sz="4800" b="1">
                      <a:latin typeface="Microsoft Uighur" panose="02000000000000000000" pitchFamily="2" charset="-78"/>
                      <a:cs typeface="Microsoft Uighur" panose="02000000000000000000" pitchFamily="2" charset="-78"/>
                    </a:defRPr>
                  </a:lvl1pPr>
                </a:lstStyle>
                <a:p>
                  <a:r>
                    <a:rPr lang="ar-MA" sz="4000" dirty="0">
                      <a:solidFill>
                        <a:srgbClr val="C00000"/>
                      </a:solidFill>
                    </a:rPr>
                    <a:t>قَوِيَّةٌ</a:t>
                  </a:r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20" name="Rectangle : coins arrondis 119">
                  <a:extLst>
                    <a:ext uri="{FF2B5EF4-FFF2-40B4-BE49-F238E27FC236}">
                      <a16:creationId xmlns:a16="http://schemas.microsoft.com/office/drawing/2014/main" id="{F62DC32C-40AE-BDAD-4C74-70233F7D29C1}"/>
                    </a:ext>
                  </a:extLst>
                </p:cNvPr>
                <p:cNvSpPr/>
                <p:nvPr/>
              </p:nvSpPr>
              <p:spPr>
                <a:xfrm>
                  <a:off x="4704210" y="1878197"/>
                  <a:ext cx="1405845" cy="614542"/>
                </a:xfrm>
                <a:prstGeom prst="round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</p:grpSp>
          <p:sp>
            <p:nvSpPr>
              <p:cNvPr id="112" name="Rectangle : coins arrondis 111">
                <a:extLst>
                  <a:ext uri="{FF2B5EF4-FFF2-40B4-BE49-F238E27FC236}">
                    <a16:creationId xmlns:a16="http://schemas.microsoft.com/office/drawing/2014/main" id="{9C32B2B5-EE4B-F3F3-B3A9-6DC8E56407C6}"/>
                  </a:ext>
                </a:extLst>
              </p:cNvPr>
              <p:cNvSpPr/>
              <p:nvPr/>
            </p:nvSpPr>
            <p:spPr>
              <a:xfrm>
                <a:off x="4698675" y="2691617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3" name="Rectangle : coins arrondis 112">
                <a:extLst>
                  <a:ext uri="{FF2B5EF4-FFF2-40B4-BE49-F238E27FC236}">
                    <a16:creationId xmlns:a16="http://schemas.microsoft.com/office/drawing/2014/main" id="{0CAC2E8C-06BC-C7D3-BE0B-BE899C249A5A}"/>
                  </a:ext>
                </a:extLst>
              </p:cNvPr>
              <p:cNvSpPr/>
              <p:nvPr/>
            </p:nvSpPr>
            <p:spPr>
              <a:xfrm>
                <a:off x="4702661" y="3541199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4" name="Rectangle : coins arrondis 113">
                <a:extLst>
                  <a:ext uri="{FF2B5EF4-FFF2-40B4-BE49-F238E27FC236}">
                    <a16:creationId xmlns:a16="http://schemas.microsoft.com/office/drawing/2014/main" id="{62BF5DD7-1650-992D-DB73-DF86084945D6}"/>
                  </a:ext>
                </a:extLst>
              </p:cNvPr>
              <p:cNvSpPr/>
              <p:nvPr/>
            </p:nvSpPr>
            <p:spPr>
              <a:xfrm>
                <a:off x="4705522" y="4392625"/>
                <a:ext cx="1405845" cy="614542"/>
              </a:xfrm>
              <a:prstGeom prst="round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sp>
        <p:nvSpPr>
          <p:cNvPr id="127" name="ZoneTexte 126">
            <a:extLst>
              <a:ext uri="{FF2B5EF4-FFF2-40B4-BE49-F238E27FC236}">
                <a16:creationId xmlns:a16="http://schemas.microsoft.com/office/drawing/2014/main" id="{D6FCC7CF-C652-AB98-B644-3B0035B1A00C}"/>
              </a:ext>
            </a:extLst>
          </p:cNvPr>
          <p:cNvSpPr txBox="1"/>
          <p:nvPr/>
        </p:nvSpPr>
        <p:spPr>
          <a:xfrm>
            <a:off x="494287" y="2411491"/>
            <a:ext cx="2645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غِذاءٌ صِحِّيٌّ.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4D8F2E24-F088-A4C1-F76C-133673E2B708}"/>
              </a:ext>
            </a:extLst>
          </p:cNvPr>
          <p:cNvCxnSpPr/>
          <p:nvPr/>
        </p:nvCxnSpPr>
        <p:spPr>
          <a:xfrm>
            <a:off x="3264137" y="2307204"/>
            <a:ext cx="0" cy="3560600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BE6C8B0D-C9E2-3916-4683-E83C0C8375A5}"/>
              </a:ext>
            </a:extLst>
          </p:cNvPr>
          <p:cNvCxnSpPr>
            <a:cxnSpLocks/>
            <a:endCxn id="100" idx="3"/>
          </p:cNvCxnSpPr>
          <p:nvPr/>
        </p:nvCxnSpPr>
        <p:spPr>
          <a:xfrm flipH="1">
            <a:off x="7122694" y="3642790"/>
            <a:ext cx="695702" cy="1714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32194B7C-1E7A-F533-E940-F258D31C75AB}"/>
              </a:ext>
            </a:extLst>
          </p:cNvPr>
          <p:cNvCxnSpPr>
            <a:cxnSpLocks/>
            <a:stCxn id="77" idx="1"/>
            <a:endCxn id="98" idx="3"/>
          </p:cNvCxnSpPr>
          <p:nvPr/>
        </p:nvCxnSpPr>
        <p:spPr>
          <a:xfrm flipH="1" flipV="1">
            <a:off x="7115847" y="3656138"/>
            <a:ext cx="703356" cy="771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7474478B-5039-5C95-EE13-70237E7BC8EF}"/>
              </a:ext>
            </a:extLst>
          </p:cNvPr>
          <p:cNvCxnSpPr>
            <a:cxnSpLocks/>
            <a:stCxn id="112" idx="3"/>
            <a:endCxn id="106" idx="1"/>
          </p:cNvCxnSpPr>
          <p:nvPr/>
        </p:nvCxnSpPr>
        <p:spPr>
          <a:xfrm flipV="1">
            <a:off x="4912864" y="2842718"/>
            <a:ext cx="802673" cy="800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DC6E3AC9-BD66-3ECF-5914-D462D8A496E4}"/>
              </a:ext>
            </a:extLst>
          </p:cNvPr>
          <p:cNvCxnSpPr>
            <a:cxnSpLocks/>
            <a:stCxn id="77" idx="1"/>
            <a:endCxn id="99" idx="3"/>
          </p:cNvCxnSpPr>
          <p:nvPr/>
        </p:nvCxnSpPr>
        <p:spPr>
          <a:xfrm flipH="1">
            <a:off x="7119833" y="4427357"/>
            <a:ext cx="699370" cy="78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55F06518-0CC8-051A-66E8-D1E21A60D657}"/>
              </a:ext>
            </a:extLst>
          </p:cNvPr>
          <p:cNvCxnSpPr>
            <a:cxnSpLocks/>
          </p:cNvCxnSpPr>
          <p:nvPr/>
        </p:nvCxnSpPr>
        <p:spPr>
          <a:xfrm flipH="1" flipV="1">
            <a:off x="4934074" y="4524781"/>
            <a:ext cx="791603" cy="826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DAEC41B6-6CCA-A8FC-07B9-A124EEAD2034}"/>
              </a:ext>
            </a:extLst>
          </p:cNvPr>
          <p:cNvCxnSpPr>
            <a:cxnSpLocks/>
          </p:cNvCxnSpPr>
          <p:nvPr/>
        </p:nvCxnSpPr>
        <p:spPr>
          <a:xfrm flipV="1">
            <a:off x="4928539" y="4538129"/>
            <a:ext cx="802673" cy="800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03F00CBE-C1E2-6779-1C52-B9E6EE3EDA1A}"/>
              </a:ext>
            </a:extLst>
          </p:cNvPr>
          <p:cNvSpPr txBox="1"/>
          <p:nvPr/>
        </p:nvSpPr>
        <p:spPr>
          <a:xfrm>
            <a:off x="469703" y="3311377"/>
            <a:ext cx="2645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هَذه نَكْهَةٌ لَذيذَةٌ.  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2C3CA1BC-096C-ECBD-4B91-5E99858499DE}"/>
              </a:ext>
            </a:extLst>
          </p:cNvPr>
          <p:cNvSpPr txBox="1"/>
          <p:nvPr/>
        </p:nvSpPr>
        <p:spPr>
          <a:xfrm>
            <a:off x="489907" y="5111149"/>
            <a:ext cx="2645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عَضَلاتٌ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قَوِيَّةٌ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0C8CE2E7-07B1-3D05-CF2A-3DF905E19CD4}"/>
              </a:ext>
            </a:extLst>
          </p:cNvPr>
          <p:cNvSpPr txBox="1"/>
          <p:nvPr/>
        </p:nvSpPr>
        <p:spPr>
          <a:xfrm>
            <a:off x="492501" y="4211263"/>
            <a:ext cx="2645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 أَلَمٌ شَديدٌ.</a:t>
            </a:r>
            <a:endParaRPr lang="f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3652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دفاتركم.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3EB3E27-0F4C-D34B-974C-2FFE8C1DB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310607" y="828158"/>
            <a:ext cx="40805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اكملوا بالضد المناسب لكل كلمة من النص.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246DEA6-D73E-8601-DC09-3DA7FB27072E}"/>
              </a:ext>
            </a:extLst>
          </p:cNvPr>
          <p:cNvGrpSpPr/>
          <p:nvPr/>
        </p:nvGrpSpPr>
        <p:grpSpPr>
          <a:xfrm>
            <a:off x="907281" y="2545369"/>
            <a:ext cx="7215189" cy="3331676"/>
            <a:chOff x="907281" y="2545369"/>
            <a:chExt cx="7215189" cy="333167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891D3AF-8E64-CABC-B141-2B202D206252}"/>
                </a:ext>
              </a:extLst>
            </p:cNvPr>
            <p:cNvGrpSpPr/>
            <p:nvPr/>
          </p:nvGrpSpPr>
          <p:grpSpPr>
            <a:xfrm>
              <a:off x="907281" y="2545369"/>
              <a:ext cx="7215189" cy="1038065"/>
              <a:chOff x="1974064" y="-11282"/>
              <a:chExt cx="4409165" cy="447304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BA585B3F-C670-5EB0-F3F3-7C0278C02080}"/>
                  </a:ext>
                </a:extLst>
              </p:cNvPr>
              <p:cNvGrpSpPr/>
              <p:nvPr/>
            </p:nvGrpSpPr>
            <p:grpSpPr>
              <a:xfrm>
                <a:off x="1974064" y="-11282"/>
                <a:ext cx="4409165" cy="447304"/>
                <a:chOff x="924177" y="-11282"/>
                <a:chExt cx="4632229" cy="447304"/>
              </a:xfrm>
            </p:grpSpPr>
            <p:sp>
              <p:nvSpPr>
                <p:cNvPr id="41" name="Rectangle : coins arrondis 40">
                  <a:extLst>
                    <a:ext uri="{FF2B5EF4-FFF2-40B4-BE49-F238E27FC236}">
                      <a16:creationId xmlns:a16="http://schemas.microsoft.com/office/drawing/2014/main" id="{6C014D47-D5D1-F6EC-66CB-F168B0834D7C}"/>
                    </a:ext>
                  </a:extLst>
                </p:cNvPr>
                <p:cNvSpPr/>
                <p:nvPr/>
              </p:nvSpPr>
              <p:spPr>
                <a:xfrm>
                  <a:off x="4643276" y="0"/>
                  <a:ext cx="913130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اَلْكَثيرُ</a:t>
                  </a:r>
                  <a:endParaRPr lang="fr-MA" sz="2800" dirty="0">
                    <a:effectLst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Rectangle : coins arrondis 41">
                  <a:extLst>
                    <a:ext uri="{FF2B5EF4-FFF2-40B4-BE49-F238E27FC236}">
                      <a16:creationId xmlns:a16="http://schemas.microsoft.com/office/drawing/2014/main" id="{08459507-D99E-3217-2349-63D855E5C5DC}"/>
                    </a:ext>
                  </a:extLst>
                </p:cNvPr>
                <p:cNvSpPr/>
                <p:nvPr/>
              </p:nvSpPr>
              <p:spPr>
                <a:xfrm>
                  <a:off x="3623372" y="1682"/>
                  <a:ext cx="867410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Calibri" panose="020F0502020204030204" pitchFamily="34" charset="0"/>
                    </a:rPr>
                    <a:t>......</a:t>
                  </a:r>
                  <a:endParaRPr lang="fr-MA" sz="2800" dirty="0">
                    <a:effectLst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Rectangle : coins arrondis 42">
                  <a:extLst>
                    <a:ext uri="{FF2B5EF4-FFF2-40B4-BE49-F238E27FC236}">
                      <a16:creationId xmlns:a16="http://schemas.microsoft.com/office/drawing/2014/main" id="{1B5DB836-BFC6-527B-B8D7-343EAB330C74}"/>
                    </a:ext>
                  </a:extLst>
                </p:cNvPr>
                <p:cNvSpPr/>
                <p:nvPr/>
              </p:nvSpPr>
              <p:spPr>
                <a:xfrm>
                  <a:off x="924177" y="-11282"/>
                  <a:ext cx="978211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dirty="0">
                      <a:solidFill>
                        <a:srgbClr val="000000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......</a:t>
                  </a:r>
                  <a:endParaRPr lang="fr-MA" sz="2800" dirty="0"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Rectangle : coins arrondis 43">
                  <a:extLst>
                    <a:ext uri="{FF2B5EF4-FFF2-40B4-BE49-F238E27FC236}">
                      <a16:creationId xmlns:a16="http://schemas.microsoft.com/office/drawing/2014/main" id="{59B35CFB-9F98-B58F-310F-2E9B97BB83C2}"/>
                    </a:ext>
                  </a:extLst>
                </p:cNvPr>
                <p:cNvSpPr/>
                <p:nvPr/>
              </p:nvSpPr>
              <p:spPr>
                <a:xfrm>
                  <a:off x="1999094" y="-11282"/>
                  <a:ext cx="958850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أَقْبَحُ</a:t>
                  </a:r>
                  <a:endParaRPr lang="fr-MA" sz="2800" dirty="0">
                    <a:effectLst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4" name="Zone de texte 58">
                <a:extLst>
                  <a:ext uri="{FF2B5EF4-FFF2-40B4-BE49-F238E27FC236}">
                    <a16:creationId xmlns:a16="http://schemas.microsoft.com/office/drawing/2014/main" id="{7DD95E02-EB86-F91A-4B9B-5D259144F41D}"/>
                  </a:ext>
                </a:extLst>
              </p:cNvPr>
              <p:cNvSpPr txBox="1"/>
              <p:nvPr/>
            </p:nvSpPr>
            <p:spPr>
              <a:xfrm>
                <a:off x="5274593" y="121337"/>
                <a:ext cx="311150" cy="14843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≠</a:t>
                </a:r>
                <a:endParaRPr lang="f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Zone de texte 58">
                <a:extLst>
                  <a:ext uri="{FF2B5EF4-FFF2-40B4-BE49-F238E27FC236}">
                    <a16:creationId xmlns:a16="http://schemas.microsoft.com/office/drawing/2014/main" id="{44EE6FA3-7647-D3B1-EB22-D8BAD066753E}"/>
                  </a:ext>
                </a:extLst>
              </p:cNvPr>
              <p:cNvSpPr txBox="1"/>
              <p:nvPr/>
            </p:nvSpPr>
            <p:spPr>
              <a:xfrm>
                <a:off x="2786524" y="110745"/>
                <a:ext cx="347980" cy="25146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≠</a:t>
                </a:r>
                <a:endParaRPr lang="f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7C1A1BD-F079-B592-FBE5-D748E6CB3C6F}"/>
                </a:ext>
              </a:extLst>
            </p:cNvPr>
            <p:cNvSpPr/>
            <p:nvPr/>
          </p:nvSpPr>
          <p:spPr>
            <a:xfrm>
              <a:off x="3095775" y="4869066"/>
              <a:ext cx="1523668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00000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......</a:t>
              </a:r>
              <a:endParaRPr lang="fr-MA" sz="2800" dirty="0"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4B28355-AEBC-EC23-A975-4F752E5ABB32}"/>
                </a:ext>
              </a:extLst>
            </p:cNvPr>
            <p:cNvSpPr/>
            <p:nvPr/>
          </p:nvSpPr>
          <p:spPr>
            <a:xfrm>
              <a:off x="4770072" y="4869066"/>
              <a:ext cx="1493511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حَزينَةٌ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Zone de texte 58">
              <a:extLst>
                <a:ext uri="{FF2B5EF4-FFF2-40B4-BE49-F238E27FC236}">
                  <a16:creationId xmlns:a16="http://schemas.microsoft.com/office/drawing/2014/main" id="{E483360A-84F8-F9CC-A873-B8AF714F07CB}"/>
                </a:ext>
              </a:extLst>
            </p:cNvPr>
            <p:cNvSpPr txBox="1"/>
            <p:nvPr/>
          </p:nvSpPr>
          <p:spPr>
            <a:xfrm>
              <a:off x="4425290" y="5152256"/>
              <a:ext cx="569437" cy="58356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≠</a:t>
              </a:r>
              <a:endParaRPr lang="fr-MA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5FD4-7D3B-2B58-EA47-1D908507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F2AF5654-77B7-748F-24F4-BE90FAB40F61}"/>
              </a:ext>
            </a:extLst>
          </p:cNvPr>
          <p:cNvSpPr txBox="1"/>
          <p:nvPr/>
        </p:nvSpPr>
        <p:spPr>
          <a:xfrm>
            <a:off x="4519749" y="828158"/>
            <a:ext cx="28713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994C36-C608-9F14-9EBF-C935BB2C30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F3D5A8-0F2B-0CD1-3508-60D471AE474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5B355F-AE04-F8D1-B794-6AB4E919606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22C1E0-8DA4-90DD-CAA5-32B2F43541F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27643E-4455-85C6-6036-7BB0933F98C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63E98A4-B721-F35F-445D-8FD70E93D5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5EEE2A-5DA3-1EA6-CCA3-5C23DC6B9E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D3C14F3-7FDE-754B-C800-64E9746D7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91A889-52B3-0EB6-2530-746F195DD3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FA826-AF86-91E6-CE1C-E52C4A5467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099758C-ED9D-6448-157B-21AB68ECCD78}"/>
              </a:ext>
            </a:extLst>
          </p:cNvPr>
          <p:cNvGrpSpPr/>
          <p:nvPr/>
        </p:nvGrpSpPr>
        <p:grpSpPr>
          <a:xfrm>
            <a:off x="907281" y="2545369"/>
            <a:ext cx="7215189" cy="3331676"/>
            <a:chOff x="907281" y="2545369"/>
            <a:chExt cx="7215189" cy="333167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4952E58-BE91-1487-C6EB-0FE8E23A439B}"/>
                </a:ext>
              </a:extLst>
            </p:cNvPr>
            <p:cNvGrpSpPr/>
            <p:nvPr/>
          </p:nvGrpSpPr>
          <p:grpSpPr>
            <a:xfrm>
              <a:off x="907281" y="2545369"/>
              <a:ext cx="7215189" cy="1038065"/>
              <a:chOff x="1974064" y="-11282"/>
              <a:chExt cx="4409165" cy="447304"/>
            </a:xfrm>
          </p:grpSpPr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A87DB84F-16C1-7554-F305-1DC27704D85F}"/>
                  </a:ext>
                </a:extLst>
              </p:cNvPr>
              <p:cNvGrpSpPr/>
              <p:nvPr/>
            </p:nvGrpSpPr>
            <p:grpSpPr>
              <a:xfrm>
                <a:off x="1974064" y="-11282"/>
                <a:ext cx="4409165" cy="447304"/>
                <a:chOff x="924177" y="-11282"/>
                <a:chExt cx="4632229" cy="447304"/>
              </a:xfrm>
            </p:grpSpPr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4B0E53A5-73AF-C9C6-61DE-E0B78DFE35BB}"/>
                    </a:ext>
                  </a:extLst>
                </p:cNvPr>
                <p:cNvSpPr/>
                <p:nvPr/>
              </p:nvSpPr>
              <p:spPr>
                <a:xfrm>
                  <a:off x="4643276" y="0"/>
                  <a:ext cx="913130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اَلْكَثيرُ</a:t>
                  </a:r>
                  <a:endParaRPr lang="fr-MA" sz="2800" dirty="0">
                    <a:effectLst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8563732A-0E65-756A-E79F-FC9F440C1436}"/>
                    </a:ext>
                  </a:extLst>
                </p:cNvPr>
                <p:cNvSpPr/>
                <p:nvPr/>
              </p:nvSpPr>
              <p:spPr>
                <a:xfrm>
                  <a:off x="3623372" y="1682"/>
                  <a:ext cx="867410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kern="1200" dirty="0">
                      <a:solidFill>
                        <a:srgbClr val="C00000"/>
                      </a:solidFill>
                      <a:effectLst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اَلْقَليلُ</a:t>
                  </a:r>
                  <a:endParaRPr lang="fr-MA" sz="2800" dirty="0">
                    <a:solidFill>
                      <a:srgbClr val="C00000"/>
                    </a:solidFill>
                    <a:effectLst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Rectangle : coins arrondis 29">
                  <a:extLst>
                    <a:ext uri="{FF2B5EF4-FFF2-40B4-BE49-F238E27FC236}">
                      <a16:creationId xmlns:a16="http://schemas.microsoft.com/office/drawing/2014/main" id="{931C99CC-667D-B544-7A35-C85C94CE80F2}"/>
                    </a:ext>
                  </a:extLst>
                </p:cNvPr>
                <p:cNvSpPr/>
                <p:nvPr/>
              </p:nvSpPr>
              <p:spPr>
                <a:xfrm>
                  <a:off x="924177" y="-11282"/>
                  <a:ext cx="978211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rtl="1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dirty="0">
                      <a:solidFill>
                        <a:srgbClr val="C00000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أَجْمَلَ</a:t>
                  </a:r>
                  <a:endParaRPr lang="fr-MA" sz="2800" b="1" dirty="0">
                    <a:solidFill>
                      <a:srgbClr val="C00000"/>
                    </a:solidFill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Rectangle : coins arrondis 31">
                  <a:extLst>
                    <a:ext uri="{FF2B5EF4-FFF2-40B4-BE49-F238E27FC236}">
                      <a16:creationId xmlns:a16="http://schemas.microsoft.com/office/drawing/2014/main" id="{0831B907-7D99-4676-04E0-EA9A7C54D29F}"/>
                    </a:ext>
                  </a:extLst>
                </p:cNvPr>
                <p:cNvSpPr/>
                <p:nvPr/>
              </p:nvSpPr>
              <p:spPr>
                <a:xfrm>
                  <a:off x="1999094" y="-11282"/>
                  <a:ext cx="958850" cy="434340"/>
                </a:xfrm>
                <a:prstGeom prst="roundRect">
                  <a:avLst/>
                </a:prstGeom>
                <a:ln w="19050">
                  <a:solidFill>
                    <a:srgbClr val="0070C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6000"/>
                    </a:lnSpc>
                    <a:spcAft>
                      <a:spcPts val="800"/>
                    </a:spcAft>
                    <a:buNone/>
                  </a:pPr>
                  <a:r>
                    <a:rPr lang="ar-MA" sz="2800" b="1" kern="1200" dirty="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Calibri" panose="020F0502020204030204" pitchFamily="34" charset="0"/>
                    </a:rPr>
                    <a:t>أَقْبَحُ</a:t>
                  </a:r>
                  <a:endParaRPr lang="fr-MA" sz="2800" dirty="0">
                    <a:effectLst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" name="Zone de texte 58">
                <a:extLst>
                  <a:ext uri="{FF2B5EF4-FFF2-40B4-BE49-F238E27FC236}">
                    <a16:creationId xmlns:a16="http://schemas.microsoft.com/office/drawing/2014/main" id="{6DDA5CB1-3F1E-348E-572D-F30CF1EED745}"/>
                  </a:ext>
                </a:extLst>
              </p:cNvPr>
              <p:cNvSpPr txBox="1"/>
              <p:nvPr/>
            </p:nvSpPr>
            <p:spPr>
              <a:xfrm>
                <a:off x="5274593" y="121337"/>
                <a:ext cx="311150" cy="14843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≠</a:t>
                </a:r>
                <a:endParaRPr lang="f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Zone de texte 58">
                <a:extLst>
                  <a:ext uri="{FF2B5EF4-FFF2-40B4-BE49-F238E27FC236}">
                    <a16:creationId xmlns:a16="http://schemas.microsoft.com/office/drawing/2014/main" id="{A90ED82F-6040-C62F-67CC-98B1277BD67B}"/>
                  </a:ext>
                </a:extLst>
              </p:cNvPr>
              <p:cNvSpPr txBox="1"/>
              <p:nvPr/>
            </p:nvSpPr>
            <p:spPr>
              <a:xfrm>
                <a:off x="2786524" y="110745"/>
                <a:ext cx="347980" cy="25146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28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≠</a:t>
                </a:r>
                <a:endParaRPr lang="f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C844D88-90B1-5863-B84D-3013568C6F78}"/>
                </a:ext>
              </a:extLst>
            </p:cNvPr>
            <p:cNvSpPr/>
            <p:nvPr/>
          </p:nvSpPr>
          <p:spPr>
            <a:xfrm>
              <a:off x="3095775" y="4869066"/>
              <a:ext cx="1523668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solidFill>
                    <a:srgbClr val="C0000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مُبْتَسِمَةٌ</a:t>
              </a:r>
              <a:endParaRPr lang="fr-MA" sz="2800" dirty="0">
                <a:solidFill>
                  <a:srgbClr val="C00000"/>
                </a:solidFill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12C85E-060B-8CBF-2C89-E1D68E2EB535}"/>
                </a:ext>
              </a:extLst>
            </p:cNvPr>
            <p:cNvSpPr/>
            <p:nvPr/>
          </p:nvSpPr>
          <p:spPr>
            <a:xfrm>
              <a:off x="4770072" y="4869066"/>
              <a:ext cx="1493511" cy="1007979"/>
            </a:xfrm>
            <a:prstGeom prst="roundRect">
              <a:avLst/>
            </a:prstGeom>
            <a:ln w="1905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800"/>
                </a:spcAft>
                <a:buNone/>
              </a:pPr>
              <a:r>
                <a:rPr lang="ar-MA" sz="2800" b="1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حَزينَةٌ</a:t>
              </a:r>
              <a:endParaRPr lang="fr-MA" sz="2800" dirty="0">
                <a:effectLst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Zone de texte 58">
              <a:extLst>
                <a:ext uri="{FF2B5EF4-FFF2-40B4-BE49-F238E27FC236}">
                  <a16:creationId xmlns:a16="http://schemas.microsoft.com/office/drawing/2014/main" id="{EBDE7BE9-A92D-BA08-6DA0-562303EC238D}"/>
                </a:ext>
              </a:extLst>
            </p:cNvPr>
            <p:cNvSpPr txBox="1"/>
            <p:nvPr/>
          </p:nvSpPr>
          <p:spPr>
            <a:xfrm>
              <a:off x="4425290" y="5152256"/>
              <a:ext cx="569437" cy="58356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≠</a:t>
              </a:r>
              <a:endParaRPr lang="fr-MA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55F3DE-C1A1-8F4B-BCD4-7F6B6EA8A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9851206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628E-BBEB-72B5-5A88-67CC051D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3B2D5B7-2F9E-51A1-D255-4E066EE7EF9B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التمرين على دفاتركم؛ اكتبوا السؤال المناسب للجواب.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DEB50E-7D24-4E4A-9C3C-D2D25D5F7FC8}"/>
              </a:ext>
            </a:extLst>
          </p:cNvPr>
          <p:cNvSpPr txBox="1"/>
          <p:nvPr/>
        </p:nvSpPr>
        <p:spPr>
          <a:xfrm>
            <a:off x="587463" y="2286392"/>
            <a:ext cx="7809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7200" dirty="0">
                <a:solidFill>
                  <a:srgbClr val="424D7B"/>
                </a:solidFill>
              </a:rPr>
              <a:t>...........................................؟</a:t>
            </a:r>
            <a:endParaRPr lang="ar-MA" sz="6000" dirty="0">
              <a:solidFill>
                <a:srgbClr val="424D7B"/>
              </a:solidFill>
            </a:endParaRP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300AF-18A6-8BC2-3436-8AEF69951A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EF86BAE-0A4A-E339-E625-1DA0B0F1FB0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C1D182-2E36-14F3-7951-259F91EF3CD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EC7C70-FA25-8B09-B567-8B9B5978950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7F4BC4-C7FC-44FD-91EE-F4B751EE980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2A26D9-0A12-0ABA-7EBB-1E57F7D4572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0B20BB6-AA4A-97CA-9A50-99884A3D7B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F1FAA7-1F65-EFC8-FF91-BD32632C84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AA8768-4FE9-80BC-3452-935AB0981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612CEA5-A3DE-4099-30A0-E8C022EB5A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9D9384D-C897-60D2-0C47-E838D51707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3F868B-453C-1E9F-4BEB-A04E5D6C8E48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نَبْدَأُ بِتَقْطيعِ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424D7B"/>
                </a:solidFill>
              </a:rPr>
              <a:t>ﭐلْمَوْزِ</a:t>
            </a:r>
            <a:r>
              <a:rPr lang="ar-MA" sz="6000" dirty="0">
                <a:solidFill>
                  <a:srgbClr val="424D7B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5337930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BCF67-D0EF-9200-F4D8-030D7080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6EEEC0E1-970F-E820-9B92-7E871085D724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C3BF9F-FBC3-801E-CBEC-907A09C68B3F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بِماذا نَبْدَأُ ؟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0CB7F3-63BE-1563-5547-F0552A5888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DA6BB0-9737-804B-8691-57E67AE16E2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D3FA2D-734C-09D7-0CE6-B562C21679D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FA845E-F2E9-34CE-5F99-A5A4B72226B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5E9CFF-B3A2-38A1-AA89-BF67E191FCB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F0F999-160B-75E1-0CD8-652EB2B560C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A2B62FF-A81D-4B88-DD71-BE710E7EA9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55FD0B-840D-77DF-50AF-6F870040D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349D74-0F09-DB77-ECE8-3ED1E3141A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0364BE7-3F08-E1A3-455A-01B9666DD7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3208B56-FAA2-9044-62FB-FFF98C82C2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70C892-716B-0EE6-F0A4-85A4F5BE2211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نَبْدَأُ بِتَقْطيعِ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424D7B"/>
                </a:solidFill>
              </a:rPr>
              <a:t>ﭐلْمَوْزِ</a:t>
            </a:r>
            <a:r>
              <a:rPr lang="ar-MA" sz="6000" dirty="0">
                <a:solidFill>
                  <a:srgbClr val="424D7B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403559712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FD948-C8AE-2C93-17D0-6AFADFDB3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FB0BB86C-42F8-E98F-5839-D11E22FEC69F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وابحثوا عن الجواب المناسب للسؤال.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3AA0F3-1FEE-C5D0-D05C-884B8136D4D2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ما </a:t>
            </a:r>
            <a:r>
              <a:rPr lang="ar-MA" sz="6000" dirty="0" err="1">
                <a:solidFill>
                  <a:srgbClr val="424D7B"/>
                </a:solidFill>
              </a:rPr>
              <a:t>ﭐلْفَواكِهُ</a:t>
            </a:r>
            <a:r>
              <a:rPr lang="ar-MA" sz="6000" dirty="0">
                <a:solidFill>
                  <a:srgbClr val="424D7B"/>
                </a:solidFill>
              </a:rPr>
              <a:t> </a:t>
            </a:r>
            <a:r>
              <a:rPr lang="ar-MA" sz="6000" dirty="0" err="1">
                <a:solidFill>
                  <a:srgbClr val="424D7B"/>
                </a:solidFill>
              </a:rPr>
              <a:t>ﭐلْمُسْتَعْمَلَةُ</a:t>
            </a:r>
            <a:r>
              <a:rPr lang="ar-MA" sz="6000" dirty="0">
                <a:solidFill>
                  <a:srgbClr val="424D7B"/>
                </a:solidFill>
              </a:rPr>
              <a:t>  </a:t>
            </a:r>
            <a:r>
              <a:rPr lang="ar-MA" sz="6000" dirty="0" err="1">
                <a:solidFill>
                  <a:srgbClr val="424D7B"/>
                </a:solidFill>
              </a:rPr>
              <a:t>فيﭐلسَّلَطَةِ</a:t>
            </a:r>
            <a:r>
              <a:rPr lang="ar-MA" sz="6000" dirty="0">
                <a:solidFill>
                  <a:srgbClr val="424D7B"/>
                </a:solidFill>
              </a:rPr>
              <a:t>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0CF73F-FB9E-72EF-D9CC-1BC2510455D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F028E6-6DB7-FBF7-889C-8C72FFC93A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B62BD0-FBCB-7803-68C7-C42B7C1D3FB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3369BA-8EF8-2DA7-D6A6-2894FB0980E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A14910-92AC-9190-906B-5983553BA26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2721725-B39B-1B6C-D241-B7EE7699F3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A93ED61-A565-CAA1-C1B3-D3DAF9C3EA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F90ABF-6822-542E-FE98-E1714B08C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ABB2ED-36D9-D7AB-0F77-0C5FEF457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D218503-5111-AA2C-C2CD-63BA6AC8FE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AF97523-0B00-C22D-5F40-B41355ACBB27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....................................................</a:t>
            </a:r>
            <a:endParaRPr lang="ar-MA" sz="6000" dirty="0">
              <a:solidFill>
                <a:srgbClr val="424D7B"/>
              </a:solidFill>
            </a:endParaRPr>
          </a:p>
        </p:txBody>
      </p:sp>
      <p:pic>
        <p:nvPicPr>
          <p:cNvPr id="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3598DC-FDB9-8F42-8A63-1FD97EF294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984063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9BAC3-C15D-74A1-1206-701BDD780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F82E03D0-A81D-3F04-1EC3-07CA4D8FBDA8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D8FDD3-9548-C4DF-88C1-72DCB05EEC36}"/>
              </a:ext>
            </a:extLst>
          </p:cNvPr>
          <p:cNvSpPr txBox="1"/>
          <p:nvPr/>
        </p:nvSpPr>
        <p:spPr>
          <a:xfrm>
            <a:off x="768183" y="187676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ما </a:t>
            </a:r>
            <a:r>
              <a:rPr lang="ar-MA" sz="6000" dirty="0" err="1">
                <a:solidFill>
                  <a:srgbClr val="424D7B"/>
                </a:solidFill>
              </a:rPr>
              <a:t>ﭐلْفَواكِهُ</a:t>
            </a:r>
            <a:r>
              <a:rPr lang="ar-MA" sz="6000" dirty="0">
                <a:solidFill>
                  <a:srgbClr val="424D7B"/>
                </a:solidFill>
              </a:rPr>
              <a:t> </a:t>
            </a:r>
            <a:r>
              <a:rPr lang="ar-MA" sz="6000" dirty="0" err="1">
                <a:solidFill>
                  <a:srgbClr val="424D7B"/>
                </a:solidFill>
              </a:rPr>
              <a:t>ﭐلْمُسْتَعْمَلَةُ</a:t>
            </a:r>
            <a:r>
              <a:rPr lang="ar-MA" sz="6000" dirty="0">
                <a:solidFill>
                  <a:srgbClr val="424D7B"/>
                </a:solidFill>
              </a:rPr>
              <a:t>  </a:t>
            </a:r>
            <a:r>
              <a:rPr lang="ar-MA" sz="6000" dirty="0" err="1">
                <a:solidFill>
                  <a:srgbClr val="424D7B"/>
                </a:solidFill>
              </a:rPr>
              <a:t>فيﭐلسَّلَطَةِ</a:t>
            </a:r>
            <a:r>
              <a:rPr lang="ar-MA" sz="6000" dirty="0">
                <a:solidFill>
                  <a:srgbClr val="424D7B"/>
                </a:solidFill>
              </a:rPr>
              <a:t>؟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E9BF32-304C-BAC3-B067-7A4AE6C54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771530-131F-2F2B-0069-C17F81D199C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E0E0F-3051-6ECB-7AD5-64F7D5EBBBC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5E52D1-DF1D-4B12-44A8-7BA22C5F3F2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0F16-97C3-B18A-6860-4A9101F1222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EF9F31-CA9B-4C56-828B-9AA5C01C6E5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8D16666-6A2A-03FA-CA3E-0E9EABD66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8E5B1A-DC0B-3729-8C19-0123BC6A0D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B13FB1B-D197-FD57-1C5F-BA4246AB2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DD957C-E89A-024F-8DFF-41A5D3F04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1964AFC-7CA7-4989-B304-EE945B89CB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4BDFD3-0837-ADCD-0416-0C89FD331A24}"/>
              </a:ext>
            </a:extLst>
          </p:cNvPr>
          <p:cNvSpPr txBox="1"/>
          <p:nvPr/>
        </p:nvSpPr>
        <p:spPr>
          <a:xfrm>
            <a:off x="496824" y="3474981"/>
            <a:ext cx="83520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اَلْفَواكِهُ </a:t>
            </a:r>
            <a:r>
              <a:rPr lang="ar-MA" sz="6000" dirty="0" err="1">
                <a:solidFill>
                  <a:srgbClr val="C00000"/>
                </a:solidFill>
              </a:rPr>
              <a:t>ﭐلْمُسْتَعْمَلَةُ</a:t>
            </a:r>
            <a:r>
              <a:rPr lang="ar-MA" sz="6000" dirty="0">
                <a:solidFill>
                  <a:srgbClr val="C00000"/>
                </a:solidFill>
              </a:rPr>
              <a:t>  </a:t>
            </a:r>
            <a:r>
              <a:rPr lang="ar-MA" sz="6000" dirty="0" err="1">
                <a:solidFill>
                  <a:srgbClr val="C00000"/>
                </a:solidFill>
              </a:rPr>
              <a:t>فيﭐلسَّلَطَةِ</a:t>
            </a:r>
            <a:r>
              <a:rPr lang="ar-MA" sz="6000" dirty="0">
                <a:solidFill>
                  <a:srgbClr val="C00000"/>
                </a:solidFill>
              </a:rPr>
              <a:t> هِيَ: اَلْمَوْزُ </a:t>
            </a:r>
            <a:r>
              <a:rPr lang="ar-MA" sz="6000" dirty="0" err="1">
                <a:solidFill>
                  <a:srgbClr val="C00000"/>
                </a:solidFill>
              </a:rPr>
              <a:t>وَﭐلتُّفّاحُ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C00000"/>
                </a:solidFill>
              </a:rPr>
              <a:t>وَﭐلْعِنَبُ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C00000"/>
                </a:solidFill>
              </a:rPr>
              <a:t>وَﭐلْبُرْتُقالُ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C00000"/>
                </a:solidFill>
              </a:rPr>
              <a:t>وَﭐلْفَراوِلَةُ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C00000"/>
                </a:solidFill>
              </a:rPr>
              <a:t>وﭐلْكيوي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C00000"/>
                </a:solidFill>
              </a:rPr>
              <a:t>وَﭐلتّوتُ</a:t>
            </a:r>
            <a:r>
              <a:rPr lang="ar-MA" sz="60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87861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E0070-3F61-6BF3-A714-609B5E69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C0BA55B2-3C4A-F5A4-E99B-59A9E37A8846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إلى النص وابحثوا عن الجواب المناسب للسؤال.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DB739D-135C-7412-2E28-FE2560F3FAFA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بِماذا نُزَيِّنُ طَبَقَ </a:t>
            </a:r>
            <a:r>
              <a:rPr lang="ar-MA" sz="6000" dirty="0" err="1">
                <a:solidFill>
                  <a:srgbClr val="424D7B"/>
                </a:solidFill>
              </a:rPr>
              <a:t>ﭐلْفَواكِهِ</a:t>
            </a:r>
            <a:r>
              <a:rPr lang="ar-MA" sz="6000" dirty="0">
                <a:solidFill>
                  <a:srgbClr val="424D7B"/>
                </a:solidFill>
              </a:rPr>
              <a:t>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4F3A32-371E-D531-1800-9A2269045F4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922B65-CC22-BC51-9B6D-F63122FF87A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54D574-4024-68B7-B33E-C37E2F90DA5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080043-BDF9-9AF4-4EC8-5AFF3481D16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D4177-789D-8545-38A8-1864C1C7325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081F9C-DB19-140A-93DE-1B9C9BB232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8FF7E9-CC5F-AD05-33C8-66D1CDF540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9727CE-4067-813A-1D51-D15BC8CD5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BE72AAB-3FD8-8D42-42AF-590D1B3CEC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DBBEFEA-8174-F9E5-CCC6-9B77142910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338A3A-1A85-3648-F01E-246A8BA5AC96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....................................................</a:t>
            </a:r>
            <a:endParaRPr lang="ar-MA" sz="6000" dirty="0">
              <a:solidFill>
                <a:srgbClr val="424D7B"/>
              </a:solidFill>
            </a:endParaRPr>
          </a:p>
        </p:txBody>
      </p:sp>
      <p:pic>
        <p:nvPicPr>
          <p:cNvPr id="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371441-69D3-05B3-4DAA-D8358953E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44835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2B5CD-1831-10BB-94C7-D3D76B256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D81DDFD8-BFC7-6258-3C52-C7B563A1C897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43DA580-C14B-D454-0401-3DB6570A3495}"/>
              </a:ext>
            </a:extLst>
          </p:cNvPr>
          <p:cNvSpPr txBox="1"/>
          <p:nvPr/>
        </p:nvSpPr>
        <p:spPr>
          <a:xfrm>
            <a:off x="938715" y="2356613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بِماذا نُزَيِّنُ طَبَقَ </a:t>
            </a:r>
            <a:r>
              <a:rPr lang="ar-MA" sz="6000" dirty="0" err="1">
                <a:solidFill>
                  <a:srgbClr val="424D7B"/>
                </a:solidFill>
              </a:rPr>
              <a:t>ﭐلْفَواكِهِ</a:t>
            </a:r>
            <a:r>
              <a:rPr lang="ar-MA" sz="6000" dirty="0">
                <a:solidFill>
                  <a:srgbClr val="424D7B"/>
                </a:solidFill>
              </a:rPr>
              <a:t>؟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FB4CF2C-2A84-B0E6-7CBB-558323636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E30EF92-BF64-2F5F-539E-63BCAF6C815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1CACF-158D-A420-718D-1EFAC0C1F00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E34CFB-5C6B-869F-B14D-729C6966A2E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165730-F7FC-64BE-100F-E647A54B85B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E56A84-63DE-7494-8142-CE0B8B38E79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8F74ABD-1206-6C1E-D0A3-6C01624B08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85BCAE-4900-7B47-0E5D-AFB36DEEE9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16868B2-D822-D717-AC2D-885BB78D5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4F5C69-F734-4642-33A9-86FCE9274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C0FBF10-7E51-B741-1BDF-55F6B8670A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C8B558-0B68-35D8-0238-DC4B64B49510}"/>
              </a:ext>
            </a:extLst>
          </p:cNvPr>
          <p:cNvSpPr txBox="1"/>
          <p:nvPr/>
        </p:nvSpPr>
        <p:spPr>
          <a:xfrm>
            <a:off x="396000" y="4434687"/>
            <a:ext cx="835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نُزَيِّنُ طَبَقَ </a:t>
            </a:r>
            <a:r>
              <a:rPr lang="ar-MA" sz="6000" dirty="0" err="1">
                <a:solidFill>
                  <a:srgbClr val="C00000"/>
                </a:solidFill>
              </a:rPr>
              <a:t>ﭐلْفَواكِهِ</a:t>
            </a:r>
            <a:r>
              <a:rPr lang="ar-MA" sz="6000" dirty="0">
                <a:solidFill>
                  <a:srgbClr val="C00000"/>
                </a:solidFill>
              </a:rPr>
              <a:t> بِشَرائِحِ </a:t>
            </a:r>
            <a:r>
              <a:rPr lang="ar-MA" sz="6000" dirty="0" err="1">
                <a:solidFill>
                  <a:srgbClr val="C00000"/>
                </a:solidFill>
              </a:rPr>
              <a:t>ﭐلْبُرْتُقالِ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rgbClr val="C00000"/>
                </a:solidFill>
              </a:rPr>
              <a:t>ﭐلْمُشْرِقَةِ</a:t>
            </a:r>
            <a:r>
              <a:rPr lang="ar-MA" sz="60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356413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96839-B317-A1C3-0BAC-2E8CBACDB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479CAA04-82CE-EC57-33CC-F4C4610BE70E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حولوا الجملة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4D089CE-891D-949D-8C44-334DA208712A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أَنْتَ: اِصْنَعْ أَجْمَلَ سَلَطَةٍ.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23C258-A348-4C5F-408D-B49B7F7FAA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CEA15-2DFB-4F08-A7FC-E9BE593240D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80B6C1-8C82-A74C-CFDD-18884085B9B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98A726-96CF-F108-A75A-ED395C58891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F57EA-9010-FA79-BE16-22A1A9F325A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106206D-25C8-BF5F-02DF-E42F4C043D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E543C5C-433F-4695-4D80-BEBC2F5F8A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704EF68-736D-96F9-14B5-3531A4268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C5BA623-F6E1-21FB-5367-AF032512E5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997390C-EE31-ED31-212F-528F7EF2C9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0D95DC5-A881-D976-28B2-A1B91B0AA9C6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أَنْتُمْ:...................................</a:t>
            </a:r>
            <a:endParaRPr lang="ar-MA" sz="6000" dirty="0">
              <a:solidFill>
                <a:srgbClr val="424D7B"/>
              </a:solidFill>
            </a:endParaRPr>
          </a:p>
        </p:txBody>
      </p:sp>
      <p:pic>
        <p:nvPicPr>
          <p:cNvPr id="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0C9489-B39C-8413-ACDA-5D3488BFD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9033267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E4D68-2B3E-D371-F824-C92CDBB5D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DA0C767C-D025-93AC-0EE9-E9E0AD31007A}"/>
              </a:ext>
            </a:extLst>
          </p:cNvPr>
          <p:cNvSpPr txBox="1"/>
          <p:nvPr/>
        </p:nvSpPr>
        <p:spPr>
          <a:xfrm>
            <a:off x="1038725" y="832537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1A50B1-A9BF-D1C0-CB33-4F6DD8AE7C2D}"/>
              </a:ext>
            </a:extLst>
          </p:cNvPr>
          <p:cNvSpPr txBox="1"/>
          <p:nvPr/>
        </p:nvSpPr>
        <p:spPr>
          <a:xfrm>
            <a:off x="587463" y="2286392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B"/>
                </a:solidFill>
              </a:rPr>
              <a:t>أَنْتَ: اِصْنَعْ أَجْمَلَ سَلَطَةٍ.</a:t>
            </a: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DEB14E4-9022-006B-0679-F9DD4140F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96D7405-7E30-66FB-6249-C957481FD1C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463BF8-36B8-6A9A-6D42-6930B605B2D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82486C-9723-7793-5C29-4AB4E03B9F5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464382-0CBA-9928-F181-1F1AB5447B3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0A398E-869C-4534-36A6-BDED7361915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2C364D6-F848-E322-D720-828339FA2E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275FFD6-2A0B-AACC-4819-D799D2CA0A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B82E7D9-71F4-1965-C023-39D53F677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4D77BE-0470-FB93-CF27-F1ABC711AC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8863B19-81A8-7FB7-031E-D05A07D6957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FC0A57-D3B7-0176-689A-57B8BE8C66A9}"/>
              </a:ext>
            </a:extLst>
          </p:cNvPr>
          <p:cNvSpPr txBox="1"/>
          <p:nvPr/>
        </p:nvSpPr>
        <p:spPr>
          <a:xfrm>
            <a:off x="542715" y="4296900"/>
            <a:ext cx="7809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أَنْتُمْ: اِصْنَعوا أَجْمَلَ سَلَطَةٍ.</a:t>
            </a:r>
          </a:p>
        </p:txBody>
      </p:sp>
    </p:spTree>
    <p:extLst>
      <p:ext uri="{BB962C8B-B14F-4D97-AF65-F5344CB8AC3E}">
        <p14:creationId xmlns:p14="http://schemas.microsoft.com/office/powerpoint/2010/main" val="384434316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مراحل  تحضير مربى المشمش. باستعمال الأرقام من 1 إلى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8F845E2F-2B61-0D7D-3267-7260A68A5A77}"/>
              </a:ext>
            </a:extLst>
          </p:cNvPr>
          <p:cNvGrpSpPr/>
          <p:nvPr/>
        </p:nvGrpSpPr>
        <p:grpSpPr>
          <a:xfrm>
            <a:off x="2064664" y="1597822"/>
            <a:ext cx="4996770" cy="4828440"/>
            <a:chOff x="2064664" y="1597822"/>
            <a:chExt cx="4996770" cy="4828440"/>
          </a:xfrm>
        </p:grpSpPr>
        <p:pic>
          <p:nvPicPr>
            <p:cNvPr id="4" name="Image 3" descr="Une image contenant évier, robinet, Appareil sanitaire, intérieur&#10;&#10;Le contenu généré par l’IA peut être incorrect.">
              <a:extLst>
                <a:ext uri="{FF2B5EF4-FFF2-40B4-BE49-F238E27FC236}">
                  <a16:creationId xmlns:a16="http://schemas.microsoft.com/office/drawing/2014/main" id="{6ACFDCF5-8A59-FF9A-D88A-E997F9E50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7622" y="1597822"/>
              <a:ext cx="2213812" cy="2194503"/>
            </a:xfrm>
            <a:prstGeom prst="rect">
              <a:avLst/>
            </a:prstGeom>
          </p:spPr>
        </p:pic>
        <p:pic>
          <p:nvPicPr>
            <p:cNvPr id="7" name="Image 6" descr="Une image contenant Ustensiles de cuisine et de cuisson au four, nourriture, appareil de cuisine, poêle à frire&#10;&#10;Le contenu généré par l’IA peut être incorrect.">
              <a:extLst>
                <a:ext uri="{FF2B5EF4-FFF2-40B4-BE49-F238E27FC236}">
                  <a16:creationId xmlns:a16="http://schemas.microsoft.com/office/drawing/2014/main" id="{7477B013-1F98-4D0E-F2CF-AAB20D7E3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64664" y="4162926"/>
              <a:ext cx="2213813" cy="2263336"/>
            </a:xfrm>
            <a:prstGeom prst="rect">
              <a:avLst/>
            </a:prstGeom>
          </p:spPr>
        </p:pic>
        <p:pic>
          <p:nvPicPr>
            <p:cNvPr id="9" name="Image 8" descr="Une image contenant Ustensiles de cuisine et de cuisson au four, appareil de cuisine, Électroménager, ustensile de cuisine&#10;&#10;Le contenu généré par l’IA peut être incorrect.">
              <a:extLst>
                <a:ext uri="{FF2B5EF4-FFF2-40B4-BE49-F238E27FC236}">
                  <a16:creationId xmlns:a16="http://schemas.microsoft.com/office/drawing/2014/main" id="{09A3FD3E-42F1-0165-54CC-73A4A1C3E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1396" y="1633695"/>
              <a:ext cx="2213812" cy="2186882"/>
            </a:xfrm>
            <a:prstGeom prst="rect">
              <a:avLst/>
            </a:prstGeom>
          </p:spPr>
        </p:pic>
        <p:pic>
          <p:nvPicPr>
            <p:cNvPr id="10" name="Image 9" descr="Une image contenant Conteneurs de stockage alimentaire, Aliments en conserve, Pot Mason, couvercle&#10;&#10;Le contenu généré par l’IA peut être incorrect.">
              <a:extLst>
                <a:ext uri="{FF2B5EF4-FFF2-40B4-BE49-F238E27FC236}">
                  <a16:creationId xmlns:a16="http://schemas.microsoft.com/office/drawing/2014/main" id="{2A869185-AE1C-A7E2-EBF8-08BD2FF45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47622" y="4162926"/>
              <a:ext cx="2213812" cy="2263336"/>
            </a:xfrm>
            <a:prstGeom prst="rect">
              <a:avLst/>
            </a:prstGeom>
          </p:spPr>
        </p:pic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03C74E8-1902-54AA-D8C5-2F7D0EA214E5}"/>
                </a:ext>
              </a:extLst>
            </p:cNvPr>
            <p:cNvSpPr/>
            <p:nvPr/>
          </p:nvSpPr>
          <p:spPr>
            <a:xfrm>
              <a:off x="6630518" y="3281048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4705FB5-C2BF-AE7F-E746-F2E824BE0673}"/>
                </a:ext>
              </a:extLst>
            </p:cNvPr>
            <p:cNvSpPr/>
            <p:nvPr/>
          </p:nvSpPr>
          <p:spPr>
            <a:xfrm>
              <a:off x="3835078" y="5892394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7CE9058-6987-B509-BCEE-AB7BCB238465}"/>
                </a:ext>
              </a:extLst>
            </p:cNvPr>
            <p:cNvSpPr/>
            <p:nvPr/>
          </p:nvSpPr>
          <p:spPr>
            <a:xfrm>
              <a:off x="6630518" y="5892394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85B7E04-D926-ABAE-ECD0-2278EB0A4CC3}"/>
                </a:ext>
              </a:extLst>
            </p:cNvPr>
            <p:cNvSpPr/>
            <p:nvPr/>
          </p:nvSpPr>
          <p:spPr>
            <a:xfrm>
              <a:off x="3847561" y="3281047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33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B18347-BE0E-82AE-034C-0FA4DD4C23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1E34B-10AA-99FF-1CC3-10B0FE068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8898F43-DFD4-E6B4-6C75-0347AD8CCC5C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9CB79-6C0B-6030-6D89-7009C630212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C04770-8B52-4B2F-7952-D221261695C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88D64F-8945-C417-1C6F-E97C7E10458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FAE0E4-01D1-5236-275F-9AE0FE16268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16E095-4004-1CB2-E772-C398B8A5B2D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DCB6BE-B399-DB4E-4111-0E9E37B3D3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A4A1FD-E43E-7BEF-F351-C477DA2FF9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CF95B50-6C3B-CB94-3E8C-33CD0AAC4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9B1CD64-06D5-887F-7D70-E3DD034857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0CB5FE-EF59-209F-0ABF-70DA391A82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BE1B2E5-F7C2-6EA5-1FA6-89789CAF41E4}"/>
              </a:ext>
            </a:extLst>
          </p:cNvPr>
          <p:cNvGrpSpPr/>
          <p:nvPr/>
        </p:nvGrpSpPr>
        <p:grpSpPr>
          <a:xfrm>
            <a:off x="2064664" y="1597822"/>
            <a:ext cx="5014672" cy="4828440"/>
            <a:chOff x="2064664" y="1597822"/>
            <a:chExt cx="5014672" cy="4828440"/>
          </a:xfrm>
        </p:grpSpPr>
        <p:pic>
          <p:nvPicPr>
            <p:cNvPr id="5" name="Image 4" descr="Une image contenant évier, robinet, Appareil sanitaire, intérieur&#10;&#10;Le contenu généré par l’IA peut être incorrect.">
              <a:extLst>
                <a:ext uri="{FF2B5EF4-FFF2-40B4-BE49-F238E27FC236}">
                  <a16:creationId xmlns:a16="http://schemas.microsoft.com/office/drawing/2014/main" id="{9365042F-C1A9-6261-8764-CB344E66E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7622" y="1597822"/>
              <a:ext cx="2213812" cy="2194503"/>
            </a:xfrm>
            <a:prstGeom prst="rect">
              <a:avLst/>
            </a:prstGeom>
          </p:spPr>
        </p:pic>
        <p:pic>
          <p:nvPicPr>
            <p:cNvPr id="8" name="Image 7" descr="Une image contenant Ustensiles de cuisine et de cuisson au four, nourriture, appareil de cuisine, poêle à frire&#10;&#10;Le contenu généré par l’IA peut être incorrect.">
              <a:extLst>
                <a:ext uri="{FF2B5EF4-FFF2-40B4-BE49-F238E27FC236}">
                  <a16:creationId xmlns:a16="http://schemas.microsoft.com/office/drawing/2014/main" id="{7F1384D3-04E0-74DA-5CE1-F5BDC5A26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64664" y="4162926"/>
              <a:ext cx="2213813" cy="2263336"/>
            </a:xfrm>
            <a:prstGeom prst="rect">
              <a:avLst/>
            </a:prstGeom>
          </p:spPr>
        </p:pic>
        <p:pic>
          <p:nvPicPr>
            <p:cNvPr id="11" name="Image 10" descr="Une image contenant Ustensiles de cuisine et de cuisson au four, appareil de cuisine, Électroménager, ustensile de cuisine&#10;&#10;Le contenu généré par l’IA peut être incorrect.">
              <a:extLst>
                <a:ext uri="{FF2B5EF4-FFF2-40B4-BE49-F238E27FC236}">
                  <a16:creationId xmlns:a16="http://schemas.microsoft.com/office/drawing/2014/main" id="{13E5197E-CD81-02A7-F1FC-0F08C8ED1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1396" y="1633695"/>
              <a:ext cx="2213812" cy="2186882"/>
            </a:xfrm>
            <a:prstGeom prst="rect">
              <a:avLst/>
            </a:prstGeom>
          </p:spPr>
        </p:pic>
        <p:pic>
          <p:nvPicPr>
            <p:cNvPr id="12" name="Image 11" descr="Une image contenant Conteneurs de stockage alimentaire, Aliments en conserve, Pot Mason, couvercle&#10;&#10;Le contenu généré par l’IA peut être incorrect.">
              <a:extLst>
                <a:ext uri="{FF2B5EF4-FFF2-40B4-BE49-F238E27FC236}">
                  <a16:creationId xmlns:a16="http://schemas.microsoft.com/office/drawing/2014/main" id="{A7040ADD-1331-04C8-771A-FAF2B3F4A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47622" y="4162926"/>
              <a:ext cx="2213812" cy="2263336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23758F3-D2A7-0F39-E574-C590C00D1943}"/>
                </a:ext>
              </a:extLst>
            </p:cNvPr>
            <p:cNvSpPr/>
            <p:nvPr/>
          </p:nvSpPr>
          <p:spPr>
            <a:xfrm>
              <a:off x="6630518" y="3281048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9344D45-6E57-B10B-691F-5231D6CB8481}"/>
                </a:ext>
              </a:extLst>
            </p:cNvPr>
            <p:cNvSpPr/>
            <p:nvPr/>
          </p:nvSpPr>
          <p:spPr>
            <a:xfrm>
              <a:off x="3835078" y="5892394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B025BDB-3340-4F83-5D65-49F582CA8DED}"/>
                </a:ext>
              </a:extLst>
            </p:cNvPr>
            <p:cNvSpPr/>
            <p:nvPr/>
          </p:nvSpPr>
          <p:spPr>
            <a:xfrm>
              <a:off x="6648420" y="5892394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5A6CDFB-C58C-9FBF-7B6E-73FA3C8811EA}"/>
                </a:ext>
              </a:extLst>
            </p:cNvPr>
            <p:cNvSpPr/>
            <p:nvPr/>
          </p:nvSpPr>
          <p:spPr>
            <a:xfrm>
              <a:off x="3847561" y="3281047"/>
              <a:ext cx="430916" cy="5112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A26AA-D7A1-E4BC-5EA8-9841DCABAC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2056605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2FB82-BC59-26BD-0EEC-7E40C7010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03665E0F-13AC-E85F-2658-D30765C5DBEB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عبروا عن المشاهد باستعمال: في البداية، ثم، بعد ذلك، و، وأخيرا.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D0B360-BE40-3A4C-F7C1-98934B0F35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F7D73C-55E3-2681-1830-ECB0A5B493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A4E24C-FD6A-4864-A259-DCAA6EDA038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CFBAC9-0D57-7484-62A3-AF9C6898350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947137-3083-0873-7407-929F86B1A6F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E474C1-0798-61AC-A365-A6BABDC781F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0E1A680-C6AB-6DB5-E317-C1441E79C6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3BFA2F-BCC7-56D3-3CF1-FCA0E2CF49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5C0ABF7-57E9-6014-990A-F1C51E036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D6E2829-0ED4-FA11-0E72-5F029B2A7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A8455D-863D-30BE-3C42-274A84E92D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C010F08-475C-245C-51D4-24100CA4B261}"/>
              </a:ext>
            </a:extLst>
          </p:cNvPr>
          <p:cNvGrpSpPr/>
          <p:nvPr/>
        </p:nvGrpSpPr>
        <p:grpSpPr>
          <a:xfrm>
            <a:off x="7596470" y="2103832"/>
            <a:ext cx="1012663" cy="4009679"/>
            <a:chOff x="7752146" y="440005"/>
            <a:chExt cx="1317515" cy="5553120"/>
          </a:xfrm>
        </p:grpSpPr>
        <p:pic>
          <p:nvPicPr>
            <p:cNvPr id="5" name="Image 4" descr="Une image contenant évier, robinet, Appareil sanitaire, intérieur&#10;&#10;Le contenu généré par l’IA peut être incorrect.">
              <a:extLst>
                <a:ext uri="{FF2B5EF4-FFF2-40B4-BE49-F238E27FC236}">
                  <a16:creationId xmlns:a16="http://schemas.microsoft.com/office/drawing/2014/main" id="{F66190DB-ACBD-053A-5DDE-A4D6538C5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52147" y="440005"/>
              <a:ext cx="1317514" cy="1241554"/>
            </a:xfrm>
            <a:prstGeom prst="rect">
              <a:avLst/>
            </a:prstGeom>
          </p:spPr>
        </p:pic>
        <p:pic>
          <p:nvPicPr>
            <p:cNvPr id="8" name="Image 7" descr="Une image contenant Ustensiles de cuisine et de cuisson au four, nourriture, appareil de cuisine, poêle à frire&#10;&#10;Le contenu généré par l’IA peut être incorrect.">
              <a:extLst>
                <a:ext uri="{FF2B5EF4-FFF2-40B4-BE49-F238E27FC236}">
                  <a16:creationId xmlns:a16="http://schemas.microsoft.com/office/drawing/2014/main" id="{0AEEE75A-04B6-919C-EBCD-4ABB25F8A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52147" y="1872573"/>
              <a:ext cx="1317514" cy="1241554"/>
            </a:xfrm>
            <a:prstGeom prst="rect">
              <a:avLst/>
            </a:prstGeom>
          </p:spPr>
        </p:pic>
        <p:pic>
          <p:nvPicPr>
            <p:cNvPr id="11" name="Image 10" descr="Une image contenant Ustensiles de cuisine et de cuisson au four, appareil de cuisine, Électroménager, ustensile de cuisine&#10;&#10;Le contenu généré par l’IA peut être incorrect.">
              <a:extLst>
                <a:ext uri="{FF2B5EF4-FFF2-40B4-BE49-F238E27FC236}">
                  <a16:creationId xmlns:a16="http://schemas.microsoft.com/office/drawing/2014/main" id="{0358C2EB-8F35-09FB-CA04-B9CCBE2D5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52146" y="3305140"/>
              <a:ext cx="1317514" cy="1241554"/>
            </a:xfrm>
            <a:prstGeom prst="rect">
              <a:avLst/>
            </a:prstGeom>
          </p:spPr>
        </p:pic>
        <p:pic>
          <p:nvPicPr>
            <p:cNvPr id="12" name="Image 11" descr="Une image contenant Conteneurs de stockage alimentaire, Aliments en conserve, Pot Mason, couvercle&#10;&#10;Le contenu généré par l’IA peut être incorrect.">
              <a:extLst>
                <a:ext uri="{FF2B5EF4-FFF2-40B4-BE49-F238E27FC236}">
                  <a16:creationId xmlns:a16="http://schemas.microsoft.com/office/drawing/2014/main" id="{47DA0E34-1D10-10EC-89A9-97B2205AA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752146" y="4751571"/>
              <a:ext cx="1317514" cy="1241554"/>
            </a:xfrm>
            <a:prstGeom prst="rect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4F1FCDF-A504-BBC8-8F66-C81F697A2BD4}"/>
              </a:ext>
            </a:extLst>
          </p:cNvPr>
          <p:cNvSpPr txBox="1"/>
          <p:nvPr/>
        </p:nvSpPr>
        <p:spPr>
          <a:xfrm>
            <a:off x="950464" y="3005270"/>
            <a:ext cx="5689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في </a:t>
            </a:r>
            <a:r>
              <a:rPr lang="ar-MA" sz="3600" dirty="0" err="1">
                <a:solidFill>
                  <a:srgbClr val="002060"/>
                </a:solidFill>
              </a:rPr>
              <a:t>ﭐلْبِدايَةِ</a:t>
            </a:r>
            <a:r>
              <a:rPr lang="ar-MA" sz="3600" dirty="0">
                <a:solidFill>
                  <a:srgbClr val="002060"/>
                </a:solidFill>
              </a:rPr>
              <a:t> ...................................................... ،</a:t>
            </a:r>
            <a:endParaRPr lang="fr-MA" sz="3600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587698-D435-9F08-5721-F308F7950C14}"/>
              </a:ext>
            </a:extLst>
          </p:cNvPr>
          <p:cNvSpPr txBox="1"/>
          <p:nvPr/>
        </p:nvSpPr>
        <p:spPr>
          <a:xfrm>
            <a:off x="950465" y="3778260"/>
            <a:ext cx="5697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ثُمَّ .................................................................. .</a:t>
            </a:r>
            <a:endParaRPr lang="fr-MA" sz="3600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A30CC7-8F03-1F76-C8D4-7F7256EAB376}"/>
              </a:ext>
            </a:extLst>
          </p:cNvPr>
          <p:cNvSpPr txBox="1"/>
          <p:nvPr/>
        </p:nvSpPr>
        <p:spPr>
          <a:xfrm>
            <a:off x="1042507" y="4694365"/>
            <a:ext cx="562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بَعْدَ ذَلِكَ</a:t>
            </a:r>
            <a:r>
              <a:rPr lang="fr-MA" sz="3600" dirty="0">
                <a:solidFill>
                  <a:srgbClr val="002060"/>
                </a:solidFill>
              </a:rPr>
              <a:t> </a:t>
            </a:r>
            <a:r>
              <a:rPr lang="ar-MA" sz="3600" dirty="0">
                <a:solidFill>
                  <a:srgbClr val="002060"/>
                </a:solidFill>
              </a:rPr>
              <a:t>..............................وَ........................ .</a:t>
            </a:r>
            <a:endParaRPr lang="fr-MA" sz="4400" dirty="0">
              <a:solidFill>
                <a:srgbClr val="00206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2EC81E-29BC-9787-ECF7-46DB1743FB24}"/>
              </a:ext>
            </a:extLst>
          </p:cNvPr>
          <p:cNvSpPr txBox="1"/>
          <p:nvPr/>
        </p:nvSpPr>
        <p:spPr>
          <a:xfrm>
            <a:off x="1003543" y="5566209"/>
            <a:ext cx="562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وَأَخيراً، .......................................................... .</a:t>
            </a:r>
            <a:endParaRPr lang="fr-MA" sz="3600" dirty="0">
              <a:solidFill>
                <a:srgbClr val="00206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D1E296-8B31-DCCA-A25F-619672D128B9}"/>
              </a:ext>
            </a:extLst>
          </p:cNvPr>
          <p:cNvSpPr txBox="1"/>
          <p:nvPr/>
        </p:nvSpPr>
        <p:spPr>
          <a:xfrm>
            <a:off x="2217978" y="1719627"/>
            <a:ext cx="4624738" cy="81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100" dirty="0">
                <a:solidFill>
                  <a:srgbClr val="E3001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مُرَبّى </a:t>
            </a:r>
            <a:r>
              <a:rPr lang="ar-MA" sz="4400" b="1" kern="100" dirty="0" err="1">
                <a:solidFill>
                  <a:srgbClr val="E3001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ﭐلْمِشْمِشِ</a:t>
            </a:r>
            <a:endParaRPr lang="fr-MA" sz="4400" b="1" kern="100" dirty="0">
              <a:solidFill>
                <a:srgbClr val="E300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E19D6C5-8949-4D15-9178-6532BB566F06}"/>
              </a:ext>
            </a:extLst>
          </p:cNvPr>
          <p:cNvSpPr/>
          <p:nvPr/>
        </p:nvSpPr>
        <p:spPr>
          <a:xfrm>
            <a:off x="717755" y="1528695"/>
            <a:ext cx="6366960" cy="5063284"/>
          </a:xfrm>
          <a:prstGeom prst="roundRect">
            <a:avLst>
              <a:gd name="adj" fmla="val 1290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F14E724-9808-FC62-1715-F2D74461F1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8" y="1652559"/>
            <a:ext cx="1921863" cy="13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0198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94FE2-A6CE-F05A-8945-CB29E1BE7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DD88920-0398-8A10-F7F1-3D775464135A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C00A4CD-6204-038D-8273-F3BE5C7EAE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0B320D-1D9E-0054-B227-B2BC9117FC0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00C142-162F-0036-AE1C-32BAAF5C659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8B0370-4B6D-B669-EC45-AF8AB97941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8968F0-DDD9-B129-0683-A409789B89F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B97D43-2578-E84C-A4B2-04F068FDCE5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AC7D78C-2A6D-1644-1EF7-CA38D49472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8C488D-743D-B269-0DA1-7D749AA37B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61A603C-C6DE-EBD1-D882-FEEE4D26B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14AB5B-1805-AEDF-D64C-416BBA565B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8E1238A-C8B9-71F8-E40E-C3CCB98DF8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556592-37C7-3B36-7D2E-B903D2A1A1B1}"/>
              </a:ext>
            </a:extLst>
          </p:cNvPr>
          <p:cNvGrpSpPr/>
          <p:nvPr/>
        </p:nvGrpSpPr>
        <p:grpSpPr>
          <a:xfrm>
            <a:off x="7596470" y="2103832"/>
            <a:ext cx="1012663" cy="4009679"/>
            <a:chOff x="7752146" y="440005"/>
            <a:chExt cx="1317515" cy="5553120"/>
          </a:xfrm>
        </p:grpSpPr>
        <p:pic>
          <p:nvPicPr>
            <p:cNvPr id="5" name="Image 4" descr="Une image contenant évier, robinet, Appareil sanitaire, intérieur&#10;&#10;Le contenu généré par l’IA peut être incorrect.">
              <a:extLst>
                <a:ext uri="{FF2B5EF4-FFF2-40B4-BE49-F238E27FC236}">
                  <a16:creationId xmlns:a16="http://schemas.microsoft.com/office/drawing/2014/main" id="{22DA1465-6F47-41ED-7687-B993D67A1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52147" y="440005"/>
              <a:ext cx="1317514" cy="1241554"/>
            </a:xfrm>
            <a:prstGeom prst="rect">
              <a:avLst/>
            </a:prstGeom>
          </p:spPr>
        </p:pic>
        <p:pic>
          <p:nvPicPr>
            <p:cNvPr id="8" name="Image 7" descr="Une image contenant Ustensiles de cuisine et de cuisson au four, nourriture, appareil de cuisine, poêle à frire&#10;&#10;Le contenu généré par l’IA peut être incorrect.">
              <a:extLst>
                <a:ext uri="{FF2B5EF4-FFF2-40B4-BE49-F238E27FC236}">
                  <a16:creationId xmlns:a16="http://schemas.microsoft.com/office/drawing/2014/main" id="{06B6D4CB-EC79-6BC2-C382-7A24CEE1D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52147" y="1872573"/>
              <a:ext cx="1317514" cy="1241554"/>
            </a:xfrm>
            <a:prstGeom prst="rect">
              <a:avLst/>
            </a:prstGeom>
          </p:spPr>
        </p:pic>
        <p:pic>
          <p:nvPicPr>
            <p:cNvPr id="11" name="Image 10" descr="Une image contenant Ustensiles de cuisine et de cuisson au four, appareil de cuisine, Électroménager, ustensile de cuisine&#10;&#10;Le contenu généré par l’IA peut être incorrect.">
              <a:extLst>
                <a:ext uri="{FF2B5EF4-FFF2-40B4-BE49-F238E27FC236}">
                  <a16:creationId xmlns:a16="http://schemas.microsoft.com/office/drawing/2014/main" id="{BC047926-FC2C-8144-879B-0AB5B34D6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52146" y="3305140"/>
              <a:ext cx="1317514" cy="1241554"/>
            </a:xfrm>
            <a:prstGeom prst="rect">
              <a:avLst/>
            </a:prstGeom>
          </p:spPr>
        </p:pic>
        <p:pic>
          <p:nvPicPr>
            <p:cNvPr id="12" name="Image 11" descr="Une image contenant Conteneurs de stockage alimentaire, Aliments en conserve, Pot Mason, couvercle&#10;&#10;Le contenu généré par l’IA peut être incorrect.">
              <a:extLst>
                <a:ext uri="{FF2B5EF4-FFF2-40B4-BE49-F238E27FC236}">
                  <a16:creationId xmlns:a16="http://schemas.microsoft.com/office/drawing/2014/main" id="{50BF7AEA-9C2A-686F-BC5D-EAD391A31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752146" y="4751571"/>
              <a:ext cx="1317514" cy="1241554"/>
            </a:xfrm>
            <a:prstGeom prst="rect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6214FB6-9117-DD73-9D62-F14B77DA871C}"/>
              </a:ext>
            </a:extLst>
          </p:cNvPr>
          <p:cNvSpPr txBox="1"/>
          <p:nvPr/>
        </p:nvSpPr>
        <p:spPr>
          <a:xfrm>
            <a:off x="950464" y="3005270"/>
            <a:ext cx="5689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في </a:t>
            </a:r>
            <a:r>
              <a:rPr lang="ar-MA" sz="3600" dirty="0" err="1">
                <a:solidFill>
                  <a:srgbClr val="002060"/>
                </a:solidFill>
              </a:rPr>
              <a:t>ﭐلْبِدايَةِ</a:t>
            </a:r>
            <a:r>
              <a:rPr lang="ar-MA" sz="3600" dirty="0">
                <a:solidFill>
                  <a:srgbClr val="002060"/>
                </a:solidFill>
              </a:rPr>
              <a:t> 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اِغْسِلْ حَبّاتِ </a:t>
            </a:r>
            <a:r>
              <a:rPr lang="ar-MA" sz="3600" kern="100" dirty="0" err="1">
                <a:solidFill>
                  <a:srgbClr val="C00000"/>
                </a:solidFill>
                <a:ea typeface="Calibri" panose="020F0502020204030204" pitchFamily="34" charset="0"/>
              </a:rPr>
              <a:t>ﭐلْمِشْمِشِ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 وَأَزِلْ بُذورَها</a:t>
            </a:r>
            <a:r>
              <a:rPr lang="ar-MA" sz="3600" dirty="0">
                <a:solidFill>
                  <a:srgbClr val="C00000"/>
                </a:solidFill>
              </a:rPr>
              <a:t> ،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86C226-2AE2-1D52-616B-7A461E22EA61}"/>
              </a:ext>
            </a:extLst>
          </p:cNvPr>
          <p:cNvSpPr txBox="1"/>
          <p:nvPr/>
        </p:nvSpPr>
        <p:spPr>
          <a:xfrm>
            <a:off x="950465" y="3778260"/>
            <a:ext cx="5697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ثُمَّ 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ضَعِ </a:t>
            </a:r>
            <a:r>
              <a:rPr lang="ar-MA" sz="3600" kern="100" dirty="0" err="1">
                <a:solidFill>
                  <a:srgbClr val="C00000"/>
                </a:solidFill>
                <a:ea typeface="Calibri" panose="020F0502020204030204" pitchFamily="34" charset="0"/>
              </a:rPr>
              <a:t>ﭐلْكُلَّ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 في قِدْرٍ عَلى نارٍ هادِئَةٍ.</a:t>
            </a:r>
            <a:endParaRPr lang="fr-MA" sz="3600" kern="10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4EF9FD-0D23-06FE-F721-C8B8831E7410}"/>
              </a:ext>
            </a:extLst>
          </p:cNvPr>
          <p:cNvSpPr txBox="1"/>
          <p:nvPr/>
        </p:nvSpPr>
        <p:spPr>
          <a:xfrm>
            <a:off x="763069" y="4694365"/>
            <a:ext cx="5900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بَعْدَ ذَلِكَ</a:t>
            </a:r>
            <a:r>
              <a:rPr lang="fr-MA" sz="3600" dirty="0">
                <a:solidFill>
                  <a:srgbClr val="002060"/>
                </a:solidFill>
              </a:rPr>
              <a:t> 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أَضِفِ </a:t>
            </a:r>
            <a:r>
              <a:rPr lang="ar-MA" sz="3600" kern="100" dirty="0" err="1">
                <a:solidFill>
                  <a:srgbClr val="C00000"/>
                </a:solidFill>
                <a:ea typeface="Calibri" panose="020F0502020204030204" pitchFamily="34" charset="0"/>
              </a:rPr>
              <a:t>ﭐلسُّكَّرَ</a:t>
            </a:r>
            <a:r>
              <a:rPr lang="ar-MA" sz="3600" kern="100" dirty="0">
                <a:solidFill>
                  <a:srgbClr val="FF0000"/>
                </a:solidFill>
                <a:ea typeface="Calibri" panose="020F0502020204030204" pitchFamily="34" charset="0"/>
              </a:rPr>
              <a:t>.</a:t>
            </a:r>
            <a:r>
              <a:rPr lang="ar-MA" sz="3600" kern="100" dirty="0">
                <a:ea typeface="Calibri" panose="020F0502020204030204" pitchFamily="34" charset="0"/>
              </a:rPr>
              <a:t> </a:t>
            </a:r>
            <a:r>
              <a:rPr lang="ar-MA" sz="3600" dirty="0">
                <a:solidFill>
                  <a:srgbClr val="002060"/>
                </a:solidFill>
              </a:rPr>
              <a:t>وَ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حَرِّكِ </a:t>
            </a:r>
            <a:r>
              <a:rPr lang="ar-MA" sz="3600" kern="100" dirty="0" err="1">
                <a:solidFill>
                  <a:srgbClr val="C00000"/>
                </a:solidFill>
                <a:ea typeface="Calibri" panose="020F0502020204030204" pitchFamily="34" charset="0"/>
              </a:rPr>
              <a:t>ﭐلْخَليطَ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 جَيِّداً.</a:t>
            </a:r>
            <a:endParaRPr lang="fr-MA" sz="3600" kern="10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3BAD56-F023-6769-FD28-2E8CBF347291}"/>
              </a:ext>
            </a:extLst>
          </p:cNvPr>
          <p:cNvSpPr txBox="1"/>
          <p:nvPr/>
        </p:nvSpPr>
        <p:spPr>
          <a:xfrm>
            <a:off x="1003543" y="5566209"/>
            <a:ext cx="562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3600" dirty="0">
                <a:solidFill>
                  <a:srgbClr val="002060"/>
                </a:solidFill>
              </a:rPr>
              <a:t>وَأَخيراً، </a:t>
            </a:r>
            <a:r>
              <a:rPr lang="ar-MA" sz="3600" dirty="0">
                <a:solidFill>
                  <a:srgbClr val="C00000"/>
                </a:solidFill>
              </a:rPr>
              <a:t>ضَعِ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3600" kern="100" dirty="0" err="1">
                <a:solidFill>
                  <a:srgbClr val="C00000"/>
                </a:solidFill>
                <a:ea typeface="Calibri" panose="020F0502020204030204" pitchFamily="34" charset="0"/>
              </a:rPr>
              <a:t>ﭐلْمُرَبّى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 في </a:t>
            </a:r>
            <a:r>
              <a:rPr lang="ar-MA" sz="3600" kern="100" dirty="0" err="1">
                <a:solidFill>
                  <a:srgbClr val="C00000"/>
                </a:solidFill>
                <a:ea typeface="Calibri" panose="020F0502020204030204" pitchFamily="34" charset="0"/>
              </a:rPr>
              <a:t>قِنّيناتٍ</a:t>
            </a:r>
            <a:r>
              <a:rPr lang="ar-MA" sz="3600" kern="100" dirty="0">
                <a:solidFill>
                  <a:srgbClr val="C00000"/>
                </a:solidFill>
                <a:ea typeface="Calibri" panose="020F0502020204030204" pitchFamily="34" charset="0"/>
              </a:rPr>
              <a:t> زُجاجِيَّةٍ</a:t>
            </a:r>
            <a:r>
              <a:rPr lang="ar-MA" sz="3600" dirty="0">
                <a:solidFill>
                  <a:srgbClr val="C00000"/>
                </a:solidFill>
              </a:rPr>
              <a:t>.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1556584-2414-0316-2056-862155BE5E0D}"/>
              </a:ext>
            </a:extLst>
          </p:cNvPr>
          <p:cNvSpPr txBox="1"/>
          <p:nvPr/>
        </p:nvSpPr>
        <p:spPr>
          <a:xfrm>
            <a:off x="2217978" y="1719627"/>
            <a:ext cx="4624738" cy="81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100" dirty="0">
                <a:solidFill>
                  <a:srgbClr val="E3001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مُرَبّى </a:t>
            </a:r>
            <a:r>
              <a:rPr lang="ar-MA" sz="4400" b="1" kern="100" dirty="0" err="1">
                <a:solidFill>
                  <a:srgbClr val="E3001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ﭐلْمِشْمِشِ</a:t>
            </a:r>
            <a:endParaRPr lang="fr-MA" sz="4400" b="1" kern="100" dirty="0">
              <a:solidFill>
                <a:srgbClr val="E300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95BA335-AFB3-77BD-5B92-D8FB6552AC36}"/>
              </a:ext>
            </a:extLst>
          </p:cNvPr>
          <p:cNvSpPr/>
          <p:nvPr/>
        </p:nvSpPr>
        <p:spPr>
          <a:xfrm>
            <a:off x="743498" y="1627607"/>
            <a:ext cx="6366960" cy="4872352"/>
          </a:xfrm>
          <a:prstGeom prst="roundRect">
            <a:avLst>
              <a:gd name="adj" fmla="val 12905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80DC0D-866B-DCC9-6EB4-30944ABA95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8" y="1652559"/>
            <a:ext cx="1921863" cy="13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4283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الأكل الصحي: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ECA627F-C9EC-8A46-B403-8129AF5F43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7481" y="1969477"/>
            <a:ext cx="6129038" cy="408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الكل الصحي".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BDBB31-DD2E-FAC7-0B00-2445F1AF05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t="15148" r="14561" b="61535"/>
          <a:stretch/>
        </p:blipFill>
        <p:spPr>
          <a:xfrm>
            <a:off x="3181504" y="1512000"/>
            <a:ext cx="2780992" cy="10855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8988FC-A012-0FDB-0445-09B243190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47026" r="5425" b="7772"/>
          <a:stretch/>
        </p:blipFill>
        <p:spPr>
          <a:xfrm>
            <a:off x="1584966" y="2668887"/>
            <a:ext cx="5744144" cy="383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3250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4C2B34-D2FD-E262-1E79-9A353B676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t="15148" r="14561" b="61535"/>
          <a:stretch/>
        </p:blipFill>
        <p:spPr>
          <a:xfrm>
            <a:off x="3181504" y="1512000"/>
            <a:ext cx="2780992" cy="10855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CA7EFB-EB1F-87BD-64E1-5D12B051E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47026" r="5425" b="7772"/>
          <a:stretch/>
        </p:blipFill>
        <p:spPr>
          <a:xfrm>
            <a:off x="1584966" y="2668887"/>
            <a:ext cx="5744144" cy="3838040"/>
          </a:xfrm>
          <a:prstGeom prst="rect">
            <a:avLst/>
          </a:prstGeom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14DAE4C-153B-78F8-44C1-146965880EF7}"/>
              </a:ext>
            </a:extLst>
          </p:cNvPr>
          <p:cNvSpPr txBox="1"/>
          <p:nvPr/>
        </p:nvSpPr>
        <p:spPr>
          <a:xfrm>
            <a:off x="493756" y="1863132"/>
            <a:ext cx="8257845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كُنْتُ أُحِبُّ أَنْ أَزورَ بَيْتَ صَديقي تامِرٍ، نَلْعَبُ وَنَمْرَحُ وَنَأْكُلُ ما نَشاءُ.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نَأْكُلُ كَثيراً وَنَشْرَبُ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ٱلْمَشْروباتِ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بَيْتِ تامِرٍ كانَ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دائِماً أَطْيَبَ طَعامٍ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ٱلدُّنْيا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وَكانَ يُسْعِدُنا دائِماً أَنْ نَأْكُلَ أَمامَ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ٱلتِّلِفِزْيونِ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وَٱلطَّبَقُ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أَيْدينا!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A845BE-4D90-D053-5E11-8975D698E9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1929"/>
            <a:ext cx="2816850" cy="2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70D511-D90A-3844-2B8E-92129BDDB760}"/>
              </a:ext>
            </a:extLst>
          </p:cNvPr>
          <p:cNvSpPr txBox="1"/>
          <p:nvPr/>
        </p:nvSpPr>
        <p:spPr>
          <a:xfrm>
            <a:off x="1443789" y="1952042"/>
            <a:ext cx="730781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كُنّا نَأْكُلُ وَلَوْ لَمْ نَشْعُرْ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بِٱلْجوعِ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في كُلِّ مَرَّةٍ أَزورُ فيها بَيْتَ تامِرٍ كُنّا نَأْكُلُ أَكْثَرَ وَأَكْثَرَ.. وَبَعْدَ مُدَّةٍ، أَحْسَسْتُ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بِٱلْمَغَصِ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بَطْني.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أَبي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اَلْإِكْثارُ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ما أَمْرَضَكَ يا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أَعْطاني حَبَّةَ دَواءٍ ثُمَّ وَضَعَني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ٱلسَّريرِ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وَنِمْتُ.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مَنامي حَلَمْتُ أَحْلاماً مُخيفَةً...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5810D5-5699-33AB-3E3B-102AE3290B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285" y="1952042"/>
            <a:ext cx="1263715" cy="16762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1C169D-DEFB-A994-B853-2477BC3D7C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400" y="4275755"/>
            <a:ext cx="2519242" cy="22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4BB31-E40A-4513-707F-82A66128C6AD}"/>
              </a:ext>
            </a:extLst>
          </p:cNvPr>
          <p:cNvSpPr txBox="1"/>
          <p:nvPr/>
        </p:nvSpPr>
        <p:spPr>
          <a:xfrm>
            <a:off x="1283831" y="1855062"/>
            <a:ext cx="738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حَلَمْتُ أَيْضاً كَيْفَ أُريدُ أَنْ أَكونَ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.عِنْدَما أَكْبُرُ أُريدُ أَنْ أَكونَ قَوِيّاً مِثْلَ أَبـي، وَأَنْ يَكونَ عِنْديَ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ٱلْكَثيرُ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وَٱلنَّشاطِ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لي أَبي إِنَّ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ٱلسِّرَّ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ٱلصِّحَّةِ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ٱلسَّليمَةِ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ٱلصِّحِّيُّ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فَقُلْتُ لَهُ: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شُكْراً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أَبي، سَأَعْمَلُ بِكَلامِكَ.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69B0A0-996F-D9A0-BDF7-4E467BCB05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928" y="3031959"/>
            <a:ext cx="2455536" cy="20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02BBB0-FC68-4854-89D7-BB1136B1C9EC}"/>
              </a:ext>
            </a:extLst>
          </p:cNvPr>
          <p:cNvSpPr txBox="1"/>
          <p:nvPr/>
        </p:nvSpPr>
        <p:spPr>
          <a:xfrm>
            <a:off x="3537284" y="2438047"/>
            <a:ext cx="5085606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أَقْفِزُ قَفْزاً. وَعِنْدَ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أَكَلْتُ وَجْبَةً لَذيذَةً مِنْ يَدِ أُمّي، وَشَرِبْتُ ماءً مُنْعِشاً.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قُمْتُ بِعَمَلي بِحَماسَةٍ. كانَتْ مُعَلِّمَتي سَعيدَةً جِداًّ بِعَمَلي.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3C15FB-825C-ACF9-45AA-C2A78B3E8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395" y="2640671"/>
            <a:ext cx="3032489" cy="309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018C944F-F0C9-4B4B-8D11-DAFAA4A5024B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EE3C2CB-324B-AC65-D9D8-0E0EED38F3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60E5C04-DD97-B9B8-CF3C-79210E3270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884461-3AE2-4C3E-AAE6-40F97E6518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E0758F-0F5F-8A8B-7CAD-E7DD22C0712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38991E-44F3-E6CF-1B42-7CD78B7F9C1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673C09-00D8-108A-ADF5-3B0F7451C79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352B64E3-B148-0A24-CF88-7323404D9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0CB5D7D-F7EB-8170-0732-9FFF9A4F2F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FE96F8-6192-C803-E31D-63D57F94E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F164114-4BE2-5383-D571-2F0930BAA0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F30E9A9-3FCB-855D-6367-2BC510D1D29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A086DF-4627-F8A7-10DC-52D6EC3BFDD7}"/>
              </a:ext>
            </a:extLst>
          </p:cNvPr>
          <p:cNvSpPr txBox="1"/>
          <p:nvPr/>
        </p:nvSpPr>
        <p:spPr>
          <a:xfrm>
            <a:off x="-103246" y="2304331"/>
            <a:ext cx="8648334" cy="312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لَكِنْ،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ٱلْأَعْظَمُ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ذَلِكَ، أَنّي سَجَّلْتُ هَدَفَيْنِ في مُباراةِ كُرَةِ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وَأَرَدْتُ أَنْ يَشْعُرَ تامِر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نَفْسِهِ أَيْضاً.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 واحِدٍ يَحْتاجُ إِلى أَنْ يَأْكُلَ ما يَكْفي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إِسْرافٍ.</a:t>
            </a:r>
          </a:p>
        </p:txBody>
      </p:sp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2DCDE-93E7-1FCB-4DA8-20CF9F45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93E77186-F9E9-B611-CB01-F98C3AC1A644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A67AC233-15C5-9617-CBBE-76ECF8F4B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A86C68-A616-331E-962C-8D3A4582D65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C4BF15-EA7F-48A9-E980-B89D02DF8E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FB8CD4-B8E1-B1B0-FF1D-6BD070D2779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BA8EBB-D784-084C-F010-E72F865FDE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4EB31D-15F7-EF8C-53B1-084C10389BF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F5B94CD-19E3-3BF2-9130-092A8FC06A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CA4DAC8-3341-C59E-24D0-749E41E2B3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E81D34-B839-011A-871D-780BEB527D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BACCC3C-6F4A-AFBF-5715-EDACD89BE7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6509AFE-1AC6-0600-D596-169B97D675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0B55C-E8E9-9BCB-EBA4-89BEAC2F651F}"/>
              </a:ext>
            </a:extLst>
          </p:cNvPr>
          <p:cNvSpPr txBox="1"/>
          <p:nvPr/>
        </p:nvSpPr>
        <p:spPr>
          <a:xfrm>
            <a:off x="416723" y="1872650"/>
            <a:ext cx="823657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قُلْتُ لِتامِرٍ: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اُتْرُكْ رَقائِقَ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ٱلْبَطاطِسِ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جَرِّبْ بَدَلاً مِنْها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ٱلْخُبْزَ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ٱلْأَسْمَرَ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ٱلْجافَّةَ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سَمَكاً طازَجاً، وَلَحْماً خالِياً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ٱلدُّهْنِ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اَلْحَليبُ يُقَوّي أَسْنانَكَ وَعِظامَكَ.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طَعاماً مُتَوازِناً كَيْ تَكونَ رَشيقاً.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سُرْعانَ ما غَيَّرَ تامِر أَيْضاً طَريقَتَهُ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فَأَصْبَحَ يَأْكُلُ طَعاماً صِحِّيّاً دائِماً.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657526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4C3209-F48C-5467-36E9-8FEFAE0F62D8}"/>
              </a:ext>
            </a:extLst>
          </p:cNvPr>
          <p:cNvSpPr txBox="1"/>
          <p:nvPr/>
        </p:nvSpPr>
        <p:spPr>
          <a:xfrm>
            <a:off x="493756" y="1863132"/>
            <a:ext cx="8257845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كُنْتُ أُحِبُّ أَنْ أَزورَ بَيْتَ صَديقي تامِرٍ، نَلْعَبُ وَنَمْرَحُ وَنَأْكُلُ ما نَشاءُ.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نَأْكُلُ كَثيراً وَنَشْرَبُ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ٱلْمَشْروباتِ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بَيْتِ تامِرٍ كانَ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دائِماً أَطْيَبَ طَعامٍ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ٱلدُّنْيا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وَكانَ يُسْعِدُنا دائِماً أَنْ نَأْكُلَ أَمامَ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ٱلتِّلِفِزْيونِ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وَٱلطَّبَقُ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أَيْدينا!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925E5B-D89F-A1DE-ABFE-3F457A7264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711929"/>
            <a:ext cx="2816850" cy="2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1FCEB6A-90E9-CA6A-F428-A24215F78F35}"/>
              </a:ext>
            </a:extLst>
          </p:cNvPr>
          <p:cNvSpPr txBox="1"/>
          <p:nvPr/>
        </p:nvSpPr>
        <p:spPr>
          <a:xfrm>
            <a:off x="1443789" y="1952042"/>
            <a:ext cx="730781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كُنّا نَأْكُلُ وَلَوْ لَمْ نَشْعُرْ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بِٱلْجوعِ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في كُلِّ مَرَّةٍ أَزورُ فيها بَيْتَ تامِرٍ كُنّا نَأْكُلُ أَكْثَرَ وَأَكْثَرَ.. وَبَعْدَ مُدَّةٍ، أَحْسَسْتُ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بِٱلْمَغَصِ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بَطْني.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أَبي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اَلْإِكْثارُ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ما أَمْرَضَكَ يا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أَعْطاني حَبَّةَ دَواءٍ ثُمَّ وَضَعَني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ٱلسَّريرِ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وَنِمْتُ.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مَنامي حَلَمْتُ أَحْلاماً مُخيفَةً...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3AF9C-CC21-4517-D966-CCE48C1624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285" y="1952042"/>
            <a:ext cx="1263715" cy="16762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E0EC9E-DF01-9E9A-04BC-52EFAFF42D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00" y="4275755"/>
            <a:ext cx="2519242" cy="2215790"/>
          </a:xfrm>
          <a:prstGeom prst="rect">
            <a:avLst/>
          </a:prstGeom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AEEB50-C128-F46F-D761-7334B5FD7175}"/>
              </a:ext>
            </a:extLst>
          </p:cNvPr>
          <p:cNvSpPr txBox="1"/>
          <p:nvPr/>
        </p:nvSpPr>
        <p:spPr>
          <a:xfrm>
            <a:off x="1283831" y="1855062"/>
            <a:ext cx="738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حَلَمْتُ أَيْضاً كَيْفَ أُريدُ أَنْ أَكونَ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.عِنْدَما أَكْبُرُ أُريدُ أَنْ أَكونَ قَوِيّاً مِثْلَ أَبـي، وَأَنْ يَكونَ عِنْديَ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ٱلْكَثيرُ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وَٱلنَّشاطِ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قالَ لي أَبي إِنَّ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ٱلسِّرَّ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ٱلْحِفاظِ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ٱلصِّحَّةِ</a:t>
            </a:r>
            <a:endParaRPr lang="a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ٱلسَّليمَةِ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ٱلصِّحِّيُّ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فَقُلْتُ لَهُ: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شُكْراً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يا أَبي، سَأَعْمَلُ بِكَلامِكَ.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6B3542-F32F-4C76-6DE4-865DF0D08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928" y="3031959"/>
            <a:ext cx="2455536" cy="2087968"/>
          </a:xfrm>
          <a:prstGeom prst="rect">
            <a:avLst/>
          </a:prstGeom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EA271B-9767-F060-86FD-8F59D4BB7567}"/>
              </a:ext>
            </a:extLst>
          </p:cNvPr>
          <p:cNvSpPr txBox="1"/>
          <p:nvPr/>
        </p:nvSpPr>
        <p:spPr>
          <a:xfrm>
            <a:off x="3537284" y="2438047"/>
            <a:ext cx="5085606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أَقْفِزُ قَفْزاً. وَعِنْدَ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ٱلْغَداءِ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أَكَلْتُ وَجْبَةً لَذيذَةً مِنْ يَدِ أُمّي، وَشَرِبْتُ ماءً مُنْعِشاً.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قُمْتُ بِعَمَلي بِحَماسَةٍ. كانَتْ مُعَلِّمَتي سَعيدَةً جِداًّ بِعَمَلي.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28A16A-4BFC-BD9F-0D46-2A026EE57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395" y="2640671"/>
            <a:ext cx="3032489" cy="3098392"/>
          </a:xfrm>
          <a:prstGeom prst="rect">
            <a:avLst/>
          </a:prstGeom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A0DF9-EB9A-6B48-F4DA-C6C2180B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ACD593A5-416B-4588-1A41-B4EE6456ABA9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9E1041-C077-B861-AFCA-C8EE925FC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2706AD-63A1-DAFD-3F0F-A4DECBEDE5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860685-176C-851D-52B6-87ED23107D1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A8E076-55F4-BF9B-AFBA-36713A7371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126D7C0-454A-1AAE-903B-0EC029931DB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DA867C-0C67-B754-A68B-14636D23AAC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EC13A5B-4490-09D0-E6F2-3BA0C9CFDD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71FC6E4-B0EA-6A9C-7AE7-99809F23AB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31DFDED-EAC2-0815-E546-A1757A0F6B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C97F9D-A395-9EFD-78B1-B7CE608F1D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5CF8AA4-BCC7-64F9-0DF0-2A78598E40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F35CBC-E864-540E-C343-358AFEE19E6F}"/>
              </a:ext>
            </a:extLst>
          </p:cNvPr>
          <p:cNvSpPr txBox="1"/>
          <p:nvPr/>
        </p:nvSpPr>
        <p:spPr>
          <a:xfrm>
            <a:off x="-103246" y="2304331"/>
            <a:ext cx="8648334" cy="312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لَكِنْ،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ٱلْأَعْظَمُ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ذَلِكَ، أَنّي سَجَّلْتُ هَدَفَيْنِ في مُباراةِ كُرَةِ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شَعَرْتُ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وَأَرَدْتُ أَنْ يَشْعُرَ تامِر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بِٱلرِّضا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نَفْسِهِ أَيْضاً.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 واحِدٍ يَحْتاجُ إِلى أَنْ يَأْكُلَ ما يَكْفي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ٱلْخُضَرِ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إِسْرافٍ.</a:t>
            </a:r>
          </a:p>
        </p:txBody>
      </p:sp>
    </p:spTree>
    <p:extLst>
      <p:ext uri="{BB962C8B-B14F-4D97-AF65-F5344CB8AC3E}">
        <p14:creationId xmlns:p14="http://schemas.microsoft.com/office/powerpoint/2010/main" val="154717473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04E1-B47A-6C9C-FC1C-5D6BDCC3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94C7E8CF-C557-9840-016E-ACFB0EC47355}"/>
              </a:ext>
            </a:extLst>
          </p:cNvPr>
          <p:cNvSpPr txBox="1"/>
          <p:nvPr/>
        </p:nvSpPr>
        <p:spPr>
          <a:xfrm>
            <a:off x="854242" y="828455"/>
            <a:ext cx="6547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A3C9E1E5-0DB8-071F-7BB6-E480F82C2F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3D4404F-A4F2-1BBC-6587-C3E1DC48E07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FD7A01-2A04-8C3F-7B46-1975787F42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75ACB0-01D1-17DF-4F36-2D6B3F0A7E5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557294-F608-7096-7D22-D0D36E96625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17D7C0-48FD-626D-9F26-51A4193071C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3D11A24-2DB8-C0ED-E1DB-68B7E440B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AC2B5A1-8C1C-FEEB-F0DF-7556AC930D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24929CB-2824-295B-144C-D860935192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3034F6C-5D2B-164A-89E8-C9E3CCE5DD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D07C406-C582-D7ED-89DA-2F80E1D5A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1E279A-9B58-9473-7A2C-AF429E937236}"/>
              </a:ext>
            </a:extLst>
          </p:cNvPr>
          <p:cNvSpPr txBox="1"/>
          <p:nvPr/>
        </p:nvSpPr>
        <p:spPr>
          <a:xfrm>
            <a:off x="416723" y="1872650"/>
            <a:ext cx="823657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قُلْتُ لِتامِرٍ: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اُتْرُكْ رَقائِقَ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ٱلْبَطاطِسِ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جَرِّبْ بَدَلاً مِنْها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ٱلْخُبْزَ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ٱلْأَسْمَرَ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ٱلْجافَّةَ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سَمَكاً طازَجاً، وَلَحْماً خالِياً مِنَ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ٱلدُّهْنِ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اَلْحَليبُ يُقَوّي أَسْنانَكَ وَعِظامَكَ.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كُلْ طَعاماً مُتَوازِناً كَيْ تَكونَ رَشيقاً.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سُرْعانَ ما غَيَّرَ تامِر أَيْضاً طَريقَتَهُ في </a:t>
            </a:r>
            <a:r>
              <a:rPr lang="ar-S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فَأَصْبَحَ يَأْكُلُ طَعاماً صِحِّيّاً دائِماً.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181260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أَحْمَدُ يُحِبُّ أَنْ يَلْعَبَ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0882E-4126-FE85-792E-7752763F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DA640D53-86D1-8369-A845-B9A8DAC5BF26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أَحْمَدُ يُحِبُّ أَنْ يَلْعَبَ في بَيْتِ صَديقِهِ تامِرٍ.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98DB6E-E167-9E0A-A56B-C3D7B8EEA8B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CAA79-154B-B42F-9591-E61CABB8397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893AA7-5218-CA91-D38D-546789AF731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9E4075-C6E4-6476-7CF0-FAE21AC91D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F59376-EDE4-C672-7DEC-40A0098FFC0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2E54EE-4CCA-CA92-4F88-02D71FFC5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4F6504-4C40-1DAC-A249-79CD2925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B74C37-1616-5382-8AA8-7C1FDF13F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BE2A5D-60F8-A287-62CD-3668F34C7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8B9C48-DC22-918A-EBE1-A39E6F258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34DE015-FA78-BC22-709D-3F199AF6F19F}"/>
              </a:ext>
            </a:extLst>
          </p:cNvPr>
          <p:cNvSpPr txBox="1"/>
          <p:nvPr/>
        </p:nvSpPr>
        <p:spPr>
          <a:xfrm>
            <a:off x="1074040" y="3315501"/>
            <a:ext cx="71547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أَحْمَدُ يُحِبُّ أَنْ يَلْعَبَ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بَيْتِ صَديقِهِ تامِرٍ.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EDD50B13-55C6-3BA6-E76E-B7A8165C01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35263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كانَ يَأْكُلُ أَحْمَدُ وَتامِرٌ في بَيْتِ تامِرٍ؟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364C7-ADB5-8FD4-00A5-27582116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35B59845-5A5F-E4DD-D677-9478FCF70430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  أَحْمَدُ وَتامِرٌ يَأْكُل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انِ ما يَشاءانِ وَيَشْرَبانِ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ٱلْمَشْروباتِ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ٱلْغازِيَّةَ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67F921-8A47-0BF1-EC59-B2FBE9B0202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129D5E-9350-18EB-CE1B-5A73EB4AED5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624BD-7C2E-86F3-7A55-1CF0FDA17A1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065E96-CAF3-1C10-A1BE-4B6229CD14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242ED2-E5C0-EB7C-B846-BF0A22A2C9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A47681-AAF0-6D39-5979-1CE5CF8C5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8D1292-D457-DC2E-A84E-4F00B90EA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A26309-389C-3A82-98EE-F95589FD45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3BF58E-EAA7-6E7A-AC8D-34ACADAE6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650F07-4EED-7B65-55E9-605FB278A0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E2B10E8-2754-F9F5-7FC0-236D0889C39E}"/>
              </a:ext>
            </a:extLst>
          </p:cNvPr>
          <p:cNvSpPr txBox="1"/>
          <p:nvPr/>
        </p:nvSpPr>
        <p:spPr>
          <a:xfrm>
            <a:off x="382756" y="2909310"/>
            <a:ext cx="84421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 أَحْمَدُ وَتامِرٌ يَأْكُل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يَشاءانِ وَيَشْرَبانِ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ٱلْمَشْروباتِ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ٱلْغازِيَّةَ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95671E9A-C30C-5DA2-8398-4A247A0538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989665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َيْنَ كان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يَأْكُل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نِ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لطَّعامَ؟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52E9-FC26-A055-B94D-5F3183915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7BE6AA02-B2EE-E544-4F4C-8F9023A20445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كانا يَأْكُلانِ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ٱلتِّلِفِزْيونِ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وَٱلطَّبَقُ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أَيْديهِما.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C6A9DB-066D-64C0-0BC3-7F755D2A70C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6B82C2-0F37-6E03-1602-4A5C9A1F4F6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F2BC09-71E6-C0AD-1042-F31D9CA9010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0EA4D3-1919-341E-F3C7-0081F35B83E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D72D1D-E17F-87DA-768D-9B4581E5DD4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703C2C-EAD3-C5F8-F705-2892F068A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2677EE-644C-DB5D-D4B6-4A2564FAB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9D2B28-8F49-D014-D7A1-82DD31F7E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0C5AA9-480E-FEEA-4554-47F400431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D2F285-7FF0-6483-A4D6-E4B57A113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227FDE2-CA62-C933-F265-49950394EBB0}"/>
              </a:ext>
            </a:extLst>
          </p:cNvPr>
          <p:cNvSpPr txBox="1"/>
          <p:nvPr/>
        </p:nvSpPr>
        <p:spPr>
          <a:xfrm>
            <a:off x="496205" y="3429000"/>
            <a:ext cx="8151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كانا يَأْكُلانِ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ٱلطَّعامَ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ٱلتِّلِفِزْيونِ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وَٱلطَّبَقُ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أَيْديهِما.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82C17E8C-6812-CC9D-3251-14610B8A05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18229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E7996-4A39-3F30-9B6C-3564B8DE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F3370DB-0AF7-E250-8B0C-72D9F3FE7F06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ِماذا شَعَرَ أَحْمَدُ بَعْدَ مُدَّةٍ؟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1D9F23-9D82-DB4B-8596-D8EC5BEE204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10ADD8-70EE-E3EE-3ED6-36DCCECC562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B84C4C-F426-DC6F-7EE2-D7E69E8FFA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17E1F1-ED6C-B49E-08B8-45D6A27C0D1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36B57-AE88-3846-194E-49F061106F5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4FC991-9EDE-67B9-2240-E2C717D6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0A76B1-960C-EC2C-FD4C-F94CA2BE7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560454-45D3-CF00-5901-CCCDB8DA7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08F98A-0C60-62EF-671C-AE6C92840D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4A65E3-3FE4-B127-DADC-53CBD45F00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3CF91E-CADA-78E2-BE16-0588706CB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B630E-7111-C0AD-4520-0DB32E257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55104765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E9C97-535C-1E0C-E525-5C23B56C0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E7FF806C-BD3F-9541-7C5B-B36CDE7C08AB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مُدَّةٍ،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 أَحْمَدُ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بِٱلْمَغَصِ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بَطْن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93AD27-C45D-75F4-52EA-0477208FD12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E2AE2E-1F71-6775-1705-9C4757EF130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55F493-8E03-AA09-5929-B87E1E4AC34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0BC9E4-3794-805E-3F69-DB853C83295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A0B6F5-140B-82DA-37D6-01F921CE6FC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49622E-276F-3AC3-0E68-3E3193488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F4D903-5EF0-2E68-30B7-D9EE25454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061302-1295-3BA3-EDF9-48FEE9490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1E7DC0-12CB-F7D5-334F-CE3F6BD3C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63C470-7C4F-8370-CC30-C9E730DE8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06427F9-8B3D-2C25-D01C-9C0E109975A4}"/>
              </a:ext>
            </a:extLst>
          </p:cNvPr>
          <p:cNvSpPr txBox="1"/>
          <p:nvPr/>
        </p:nvSpPr>
        <p:spPr>
          <a:xfrm>
            <a:off x="1423341" y="3231280"/>
            <a:ext cx="65014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 مُدَّةٍ،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 أَحْمَدُ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بِٱلْمَغَصِ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بَطْن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6BCB6328-B0DB-1137-DACA-500BC2F4FD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525224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CBDDD-2DE9-A995-E002-1DE96BAF7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B5E5CE1F-818A-3602-DC72-43516E2DB995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أَعْطَى أَحْمَدَ حَبَّةَ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لدَّوَاءِ؟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DE5BAF-6099-73FD-946F-DDADC087E45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A19904-40F8-784D-9EA0-FD41EFCC0A3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3E2971-32CF-A5DE-60E1-628E02D06E4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4C888-74FF-511E-7DDD-A78BAB62B7F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8A83EC-5C7F-C69E-4C89-31F157ED6F5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915857-3CB3-CBCE-AE0A-537EC34EE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59333C-B099-9F68-ECA6-540945042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C9F4E3-50F4-F156-BD96-B5151F6BE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185DC1-F8DF-E1AB-23FA-136116880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4FD06-93F3-38F0-AEFE-072B253CA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7F6D02-4964-E477-6650-82667146D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35CEF4-A1EB-C038-893A-96AEA53D1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289739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56090-6995-F1E0-69AA-979578D34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994A6FBE-38E3-8173-B08F-2229F32AA6C6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اَلْأَبُ هُوَ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أَعْطى حَبَّةَ دَواءٍ لأَِحْمَدَ.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CDE67B-AEB8-6861-B91C-A96FF5BF87B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F63EDB-69A0-1258-E65C-48D450657D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89BD85-6AA3-EB8F-3401-E18BE916084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7B924F-7691-3969-C013-8BFC37FA25C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8A3C3D-C1E3-C400-8A3E-DACE6C4360C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6E1D32-66ED-5A3E-05DB-4AE0B64A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7B4D55-207A-FA22-802C-E93A37CD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5F6015-E863-4C60-4D74-1A5D12DED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2B05D2-0E1E-A951-1FB7-305822446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2CCCCB-CE11-773A-BBBC-C80F208B08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B396FEA-B9F3-A3F0-C77D-8E6E7FF93434}"/>
              </a:ext>
            </a:extLst>
          </p:cNvPr>
          <p:cNvSpPr txBox="1"/>
          <p:nvPr/>
        </p:nvSpPr>
        <p:spPr>
          <a:xfrm>
            <a:off x="1423341" y="3231280"/>
            <a:ext cx="65014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اَلْأَب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هُوَ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 أَعْطى حَبَّةَ دَواءٍ لأَِحْمَدَ.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7A3025DC-797A-5F53-042E-A52AB9B26A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09150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84ECA-17C6-CD70-CB6D-B63CE4DB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FF685D8-55CC-477D-8155-3A242C7BB788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ْأَطْعِمَةُ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لصِّحِّيَّةُ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لَّتي نَصَحَ بِها أَحْمَدُ تامِرًا؟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1CE0AF-8551-9007-A410-8AE34D2A24C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32E18B-5043-655D-F1C3-D07C7D2B347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5F27CA-3972-EEEC-AA5C-B0B9BCF5737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52C0F8-3FF4-9FE4-945E-831B7553003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702BA9-6FCE-3976-B29C-60ED0DA5933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4792BE-12D9-8D6C-9027-D45024AFE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7332C3-EEEC-919E-CDC5-B09C5AE92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4531B9-B9F4-24BC-BB93-4CB5B004D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2E735C-56EE-4CBB-3E83-0DA22EA546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9F8575F-97D7-8BBC-F42C-E067943276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1ABD29-C64A-476E-3037-5A329C376E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5F1D19-6A1F-EA83-19C1-B81703AE08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23882795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1377E-B60E-7F5B-6F59-56890A201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29A24D2-97D7-A960-AD10-E974A842F637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طْعِمَةُ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ٱلصِّحِّيَّةُ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ٱلَّتي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نَصَحَ بِها أَحْمَدُ تامِر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ٱلْخُبْز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ٱلْأَسْمَر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وَٱلْفَواكِه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ٱلْجافَّة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ُ،وَ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ازَج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FF01CA-758F-05B1-C87A-9096BD53A9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41EEB2-AD21-AF98-F2E4-68709AE8870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F9C385-B130-DCFA-081A-2DC70697FA6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A9E88-B8DE-5CC4-82C1-201D8318569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75704F-8667-E20F-B787-D085BD27E3C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073634-3D0F-EE82-99E1-3C2F1569D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1DD820-ABC0-E40B-2B2B-98916C894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89C8FB-C898-5EA4-74EF-E850467B3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1F8D6-E3CE-2CE1-396E-2C69783F2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4B7B6A-C1F0-9560-27A0-5456B4E81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B728C5F-7BD3-8556-0722-ADD31C009214}"/>
              </a:ext>
            </a:extLst>
          </p:cNvPr>
          <p:cNvSpPr txBox="1"/>
          <p:nvPr/>
        </p:nvSpPr>
        <p:spPr>
          <a:xfrm>
            <a:off x="682678" y="2480409"/>
            <a:ext cx="77786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لْأَطْعِمَةُ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ٱلصِّحِّيَّةُ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ٱلَّتي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نَصَحَ بِها أَحْمَدُ تامِرًا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ٱلْخُبْز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ٱلْأَسْمَر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وَٱلْفَواكِه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ٱلْجافَّة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ُ،وَ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ازَج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حْم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خالِي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ٱلدُّهْنِ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F5353AC7-26B5-F0B3-F6FA-CF7C42D79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325448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6D51EBC3-9929-9046-9CD9-ABE31A875E99}"/>
              </a:ext>
            </a:extLst>
          </p:cNvPr>
          <p:cNvSpPr txBox="1"/>
          <p:nvPr/>
        </p:nvSpPr>
        <p:spPr>
          <a:xfrm>
            <a:off x="416723" y="841368"/>
            <a:ext cx="7197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قرأنا مجددا قصة "الأكل الصحي" وأجبنا عن أسئلة الفهم.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E58CB4-E9CF-D364-99D3-4DAE889AFB1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3668DC-1EBA-3FF1-B8AD-1159E73078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B405C-694F-64D5-E8FB-5704754670F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90C4CF-0222-559A-8A15-DD75B929550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8D180-4A66-2E93-597D-0C93E43F48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069301-F315-7E34-4D76-C52DA86053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DA9EB-03F3-7D0A-45DF-0A183B7815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80784-4B37-3843-FB04-68CC397037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E8274A-5161-0F97-03E0-0C42AF308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34CD06-1A3E-6214-A2B7-8CC2A98061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57364BC1-B81A-4C1D-FAD3-26E3E892F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2AA0D52-A64D-1012-3ADD-8F4F6E66AD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" t="47026" r="5425" b="7772"/>
          <a:stretch/>
        </p:blipFill>
        <p:spPr>
          <a:xfrm>
            <a:off x="1676723" y="2194614"/>
            <a:ext cx="5744144" cy="383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15124</TotalTime>
  <Words>2319</Words>
  <Application>Microsoft Office PowerPoint</Application>
  <PresentationFormat>Affichage à l'écran (4:3)</PresentationFormat>
  <Paragraphs>597</Paragraphs>
  <Slides>73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73</vt:i4>
      </vt:variant>
    </vt:vector>
  </HeadingPairs>
  <TitlesOfParts>
    <vt:vector size="92" baseType="lpstr">
      <vt:lpstr>Dosis SemiBold</vt:lpstr>
      <vt:lpstr>Microsoft Uighur</vt:lpstr>
      <vt:lpstr>Wingdings</vt:lpstr>
      <vt:lpstr>Calibri</vt:lpstr>
      <vt:lpstr>Dosis Medium</vt:lpstr>
      <vt:lpstr>Aptos</vt:lpstr>
      <vt:lpstr>Arial</vt:lpstr>
      <vt:lpstr>Dosis ExtraBold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أنشطة التوليف والدعم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185</cp:revision>
  <dcterms:created xsi:type="dcterms:W3CDTF">2023-09-20T21:35:22Z</dcterms:created>
  <dcterms:modified xsi:type="dcterms:W3CDTF">2025-12-21T15:10:32Z</dcterms:modified>
</cp:coreProperties>
</file>