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105"/>
  </p:notesMasterIdLst>
  <p:sldIdLst>
    <p:sldId id="2147482751" r:id="rId15"/>
    <p:sldId id="2147482730" r:id="rId16"/>
    <p:sldId id="2147482723" r:id="rId17"/>
    <p:sldId id="2147482630" r:id="rId18"/>
    <p:sldId id="2147482725" r:id="rId19"/>
    <p:sldId id="2147482501" r:id="rId20"/>
    <p:sldId id="2147482691" r:id="rId21"/>
    <p:sldId id="2147482341" r:id="rId22"/>
    <p:sldId id="2147482489" r:id="rId23"/>
    <p:sldId id="2147482343" r:id="rId24"/>
    <p:sldId id="2134806947" r:id="rId25"/>
    <p:sldId id="2134806900" r:id="rId26"/>
    <p:sldId id="2134806539" r:id="rId27"/>
    <p:sldId id="2134806904" r:id="rId28"/>
    <p:sldId id="2134806541" r:id="rId29"/>
    <p:sldId id="2134806522" r:id="rId30"/>
    <p:sldId id="2134806543" r:id="rId31"/>
    <p:sldId id="2134806544" r:id="rId32"/>
    <p:sldId id="2134806542" r:id="rId33"/>
    <p:sldId id="2134806547" r:id="rId34"/>
    <p:sldId id="2134806548" r:id="rId35"/>
    <p:sldId id="2134806550" r:id="rId36"/>
    <p:sldId id="2134806551" r:id="rId37"/>
    <p:sldId id="2134806552" r:id="rId38"/>
    <p:sldId id="2134806554" r:id="rId39"/>
    <p:sldId id="2134806320" r:id="rId40"/>
    <p:sldId id="2147482726" r:id="rId41"/>
    <p:sldId id="2134806402" r:id="rId42"/>
    <p:sldId id="2147482693" r:id="rId43"/>
    <p:sldId id="2134806894" r:id="rId44"/>
    <p:sldId id="2134806906" r:id="rId45"/>
    <p:sldId id="2134806931" r:id="rId46"/>
    <p:sldId id="2134806932" r:id="rId47"/>
    <p:sldId id="2134806173" r:id="rId48"/>
    <p:sldId id="2134806507" r:id="rId49"/>
    <p:sldId id="2147482752" r:id="rId50"/>
    <p:sldId id="2134806908" r:id="rId51"/>
    <p:sldId id="2134806909" r:id="rId52"/>
    <p:sldId id="2134806147" r:id="rId53"/>
    <p:sldId id="2134806403" r:id="rId54"/>
    <p:sldId id="2147482740" r:id="rId55"/>
    <p:sldId id="2147482741" r:id="rId56"/>
    <p:sldId id="2147482743" r:id="rId57"/>
    <p:sldId id="2147482538" r:id="rId58"/>
    <p:sldId id="2147482539" r:id="rId59"/>
    <p:sldId id="2147482540" r:id="rId60"/>
    <p:sldId id="2147482716" r:id="rId61"/>
    <p:sldId id="2147482735" r:id="rId62"/>
    <p:sldId id="2147482715" r:id="rId63"/>
    <p:sldId id="2147482700" r:id="rId64"/>
    <p:sldId id="2147482701" r:id="rId65"/>
    <p:sldId id="2147482702" r:id="rId66"/>
    <p:sldId id="2147482703" r:id="rId67"/>
    <p:sldId id="2147482736" r:id="rId68"/>
    <p:sldId id="2147482541" r:id="rId69"/>
    <p:sldId id="2147482704" r:id="rId70"/>
    <p:sldId id="2147482542" r:id="rId71"/>
    <p:sldId id="2147482705" r:id="rId72"/>
    <p:sldId id="2147482543" r:id="rId73"/>
    <p:sldId id="2134806537" r:id="rId74"/>
    <p:sldId id="2147482727" r:id="rId75"/>
    <p:sldId id="2134806934" r:id="rId76"/>
    <p:sldId id="2134806324" r:id="rId77"/>
    <p:sldId id="2147482516" r:id="rId78"/>
    <p:sldId id="2134806936" r:id="rId79"/>
    <p:sldId id="2147482504" r:id="rId80"/>
    <p:sldId id="2147482737" r:id="rId81"/>
    <p:sldId id="2147482718" r:id="rId82"/>
    <p:sldId id="2134808451" r:id="rId83"/>
    <p:sldId id="2147482709" r:id="rId84"/>
    <p:sldId id="2147482738" r:id="rId85"/>
    <p:sldId id="2147482722" r:id="rId86"/>
    <p:sldId id="2147482739" r:id="rId87"/>
    <p:sldId id="2147482728" r:id="rId88"/>
    <p:sldId id="2147482750" r:id="rId89"/>
    <p:sldId id="2147482697" r:id="rId90"/>
    <p:sldId id="2147482352" r:id="rId91"/>
    <p:sldId id="2147482754" r:id="rId92"/>
    <p:sldId id="2147482755" r:id="rId93"/>
    <p:sldId id="2147482757" r:id="rId94"/>
    <p:sldId id="2147482758" r:id="rId95"/>
    <p:sldId id="2147482760" r:id="rId96"/>
    <p:sldId id="2147482761" r:id="rId97"/>
    <p:sldId id="2134808454" r:id="rId98"/>
    <p:sldId id="2147482729" r:id="rId99"/>
    <p:sldId id="2134808439" r:id="rId100"/>
    <p:sldId id="2134806583" r:id="rId101"/>
    <p:sldId id="2134808459" r:id="rId102"/>
    <p:sldId id="2147482531" r:id="rId103"/>
    <p:sldId id="2147482534" r:id="rId104"/>
  </p:sldIdLst>
  <p:sldSz cx="9144000" cy="6858000" type="screen4x3"/>
  <p:notesSz cx="6858000" cy="9144000"/>
  <p:embeddedFontLst>
    <p:embeddedFont>
      <p:font typeface="Abadi" panose="020B0604020104020204" pitchFamily="34" charset="0"/>
      <p:regular r:id="rId106"/>
      <p:bold r:id="rId107"/>
      <p:italic r:id="rId108"/>
      <p:boldItalic r:id="rId109"/>
    </p:embeddedFont>
    <p:embeddedFont>
      <p:font typeface="Dosis" pitchFamily="2" charset="0"/>
      <p:regular r:id="rId110"/>
      <p:bold r:id="rId111"/>
    </p:embeddedFont>
    <p:embeddedFont>
      <p:font typeface="Dosis Medium" pitchFamily="2" charset="0"/>
      <p:regular r:id="rId112"/>
    </p:embeddedFont>
    <p:embeddedFont>
      <p:font typeface="Dosis SemiBold" pitchFamily="2" charset="0"/>
      <p:regular r:id="rId113"/>
      <p:bold r:id="rId114"/>
    </p:embeddedFont>
    <p:embeddedFont>
      <p:font typeface="Microsoft Himalaya" panose="01010100010101010101" pitchFamily="2" charset="0"/>
      <p:regular r:id="rId115"/>
    </p:embeddedFont>
    <p:embeddedFont>
      <p:font typeface="Microsoft Uighur" panose="02000000000000000000" pitchFamily="2" charset="-78"/>
      <p:regular r:id="rId116"/>
      <p:bold r:id="rId117"/>
    </p:embeddedFont>
    <p:embeddedFont>
      <p:font typeface="Modern Love" panose="04090805081005020601" pitchFamily="82" charset="0"/>
      <p:regular r:id="rId118"/>
    </p:embeddedFont>
    <p:embeddedFont>
      <p:font typeface="Noto Sans Symbols" panose="020B0604020202020204" charset="0"/>
      <p:regular r:id="rId119"/>
      <p:bold r:id="rId1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ACA4"/>
    <a:srgbClr val="7EA43E"/>
    <a:srgbClr val="1F4E79"/>
    <a:srgbClr val="75161C"/>
    <a:srgbClr val="E3001B"/>
    <a:srgbClr val="FF7C80"/>
    <a:srgbClr val="4C7B38"/>
    <a:srgbClr val="FEEACD"/>
    <a:srgbClr val="F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33" autoAdjust="0"/>
    <p:restoredTop sz="94691"/>
  </p:normalViewPr>
  <p:slideViewPr>
    <p:cSldViewPr snapToGrid="0">
      <p:cViewPr varScale="1">
        <p:scale>
          <a:sx n="71" d="100"/>
          <a:sy n="71" d="100"/>
        </p:scale>
        <p:origin x="876" y="28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117" Type="http://schemas.openxmlformats.org/officeDocument/2006/relationships/font" Target="fonts/font12.fntdata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112" Type="http://schemas.openxmlformats.org/officeDocument/2006/relationships/font" Target="fonts/font7.fntdata"/><Relationship Id="rId16" Type="http://schemas.openxmlformats.org/officeDocument/2006/relationships/slide" Target="slides/slide2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slide" Target="slides/slide88.xml"/><Relationship Id="rId12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6.xml"/><Relationship Id="rId95" Type="http://schemas.openxmlformats.org/officeDocument/2006/relationships/slide" Target="slides/slide8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113" Type="http://schemas.openxmlformats.org/officeDocument/2006/relationships/font" Target="fonts/font8.fntdata"/><Relationship Id="rId118" Type="http://schemas.openxmlformats.org/officeDocument/2006/relationships/font" Target="fonts/font13.fntdata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slide" Target="slides/slide89.xml"/><Relationship Id="rId108" Type="http://schemas.openxmlformats.org/officeDocument/2006/relationships/font" Target="fonts/font3.fntdata"/><Relationship Id="rId124" Type="http://schemas.openxmlformats.org/officeDocument/2006/relationships/tableStyles" Target="tableStyles.xml"/><Relationship Id="rId54" Type="http://schemas.openxmlformats.org/officeDocument/2006/relationships/slide" Target="slides/slide40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91" Type="http://schemas.openxmlformats.org/officeDocument/2006/relationships/slide" Target="slides/slide77.xml"/><Relationship Id="rId96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49" Type="http://schemas.openxmlformats.org/officeDocument/2006/relationships/slide" Target="slides/slide35.xml"/><Relationship Id="rId114" Type="http://schemas.openxmlformats.org/officeDocument/2006/relationships/font" Target="fonts/font9.fntdata"/><Relationship Id="rId119" Type="http://schemas.openxmlformats.org/officeDocument/2006/relationships/font" Target="fonts/font14.fntdata"/><Relationship Id="rId44" Type="http://schemas.openxmlformats.org/officeDocument/2006/relationships/slide" Target="slides/slide30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109" Type="http://schemas.openxmlformats.org/officeDocument/2006/relationships/font" Target="fonts/font4.fntdata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slide" Target="slides/slide83.xml"/><Relationship Id="rId104" Type="http://schemas.openxmlformats.org/officeDocument/2006/relationships/slide" Target="slides/slide90.xml"/><Relationship Id="rId120" Type="http://schemas.openxmlformats.org/officeDocument/2006/relationships/font" Target="fonts/font1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slide" Target="slides/slide73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slide" Target="slides/slide86.xml"/><Relationship Id="rId10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slide" Target="slides/slide79.xml"/><Relationship Id="rId98" Type="http://schemas.openxmlformats.org/officeDocument/2006/relationships/slide" Target="slides/slide84.xml"/><Relationship Id="rId12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Relationship Id="rId116" Type="http://schemas.openxmlformats.org/officeDocument/2006/relationships/font" Target="fonts/font11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62" Type="http://schemas.openxmlformats.org/officeDocument/2006/relationships/slide" Target="slides/slide48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111" Type="http://schemas.openxmlformats.org/officeDocument/2006/relationships/font" Target="fonts/font6.fntdata"/><Relationship Id="rId15" Type="http://schemas.openxmlformats.org/officeDocument/2006/relationships/slide" Target="slides/slide1.xml"/><Relationship Id="rId36" Type="http://schemas.openxmlformats.org/officeDocument/2006/relationships/slide" Target="slides/slide22.xml"/><Relationship Id="rId57" Type="http://schemas.openxmlformats.org/officeDocument/2006/relationships/slide" Target="slides/slide43.xml"/><Relationship Id="rId106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52" Type="http://schemas.openxmlformats.org/officeDocument/2006/relationships/slide" Target="slides/slide38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94" Type="http://schemas.openxmlformats.org/officeDocument/2006/relationships/slide" Target="slides/slide80.xml"/><Relationship Id="rId99" Type="http://schemas.openxmlformats.org/officeDocument/2006/relationships/slide" Target="slides/slide85.xml"/><Relationship Id="rId101" Type="http://schemas.openxmlformats.org/officeDocument/2006/relationships/slide" Target="slides/slide87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gif"/><Relationship Id="rId7" Type="http://schemas.microsoft.com/office/2007/relationships/hdphoto" Target="../media/hdphoto3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51.png"/><Relationship Id="rId4" Type="http://schemas.openxmlformats.org/officeDocument/2006/relationships/image" Target="../media/image41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1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7.png"/><Relationship Id="rId7" Type="http://schemas.openxmlformats.org/officeDocument/2006/relationships/image" Target="../media/image3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0.png"/><Relationship Id="rId11" Type="http://schemas.openxmlformats.org/officeDocument/2006/relationships/image" Target="../media/image44.png"/><Relationship Id="rId5" Type="http://schemas.openxmlformats.org/officeDocument/2006/relationships/image" Target="../media/image59.png"/><Relationship Id="rId10" Type="http://schemas.openxmlformats.org/officeDocument/2006/relationships/image" Target="../media/image43.png"/><Relationship Id="rId4" Type="http://schemas.openxmlformats.org/officeDocument/2006/relationships/image" Target="../media/image58.png"/><Relationship Id="rId9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61.png"/><Relationship Id="rId5" Type="http://schemas.openxmlformats.org/officeDocument/2006/relationships/image" Target="../media/image36.png"/><Relationship Id="rId10" Type="http://schemas.openxmlformats.org/officeDocument/2006/relationships/image" Target="../media/image24.gif"/><Relationship Id="rId4" Type="http://schemas.openxmlformats.org/officeDocument/2006/relationships/image" Target="../media/image60.png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2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0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4.png"/><Relationship Id="rId7" Type="http://schemas.openxmlformats.org/officeDocument/2006/relationships/image" Target="../media/image4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68.png"/><Relationship Id="rId5" Type="http://schemas.openxmlformats.org/officeDocument/2006/relationships/image" Target="../media/image24.gif"/><Relationship Id="rId10" Type="http://schemas.openxmlformats.org/officeDocument/2006/relationships/image" Target="../media/image44.png"/><Relationship Id="rId4" Type="http://schemas.openxmlformats.org/officeDocument/2006/relationships/image" Target="../media/image60.png"/><Relationship Id="rId9" Type="http://schemas.openxmlformats.org/officeDocument/2006/relationships/image" Target="../media/image4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0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74.png"/><Relationship Id="rId5" Type="http://schemas.microsoft.com/office/2007/relationships/hdphoto" Target="../media/hdphoto7.wdp"/><Relationship Id="rId4" Type="http://schemas.openxmlformats.org/officeDocument/2006/relationships/image" Target="../media/image7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4.png"/><Relationship Id="rId4" Type="http://schemas.microsoft.com/office/2007/relationships/hdphoto" Target="../media/hdphoto3.wdp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8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4.gif"/><Relationship Id="rId4" Type="http://schemas.openxmlformats.org/officeDocument/2006/relationships/image" Target="../media/image75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E2EA56-8621-63E4-4F2E-EDC2F4999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35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A756CA-CF29-2C88-845E-109B4F56A4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0FF1AD-56CB-1F0D-3BB8-E0F10A9106C3}"/>
              </a:ext>
            </a:extLst>
          </p:cNvPr>
          <p:cNvSpPr/>
          <p:nvPr/>
        </p:nvSpPr>
        <p:spPr>
          <a:xfrm>
            <a:off x="648929" y="3628103"/>
            <a:ext cx="904568" cy="1297857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EB3185-BAA3-3869-F265-3798D0C26CD4}"/>
              </a:ext>
            </a:extLst>
          </p:cNvPr>
          <p:cNvSpPr txBox="1"/>
          <p:nvPr/>
        </p:nvSpPr>
        <p:spPr>
          <a:xfrm>
            <a:off x="544958" y="1986900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1524717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(ماذا تقول الخضروات؟):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ال.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444380" y="4775658"/>
            <a:ext cx="5041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التمييز بين ال المنطوقة وغير المنطوقة و كتابة كلمات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مملاة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تبدأ بها.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995948" y="2690694"/>
            <a:ext cx="482605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متع جسمك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» /إملاء</a:t>
            </a:r>
            <a:r>
              <a:rPr lang="ar-SA" sz="2800" b="1" noProof="0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FA2913-540A-B842-BDA2-B8FDD5D5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  ـــــ 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1CF96D-6F49-2BFB-461C-DDAB1BF31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4EC278-9D36-540D-68AC-171CE6F2C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2BF00F-7902-3C5B-3CE5-CF018D7F5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6AA9942-4EBF-6514-1260-8D1EF43518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40D70A-12A5-A4CE-47DB-49A750C5DA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E69258-4A2E-D624-20D5-F1275A112C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76B7150-9E6B-E093-D9FB-DFC0524C8AB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48988C-5D53-3B70-F8C7-5879B9218F2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5E8663-2FAE-D3EF-1320-14F76C3F6D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B2A3B1-95A1-6C6C-7057-3A4356189F4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5B68B0-3BB5-A4CF-4EFA-95024729A6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CD4EF3-50A9-0931-678C-C606ACD06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071" y="2995657"/>
            <a:ext cx="8382291" cy="118881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0CFAE5A-527E-3495-1CF7-44878ABC8436}"/>
              </a:ext>
            </a:extLst>
          </p:cNvPr>
          <p:cNvSpPr txBox="1"/>
          <p:nvPr/>
        </p:nvSpPr>
        <p:spPr>
          <a:xfrm>
            <a:off x="275854" y="5155543"/>
            <a:ext cx="8491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أَنْ نَتَناوَلُ </a:t>
            </a:r>
            <a:r>
              <a:rPr lang="ar-MA" sz="3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ﭐلْغِذاءَ</a:t>
            </a:r>
            <a:r>
              <a:rPr lang="ar-MA" sz="3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ﭐلْمُفيدَ</a:t>
            </a:r>
            <a:r>
              <a:rPr lang="ar-MA" sz="3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لِنَحْمِيَ أَنْفُسَنا مِنَ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ﭐلْمَرَضِ</a:t>
            </a:r>
            <a:r>
              <a:rPr lang="ar-MA" sz="3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وَتَصيرَ عَضَلاتُنا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قَوِيَّةً</a:t>
            </a:r>
            <a:r>
              <a:rPr lang="ar-MA" sz="3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B82860-90AD-5FAC-D224-0E384D1D68F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392" t="19169" r="13707" b="28254"/>
          <a:stretch/>
        </p:blipFill>
        <p:spPr>
          <a:xfrm>
            <a:off x="5649686" y="3340960"/>
            <a:ext cx="774036" cy="46823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F25C78-5A13-31B5-1E2B-D314CF0B370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8614" t="15978" r="16691" b="28323"/>
          <a:stretch/>
        </p:blipFill>
        <p:spPr>
          <a:xfrm>
            <a:off x="3086101" y="3335385"/>
            <a:ext cx="774036" cy="50936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21A974D-6ABE-8B3E-5723-96629066B971}"/>
              </a:ext>
            </a:extLst>
          </p:cNvPr>
          <p:cNvSpPr txBox="1"/>
          <p:nvPr/>
        </p:nvSpPr>
        <p:spPr>
          <a:xfrm>
            <a:off x="522514" y="3232258"/>
            <a:ext cx="920500" cy="615553"/>
          </a:xfrm>
          <a:prstGeom prst="rect">
            <a:avLst/>
          </a:prstGeom>
          <a:solidFill>
            <a:srgbClr val="DDEFEA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قَوِيَّةً</a:t>
            </a:r>
            <a:r>
              <a:rPr lang="ar-MA" sz="3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8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DB97FA8-E9C6-3EC8-4BC9-C535397DEE4F}"/>
              </a:ext>
            </a:extLst>
          </p:cNvPr>
          <p:cNvSpPr txBox="1">
            <a:spLocks/>
          </p:cNvSpPr>
          <p:nvPr/>
        </p:nvSpPr>
        <p:spPr>
          <a:xfrm>
            <a:off x="868867" y="2459689"/>
            <a:ext cx="766325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لِنَصْنَعْ مَعاً أَلَذَّ سَلَطَةِ خُضَرٍ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نَبْدَأُ بِتَقْطيعِ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ٱلْجَزَرِ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دَوائِرَ صَغيرَةٍ تُشْبِهُ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ٱلْقَمَرَ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وَنُضيفُ قِطَعَ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ٱلْخِيارِ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ٱلْأَخْضَرِ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وَشَرائِحَ مِنَ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ٱلطَّماطِمِ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ٱلطَّرِيَّةِ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نُضيفُ أَجْزاءً مِنْ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ٱلْبَطاطِسِ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ٱلشَّمَنْدَرِ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ٱلْأَحْمَرِ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وَنُرَتِّبُ 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ٱلْكُلَّ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ٱلطَّبَقِ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792DCBEA-1A50-7078-7500-C4D4E5C965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CD67C6D-59CD-15F8-A8B9-A13BA622E2D3}"/>
              </a:ext>
            </a:extLst>
          </p:cNvPr>
          <p:cNvSpPr txBox="1">
            <a:spLocks/>
          </p:cNvSpPr>
          <p:nvPr/>
        </p:nvSpPr>
        <p:spPr>
          <a:xfrm>
            <a:off x="868867" y="2459689"/>
            <a:ext cx="766325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لِنَصْنَعْ مَعاً أَلَذَّ سَلَطَةِ خُضَرٍ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نَبْدَأُ بِتَقْطيعِ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ٱلْجَزَرِ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دَوائِرَ صَغيرَةٍ تُشْبِهُ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ٱلْقَمَرَ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وَنُضيفُ قِطَعَ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ٱلْخِيارِ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ٱلْأَخْضَرِ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وَشَرائِحَ مِنَ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ٱلطَّماطِمِ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ٱلطَّرِيَّةِ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نُضيفُ أَجْزاءً مِنْ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ٱلْبَطاطِسِ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ٱلشَّمَنْدَرِ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ٱلْأَحْمَرِ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وَنُرَتِّبُ 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ٱلْكُلَّ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ٱلطَّبَقِ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BD0ADEA-1976-C488-8BF4-AA576C89F38E}"/>
              </a:ext>
            </a:extLst>
          </p:cNvPr>
          <p:cNvSpPr/>
          <p:nvPr/>
        </p:nvSpPr>
        <p:spPr>
          <a:xfrm>
            <a:off x="6253621" y="3429000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قَمَرُ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5822866B-9182-0AC7-3221-57913FCA01FC}"/>
              </a:ext>
            </a:extLst>
          </p:cNvPr>
          <p:cNvSpPr/>
          <p:nvPr/>
        </p:nvSpPr>
        <p:spPr>
          <a:xfrm>
            <a:off x="3677604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سَّلَطَةُ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C1C7A868-6394-CEFF-9C70-638FC748455E}"/>
              </a:ext>
            </a:extLst>
          </p:cNvPr>
          <p:cNvSpPr/>
          <p:nvPr/>
        </p:nvSpPr>
        <p:spPr>
          <a:xfrm>
            <a:off x="595609" y="3429000"/>
            <a:ext cx="280406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بَطاطِسُ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قَمَرُ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اَلْقَمَرُ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سَّلَطَةُ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اَلسَّلَطَةُ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68AB5D87-B5E0-DB8A-4B1C-4B75FA1B0E6F}"/>
              </a:ext>
            </a:extLst>
          </p:cNvPr>
          <p:cNvSpPr/>
          <p:nvPr/>
        </p:nvSpPr>
        <p:spPr>
          <a:xfrm>
            <a:off x="516467" y="2853923"/>
            <a:ext cx="8235134" cy="1904343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altLang="fr-FR" sz="96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بَطاطِسُ</a:t>
            </a:r>
            <a:endParaRPr lang="ar-MA" sz="9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167927E-0003-5E46-9875-2ED932A1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13223A8-F94C-E02E-1E97-AE189277E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52FF99-01C5-2E3E-AB0B-FB261EBB3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D9FD9B-1EB6-FA19-D228-6725AC26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8B1249-6F62-926B-A1AB-548984A6BD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D8839D-3FCB-7010-628D-E07AA757E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E4A14D-1726-A02F-19E9-09E70E15CD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8D50B4-37B3-DFD2-10AF-FEF70B9994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FBC59F-6EE2-64F1-0EA0-57992BF95C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246DD-FCE1-BC4B-2962-612FBAEC50B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467468-89E0-F4A4-9B25-CAA5351CE2E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EEFEE0-E943-D13F-DF11-339A8FD072A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821EB08-672F-A640-8DC4-A8013E36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F9B9389-81BE-DA3E-3C30-C8E527642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91C5F8-E1F1-2C81-3FFD-B4BC63FDC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3C6196-5EF7-1450-7476-0BBBBAF349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8676A0A-AC38-AE4E-7CA6-586E432298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294972-1E6E-B3F6-291D-CC71C4E740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137475-A4D3-08EC-5A1E-18C009D219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A4F9A8A-1C24-DA7D-C537-CCF7E77E398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3AA31B-49A3-9D63-C813-798DFF0B6D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2819EC-4473-E3C2-10B0-FC7AF1B1C1F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A43422-C073-0BFB-756A-F5DF1912EE6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DA03E7-5DB1-63BA-AFF8-2A2B834130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E8CCCA4-0C77-28F0-51BE-948A94B3F69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230FD77C-3423-FAA9-54BC-DED1B572C708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2FE53D-029B-DBA9-60B0-33DCFA93A9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32FD7B-E7F6-2EB5-5A24-093768678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0C126D-AF9D-63CF-5856-8B42EB5CD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72B108-68D9-B693-3934-FD6ADCDBD4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79C82C-849A-A2B2-FB53-C9910BAD33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6E20F9-FD2B-1CBE-9B19-DEBCC8CC71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228428-A6E9-236A-D628-ECD877C1E5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C32199-050B-C1DD-DD80-38E115F120B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C8AFB9-CF5E-C241-EB9A-06D6C901A6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07628C-5767-4516-35A5-ED5B742E2B5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D2172-7DB6-5F91-915B-5B452DDA6B7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8208646D-5D47-C5F2-51B9-19B5AE17EC1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3760542-632A-EA49-5577-824464903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اَلْبَطاطِسُ</a:t>
            </a:r>
            <a:endParaRPr lang="ar-MA" altLang="fr-FR" sz="6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91000-6C6A-B94C-9DB8-F49D8A57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A7C67A-0E2B-0608-452D-3066865575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91B7D2-D3C5-FBF9-3B80-210A588A1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34F014-FB86-F2F3-FF39-F7B7391AA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D64E0-DAAD-66F2-F2B5-0B481900B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4C69A-5F14-E0EC-911A-4EB8BD184B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40290D-E51D-B7C8-FEAF-D7330E8418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E95873-BF1E-9AC3-600B-92D8CF0538E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FBC0DA-C367-7E3C-2770-52C7C3B1E0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DD4DC-FAAD-76E0-FF14-04EAC02CA7D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3EFA4-68B2-142B-1F29-A03DCC16127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E3CD38-E471-76DC-F538-55C193DF43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B4B7A542-0CC2-A4F6-88B0-DCA998C77CD1}"/>
              </a:ext>
            </a:extLst>
          </p:cNvPr>
          <p:cNvSpPr/>
          <p:nvPr/>
        </p:nvSpPr>
        <p:spPr>
          <a:xfrm>
            <a:off x="6112042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خِيارُ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664050A6-4CAC-03C1-AF40-A641AFDA3978}"/>
              </a:ext>
            </a:extLst>
          </p:cNvPr>
          <p:cNvSpPr/>
          <p:nvPr/>
        </p:nvSpPr>
        <p:spPr>
          <a:xfrm>
            <a:off x="733928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َّبَق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D0070063-85E6-3087-FDC0-B54930FD3CD8}"/>
              </a:ext>
            </a:extLst>
          </p:cNvPr>
          <p:cNvSpPr/>
          <p:nvPr/>
        </p:nvSpPr>
        <p:spPr>
          <a:xfrm>
            <a:off x="3448905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َرائِحُ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(ماذا تقول الخضروات؟):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Espace réservé pour une image  45" descr="Une image contenant dessin humoristique, dessin, Dessin animé, croquis&#10;&#10;Le contenu généré par l’IA peut être incorrect.">
            <a:extLst>
              <a:ext uri="{FF2B5EF4-FFF2-40B4-BE49-F238E27FC236}">
                <a16:creationId xmlns:a16="http://schemas.microsoft.com/office/drawing/2014/main" id="{CBC29A11-05AF-8A62-73A0-986EE5FF1D5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22063" r="22063"/>
          <a:stretch>
            <a:fillRect/>
          </a:stretch>
        </p:blipFill>
        <p:spPr>
          <a:xfrm>
            <a:off x="534988" y="2879725"/>
            <a:ext cx="1909762" cy="1909763"/>
          </a:xfrm>
          <a:prstGeom prst="rect">
            <a:avLst/>
          </a:prstGeom>
        </p:spPr>
      </p:pic>
      <p:pic>
        <p:nvPicPr>
          <p:cNvPr id="45" name="Espace réservé pour une image  44" descr="Une image contenant dessin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01C86F-5995-1DA1-A613-6105D8D7673A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13340" r="13340"/>
          <a:stretch>
            <a:fillRect/>
          </a:stretch>
        </p:blipFill>
        <p:spPr>
          <a:xfrm>
            <a:off x="2582863" y="2879725"/>
            <a:ext cx="1909762" cy="1909763"/>
          </a:xfrm>
          <a:prstGeom prst="rect">
            <a:avLst/>
          </a:prstGeom>
        </p:spPr>
      </p:pic>
      <p:pic>
        <p:nvPicPr>
          <p:cNvPr id="44" name="Espace réservé pour une image  43" descr="Une image contenant dessin humoristique, dessi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6FEF0FF5-0A3D-7BB8-F249-3819E387EB5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 l="21329" r="21329"/>
          <a:stretch>
            <a:fillRect/>
          </a:stretch>
        </p:blipFill>
        <p:spPr>
          <a:xfrm>
            <a:off x="4630738" y="2879725"/>
            <a:ext cx="1909762" cy="1909763"/>
          </a:xfrm>
          <a:prstGeom prst="rect">
            <a:avLst/>
          </a:prstGeom>
        </p:spPr>
      </p:pic>
      <p:pic>
        <p:nvPicPr>
          <p:cNvPr id="37" name="Espace réservé pour une image  36" descr="Une image contenant Visage humain, nourriture, personne, habits&#10;&#10;Le contenu généré par l’IA peut être incorrect.">
            <a:extLst>
              <a:ext uri="{FF2B5EF4-FFF2-40B4-BE49-F238E27FC236}">
                <a16:creationId xmlns:a16="http://schemas.microsoft.com/office/drawing/2014/main" id="{EA42B7A7-AE59-D0CC-DD3D-1CCDD6650DE0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/>
          <a:srcRect l="14501" r="14501"/>
          <a:stretch>
            <a:fillRect/>
          </a:stretch>
        </p:blipFill>
        <p:spPr>
          <a:xfrm>
            <a:off x="6678613" y="2879725"/>
            <a:ext cx="1909762" cy="1909763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 وسأطرح عليكم أسئلة حول أحداثها.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60C0D5EA-C077-A9DD-C9B9-76DE163ED20C}"/>
              </a:ext>
            </a:extLst>
          </p:cNvPr>
          <p:cNvSpPr/>
          <p:nvPr/>
        </p:nvSpPr>
        <p:spPr>
          <a:xfrm>
            <a:off x="8054934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0FF87929-B880-3E1D-8E87-105833BC51F4}"/>
              </a:ext>
            </a:extLst>
          </p:cNvPr>
          <p:cNvSpPr/>
          <p:nvPr/>
        </p:nvSpPr>
        <p:spPr>
          <a:xfrm>
            <a:off x="410357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439D4846-04F9-27B6-B7C4-FF8682AC45DC}"/>
              </a:ext>
            </a:extLst>
          </p:cNvPr>
          <p:cNvSpPr/>
          <p:nvPr/>
        </p:nvSpPr>
        <p:spPr>
          <a:xfrm>
            <a:off x="200329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EF4AA1CC-72AB-3337-BA58-5783E10C3C58}"/>
              </a:ext>
            </a:extLst>
          </p:cNvPr>
          <p:cNvSpPr/>
          <p:nvPr/>
        </p:nvSpPr>
        <p:spPr>
          <a:xfrm>
            <a:off x="609904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5" name="FANILE -  ماذا تَقولُ ٱلْخُضْراواتُ؟ V1 DONE-720p-251206">
            <a:hlinkClick r:id="" action="ppaction://media"/>
            <a:extLst>
              <a:ext uri="{FF2B5EF4-FFF2-40B4-BE49-F238E27FC236}">
                <a16:creationId xmlns:a16="http://schemas.microsoft.com/office/drawing/2014/main" id="{3FA4AB7A-7685-CD0E-CE07-9B9EA85E472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61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36" descr="Une image contenant Visage humain, nourriture, personne, habits&#10;&#10;Le contenu généré par l’IA peut être incorrect.">
            <a:extLst>
              <a:ext uri="{FF2B5EF4-FFF2-40B4-BE49-F238E27FC236}">
                <a16:creationId xmlns:a16="http://schemas.microsoft.com/office/drawing/2014/main" id="{43936A02-AB7A-64E8-EAE8-8DC08F3CC52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501" r="14501"/>
          <a:stretch>
            <a:fillRect/>
          </a:stretch>
        </p:blipFill>
        <p:spPr>
          <a:xfrm>
            <a:off x="3010770" y="2205038"/>
            <a:ext cx="3464761" cy="345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07E976E-0A63-564D-ABB2-81475280D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كانَتْ أُسْرَةُ تامِرٍ جالِسَةً أَمامَ سَلَطَةِ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ٱلْخُضَرِ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من يردد؟</a:t>
            </a:r>
          </a:p>
        </p:txBody>
      </p:sp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FC72053-CD0E-9205-5383-7BBDA8853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18DD1-7AB8-4CDF-7288-0126E6CEA3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BEF6C2-FAA4-9FC7-57A4-19F440D62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61AB08-E58C-9E0E-BDC0-DFBFF5138C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AB2C0-DEAE-3D0D-3E1E-C5540D0D80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9E9173-146C-2F52-78F4-2544736B4D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37A314-BB81-6C75-0925-9EE37673085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F04E38-83AA-7624-6E0E-AF276F343F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485939-F5DD-E76E-1BCA-6890F045A98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D3C106-66A4-A9A3-EBBF-798E3D74A46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0D33CC-2BAD-0CB8-A2DD-84FA139B83C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Espace réservé pour une image  36" descr="Une image contenant Visage humain, nourriture, personne, habits&#10;&#10;Le contenu généré par l’IA peut être incorrect.">
            <a:extLst>
              <a:ext uri="{FF2B5EF4-FFF2-40B4-BE49-F238E27FC236}">
                <a16:creationId xmlns:a16="http://schemas.microsoft.com/office/drawing/2014/main" id="{C0DA9312-E315-FEEC-92DF-69B332C8143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501" r="14501"/>
          <a:stretch>
            <a:fillRect/>
          </a:stretch>
        </p:blipFill>
        <p:spPr>
          <a:xfrm>
            <a:off x="3010770" y="2205038"/>
            <a:ext cx="3464761" cy="345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3" y="756000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 تامر وهو ينظر إلى الخضر؟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AAF3-AC16-0C89-C802-E28B5C1B0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E9FAB4-92D6-0802-7DA8-D1A5A60A91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C6570E-8423-31E2-BED1-17449E77B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7EE14D-ABD3-63D9-E1DE-2E399D51D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3E4F47-E706-AD54-8771-6D439BEFA4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65A481-4BB7-646A-FDFA-D91B7803F0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47D5314-C13D-A2CF-0CE0-6195E83FDC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FF9272-69BE-8AFD-B984-CE55736A267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C9F125-64BE-2997-16DA-73134D2592F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7DD36-5AEB-29E7-76BF-4E3E84567FF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727967-E34C-C4B8-8D6B-E9261CFE11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dessin humoristique, dessi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8D4D384B-26BA-BD25-DB2A-8FD446540B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604" y="2483763"/>
            <a:ext cx="3782058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2A2E09A-6C47-AC40-92C6-E6B78FC1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بَدَأَ تامِرٌ يَتَخَيَّلُ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ٱلْخُضَرَ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تُحاوِرُ بَعْضَها -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5A6E19-431C-7B61-B11E-C31B884609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510F75-F4E1-6D2C-E211-A4C72AE40F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85AE3-1DAF-81E7-E993-12A0C686E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4547F1-6613-6A69-1D6D-D126E44DC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C10345-8671-F139-D739-7FE6FB78E0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1A9728C-618E-F1A6-A26A-8ADDF27B1E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B0420E7-9AE3-215F-C5E9-2195A0C966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2880FF-B994-D1C5-A2A0-BE6E65AFAAF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0F6FCA-1A73-593A-E291-9E6B0EA6B3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736807-3795-9979-BA72-C7B261A860B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ECE3B5-F43C-2661-0A92-AD6C83F846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dessin humoristique, dessi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31633751-B98C-B06E-BC5C-064A526B4C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604" y="2483763"/>
            <a:ext cx="3782058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1A95EF6-7EBE-714C-8679-34BB1ABE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ذلك؟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E25E5C2-AD2B-6C3A-E513-2E1C26F12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D74931-13AD-961D-69C4-286EDD4BFB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9725" y="2205038"/>
            <a:ext cx="3455987" cy="34559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FA91C9-E75B-85EF-4585-DF7AE4C1A5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BAD2B5-EE96-BA8E-25B0-92F3D9EC3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FB7095A-8007-BD80-DE8D-DB666200A0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F063A4-F2F9-9042-B911-DF760D36FF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83B70F-49A9-1BD7-2707-9746B8D0AE4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F099E0B-52B1-DD7B-CD56-AEC9B464CE4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27EE3B-9119-CBE4-0431-4E76E76504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DD7BCC-7D88-7649-045E-7D89A839338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568C74-CFEB-52C4-4883-35B73B133DB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CD68B6-37DF-E6A7-FE99-3A86C88F41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58A4B7-2014-9348-807D-81DC0F56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بدأت الخضروات تتحاور في ما بينها. من يردد؟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3806C9C-A64D-26DD-7679-9AABC88D0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45308C-CDD0-BDF1-23EE-761D840DC3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A51F8C-7496-1B4B-7CEB-E3CF37777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23B77A8-81A2-828D-3AB7-3C3B517A87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82B05B-5E3E-163A-44E7-07BB07983C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017AAD-0963-88FE-96E3-BAB5959835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4D8B1E7-EF34-E12C-365C-5F094BB27E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CEAE13-E0EA-51E7-E80F-28AFB982BCD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241BCE-C6EF-0B26-504E-1710091AEF5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DFDBC6-B54D-0678-E3C9-9038721D976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8FC14E-1D20-FBDF-22EA-BCE8A104176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dessin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047BFC-526D-FE71-AA63-7CA4246B2E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3673" y="2314648"/>
            <a:ext cx="3970364" cy="29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8EF-00CE-AFEC-9561-B2467BF20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852FDC84-FBCF-6C32-4FDD-825EF45E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تحدث أولا؟ ماذا قال؟ من تحدث بعده؟ ماذا قال؟ ....</a:t>
            </a:r>
          </a:p>
        </p:txBody>
      </p:sp>
      <p:pic>
        <p:nvPicPr>
          <p:cNvPr id="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43A9CEC-7B44-CF16-4A5B-8B91E125D7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33D03F-14C7-E446-7CD6-89C4EB8EC6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36A5E0-801B-3F01-1E89-ACB02880E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173704-B23C-0DA2-3FE9-889CA459C6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1756FD-EE20-7985-8F06-8DF00E4799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53D9E4-9320-BE32-9F7D-7DEA254ECF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C59BD3-ED3D-7690-5B34-822BF850561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6F48F6-E4F1-1B8F-E45F-0B8169E4CFB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4442DF-77C3-2BB1-E656-8EE30C16FD9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61CF4B-D980-A032-4F1A-927EFF0D150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E84D6C-0A8C-12E9-0298-14718F23DF7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dessin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274200-EEFF-D5DA-5203-BDD5EA148D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3673" y="2314648"/>
            <a:ext cx="3970364" cy="29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4758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908610DE-C15B-6933-4E6A-267212278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قالت الخضروات في الأخير؟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1D6FE9-5A3A-09B8-4D86-19D23B90E7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F363BE-4A33-5209-0F8C-88B06E93DE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A59408-B411-0555-36E3-072449B4E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E7C5A2-03D7-C157-F8D1-C06FE2107D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B49FFE-F37C-1C01-970A-969C09418D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A22F5F-85A0-DD48-483E-BF39B13469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D7CE014-6B30-3A8F-984E-EDD20AFE07B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6656CD-B232-CFC7-AB48-38D2EF29A0B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CCA22-EA87-C762-9ED3-8A041037646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C3817C-F25D-99BB-DE06-0E61023E3FB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6C099B-62B0-28A9-6A12-5E2BE2676A5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E2A661-16D0-04EF-D183-1E583E2622C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9725" y="2205038"/>
            <a:ext cx="3455987" cy="345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99A386F-FA4E-170C-31EC-B52422FE6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39" y="763975"/>
            <a:ext cx="7273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النهاية قالت: جَميعُنا بِعَصْرَةِ لَيْمونٍ وَبِنَكْهَةِ زَيْتِ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ٱلزَّيْتونِ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نَصْنَعُ أَشْهى طَبَقٍ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بِٱلْكَوْنِ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يردد؟</a:t>
            </a:r>
          </a:p>
        </p:txBody>
      </p:sp>
      <p:pic>
        <p:nvPicPr>
          <p:cNvPr id="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AE14EB9-D426-100E-A9B8-C20F292C2D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46F865-7C60-8391-82C0-3E547C9DD2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121EDD-EC1E-D599-279B-C6DDE107D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A7C91D-BFD7-9C7F-E191-5C37E52598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604C93-A3C0-5083-F39C-CFAA4C02DD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A1F5E9-CDD4-FF55-A8C8-A3A0396819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56D8B2-A87D-9EB3-F586-5FF38BFC63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E8D8CE-526E-E577-6D79-5A9BC445A95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427C8F-05D6-DC4B-4C4F-3B37D2E5E6D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EC322E-C6CA-DC75-21A7-FAF639480AA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8A3E24-AD99-6371-4689-3C27DCCD33C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dessin humoristique, dessin, Dessin animé, croquis&#10;&#10;Le contenu généré par l’IA peut être incorrect.">
            <a:extLst>
              <a:ext uri="{FF2B5EF4-FFF2-40B4-BE49-F238E27FC236}">
                <a16:creationId xmlns:a16="http://schemas.microsoft.com/office/drawing/2014/main" id="{08CE4E03-6FA7-06F8-9BF7-FCEBDB0B2D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8606" y="2326429"/>
            <a:ext cx="4592633" cy="2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141C304-6256-0700-3F7F-B4688121A525}"/>
              </a:ext>
            </a:extLst>
          </p:cNvPr>
          <p:cNvGrpSpPr/>
          <p:nvPr/>
        </p:nvGrpSpPr>
        <p:grpSpPr>
          <a:xfrm>
            <a:off x="422071" y="1621052"/>
            <a:ext cx="7838511" cy="4486570"/>
            <a:chOff x="422071" y="1621052"/>
            <a:chExt cx="7838511" cy="448657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F867793-896C-C106-9525-639895E7C6A7}"/>
                </a:ext>
              </a:extLst>
            </p:cNvPr>
            <p:cNvGrpSpPr/>
            <p:nvPr/>
          </p:nvGrpSpPr>
          <p:grpSpPr>
            <a:xfrm>
              <a:off x="422071" y="3076085"/>
              <a:ext cx="7838511" cy="1493347"/>
              <a:chOff x="706577" y="3119889"/>
              <a:chExt cx="7838511" cy="1493347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B9BBE4D4-C0B1-94A0-A8F8-A7305DAC8365}"/>
                  </a:ext>
                </a:extLst>
              </p:cNvPr>
              <p:cNvSpPr/>
              <p:nvPr/>
            </p:nvSpPr>
            <p:spPr>
              <a:xfrm>
                <a:off x="1091381" y="3637312"/>
                <a:ext cx="7453707" cy="426649"/>
              </a:xfrm>
              <a:prstGeom prst="roundRect">
                <a:avLst>
                  <a:gd name="adj" fmla="val 37408"/>
                </a:avLst>
              </a:prstGeom>
              <a:solidFill>
                <a:schemeClr val="tx2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" name="Triangle isocèle 3">
                <a:extLst>
                  <a:ext uri="{FF2B5EF4-FFF2-40B4-BE49-F238E27FC236}">
                    <a16:creationId xmlns:a16="http://schemas.microsoft.com/office/drawing/2014/main" id="{A7AA0680-CB50-6C0B-BB35-16EE389A9098}"/>
                  </a:ext>
                </a:extLst>
              </p:cNvPr>
              <p:cNvSpPr/>
              <p:nvPr/>
            </p:nvSpPr>
            <p:spPr>
              <a:xfrm rot="16200000">
                <a:off x="633013" y="3569697"/>
                <a:ext cx="702541" cy="555414"/>
              </a:xfrm>
              <a:prstGeom prst="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37669FE4-0E87-B51D-B47B-129C756F5342}"/>
                  </a:ext>
                </a:extLst>
              </p:cNvPr>
              <p:cNvGrpSpPr/>
              <p:nvPr/>
            </p:nvGrpSpPr>
            <p:grpSpPr>
              <a:xfrm>
                <a:off x="7719854" y="3119889"/>
                <a:ext cx="265471" cy="761799"/>
                <a:chOff x="1767565" y="1569991"/>
                <a:chExt cx="265471" cy="761799"/>
              </a:xfrm>
            </p:grpSpPr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2A0E3582-6119-09A8-FDCE-D4E26901BED3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EDAA8006-76BD-A5C1-90B7-21FEF06C4DAC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924E7B3D-6CE3-222A-7DD3-16C5533BE6EF}"/>
                  </a:ext>
                </a:extLst>
              </p:cNvPr>
              <p:cNvGrpSpPr/>
              <p:nvPr/>
            </p:nvGrpSpPr>
            <p:grpSpPr>
              <a:xfrm flipV="1">
                <a:off x="5953869" y="3821938"/>
                <a:ext cx="265471" cy="791298"/>
                <a:chOff x="1767565" y="1540492"/>
                <a:chExt cx="265471" cy="791298"/>
              </a:xfrm>
            </p:grpSpPr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04717EAB-9E9F-47ED-31C9-4D292A45FB4D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BDB37480-20E6-FA8F-0202-833671AECBBA}"/>
                    </a:ext>
                  </a:extLst>
                </p:cNvPr>
                <p:cNvSpPr/>
                <p:nvPr/>
              </p:nvSpPr>
              <p:spPr>
                <a:xfrm rot="16200000">
                  <a:off x="1600221" y="1794317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BCD79DA-E780-EE86-C41C-830A46DD5508}"/>
                  </a:ext>
                </a:extLst>
              </p:cNvPr>
              <p:cNvGrpSpPr/>
              <p:nvPr/>
            </p:nvGrpSpPr>
            <p:grpSpPr>
              <a:xfrm>
                <a:off x="4020540" y="3127154"/>
                <a:ext cx="265471" cy="761799"/>
                <a:chOff x="1767565" y="1569991"/>
                <a:chExt cx="265471" cy="761799"/>
              </a:xfrm>
            </p:grpSpPr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36DF5D5C-20BF-53AF-1D76-D58D6F93359E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7DBAFF97-6EE0-160A-8D23-55F82CE844D2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14E07A1-F978-0FBC-098B-707D09FD0E41}"/>
                  </a:ext>
                </a:extLst>
              </p:cNvPr>
              <p:cNvGrpSpPr/>
              <p:nvPr/>
            </p:nvGrpSpPr>
            <p:grpSpPr>
              <a:xfrm flipV="1">
                <a:off x="2259243" y="3822426"/>
                <a:ext cx="265471" cy="761799"/>
                <a:chOff x="1767565" y="1569991"/>
                <a:chExt cx="265471" cy="761799"/>
              </a:xfrm>
            </p:grpSpPr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FC2A82F9-8C03-B085-462C-FE9C7F4C887C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01A7320B-29EA-38BE-EBCF-AE6DEF8226CD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</p:grpSp>
        <p:pic>
          <p:nvPicPr>
            <p:cNvPr id="5" name="Espace réservé pour une image  36" descr="Une image contenant Visage humain, nourriture, personne, habits&#10;&#10;Le contenu généré par l’IA peut être incorrect.">
              <a:extLst>
                <a:ext uri="{FF2B5EF4-FFF2-40B4-BE49-F238E27FC236}">
                  <a16:creationId xmlns:a16="http://schemas.microsoft.com/office/drawing/2014/main" id="{F3872DE9-03E4-9113-6C04-84D2FACB2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4501" r="14501"/>
            <a:stretch>
              <a:fillRect/>
            </a:stretch>
          </p:blipFill>
          <p:spPr>
            <a:xfrm>
              <a:off x="6453788" y="1621052"/>
              <a:ext cx="1741839" cy="150802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Image 36" descr="Une image contenant dessin humoristique, dessin, Dessin animé, Animation&#10;&#10;Le contenu généré par l’IA peut être incorrect.">
              <a:extLst>
                <a:ext uri="{FF2B5EF4-FFF2-40B4-BE49-F238E27FC236}">
                  <a16:creationId xmlns:a16="http://schemas.microsoft.com/office/drawing/2014/main" id="{C43467C7-7334-21D8-D1C3-EE951B372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74174" y="4548121"/>
              <a:ext cx="2236226" cy="154860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Image 37" descr="Une image contenant dessin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9E22ABA-CE66-D68F-6918-4182085AF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82722" y="1709021"/>
              <a:ext cx="1991451" cy="150957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0" name="Image 39" descr="Une image contenant dessin humoristique, dessin, Dessin animé, croquis&#10;&#10;Le contenu généré par l’IA peut être incorrect.">
              <a:extLst>
                <a:ext uri="{FF2B5EF4-FFF2-40B4-BE49-F238E27FC236}">
                  <a16:creationId xmlns:a16="http://schemas.microsoft.com/office/drawing/2014/main" id="{2728E30E-817E-26A6-897C-88B7B9773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53118" y="4506685"/>
              <a:ext cx="2001221" cy="160093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13" y="756000"/>
            <a:ext cx="732680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ستتعرفون الحوار الذي دار بين مجد وندى وهما يعبران عن وجبتهما المفضلة وينصحان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بتناول الأكل الصحي.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E4DA39-2AFF-1A4D-B667-A4C5447D23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905205" y="1698479"/>
            <a:ext cx="7054395" cy="45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للحوار.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وَجْبَتُـكَ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E2CCF1CE-E74C-6628-4964-EE0E792F21A8}"/>
              </a:ext>
            </a:extLst>
          </p:cNvPr>
          <p:cNvSpPr/>
          <p:nvPr/>
        </p:nvSpPr>
        <p:spPr>
          <a:xfrm flipH="1">
            <a:off x="966651" y="1698479"/>
            <a:ext cx="2475941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8521D7-D041-26EF-C4A3-D450F21A266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5AF6BA-BB01-C86F-FDAF-2689D7EA53B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E74EA4-96A3-8976-D46E-78513AC96E4B}"/>
              </a:ext>
            </a:extLst>
          </p:cNvPr>
          <p:cNvSpPr txBox="1"/>
          <p:nvPr/>
        </p:nvSpPr>
        <p:spPr>
          <a:xfrm>
            <a:off x="690123" y="1914945"/>
            <a:ext cx="2905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وَجْبَتُـكَ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20942-2D3A-9D18-C759-DEB0C8082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08E6595-9139-25C5-FA1A-88D613621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أُحِبُّ تَناوُلَ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ٱلسَّمَكِ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ٱلْمَشْوِيِّ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B487CA8-48AF-F55D-C2C9-0BF5DE87A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7091EE1-C7FA-E5A7-D052-2503F0D23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390E185-F0B8-ABE6-D63B-ABEA581CA3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269219D-0925-4648-F789-122BB394DC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4DDB0A6-DC55-77F0-944A-C351F081A6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BF6523F-F50A-1C68-0CB5-8ABC3C62E99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5A41F8-0F7F-7D3F-EEF1-01096FBF54A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7E4AD6-E5C4-A9BF-D6B5-3041A7346D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A45172-3159-D05C-41E7-326F1C0AD7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6EA6B8-85A5-A13B-3BA0-0F8C87B63A3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26E30893-0043-94FD-5DD5-35E57E60B80F}"/>
              </a:ext>
            </a:extLst>
          </p:cNvPr>
          <p:cNvSpPr/>
          <p:nvPr/>
        </p:nvSpPr>
        <p:spPr>
          <a:xfrm>
            <a:off x="6084097" y="1726871"/>
            <a:ext cx="2519201" cy="1491015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9DEC41-7B7F-3AE8-7364-5EBF91E437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4281" y="2558323"/>
            <a:ext cx="1427099" cy="349264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8FAD26E-40E8-2919-AD9F-DB10484D124D}"/>
              </a:ext>
            </a:extLst>
          </p:cNvPr>
          <p:cNvSpPr txBox="1"/>
          <p:nvPr/>
        </p:nvSpPr>
        <p:spPr>
          <a:xfrm>
            <a:off x="6063173" y="2004325"/>
            <a:ext cx="2540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تَناوُلَ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ٱلْمَشْوِيِّ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FR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A578A4-2480-7D96-6904-A02084CE9B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939531-F377-BF39-36C6-8E4414D3381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98905" y="2938015"/>
            <a:ext cx="1530815" cy="3311557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15C32C8F-384A-2127-69E3-108C50289BF8}"/>
              </a:ext>
            </a:extLst>
          </p:cNvPr>
          <p:cNvSpPr/>
          <p:nvPr/>
        </p:nvSpPr>
        <p:spPr>
          <a:xfrm flipH="1">
            <a:off x="966651" y="1698479"/>
            <a:ext cx="2475941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26A257-632D-8A85-799E-5B7522604C3E}"/>
              </a:ext>
            </a:extLst>
          </p:cNvPr>
          <p:cNvSpPr txBox="1"/>
          <p:nvPr/>
        </p:nvSpPr>
        <p:spPr>
          <a:xfrm>
            <a:off x="690123" y="1914945"/>
            <a:ext cx="2905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وَجْبَتُـكَ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838613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88EFB-3E00-D4EC-0E24-039EB331B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8D08721-8438-C393-5ABC-AE1375B13428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9561741-6D94-D8CF-0D45-0FE5574AA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062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لِكَيْ تَكونَ وَجْبَتُكَ مُتَوازِنَةً عَلَيْكَ أَنْ تَتَناوَلَ أَيْضاً سَلَطَةَ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ٱلْخُضَرِ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وَبَعْضَ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ٱلْفَواكِهَ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ٱلطّازَجَةَ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BD3D780-34AF-A1C7-5DE1-F2842E17FD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3C12710-E875-931A-3450-41DA78BE5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4C1B465-97A7-4120-D281-BE0FC0CFBD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64B84A1-7C7E-C200-45EB-DCB0114284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8997E3-A974-0B3E-227B-E1AC9F05D0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EF34484-D27C-BA9C-87AC-CAC1821D351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804F118-FEAA-72B2-719A-7B8E75DA085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246152-9C77-BE4E-E2A5-D17B3638285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08285F4-9F58-D22F-3B86-728F2BDE334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6A87EF-FD12-2666-0125-2692AB59397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0A0EA42-881C-4970-D2D7-0D9A91BA571F}"/>
              </a:ext>
            </a:extLst>
          </p:cNvPr>
          <p:cNvSpPr/>
          <p:nvPr/>
        </p:nvSpPr>
        <p:spPr>
          <a:xfrm flipH="1">
            <a:off x="319085" y="1584325"/>
            <a:ext cx="3895105" cy="1621567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39E205-3009-8B2D-665A-B9D88AB242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72562" y="2939367"/>
            <a:ext cx="1530815" cy="33115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D533A5-3F28-DD23-681B-59ADA760E505}"/>
              </a:ext>
            </a:extLst>
          </p:cNvPr>
          <p:cNvSpPr txBox="1"/>
          <p:nvPr/>
        </p:nvSpPr>
        <p:spPr>
          <a:xfrm>
            <a:off x="319085" y="1892045"/>
            <a:ext cx="3510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تَكونَ وَجْبَتُكَ مُتَوازِنَةً عَلَيْكَ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 تَتَناوَلَ أَيْضاً سَلَطَةَ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وَبَعْضَ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ٱلطّازَجَةَ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57C94E-562D-2D70-0E1D-B78D32C508D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7169" y="2939367"/>
            <a:ext cx="1427099" cy="3492641"/>
          </a:xfrm>
          <a:prstGeom prst="rect">
            <a:avLst/>
          </a:prstGeom>
        </p:spPr>
      </p:pic>
      <p:pic>
        <p:nvPicPr>
          <p:cNvPr id="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A687714-1E78-357A-2948-928045BD89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6092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B272-719D-6D1D-1682-0CF7D668A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5530AA-D7E0-5C78-EC75-DAF826B52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21" y="77421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عم سألت ندى مجدا؟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C8A5E7-C76B-FABF-8E8B-01CF1EEBDF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3606" y="2223378"/>
            <a:ext cx="1589102" cy="34376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7DC45A-4214-3A14-6843-949B134761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0631" y="2205038"/>
            <a:ext cx="1427099" cy="34926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00F4BF-CAD9-2167-6A0E-692694A77D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47B66D-5C52-EEE1-FA1E-C2FCB2CF6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B259DF-6AC4-C189-8879-9342C8D2C5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53087D-FFA7-04F0-38FF-0CF2E1941C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9ED920-0BB6-3217-7440-930C80EFA05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B08D74C-13D6-CA53-86F3-D64B69818C1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6E332-9448-F258-59C3-E37ED6DE8B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5ED6D2-F817-A83A-09E0-EB8FB8D3944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0DA27B-0B18-FCAB-3ECE-80AF83F765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20300B-6953-92A6-064A-F8AEE9C99EF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0455635-64FE-D644-8299-C8B77945D8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47248946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C2AA6-9120-0D0B-735C-6C61D097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636B06-BE14-C26A-15E6-A39654567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21" y="77421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سألته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عن وجبته المفضلة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بم أجاب؟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C457A2-04A6-1743-EFAF-96803F39E4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2CB38E-D817-6D87-2444-5B3E25A95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300976-6E28-8D01-4A06-264F72C4F0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8FBEE7-3F78-4E8B-887A-6FF1E0D6EF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7316F3-3020-E35F-7A5D-0CD13A2B7F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1EE8E-81A4-828F-653E-1129A0E1B69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F67E8B-E85B-2845-0361-257DD6C6B2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A332E0-034D-A524-09AF-7C554836906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334F59-7F8B-77FE-B394-824EB4AA384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A1CDB4-C709-27C5-AA7B-9FEA0937691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E96E07-D1B2-63A0-D0C8-06B20C92648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0631" y="2205038"/>
            <a:ext cx="1427099" cy="34926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8343B26-8923-96EC-B794-3E96C33E7D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3606" y="2223378"/>
            <a:ext cx="1589102" cy="3437647"/>
          </a:xfrm>
          <a:prstGeom prst="rect">
            <a:avLst/>
          </a:prstGeom>
        </p:spPr>
      </p:pic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F36170-F5F2-A074-2D2E-1E7BB9A9AD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56699233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8C06E-BE7D-8183-8885-391C7AF9F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FA3AA94-5C1F-4736-67FE-519B68CFB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121" y="828269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أجاب: أحب تناول السمك المشوي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بم نصحته؟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EEDEF7-3BC8-8C72-B6B9-FF29297A9E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8A3178-042B-8A96-7C68-4C79A9CF7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898295-BDE2-C2DB-CC45-A995A6B89A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EDBBFD-211C-8E33-F9F5-E331813F46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2E34BA-60C8-CC90-CCCB-4E175DE912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C41D57A-C675-0FDD-FE82-C20FCD475D5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EDD4C-BA24-AA6C-B439-3EC5D1292CB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495E16-4975-0562-D000-CEC7A5C23DE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CC9C0E-8B4A-9A15-98B6-85E23F58A35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9A71B7-7BAA-A7A0-3227-80ED3671D8B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08C7E1-8434-8500-31F3-E310DC1A68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0631" y="2205038"/>
            <a:ext cx="1427099" cy="34926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9FA2D-61DA-0BCB-FE27-A33BEE1B1EE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3606" y="2223378"/>
            <a:ext cx="1589102" cy="3437647"/>
          </a:xfrm>
          <a:prstGeom prst="rect">
            <a:avLst/>
          </a:prstGeom>
        </p:spPr>
      </p:pic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71736BC-6517-5728-9E5C-88CC411EC4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3643867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3DE17-E6C4-C525-F3B0-19D5A1171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AE97C42-28C4-B7BE-33DB-D335818A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نصحته بتناول وجبة متوازنة.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9D45E5-692D-94B3-C9F6-012517C4EB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E0A558-CD7A-17BB-2190-0F33FDD28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788BD7-E464-F419-7CC8-25A48771C2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04AB69-9C81-5BE3-86F0-DFE77BB6C5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41351F-E8AC-AEA6-C288-56BA39FCA8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B98D55-8DB4-B7CE-C2A0-B95016AD8C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01E414-5EA8-BAEF-1105-F9F991E080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BDAF17-FE0D-4A57-28C9-53F68A66A32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E9D4D8-55EB-CF6E-9365-152B779CD03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CA8400-B6E3-FCE8-E224-13C6936C32F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A40C7F-BAFC-BD1A-134A-A4BD267B06A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0631" y="2205038"/>
            <a:ext cx="1427099" cy="34926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810F23-F326-AA87-8BB1-3EDBFDEB07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3606" y="2223378"/>
            <a:ext cx="1589102" cy="3437647"/>
          </a:xfrm>
          <a:prstGeom prst="rect">
            <a:avLst/>
          </a:prstGeom>
        </p:spPr>
      </p:pic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E2CDCE-C419-7793-59AF-82D05F350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4866424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AC18C-58B3-4E9F-6239-8983C28F8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C3D79D1-4C64-FF1C-370B-0570F17C2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" y="756000"/>
            <a:ext cx="73441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لِكَيْ تَكونَ وَجْبَتُكَ مُتَوازِنَةً عَلَيْكَ أَنْ تَتَناوَلَ أَيْضاً سَلَطَةَ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ٱلْخُضَرِ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وَبَعْضَ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ٱلْفَواكِهَ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ٱلطّازَجَةَ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من يردد؟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65CE376-59D5-4D4F-29D2-32D1AD14F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C08B6D-FB16-27F2-ACC6-8570EA459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9AE0AC-2764-7A08-0F54-6246A3C1B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1CD116-30E2-0C54-D68A-1C45AF1AF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7A4B2B-B49B-A66A-4377-8FCD4F613F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6E00D8-C55E-7B53-8381-99919EB38E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73927AA-F142-A335-6EDD-9EE0216F432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D2294A-A952-2CE1-B8AA-D6291FA202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CA587-6A5B-CD72-FAEC-2B43DDEFCEE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8F8543-2FC0-5B13-D52D-6BE68395BA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E8089B-783B-D177-A975-2BA87B2A4C9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A0D390-44E5-1A29-F30C-9599BBEC39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0631" y="2205038"/>
            <a:ext cx="1427099" cy="34926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B4A95E-8A66-E3C0-05E5-8BD607274C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3606" y="2223378"/>
            <a:ext cx="1589102" cy="343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737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32958-7A83-B1D6-9B36-7CAFE19A1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D0EBA2-4160-872E-5951-3F2574D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29" y="77421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أحسنتم  ـــــ نعيد الاستماع  ــــ تابعوا.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ABF58F0-DB70-7E01-3052-0F9851CC88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9AEBF3-804D-7D8E-14CF-5730B195F5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1A4F2D-15D1-8F72-4147-0F14649CA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4CBBF2-F7C7-406A-C024-67241AEB8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60AEE4-66A5-498C-0B61-9566C1F1D5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56E18C-C8C7-C858-9156-E592063C64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96B139-8024-F16E-C241-1BB21A37225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031853-AD21-C040-387B-1992251B22C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72A7EC-C2A5-1862-0AD6-32B4AE9BB9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DA1B9A-2FCD-0183-3AB2-79381B7A44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B2F3B8-5664-0CBD-68A5-E53FD3C695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94E0A4-AC13-BE43-6DA0-C34EC8DFCF7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0631" y="2205038"/>
            <a:ext cx="1427099" cy="34926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D5B4C5-DD61-7BFF-0814-86A0491CA2A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3606" y="2223378"/>
            <a:ext cx="1589102" cy="343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4613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A625-FDE5-EA4A-FDDC-CAFF84FE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98E91747-3F48-FC75-EA38-434E05545B6E}"/>
              </a:ext>
            </a:extLst>
          </p:cNvPr>
          <p:cNvSpPr/>
          <p:nvPr/>
        </p:nvSpPr>
        <p:spPr>
          <a:xfrm>
            <a:off x="6822764" y="1889405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33C660C2-6D2D-0821-CC58-902E83EC4847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7A50DD-B13C-BF25-5ABE-4B75D844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5598E3-C212-9B8E-C176-E0C161DDE3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0FF1CB-B78A-049F-2BFF-E3DA25A30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F4FB46E-6EAB-47AC-B28B-B638C33C4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ED36A5-30A5-C962-C222-475DC1E702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EB3B0C0-4944-B4C1-37C5-050890ABF6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39CE0E2-7E56-2FA0-EA62-845A923C68C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4E6EFE-9A67-1388-7E66-9EC8A4D5DF9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03DC71-54D7-2D59-DC7F-89EA9BE9B3B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F68805-4315-C9B5-45E9-15BCCCF16C3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9BC1B4-B1C4-7DCA-CBFC-451711F3E6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2A500C-0951-3576-7D07-09610103AD2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616167-42B1-E316-BC79-C785E2275BD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48686"/>
            <a:ext cx="1427099" cy="3492641"/>
          </a:xfrm>
          <a:prstGeom prst="rect">
            <a:avLst/>
          </a:prstGeom>
        </p:spPr>
      </p:pic>
      <p:pic>
        <p:nvPicPr>
          <p:cNvPr id="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F2F474-2C10-63F4-88BE-0DE82F09EE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792001" cy="792000"/>
          </a:xfrm>
        </p:spPr>
      </p:pic>
    </p:spTree>
    <p:extLst>
      <p:ext uri="{BB962C8B-B14F-4D97-AF65-F5344CB8AC3E}">
        <p14:creationId xmlns:p14="http://schemas.microsoft.com/office/powerpoint/2010/main" val="95344365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B9420-7361-C9F9-8497-824D330A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257890F-BE32-30F2-FE39-2DF2ACB39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لما قالته ندى في البداية؟ من يردد؟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B2DC039-7F33-F4A2-5D54-2BB191BC0E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410545B-3788-3A56-7E74-F3F3840F2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129B389-8ED3-4EE5-3D5D-FDE06D9FE6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1E37289-C227-B1E5-EC6C-727BA8CFFB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80049BF-CE6F-35A5-DFA4-9F02B4805D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42011FE-9AF6-22CB-E7A4-224594010D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0B998-88E7-964E-FE84-B90405CDA5B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9F0EAB-6ADC-CA11-F159-9E7EC740C20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A834E1-C0AB-302F-AE72-1B6F13CFDE3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7C3DAD4-55CC-A433-09CA-6136B28B91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7B1372-AEE0-A907-8A42-08F42524D4AA}"/>
              </a:ext>
            </a:extLst>
          </p:cNvPr>
          <p:cNvSpPr/>
          <p:nvPr/>
        </p:nvSpPr>
        <p:spPr>
          <a:xfrm flipH="1">
            <a:off x="966651" y="1698479"/>
            <a:ext cx="2475941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0CD3E6-C420-6C85-0856-264656F969D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6C0E33-2D3C-4094-9DD3-AC09473FDC7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79519A9-03B6-1281-CCA6-C1FF88E948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F7586E4-ACDC-7414-CEE6-5008D6185870}"/>
              </a:ext>
            </a:extLst>
          </p:cNvPr>
          <p:cNvSpPr txBox="1"/>
          <p:nvPr/>
        </p:nvSpPr>
        <p:spPr>
          <a:xfrm>
            <a:off x="690123" y="1914945"/>
            <a:ext cx="2905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وَجْبَتُـكَ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837055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8D31A-93A9-B711-8F91-EF1C2B9E6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14F2281-5050-0C3E-733F-FAB7E442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 أجاب مجد ليعبر عن رأيه؟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76FB9B2-7A5B-4363-8A44-310A6B9B26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1EC961-8E8A-0C2B-9373-BA86943BA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A91EF5-71BF-2360-11C0-F91E0F810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E30218B-2E92-AFF0-01ED-B2447CDB1E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84D7BB-46FC-E745-796B-36896C57CD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74695BB-0E09-FEDB-546D-482E0300A70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BD8164-DE71-C5BA-215F-BF083ED1687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7C6B9B-35B7-514D-4951-AA5E1AA7662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B807F8-68CF-AB57-14CC-699EA4C299B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56FAB6E-352C-330F-E00B-6CFC2B3B702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380D0FC-49AF-B796-595B-87587FDEEC8D}"/>
              </a:ext>
            </a:extLst>
          </p:cNvPr>
          <p:cNvSpPr/>
          <p:nvPr/>
        </p:nvSpPr>
        <p:spPr>
          <a:xfrm>
            <a:off x="6084097" y="1726871"/>
            <a:ext cx="2519201" cy="1491015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ED25CC-F826-927D-3B6A-E66CB2E9CE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4281" y="2558323"/>
            <a:ext cx="1427099" cy="3492641"/>
          </a:xfrm>
          <a:prstGeom prst="rect">
            <a:avLst/>
          </a:prstGeom>
        </p:spPr>
      </p:pic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30F4778-AC37-81C6-E75D-370FB22AE4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56000"/>
            <a:ext cx="792001" cy="792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B9705E-D5B2-9E0E-AE0B-AAA7B047A153}"/>
              </a:ext>
            </a:extLst>
          </p:cNvPr>
          <p:cNvSpPr txBox="1"/>
          <p:nvPr/>
        </p:nvSpPr>
        <p:spPr>
          <a:xfrm>
            <a:off x="6063173" y="2004325"/>
            <a:ext cx="2540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تَناوُلَ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ٱلْمَشْوِيِّ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FR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815662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003C26-51F3-3F47-9408-35CB65E3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062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بم نصحته ندى؟ ماذا قالت؟ 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44EB52E-A101-7252-376A-4BB11B6D7B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3E9FBFB-26DD-D719-E50C-F0B1A5E60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589E0B-1330-7C87-1B65-5EA0ED8D6E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525C915-23D3-0374-9A9C-CC389D82A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0DC8AD1-50AA-0BF5-5A64-D9D4AFD4F0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CB9BD19-5758-0F39-B124-4A2B3CA69DD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F7D05F1-37D2-B71E-F242-E60F2F9256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BB8CEF-C087-7540-87B9-A668E93B4B6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AF6E51-FF19-280E-2D68-3EE52A19C4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6ABDC6-EA7A-242C-F033-FC707DF9A48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D2DB00C4-9DB1-17B1-6EB1-E43674EF41A6}"/>
              </a:ext>
            </a:extLst>
          </p:cNvPr>
          <p:cNvSpPr/>
          <p:nvPr/>
        </p:nvSpPr>
        <p:spPr>
          <a:xfrm flipH="1">
            <a:off x="507335" y="1698479"/>
            <a:ext cx="4064665" cy="173052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4C5A97-37DE-3B49-27C5-D091E58502C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0342" y="2967335"/>
            <a:ext cx="1530815" cy="33115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B8B31E-0C94-E650-96CF-E07EFC3BA644}"/>
              </a:ext>
            </a:extLst>
          </p:cNvPr>
          <p:cNvSpPr txBox="1"/>
          <p:nvPr/>
        </p:nvSpPr>
        <p:spPr>
          <a:xfrm>
            <a:off x="795588" y="2044252"/>
            <a:ext cx="3445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لِكَيْ تَكونَ وَجْبَتُكَ مُتَوازِنَةً عَلَيْكَ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َنْ تَتَناوَلَ أَيْضاً سَلَطَةَ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وَبَعْضَ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ٱلطّازَجَةَ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17B8BC4-98E5-46C1-F3BB-9B2CB064DE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8182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66F16-0000-C002-737E-CDE04413D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6836F3-685B-2E3A-0FE9-BBC8D7989D1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CB26E17-1D6C-8C72-3054-BE22F23A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062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لأطلب رأي شخص أبدأ سؤالي ب  ما وجبتك المفضلة؟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483436E-281E-6A0E-8D6E-5CA94BDDEB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590742-B6D7-DE72-8CBD-79C8E2E3A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F09DC15-884B-134A-E652-CB8E26F1CF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5FD8097-14E6-50A0-A8A4-C09F381B62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B34B582-5B3A-F671-72B7-C86545F43E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A3EBD79-AEFC-B834-3455-2B448877CF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960314-653A-47F7-F941-9E390BC1FFE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453160-F9E7-1061-56A2-0A1B10F4BB9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0510FB-182C-BA2A-27A9-9AC35EEC3C6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318E4F4-F639-DC3D-DDB4-629F72D011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EDAAC7A8-7826-1D51-4F23-ED89CE06E52F}"/>
              </a:ext>
            </a:extLst>
          </p:cNvPr>
          <p:cNvSpPr/>
          <p:nvPr/>
        </p:nvSpPr>
        <p:spPr>
          <a:xfrm flipH="1">
            <a:off x="795463" y="1863243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E09A99-31C2-D076-3394-62D0E0A18B8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82720" y="2908835"/>
            <a:ext cx="1530815" cy="33115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74369B-EDA6-B3EE-5FC3-C8B528EBFD9F}"/>
              </a:ext>
            </a:extLst>
          </p:cNvPr>
          <p:cNvSpPr txBox="1"/>
          <p:nvPr/>
        </p:nvSpPr>
        <p:spPr>
          <a:xfrm>
            <a:off x="627648" y="2199548"/>
            <a:ext cx="2279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وَجْبَتُـكَ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009581-9CC2-9C0F-A960-99DFCBB955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5644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64C6E-74FE-662E-B058-DC4488190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376E26A-BE34-7E7B-2EC4-05A0656A1D4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2AF2C18-7063-6FBA-2DCA-36E6BA730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61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 واحد يطرح السؤال على زميله 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وَجبته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المفضلة.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2CE3F00-31AE-266F-79D6-05A77722BC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06B0159-6B97-D246-7DA2-447CD864B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3536B13-0AA8-FDFB-4B24-2EDB40D21B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0B29DC8-57B1-7379-62D9-28E53946F6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AA75551-3604-0F3F-AC29-C08C3780AD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0553FD5-A156-0319-592C-A6E3C09FEC9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F82798-945C-7446-00C8-7DF3F2AB304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DF3836-944E-66F0-F73E-0B48E7BFD8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4A84CB-113E-496E-1B18-E6C8A4AEF50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CC73D8-96CB-C5C4-951C-7A8558FA0E2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0BEFD0E-3696-EAFF-70D2-5C40AC1738F7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C2567F-556B-528C-2F9E-ADA8742621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6F6A316-66CA-00F2-3651-A8F6F2FB4201}"/>
              </a:ext>
            </a:extLst>
          </p:cNvPr>
          <p:cNvSpPr txBox="1"/>
          <p:nvPr/>
        </p:nvSpPr>
        <p:spPr>
          <a:xfrm>
            <a:off x="722934" y="2138280"/>
            <a:ext cx="210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وَجْبَتُـكَ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FBCC5A9-C72D-F74D-3889-4A7533C1E7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0" name="Image 9" descr="Une image contenant habits, personne, chaussures, jeune enfant&#10;&#10;Le contenu généré par l’IA peut être incorrect.">
            <a:extLst>
              <a:ext uri="{FF2B5EF4-FFF2-40B4-BE49-F238E27FC236}">
                <a16:creationId xmlns:a16="http://schemas.microsoft.com/office/drawing/2014/main" id="{42D4C5AD-70B3-4FBF-8162-21EC8322B8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1380" y="3370226"/>
            <a:ext cx="3472643" cy="303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4557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3A6BE8-FE77-B14C-91FC-E2CE300CE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701" y="76499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لأنصح زميلي بتناول الأكل الصحي أبدأ بــ :عَلَيْكَ أَنْ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أَنْصَحُكَ بِــــ -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9C1438B5-F277-AC78-7139-10BA01C8CC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71023B1-FC74-20CF-406E-1C8282BBD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755508E-158B-34E6-FFC8-AC97092CCB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8027C7F-9382-D4A6-821E-030FEEEE48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1217770-48BB-DE0E-01E7-6E611739BE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2D4F2F3-CB3D-DDD2-F6E8-54F44D7F0DA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4F7E4D5-7C75-9F7B-5BED-AB3420E3F8D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AE1F79C-D2B5-1705-1C93-9FF9D3F9C76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5DCAB3-4856-1E8D-AC04-873515C9583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2F01829-CE8D-213A-872D-AAE81AAA28F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B4FF5A87-F363-4A98-97E6-9D76761D8928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A5F699-5F3B-1E19-6C2F-2182A9CBB3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9BBDE0-5EAB-91D0-7007-BC965D67E5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38854"/>
            <a:ext cx="1427099" cy="349264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A718475-3653-F28F-3446-45499BFEFE14}"/>
              </a:ext>
            </a:extLst>
          </p:cNvPr>
          <p:cNvSpPr txBox="1"/>
          <p:nvPr/>
        </p:nvSpPr>
        <p:spPr>
          <a:xfrm>
            <a:off x="909586" y="1959446"/>
            <a:ext cx="1530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أَنْصَحُكَ بـِـــــ....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عَلَيْكَ أَنْ...؟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29697B-C384-C53F-B602-0D65DAED56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5825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37C0C-2964-5691-9B1C-1A8AF726C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F6FB79-179A-BFF9-35DA-335CF3D0B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وجبته المفضلة؟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749D50D-6CB1-62F1-DAD2-19C0E85707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B2B93D7-A305-21ED-D053-71453A302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9EC8081-1D57-CB71-F5A8-CDA28981B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04ED380-20CB-3A5A-08C9-E59EAEC446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3606357-845C-E72C-1110-9470E29603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EB3C5F1-F3C2-07B0-429F-1F801F40FD0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FCDACA-C8AD-517C-4D4E-78FB2C5531C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8A5FBF-AD87-1762-1BC9-EF9ADBEE4EF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EA16C4-A87F-F794-7818-026E410AE81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130DF30-B85C-320F-A5EF-CF06BB31225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12F7C17-FB79-E6D2-78EF-F9164E826733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DE576D-0A0C-13D8-61E5-A78283FCCE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762DF5-AA83-87D7-EFB0-BFD2596EB35B}"/>
              </a:ext>
            </a:extLst>
          </p:cNvPr>
          <p:cNvSpPr txBox="1"/>
          <p:nvPr/>
        </p:nvSpPr>
        <p:spPr>
          <a:xfrm>
            <a:off x="6693026" y="2059382"/>
            <a:ext cx="1805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تَناوُلَ...</a:t>
            </a:r>
          </a:p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وَجْبَـتي الْمُفَضَّلَةُ.....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8B51CA9-D973-1EA5-F9CE-CC669E4305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2519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habits, personne, chaussures, jeune enfant&#10;&#10;Le contenu généré par l’IA peut être incorrect.">
            <a:extLst>
              <a:ext uri="{FF2B5EF4-FFF2-40B4-BE49-F238E27FC236}">
                <a16:creationId xmlns:a16="http://schemas.microsoft.com/office/drawing/2014/main" id="{80C766B2-A1BD-F1B9-252C-8629646957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424" y="2609358"/>
            <a:ext cx="3472643" cy="303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6381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2B85-92B1-2D24-896E-C784458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925C7-1124-C34E-8CFD-86E83DAE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مثنى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للتعبير عن وجبتكم المفضلة وتنصحون بتناول الأكل الصحي.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1E6764-7903-2AD0-DF2D-F3D8AB8CB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5EDD73-7E6C-911E-CD4F-46EF24EA0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FC8A2A-5964-7681-EF8B-539A69022E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A2EE07F-B54C-CE48-DD9D-55C790E2C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C962C-7EFA-7D90-209D-5820696E70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CC094C7-7331-32F3-6469-3FBA59A80AC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B8BF5-AD5B-1206-37D9-D7B544C035B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934EBB-C397-4B75-453D-3B62132E8FC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87A807-42FA-E47B-C2D4-A829BE897D3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89F360-92E0-8865-9A3E-C3ADF5E85F8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3147C21E-1B60-7718-7B6B-06093636D686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B2BD024-8157-43A9-2775-299CA34262EC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6A51E4-24E8-8F27-F452-BF0D844A74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65EF8-848E-331B-163D-F43BF18029E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pic>
        <p:nvPicPr>
          <p:cNvPr id="30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0BF9E34-86AA-69BC-1885-9E963B99A7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79869067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89134-83C4-C519-6231-C2192078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74547D-6653-9F3B-8DE2-B5EE1575C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استراحة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هيا ننشد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رددوا مع النشيد.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916AE8-7745-E9F9-D306-1F982DFE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443069-86DD-4C81-C9BD-22C082EE8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4AB1B0-9B91-A087-E108-4E08FD7A1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C8EA8C1-7C3B-A3D4-2250-2FE0BB6A3B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902271-9F69-03C0-82AB-6AAE475610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4CBCD3D-75EA-D033-8551-EF8D355A123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285204-22F6-802E-41AC-52C2D5CE8A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59C801-DC9C-0427-7F9B-1E76AB1CB8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408ADD-673F-E8A7-BFA4-3C5153CCAB8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6FF027-2EA6-75E0-1A29-033DDB6D6F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D4027EB-3325-CC58-A7C5-62D2C67DA3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9" name="Espace réservé de l'élément multimédia 8">
            <a:extLst>
              <a:ext uri="{FF2B5EF4-FFF2-40B4-BE49-F238E27FC236}">
                <a16:creationId xmlns:a16="http://schemas.microsoft.com/office/drawing/2014/main" id="{4BAA0665-BAF2-9ADB-A972-62C2101CC0A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669416D-2B52-992C-FF21-DB498AB60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12" y="2160000"/>
            <a:ext cx="7757947" cy="406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2237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FE13409E-B011-DD43-AB9F-DDC921D25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النشيد.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936F5B9-5C57-0746-9A25-C80A3F3CD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F50B90-240A-9EC0-2988-AE1F7341C3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97758" y="6102000"/>
            <a:ext cx="540000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6949EB-DA02-9949-CACF-D89DD4A6FE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4853728-60DE-919A-CC78-3939BE0A6C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815027-A3E5-DA2A-A9F0-E0E60C5E47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627855F-1448-9699-32B5-7AC294BB4C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963956-399B-F1A2-9E45-11101F1DED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B4EC1B2-3DB2-236F-5AD3-78B97EA65B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EDE59C-C74C-FEB3-3C15-590C27B2373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923D57-A473-BEEF-D68E-D1786F8925C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1F2742-B767-A417-581F-2E9813D292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922BD5-983E-3772-BC9E-767FE10D757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WhatsApp Vidéo 2025-12-09 à 13.02.49_976e81af">
            <a:hlinkClick r:id="" action="ppaction://media"/>
            <a:extLst>
              <a:ext uri="{FF2B5EF4-FFF2-40B4-BE49-F238E27FC236}">
                <a16:creationId xmlns:a16="http://schemas.microsoft.com/office/drawing/2014/main" id="{1D2EBC4B-FED8-822B-B51F-ED9BA290CD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76573" y="2101645"/>
            <a:ext cx="64611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72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«ماذا تقول الخضروات؟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B7EBA11-33FF-5AA9-8515-1083B39CD36E}"/>
              </a:ext>
            </a:extLst>
          </p:cNvPr>
          <p:cNvSpPr txBox="1">
            <a:spLocks/>
          </p:cNvSpPr>
          <p:nvPr/>
        </p:nvSpPr>
        <p:spPr>
          <a:xfrm>
            <a:off x="829583" y="2163344"/>
            <a:ext cx="7668419" cy="4392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lnSpc>
                <a:spcPts val="6000"/>
              </a:lnSpc>
              <a:spcAft>
                <a:spcPts val="800"/>
              </a:spcAft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>
              <a:lnSpc>
                <a:spcPts val="6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مائِدَةِ وَجْبَةِ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ٱلْغَداءِ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كانَتْ أُسْرَةُ تامِرٍ جالِسَةً أَمامَ سَلَطَةِ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>
              <a:lnSpc>
                <a:spcPts val="6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فِي طَبَقِ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ٱلسَّلَطَةِ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ٱللَّذيذَةِ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اَلْجَزَرُ يَقِفُ مُمْسِكاً بِيَدِ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ٱلْخِيارِ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جِوارِ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ٱلطَّماطِمِ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ٱلْحَمْراءِ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وَمَعَهُمُ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ٱلفُلْفُلُ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بِقُرْبِهِ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ٱلْبَصَلُ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وَٱلْبَطاطِسُ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كانَ تامِرٌ مُسْتَمْتِعاً بِوَجْبَتِهِ، وَبَدَأَ يَتَخَيَّلُ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ٱلْخُضَرَ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تُحاوِرُ بَعْضَها:</a:t>
            </a:r>
          </a:p>
          <a:p>
            <a:pPr algn="just">
              <a:spcAft>
                <a:spcPts val="800"/>
              </a:spcAft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fr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C421722-C1EE-1715-C287-5DFE60D34ADE}"/>
              </a:ext>
            </a:extLst>
          </p:cNvPr>
          <p:cNvSpPr txBox="1">
            <a:spLocks/>
          </p:cNvSpPr>
          <p:nvPr/>
        </p:nvSpPr>
        <p:spPr>
          <a:xfrm>
            <a:off x="819423" y="1919504"/>
            <a:ext cx="7932178" cy="4392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spcAft>
                <a:spcPts val="800"/>
              </a:spcAft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>
              <a:spcAft>
                <a:spcPts val="800"/>
              </a:spcAft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جِئْنا مِنْ دُنْيا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نُعْطي غِذاءً لِلْحَياةِ، أَلْيافاً أَوْ فيتاميناتٍ، نَحْنُ، نَحْنُ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ٱلْخُضْرَواتُ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اَلْجَزَرُ: أَنا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ٱلْجَزَرُ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ٱلْجَزَرُ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أُعْطي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ٱلْقُوَّةَ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وَٱلنَّظَرَ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اَلْخِيارُ: أَمّا أَنا أَميرُ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لَا أُطْهــــى أَبَداً عَلى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اَلطَّماطِمُ: شَكْلـــــي كُرَوِيُّ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ٱلْمَنْظَرِ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كُلْ مِنِّي دَوْماً كَيْ تَكْبُرَ.</a:t>
            </a:r>
          </a:p>
          <a:p>
            <a:pPr algn="just">
              <a:spcAft>
                <a:spcPts val="800"/>
              </a:spcAft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fr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96BA974-5B6B-0D4F-9CB6-69082BB2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80  من يقرأ؟ من يواصل؟ تابعوا.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F298ADDC-D234-D001-3597-2A06F5CBF1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6553BE-04BE-13DE-15E4-BCF8EC7179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1D741E-7BE1-42FD-9BB6-B5C0E38453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A532EB-25FA-61BD-998B-01B4DC3CE1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7F2A39-79BC-C605-B3E8-BF53ACB8A7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C42F78-EDAD-4842-1397-8146A1D4E7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401A16-8D3A-8A92-192F-8951D334C8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6495B-D25B-4640-790F-380D220321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4A3A6C-DFA2-1F63-A85A-3B39B6B6F9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F1CAD3-F14E-C989-8757-AC7BA367285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2CA96A-9CDF-8BBA-686D-A9FFD1C0299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Image 15" descr="Une image contenant texte, lett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96FD0BC-9EA7-E7C2-BEC1-BE8A4FF9E8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91" y="1600200"/>
            <a:ext cx="3337388" cy="47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1B231-BD24-7020-65FC-59D83A0C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80FA31-3B64-E6A8-B7B5-2C3357C61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82.  أجيبوا عن الأسئلة بما يناسب.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875F6A-B689-91AB-32E5-33EEE4B43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224840-5CA3-09BF-9602-BB97D21677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538853-C2A0-BF4A-0CE5-9D6F0536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DCDDA95-CDC7-CAB8-706A-23B5D14F6C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92572F-4ABE-9C79-9DB7-7E6C705828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9AA6F50-147C-CCD1-E6A7-7BC16664659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E3AAE7E-73F9-AFA2-BE3A-C1750DF9507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3AA5BF-E67D-61A1-B4AC-A2FE5388B26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7F8133-1DD1-C3A9-38BC-B69C62B621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108F48-C0F8-9CA2-1C5F-18C6C5515D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EC03AA-D0C5-E0E3-123E-987BDEC6482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7B299699-8D3B-EAE9-758D-F31A8BC1D4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2264" y="1612605"/>
            <a:ext cx="3519471" cy="466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0740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0F62663-7D73-A266-BC96-8CED667014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013" y="2891743"/>
            <a:ext cx="7071973" cy="151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800111" y="3594513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تَتَناوَلُ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لْأُسْرَةُ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وَجْبَةَ...............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566058" y="2652034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لْوَجْبَةُ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تَتَناوَلُها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لْأُسْرَةُ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3649-D970-0274-0A3B-C462ADC7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C7D5578-23B7-3C4E-A737-493749BFE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F3A422-D39E-6411-7AD7-DFA446358D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F9EFC2-11E6-A1B4-99E0-8CFA344AE7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2D4D3C-B297-C522-042E-FA0C930A7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386BB1-AF4B-8D49-C8FF-3579DF43B8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EAA0E4-077E-FBD2-39A3-5FF20E7F04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87AB8B-4BF3-3A67-FDEB-2DECCD54C3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14E711C-D18B-F0EF-EF3D-C7ACBE8570E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4C95A3-E219-C06E-F4A4-619CC8FE4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0B134-C9AF-09F9-D216-0688199CBAD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0DC814-E624-348E-3073-7349CB57731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C93D0C-C00A-0AB5-3364-7B6104B20DF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E8A7499-FEF4-A0CB-D59B-5E94E26E64C3}"/>
              </a:ext>
            </a:extLst>
          </p:cNvPr>
          <p:cNvSpPr/>
          <p:nvPr/>
        </p:nvSpPr>
        <p:spPr>
          <a:xfrm>
            <a:off x="800111" y="3594513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تَتَناوَلُ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لْأُسْرَةُ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وَجْبَةَ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لْغَداءِ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545B17B7-CBB9-E268-7390-411714FFF540}"/>
              </a:ext>
            </a:extLst>
          </p:cNvPr>
          <p:cNvSpPr/>
          <p:nvPr/>
        </p:nvSpPr>
        <p:spPr>
          <a:xfrm>
            <a:off x="566058" y="2652034"/>
            <a:ext cx="720944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لْوَجْبَةُ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تَتَناوَلُها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لْأُسْرَةُ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466907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4FA58-3331-3487-2BB9-19B9B04BB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9C7FFC-9FB6-7500-BD35-EBD41E38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8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نقرأ السؤال : ماذا يفعل العامل في الحقل؟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3A9752-2CE5-BD7C-B6AF-F94B39B943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E057CC-3943-F5E7-D79C-04B7852EAD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5A9F2D-CCEF-7888-A962-7CAAE0F3D3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B1B79D9-E138-D18F-CA9F-0DCE497B57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242F44-E305-8A03-F0B4-03343DB532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97F7E43-DFF2-474A-E7DA-92F5A36A70F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0A2AC2-64B7-EF78-3601-0D6E09776E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5CA4A0-6540-5544-F675-2A171907830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1E1518-4AF8-1B8D-E7EB-DA583B8E57E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37A750-0688-D832-25C4-17597725C5E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967B7E69-5185-27A1-C7FF-D4FC032AAC80}"/>
              </a:ext>
            </a:extLst>
          </p:cNvPr>
          <p:cNvSpPr/>
          <p:nvPr/>
        </p:nvSpPr>
        <p:spPr>
          <a:xfrm>
            <a:off x="662635" y="4454682"/>
            <a:ext cx="703602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.........................................</a:t>
            </a: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A23D0B7F-1274-B42B-66D1-64423B45FEF0}"/>
              </a:ext>
            </a:extLst>
          </p:cNvPr>
          <p:cNvSpPr/>
          <p:nvPr/>
        </p:nvSpPr>
        <p:spPr>
          <a:xfrm>
            <a:off x="0" y="2645454"/>
            <a:ext cx="914400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مَعَ مَنْ يَتَناوَلُ تامِرٌ وَجْبَتَهُ؟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DB0352-0F51-6E45-8E1E-EA5E939E3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853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62935-8232-F70A-7B8D-4D1F612C8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753ED1-6836-1FB3-83E4-6D6BA481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8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15A7F2-0947-22BA-92FD-C38F274FB1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08AB804-9A73-1003-3278-EC2B3B4671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49DE8B-6DE7-43B1-B0CC-4E0F7276BB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AD81BB-84A7-0CE9-8052-0C3F428E3B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1E94C1-82A1-F387-5C09-DC9204A211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F959CF0-3155-A1F7-00F6-5558A759625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90CB75-B6F7-996E-A97B-A9BB7EA2BB6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E79B29-C21F-DAD8-57D5-ED171CFAF94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8D46B7-17CB-17D4-8819-DF296AC95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CBF503-CC89-6576-E2FC-97228D3590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07DFF4C-E63D-388F-3D75-28F95D7BCE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94FABF9D-3C22-FCE1-70E9-D9250AEDD25C}"/>
              </a:ext>
            </a:extLst>
          </p:cNvPr>
          <p:cNvSpPr/>
          <p:nvPr/>
        </p:nvSpPr>
        <p:spPr>
          <a:xfrm>
            <a:off x="662635" y="4454682"/>
            <a:ext cx="703602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يَتَناوَلُ تامِرٌ وَجْبَتَهُ 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مَعَ أُسْرَتِهِ. 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8DD77B24-8C88-E407-C708-8FA16B803301}"/>
              </a:ext>
            </a:extLst>
          </p:cNvPr>
          <p:cNvSpPr/>
          <p:nvPr/>
        </p:nvSpPr>
        <p:spPr>
          <a:xfrm>
            <a:off x="0" y="2645454"/>
            <a:ext cx="914400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مَعَ مَنْ يَتَناوَلُ تامِرٌ وَجْبَتَهُ؟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2192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A619C-F7ED-964D-BFBD-EA6D1A203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C83F8DD9-6013-9968-A2E0-56537A852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اشتغلوا فرادى وأجيبوا عن  السؤال بما يناسب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4">
            <a:extLst>
              <a:ext uri="{FF2B5EF4-FFF2-40B4-BE49-F238E27FC236}">
                <a16:creationId xmlns:a16="http://schemas.microsoft.com/office/drawing/2014/main" id="{ACB63F45-F27D-58C6-338A-1B8BA1F5D4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75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0101E5-5AFB-6E2E-914D-7B6FA1D352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C89203-5B26-DFF4-45FE-81D3D65455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0E25C4-4404-B21D-6C7C-182032277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0148C1-DEDB-9F1C-4471-8A282AE8CD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50DFE4-EA74-9830-DDE9-2EFCA79785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D6EBC50-FDCC-2DF4-953F-A77FEF3D069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1609B2-750C-A058-5C78-527BBA000C6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A4088B-AEDC-0AD2-68C6-9D31B8270A1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B77CF3-AC05-2F44-1C56-407F394ED4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D11ECC-CBDE-B979-39EA-5EDB2F6DC2D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580EECA8-6056-7946-AE68-80E6E1D9D762}"/>
              </a:ext>
            </a:extLst>
          </p:cNvPr>
          <p:cNvSpPr/>
          <p:nvPr/>
        </p:nvSpPr>
        <p:spPr>
          <a:xfrm>
            <a:off x="0" y="4180592"/>
            <a:ext cx="867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.......................................................</a:t>
            </a: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8827F847-E52F-28EE-C58C-9893978D1B1E}"/>
              </a:ext>
            </a:extLst>
          </p:cNvPr>
          <p:cNvSpPr/>
          <p:nvPr/>
        </p:nvSpPr>
        <p:spPr>
          <a:xfrm>
            <a:off x="1600200" y="2455069"/>
            <a:ext cx="705141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لْأُسْرَةُ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وَجْبَةِ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لْغَداءِ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6703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7C0DC-B7AD-4939-BC19-E00227A3F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FAEEE37B-ADFA-FB23-3E4F-785C19301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4">
            <a:extLst>
              <a:ext uri="{FF2B5EF4-FFF2-40B4-BE49-F238E27FC236}">
                <a16:creationId xmlns:a16="http://schemas.microsoft.com/office/drawing/2014/main" id="{DAB44C3D-EC49-C960-CD90-CA60420937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75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F396C6-E934-DBE6-FF06-96E0247F32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EB5FEB-D311-A004-8980-437F9D6E14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CE7329-49F3-1587-74C3-54B8E60E35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0CFFDD-89D9-7260-210D-F6A8F0AE1C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EF3C89-3F16-E7CE-A3C5-62457B4323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C9608BD-26E3-D684-4E83-26B0D96C00B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D594A-5E5F-1A30-36CF-2C1830A3DA1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734EEC-39B2-CFDC-889C-B1FBA9A0D07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B95475-B36B-5E59-9B70-FE1713FD7B5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B87DCC-FAB5-26CD-118E-1B4A6DF0C9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37BDAFEC-2F7D-949B-B24E-778C20129C67}"/>
              </a:ext>
            </a:extLst>
          </p:cNvPr>
          <p:cNvSpPr/>
          <p:nvPr/>
        </p:nvSpPr>
        <p:spPr>
          <a:xfrm>
            <a:off x="0" y="4180592"/>
            <a:ext cx="867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لْأُسْرَةُ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وَجْبَةِ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لْغَداءِ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سَلَطَةَ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لْخُضَرِ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4E9EEDC9-9631-2C92-38AC-4DCACED5A786}"/>
              </a:ext>
            </a:extLst>
          </p:cNvPr>
          <p:cNvSpPr/>
          <p:nvPr/>
        </p:nvSpPr>
        <p:spPr>
          <a:xfrm>
            <a:off x="1600200" y="2455069"/>
            <a:ext cx="705141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لْأُسْرَةُ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وَجْبَةِ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لْغَداءِ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63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ال.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AE4B-D6C9-22EC-614A-4C34F2CA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3EDDCAA-4486-4164-7762-1D58BE4B42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94867B-2CBF-058F-32A5-CEAEAB46A7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0FB718-BFC4-CF33-A3CF-48EB2FAC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D57ECC-3A6B-DADD-4876-1E52F9BB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E83DA-4910-91FF-C7BB-D1EE5774F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AC1454-0F9C-5BED-599D-AFD0FA5B76B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CC5E05-29A6-6090-D48E-61ED9BA90B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3655BB-C04C-D8EE-E564-98CC1A00CA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8FF1F-860B-C7F8-A70B-51D97BAA470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019CCA-1DF2-63A4-C8DB-E6A9035F96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D235C7F-6BC6-E5D7-1AAD-400558EBF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8A45A45D-A1B7-3DED-5868-FB2DCF466D29}"/>
              </a:ext>
            </a:extLst>
          </p:cNvPr>
          <p:cNvSpPr/>
          <p:nvPr/>
        </p:nvSpPr>
        <p:spPr>
          <a:xfrm>
            <a:off x="5591509" y="1943066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بَصَ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لٌ</a:t>
            </a:r>
            <a:endParaRPr lang="ar-MA" sz="80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7D4898D9-A65D-0BD2-E7E6-C4EAF88554EB}"/>
              </a:ext>
            </a:extLst>
          </p:cNvPr>
          <p:cNvSpPr/>
          <p:nvPr/>
        </p:nvSpPr>
        <p:spPr>
          <a:xfrm>
            <a:off x="1211749" y="194306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بَصَ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DBF60D0-65B9-614E-4D0E-A39F1C2D1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99B6EA9B-FAE5-C668-C850-A10214A488E4}"/>
              </a:ext>
            </a:extLst>
          </p:cNvPr>
          <p:cNvSpPr/>
          <p:nvPr/>
        </p:nvSpPr>
        <p:spPr>
          <a:xfrm>
            <a:off x="5591509" y="3314666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سَلَطَ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0373FAED-6DF3-46E0-E112-ECACFBAB4246}"/>
              </a:ext>
            </a:extLst>
          </p:cNvPr>
          <p:cNvSpPr/>
          <p:nvPr/>
        </p:nvSpPr>
        <p:spPr>
          <a:xfrm>
            <a:off x="1211749" y="331466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اَلسَّ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لَطَ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ةُ</a:t>
            </a:r>
            <a:endParaRPr lang="ar-MA" sz="80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6C9F9461-F2B4-F757-288D-3DBC105E5C38}"/>
              </a:ext>
            </a:extLst>
          </p:cNvPr>
          <p:cNvSpPr/>
          <p:nvPr/>
        </p:nvSpPr>
        <p:spPr>
          <a:xfrm>
            <a:off x="5591509" y="4686266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خُضَ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رٌ</a:t>
            </a:r>
            <a:endParaRPr lang="ar-MA" sz="80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5C894EDE-E7FD-CB10-4291-E2FD64D2F894}"/>
              </a:ext>
            </a:extLst>
          </p:cNvPr>
          <p:cNvSpPr/>
          <p:nvPr/>
        </p:nvSpPr>
        <p:spPr>
          <a:xfrm>
            <a:off x="1211749" y="4686265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8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ْخُضَ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رُ</a:t>
            </a:r>
            <a:endParaRPr lang="ar-MA" sz="80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1396A82-24F2-5463-7BFA-B6DF5188E165}"/>
              </a:ext>
            </a:extLst>
          </p:cNvPr>
          <p:cNvCxnSpPr>
            <a:stCxn id="3" idx="1"/>
            <a:endCxn id="7" idx="3"/>
          </p:cNvCxnSpPr>
          <p:nvPr/>
        </p:nvCxnSpPr>
        <p:spPr>
          <a:xfrm flipH="1" flipV="1">
            <a:off x="3457938" y="2504386"/>
            <a:ext cx="213357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5D9A8F7-701E-6DD4-5C54-FCD33471ECF6}"/>
              </a:ext>
            </a:extLst>
          </p:cNvPr>
          <p:cNvCxnSpPr/>
          <p:nvPr/>
        </p:nvCxnSpPr>
        <p:spPr>
          <a:xfrm flipH="1" flipV="1">
            <a:off x="3417733" y="5247584"/>
            <a:ext cx="213357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8BE11B9-A1FF-CEDF-EA7F-3EE33D3E4464}"/>
              </a:ext>
            </a:extLst>
          </p:cNvPr>
          <p:cNvCxnSpPr/>
          <p:nvPr/>
        </p:nvCxnSpPr>
        <p:spPr>
          <a:xfrm flipH="1" flipV="1">
            <a:off x="3432405" y="3875985"/>
            <a:ext cx="213357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539221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"الخيار"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اَلْخِيارُ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"النظر"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اَلنَّظَرُ</a:t>
            </a: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"الطماطم"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طَّماطِمُ</a:t>
            </a:r>
            <a:endParaRPr kumimoji="0" lang="ar-MA" altLang="fr-FR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A96F9-69A5-8A14-7FA4-E5C448BC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BFD18E-C387-3711-9D4B-CDF231FE2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"الطبق"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6DBA65D-2487-9710-B3F8-EF5D4D71F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4EBD4F-BC0F-095F-E5D3-A65DB0C96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A71783-A220-148F-81F5-7D67F960D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7A8F13-BE83-2AF8-C3C3-E52977D9F7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5ADD20-5435-D1EE-2C63-7AC1FF60F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BC5891F-53A5-FEC5-6FF1-36903F8930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E78E0B6-1E4D-2B88-C963-7AB732DDC81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3E4D59-E8EC-3916-172F-28F2BDEF719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51DFCD-E5CD-8C72-9B77-364A7B6D4F9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74E654-8BDE-2D4D-A16F-3C15ABBD322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0F1A33C-E4C3-5D85-158D-FB959C46906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0682771-AB4B-7C46-ACFB-DC3EDA16FAC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82088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845F3-ED8F-8608-AD1B-E27DF1020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ED0317D-8908-182C-4870-6CED30E62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9602AA9-74C4-0713-79DE-C32DABE52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FE939A-63A7-4487-AEEB-79E954ABEE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F1106C-3E7C-4CB8-8284-3DC81244A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66F996-F646-0B2F-DFD9-26FFA222CB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88177E-2A1B-607B-4E47-92798D3E14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AADB9BD-4C97-023F-1798-6FE55E63C1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5B8072B-B0E6-A55B-D349-06BA21C630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408576-53B4-6A00-A75A-48E367231D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4DFF15-EB4C-114A-E1FD-E4D1D44AF7D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2273C4-6C4B-EF19-83D0-8CC0C025AB1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F69AB43-1BC1-90B3-F571-164B69897AC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C333D63C-8E53-5C75-4309-47C4C39A10A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F1D3628A-5C5F-583D-65B2-CC7B6A4CA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اَلطَّبَقُ</a:t>
            </a:r>
          </a:p>
        </p:txBody>
      </p:sp>
    </p:spTree>
    <p:extLst>
      <p:ext uri="{BB962C8B-B14F-4D97-AF65-F5344CB8AC3E}">
        <p14:creationId xmlns:p14="http://schemas.microsoft.com/office/powerpoint/2010/main" val="1812513688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C070-151C-8EDD-8409-A5B3AF22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68B9B96D-A1AC-DB39-49B1-B721C81B0D3F}"/>
              </a:ext>
            </a:extLst>
          </p:cNvPr>
          <p:cNvSpPr/>
          <p:nvPr/>
        </p:nvSpPr>
        <p:spPr>
          <a:xfrm>
            <a:off x="4840452" y="4331555"/>
            <a:ext cx="2857028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طَّبَقُ</a:t>
            </a: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1AC3B28C-A197-6C91-C3CE-F76FA7FEE583}"/>
              </a:ext>
            </a:extLst>
          </p:cNvPr>
          <p:cNvSpPr/>
          <p:nvPr/>
        </p:nvSpPr>
        <p:spPr>
          <a:xfrm>
            <a:off x="1300902" y="4338307"/>
            <a:ext cx="2834291" cy="1273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طَّماطِمُ</a:t>
            </a: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B4ECA5FB-D1AA-7897-6E59-952CECBB918F}"/>
              </a:ext>
            </a:extLst>
          </p:cNvPr>
          <p:cNvSpPr/>
          <p:nvPr/>
        </p:nvSpPr>
        <p:spPr>
          <a:xfrm>
            <a:off x="1306362" y="2542318"/>
            <a:ext cx="2828831" cy="12013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نَّظَرُ</a:t>
            </a:r>
            <a:endParaRPr lang="f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8015A2E7-50EE-F763-30E2-543583701271}"/>
              </a:ext>
            </a:extLst>
          </p:cNvPr>
          <p:cNvSpPr/>
          <p:nvPr/>
        </p:nvSpPr>
        <p:spPr>
          <a:xfrm>
            <a:off x="4840452" y="2502983"/>
            <a:ext cx="2811554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خِيارُ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80A823A-C5D6-784A-977E-342CB928C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21279B6-FB10-2C32-635B-FD86E615E0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CB8540-5FC6-B164-323F-2CCD727E4A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CC37456-B1E0-DBA1-CB56-A6DAFB2356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245FD53-424E-00AD-1F8B-C54BFA56D7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220807-3433-8FD5-3F9A-A6898C5E8F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B71D487-0B6E-B6D8-00CC-B96F0CAAE6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1CC41E3-AAE2-686C-69AC-83AABEC0990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9AC751-9C28-EB06-020A-8166F552DB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FC5EE2-02BB-D96D-179C-D00A7A13AB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A4F1B9-4DA7-D5B6-BCBE-F07DA33B93A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7BA249-E9AC-9ECE-6719-A074188ECFB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5253795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E4F28-DDA3-2740-9477-1193DAF7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أحداث الحكاية وترتيبها.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BF4D92-EF17-54C4-5D91-F21E8F61B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21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2A311E-E2D7-622F-D67A-69C4500CDA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EA95E10-93F0-CBA7-AE1C-15B138594F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D89B77B-4433-9F0F-7AB9-48DB0A6732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EACF596-85B7-F186-E1A3-9E278AE36F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2A264D0-2C87-0259-78EC-8F0D44AD81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DC94A20-C196-56BF-89F1-CF9601CF39C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DA97FE-F7C0-212F-247C-62D008A6F35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BE3B8E-A5F7-EDFA-DA3A-B792BF9BD70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F964023-8E48-D1F5-868E-34FACFD9470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56C1F19-F1F5-C2AA-26A0-1BD52896A31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AD196DF-FF70-7FBC-3ADD-2EC2EC1FF800}"/>
              </a:ext>
            </a:extLst>
          </p:cNvPr>
          <p:cNvGrpSpPr/>
          <p:nvPr/>
        </p:nvGrpSpPr>
        <p:grpSpPr>
          <a:xfrm>
            <a:off x="422071" y="1621052"/>
            <a:ext cx="7838511" cy="4486570"/>
            <a:chOff x="422071" y="1621052"/>
            <a:chExt cx="7838511" cy="448657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0BC428B-F417-1415-3077-4E60821105D6}"/>
                </a:ext>
              </a:extLst>
            </p:cNvPr>
            <p:cNvGrpSpPr/>
            <p:nvPr/>
          </p:nvGrpSpPr>
          <p:grpSpPr>
            <a:xfrm>
              <a:off x="422071" y="3076085"/>
              <a:ext cx="7838511" cy="1493347"/>
              <a:chOff x="706577" y="3119889"/>
              <a:chExt cx="7838511" cy="1493347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AD91BE9F-9B9E-4690-3430-E97743C8CC93}"/>
                  </a:ext>
                </a:extLst>
              </p:cNvPr>
              <p:cNvSpPr/>
              <p:nvPr/>
            </p:nvSpPr>
            <p:spPr>
              <a:xfrm>
                <a:off x="1091381" y="3637312"/>
                <a:ext cx="7453707" cy="426649"/>
              </a:xfrm>
              <a:prstGeom prst="roundRect">
                <a:avLst>
                  <a:gd name="adj" fmla="val 37408"/>
                </a:avLst>
              </a:prstGeom>
              <a:solidFill>
                <a:schemeClr val="tx2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1" name="Triangle isocèle 30">
                <a:extLst>
                  <a:ext uri="{FF2B5EF4-FFF2-40B4-BE49-F238E27FC236}">
                    <a16:creationId xmlns:a16="http://schemas.microsoft.com/office/drawing/2014/main" id="{5E579D2F-F3AF-7990-34C0-D2F4CDAB841E}"/>
                  </a:ext>
                </a:extLst>
              </p:cNvPr>
              <p:cNvSpPr/>
              <p:nvPr/>
            </p:nvSpPr>
            <p:spPr>
              <a:xfrm rot="16200000">
                <a:off x="633013" y="3569697"/>
                <a:ext cx="702541" cy="555414"/>
              </a:xfrm>
              <a:prstGeom prst="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790F21F1-8062-9B64-AEE3-C5550E215175}"/>
                  </a:ext>
                </a:extLst>
              </p:cNvPr>
              <p:cNvGrpSpPr/>
              <p:nvPr/>
            </p:nvGrpSpPr>
            <p:grpSpPr>
              <a:xfrm>
                <a:off x="7719854" y="3119889"/>
                <a:ext cx="265471" cy="761799"/>
                <a:chOff x="1767565" y="1569991"/>
                <a:chExt cx="265471" cy="761799"/>
              </a:xfrm>
            </p:grpSpPr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B98C8661-D1D7-E9E2-AFC7-ACA5F854F7FC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52" name="Rectangle : coins arrondis 51">
                  <a:extLst>
                    <a:ext uri="{FF2B5EF4-FFF2-40B4-BE49-F238E27FC236}">
                      <a16:creationId xmlns:a16="http://schemas.microsoft.com/office/drawing/2014/main" id="{84231AD1-9E54-E16E-6485-753FCA5FBDB8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C0AA983D-1F45-14F0-8556-3D148427FECF}"/>
                  </a:ext>
                </a:extLst>
              </p:cNvPr>
              <p:cNvGrpSpPr/>
              <p:nvPr/>
            </p:nvGrpSpPr>
            <p:grpSpPr>
              <a:xfrm flipV="1">
                <a:off x="5953869" y="3821938"/>
                <a:ext cx="265471" cy="791298"/>
                <a:chOff x="1767565" y="1540492"/>
                <a:chExt cx="265471" cy="791298"/>
              </a:xfrm>
            </p:grpSpPr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D11152C2-5C41-A659-8719-23718C16EB5C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50" name="Rectangle : coins arrondis 49">
                  <a:extLst>
                    <a:ext uri="{FF2B5EF4-FFF2-40B4-BE49-F238E27FC236}">
                      <a16:creationId xmlns:a16="http://schemas.microsoft.com/office/drawing/2014/main" id="{2344329B-32C6-BDA3-A792-3818B08B364F}"/>
                    </a:ext>
                  </a:extLst>
                </p:cNvPr>
                <p:cNvSpPr/>
                <p:nvPr/>
              </p:nvSpPr>
              <p:spPr>
                <a:xfrm rot="16200000">
                  <a:off x="1600221" y="1794317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A8003DAE-5E47-08C6-38B1-B9D51F193CD9}"/>
                  </a:ext>
                </a:extLst>
              </p:cNvPr>
              <p:cNvGrpSpPr/>
              <p:nvPr/>
            </p:nvGrpSpPr>
            <p:grpSpPr>
              <a:xfrm>
                <a:off x="4020540" y="3127154"/>
                <a:ext cx="265471" cy="761799"/>
                <a:chOff x="1767565" y="1569991"/>
                <a:chExt cx="265471" cy="761799"/>
              </a:xfrm>
            </p:grpSpPr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842C0DFB-91A7-463E-00D9-4A35F986346A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8" name="Rectangle : coins arrondis 47">
                  <a:extLst>
                    <a:ext uri="{FF2B5EF4-FFF2-40B4-BE49-F238E27FC236}">
                      <a16:creationId xmlns:a16="http://schemas.microsoft.com/office/drawing/2014/main" id="{79CC0DE9-C7C3-1703-169F-0A2500D27F7A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4B4ED1D1-5DC5-9776-0553-40F2EF37ACF2}"/>
                  </a:ext>
                </a:extLst>
              </p:cNvPr>
              <p:cNvGrpSpPr/>
              <p:nvPr/>
            </p:nvGrpSpPr>
            <p:grpSpPr>
              <a:xfrm flipV="1">
                <a:off x="2259243" y="3822426"/>
                <a:ext cx="265471" cy="761799"/>
                <a:chOff x="1767565" y="1569991"/>
                <a:chExt cx="265471" cy="761799"/>
              </a:xfrm>
            </p:grpSpPr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A543548F-BF88-1BDD-D238-33482ED0FEEB}"/>
                    </a:ext>
                  </a:extLst>
                </p:cNvPr>
                <p:cNvSpPr/>
                <p:nvPr/>
              </p:nvSpPr>
              <p:spPr>
                <a:xfrm>
                  <a:off x="1767565" y="2073375"/>
                  <a:ext cx="265471" cy="25841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1D934EF6-3EC7-DF30-E910-8BDF2289E94D}"/>
                    </a:ext>
                  </a:extLst>
                </p:cNvPr>
                <p:cNvSpPr/>
                <p:nvPr/>
              </p:nvSpPr>
              <p:spPr>
                <a:xfrm rot="16200000">
                  <a:off x="1600221" y="1823816"/>
                  <a:ext cx="600161" cy="92511"/>
                </a:xfrm>
                <a:prstGeom prst="roundRect">
                  <a:avLst>
                    <a:gd name="adj" fmla="val 37408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</p:grpSp>
        <p:pic>
          <p:nvPicPr>
            <p:cNvPr id="26" name="Espace réservé pour une image  36" descr="Une image contenant Visage humain, nourriture, personne, habits&#10;&#10;Le contenu généré par l’IA peut être incorrect.">
              <a:extLst>
                <a:ext uri="{FF2B5EF4-FFF2-40B4-BE49-F238E27FC236}">
                  <a16:creationId xmlns:a16="http://schemas.microsoft.com/office/drawing/2014/main" id="{27D70C5E-2B4B-A8F1-38D2-6850503FF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4501" r="14501"/>
            <a:stretch>
              <a:fillRect/>
            </a:stretch>
          </p:blipFill>
          <p:spPr>
            <a:xfrm>
              <a:off x="6453788" y="1621052"/>
              <a:ext cx="1741839" cy="150802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" name="Image 26" descr="Une image contenant dessin humoristique, dessin, Dessin animé, Animation&#10;&#10;Le contenu généré par l’IA peut être incorrect.">
              <a:extLst>
                <a:ext uri="{FF2B5EF4-FFF2-40B4-BE49-F238E27FC236}">
                  <a16:creationId xmlns:a16="http://schemas.microsoft.com/office/drawing/2014/main" id="{35510E1B-52C0-9CF5-7432-A72BBF20F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74174" y="4548121"/>
              <a:ext cx="2236226" cy="154860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Image 27" descr="Une image contenant dessin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6E03CE-2CBB-3332-AA73-15F9B6637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82722" y="1709021"/>
              <a:ext cx="1991451" cy="150957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Image 28" descr="Une image contenant dessin humoristique, dessin, Dessin animé, croquis&#10;&#10;Le contenu généré par l’IA peut être incorrect.">
              <a:extLst>
                <a:ext uri="{FF2B5EF4-FFF2-40B4-BE49-F238E27FC236}">
                  <a16:creationId xmlns:a16="http://schemas.microsoft.com/office/drawing/2014/main" id="{3A00D02E-1D3B-9D0A-4F3D-0B4ACEBAD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53118" y="4506685"/>
              <a:ext cx="2001221" cy="160093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192C5AC-8132-7F48-963B-C96F2C8F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لعب الأدوار.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344A0DC-E05E-F167-DC95-1652FFBACB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A55697-8636-674D-2C00-F89594D82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9FFD74-E8CD-5434-20A0-EA17BAAD17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53A017-957D-E901-1E02-D6F2C56B45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F6488F-F5C8-579A-1E46-9AE64FA819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BC5E5A-6C15-1A6E-8745-CA912C651D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004B657-673A-CD03-E4D0-51603E2789F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703CFB-45BB-09F4-6DC8-9F1D741B063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8D5C78-8AA6-E6ED-0825-FC6C992AC6A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112EB8-1AC2-FA1C-1067-0FA62037B4C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9BEDF4-FB15-6134-3C5F-DA36EFEC6EF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D90C51E8-D3F4-20F6-4FC3-4CC9C778DCF7}"/>
              </a:ext>
            </a:extLst>
          </p:cNvPr>
          <p:cNvSpPr/>
          <p:nvPr/>
        </p:nvSpPr>
        <p:spPr>
          <a:xfrm flipH="1">
            <a:off x="406704" y="1458000"/>
            <a:ext cx="3833992" cy="1480015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6FCD85-447C-E886-BEE8-048723690DF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48558" y="2938015"/>
            <a:ext cx="1530815" cy="3311557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ED5006-83AB-83F6-AF08-1A5C2C153F5F}"/>
              </a:ext>
            </a:extLst>
          </p:cNvPr>
          <p:cNvSpPr/>
          <p:nvPr/>
        </p:nvSpPr>
        <p:spPr>
          <a:xfrm>
            <a:off x="6084097" y="1825963"/>
            <a:ext cx="2519201" cy="1391923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A9652C-B8EA-DBF7-A0ED-796369F3E07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95675" y="2841479"/>
            <a:ext cx="1427099" cy="326052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4B2AB2-37A3-20D8-96BA-9690994CED52}"/>
              </a:ext>
            </a:extLst>
          </p:cNvPr>
          <p:cNvSpPr txBox="1"/>
          <p:nvPr/>
        </p:nvSpPr>
        <p:spPr>
          <a:xfrm>
            <a:off x="6063173" y="2004325"/>
            <a:ext cx="2540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تَناوُلَ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ٱلْمَشْوِيِّ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  <a:endParaRPr lang="fr-FR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94F7E1-6BBA-D3A4-BA31-E1AACBD297DC}"/>
              </a:ext>
            </a:extLst>
          </p:cNvPr>
          <p:cNvSpPr txBox="1"/>
          <p:nvPr/>
        </p:nvSpPr>
        <p:spPr>
          <a:xfrm>
            <a:off x="540702" y="1708723"/>
            <a:ext cx="3445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لِكَيْ تَكونَ وَجْبَتُكَ مُتَوازِنَةً عَلَيْكَ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َنْ تَتَناوَلَ أَيْضاً سَلَطَةَ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وَبَعْضَ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ٱلطّازَجَةَ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A2FAAE-91FF-C44E-BD94-270D20266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كلمات بعد إدخال "ال"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140999-AB5E-EBF2-A359-FE48892D63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2AAFF35-1C90-F4DB-1B60-3C95FA4F74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E556EC7-F25A-CD93-4B93-9916E1031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96318E6-854A-745B-DDE9-53554B7E9B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9EA1719-5192-BEEA-F7A7-8FB25D4289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2EB01D7-F9E1-84A8-099B-A72843740A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05A12E6-BF8A-EE49-8CC0-3D105C4D25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05FF8EC-35FD-AAF6-ECA7-EF2D87A85DF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D58387F-E442-1E68-839A-D059C78A987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C3D950-D11E-7C3D-A5FB-D072DC63E96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0C0800-33E1-9361-7864-54BCCD25E90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D4E56FF5-514F-E8E8-4CF9-5B7599DD3296}"/>
              </a:ext>
            </a:extLst>
          </p:cNvPr>
          <p:cNvSpPr/>
          <p:nvPr/>
        </p:nvSpPr>
        <p:spPr>
          <a:xfrm>
            <a:off x="4840452" y="4331555"/>
            <a:ext cx="2857028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طَّبَقُ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637F0CF0-5149-0C70-CA6F-42FA43C4F2D2}"/>
              </a:ext>
            </a:extLst>
          </p:cNvPr>
          <p:cNvSpPr/>
          <p:nvPr/>
        </p:nvSpPr>
        <p:spPr>
          <a:xfrm>
            <a:off x="1300902" y="4338307"/>
            <a:ext cx="2834291" cy="1273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طَّماطِمُ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EA896AC2-44A1-F393-D45E-DEA9EF1D52A8}"/>
              </a:ext>
            </a:extLst>
          </p:cNvPr>
          <p:cNvSpPr/>
          <p:nvPr/>
        </p:nvSpPr>
        <p:spPr>
          <a:xfrm>
            <a:off x="1306362" y="2542318"/>
            <a:ext cx="2828831" cy="12013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نَّظَرُ</a:t>
            </a:r>
            <a:endParaRPr lang="f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E4D7F597-1F2F-5E75-9E7B-0E8524E043BD}"/>
              </a:ext>
            </a:extLst>
          </p:cNvPr>
          <p:cNvSpPr/>
          <p:nvPr/>
        </p:nvSpPr>
        <p:spPr>
          <a:xfrm>
            <a:off x="4840452" y="2502983"/>
            <a:ext cx="2811554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خِيارُ</a:t>
            </a:r>
          </a:p>
        </p:txBody>
      </p: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14566</TotalTime>
  <Words>2009</Words>
  <Application>Microsoft Office PowerPoint</Application>
  <PresentationFormat>Affichage à l'écran (4:3)</PresentationFormat>
  <Paragraphs>613</Paragraphs>
  <Slides>90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90</vt:i4>
      </vt:variant>
    </vt:vector>
  </HeadingPairs>
  <TitlesOfParts>
    <vt:vector size="116" baseType="lpstr">
      <vt:lpstr>Dosis Medium</vt:lpstr>
      <vt:lpstr>Calibri</vt:lpstr>
      <vt:lpstr>Noto Sans Symbols</vt:lpstr>
      <vt:lpstr>Dosis SemiBold</vt:lpstr>
      <vt:lpstr>Modern Love</vt:lpstr>
      <vt:lpstr>Calibri Light</vt:lpstr>
      <vt:lpstr>Microsoft Uighur</vt:lpstr>
      <vt:lpstr>Wingdings</vt:lpstr>
      <vt:lpstr>Dosis</vt:lpstr>
      <vt:lpstr>Abadi</vt:lpstr>
      <vt:lpstr>Microsoft Himalaya</vt:lpstr>
      <vt:lpstr>Arial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خذوا الواجب المنزلي  ـــــ  صححوا.</vt:lpstr>
      <vt:lpstr>سنبدأ تحدي الطلاقة. سأسحب أسماء 5 تلاميذ  من العلبة لقراءة فقرة بدقة واسترسال.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انظروا إلى الكلمة جيدا. </vt:lpstr>
      <vt:lpstr>اكتبوا. ينطق الأستاذ الكلمة.</vt:lpstr>
      <vt:lpstr>Présentation PowerPoint</vt:lpstr>
      <vt:lpstr>انتبهوا. من يقرأ الكلمات؟</vt:lpstr>
      <vt:lpstr> استماع وتحدث</vt:lpstr>
      <vt:lpstr> سنعيد الاستماع للحكاية وسأطرح عليكم أسئلة حول أحداثها. انتبهوا. </vt:lpstr>
      <vt:lpstr> عرض شريط الحكاية. </vt:lpstr>
      <vt:lpstr>ماذا وقع في البداية؟</vt:lpstr>
      <vt:lpstr>في البداية، كانَتْ أُسْرَةُ تامِرٍ جالِسَةً أَمامَ سَلَطَةِ ٱلْخُضَرِ. من يردد؟</vt:lpstr>
      <vt:lpstr>  ماذا فعل تامر وهو ينظر إلى الخضر؟ </vt:lpstr>
      <vt:lpstr> بَدَأَ تامِرٌ يَتَخَيَّلُ ٱلْخُضَرَ تُحاوِرُ بَعْضَها - رددوا</vt:lpstr>
      <vt:lpstr> ماذا وقع بعد ذلك؟</vt:lpstr>
      <vt:lpstr>بدأت الخضروات تتحاور في ما بينها. من يردد؟</vt:lpstr>
      <vt:lpstr>من تحدث أولا؟ ماذا قال؟ من تحدث بعده؟ ماذا قال؟ ....</vt:lpstr>
      <vt:lpstr> ماذا قالت الخضروات في الأخير؟ </vt:lpstr>
      <vt:lpstr>في النهاية قالت: جَميعُنا بِعَصْرَةِ لَيْمونٍ وَبِنَكْهَةِ زَيْتِ ٱلزَّيْتونِ نَصْنَعُ أَشْهى طَبَقٍ بِٱلْكَوْنِ. من يردد؟</vt:lpstr>
      <vt:lpstr>الآن، من يسرد أحداث الحكاية من البداية إلى النهاية؟</vt:lpstr>
      <vt:lpstr> والآن ستتعرفون الحوار الذي دار بين مجد وندى وهما يعبران عن وجبتهما المفضلة وينصحان بتناول الأكل الصحي.</vt:lpstr>
      <vt:lpstr>استمعوا للحوار. ما وَجْبَتُـكَ ٱلْمُفَضَّلَةَ؟</vt:lpstr>
      <vt:lpstr>أُحِبُّ تَناوُلَ ٱلسَّمَكِ ٱلْمَشْوِيِّ .</vt:lpstr>
      <vt:lpstr> لِكَيْ تَكونَ وَجْبَتُكَ مُتَوازِنَةً عَلَيْكَ أَنْ تَتَناوَلَ أَيْضاً سَلَطَةَ ٱلْخُضَرِ وَبَعْضَ ٱلْفَواكِهَ ٱلطّازَجَةَ.</vt:lpstr>
      <vt:lpstr> عم سألت ندى مجدا؟ </vt:lpstr>
      <vt:lpstr> سألته عن وجبته المفضلة؟ بم أجاب؟ </vt:lpstr>
      <vt:lpstr>أجاب: أحب تناول السمك المشوي.  بم نصحته؟</vt:lpstr>
      <vt:lpstr> نصحته بتناول وجبة متوازنة. </vt:lpstr>
      <vt:lpstr>  لِكَيْ تَكونَ وَجْبَتُكَ مُتَوازِنَةً عَلَيْكَ أَنْ تَتَناوَلَ أَيْضاً سَلَطَةَ ٱلْخُضَرِ وَبَعْضَ ٱلْفَواكِهَ ٱلطّازَجَةَ. من يردد؟ </vt:lpstr>
      <vt:lpstr>  أحسنتم  ـــــ نعيد الاستماع  ــــ تابعوا.</vt:lpstr>
      <vt:lpstr>لنتذكر الحوار.</vt:lpstr>
      <vt:lpstr>استمعوا لما قالته ندى في البداية؟ من يردد؟</vt:lpstr>
      <vt:lpstr>بم أجاب مجد ليعبر عن رأيه؟ رددوا.</vt:lpstr>
      <vt:lpstr> بم نصحته ندى؟ ماذا قالت؟  رددوا.</vt:lpstr>
      <vt:lpstr> لأطلب رأي شخص أبدأ سؤالي ب  ما وجبتك المفضلة؟ رددوا.</vt:lpstr>
      <vt:lpstr> كل واحد يطرح السؤال على زميله حول وَجبته المفضلة.</vt:lpstr>
      <vt:lpstr>لأنصح زميلي بتناول الأكل الصحي أبدأ بــ :عَلَيْكَ أَنْ- أَنْصَحُكَ بِــــ -  رددوا. </vt:lpstr>
      <vt:lpstr>من يعبر عن وجبته المفضلة؟ </vt:lpstr>
      <vt:lpstr>ستقومون مثنى مثنى للتعبير عن وجبتكم المفضلة وتنصحون بتناول الأكل الصحي.</vt:lpstr>
      <vt:lpstr>استراحة  ــــ هيا ننشد ــــ رددوا مع النشيد.  </vt:lpstr>
      <vt:lpstr>عرض فيديو النشيد. </vt:lpstr>
      <vt:lpstr>قراءة</vt:lpstr>
      <vt:lpstr>نمر الآن للتدرب على قراءة نص «ماذا تقول الخضروات؟ ».</vt:lpstr>
      <vt:lpstr>تابعوا معي، سأقرأ. </vt:lpstr>
      <vt:lpstr>من يقرأ؟</vt:lpstr>
      <vt:lpstr>الآن؛ خذوا كراساتكم ص 80  من يقرأ؟ من يواصل؟ تابعوا.</vt:lpstr>
      <vt:lpstr> خذوا كراساتكم ص 82.  أجيبوا عن الأسئلة بما يناسب.</vt:lpstr>
      <vt:lpstr> من يقرأ؟</vt:lpstr>
      <vt:lpstr> من يقرأ السؤال؟ عودوا للفقرة وابحثوا عن الجواب.</vt:lpstr>
      <vt:lpstr>صححوا.</vt:lpstr>
      <vt:lpstr> نقرأ السؤال : ماذا يفعل العامل في الحقل؟ من يجيب؟</vt:lpstr>
      <vt:lpstr> صححوا.</vt:lpstr>
      <vt:lpstr>الآن اشتغلوا فرادى وأجيبوا عن  السؤال بما يناسب</vt:lpstr>
      <vt:lpstr>صححوا.</vt:lpstr>
      <vt:lpstr>إملاء</vt:lpstr>
      <vt:lpstr> من يقرأ؟</vt:lpstr>
      <vt:lpstr>خذوا ألواحكم. اكتبوا "الخيار" </vt:lpstr>
      <vt:lpstr>ارفعوا الألواح. صححوا.</vt:lpstr>
      <vt:lpstr>خذوا ألواحكم. اكتبوا "النظر" </vt:lpstr>
      <vt:lpstr>ارفعوا الألواح. صححوا.</vt:lpstr>
      <vt:lpstr>خذوا ألواحكم. اكتبوا "الطماطم" </vt:lpstr>
      <vt:lpstr>ارفعوا الألواح. صححوا.</vt:lpstr>
      <vt:lpstr>خذوا ألواحكم. اكتبوا "الطبق" </vt:lpstr>
      <vt:lpstr>ارفعوا الألواح. صححوا.</vt:lpstr>
      <vt:lpstr>من يقرأ؟</vt:lpstr>
      <vt:lpstr>اختتام الحصة</vt:lpstr>
      <vt:lpstr>تعرفنا على أحداث الحكاية وترتيبها.</vt:lpstr>
      <vt:lpstr>تدربنا على لعب الأدوار.</vt:lpstr>
      <vt:lpstr>تدربنا على كتابة كلمات بعد إدخال "ال"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209</cp:revision>
  <dcterms:created xsi:type="dcterms:W3CDTF">2023-09-20T21:35:22Z</dcterms:created>
  <dcterms:modified xsi:type="dcterms:W3CDTF">2025-12-21T14:48:32Z</dcterms:modified>
</cp:coreProperties>
</file>