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497" r:id="rId23"/>
    <p:sldId id="2134806327" r:id="rId24"/>
    <p:sldId id="2134806500" r:id="rId25"/>
    <p:sldId id="2134806499" r:id="rId26"/>
    <p:sldId id="2134806504" r:id="rId27"/>
    <p:sldId id="2134806329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27/01/2025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1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الأول : جسمي ينمو</a:t>
            </a: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22451" y="1377099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جسمي ينمو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327399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أكون في صحة جيدة ؟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صحتي في غذائي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سلة أغذية؟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جسمي ينمو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0A6F472-74B1-61CD-E4B2-B39B9DAFB2AD}"/>
              </a:ext>
            </a:extLst>
          </p:cNvPr>
          <p:cNvGrpSpPr/>
          <p:nvPr/>
        </p:nvGrpSpPr>
        <p:grpSpPr>
          <a:xfrm>
            <a:off x="2771526" y="250636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ADA114B5-FE09-4B89-BAB5-53F51057FFA0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720C837-B3F7-9B40-BBA2-E7E3760F2C51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أتعرف مراحل نمو جسمي</a:t>
              </a:r>
              <a:endParaRPr lang="ar-MA" sz="2000" b="1" dirty="0">
                <a:solidFill>
                  <a:srgbClr val="005664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633A9B92-0307-5A31-A6B5-0D0D018EE20B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E5AF2F44-A268-FF64-C7D2-37D1A90EC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2744029" y="3264170"/>
            <a:ext cx="6703942" cy="461665"/>
            <a:chOff x="1329207" y="2003013"/>
            <a:chExt cx="6703942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D08982DA-219B-0AF4-6266-FB4255980478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376A512-487E-74D1-6EF3-68431CCC69D2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أميز بين تغذية الرضيع و تغذية الطفل</a:t>
              </a: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096FC0F-FC63-C6E0-188E-0B7E14C4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DE7EA2B-47C8-B3B6-1F90-1D7DC3AF01BB}"/>
              </a:ext>
            </a:extLst>
          </p:cNvPr>
          <p:cNvSpPr txBox="1"/>
          <p:nvPr/>
        </p:nvSpPr>
        <p:spPr>
          <a:xfrm>
            <a:off x="2074121" y="499367"/>
            <a:ext cx="77786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1600" b="1" i="0" u="none" strike="noStrike" baseline="0" dirty="0">
                <a:solidFill>
                  <a:schemeClr val="bg1">
                    <a:lumMod val="50000"/>
                  </a:schemeClr>
                </a:solidFill>
                <a:latin typeface="Arial-BoldMT"/>
              </a:rPr>
              <a:t>أطلب منهم ملاحظة الصورتين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Arial-BoldM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9CBE39-17C8-A5DE-507F-28620F52E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164" y="2539896"/>
            <a:ext cx="2037155" cy="21644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6C9559-7365-84A9-E62E-75D6F785D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8528" y="2539897"/>
            <a:ext cx="2450308" cy="23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تفعل الأم ؟ و ماذا يفعل </a:t>
            </a:r>
            <a:r>
              <a:rPr lang="ar-MA" sz="2000" b="1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الابن الأكبر ؟ 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3027825" y="4860721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ما هو الغذاء المناسب لكل مرحلة؟</a:t>
            </a:r>
            <a:endParaRPr lang="fr-FR" sz="4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1D7BE-30AB-51C2-3920-CD12ED01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484" y="2031491"/>
            <a:ext cx="2037155" cy="21644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7CB054-8C35-7940-BF6B-9D6DAD14A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48" y="2031492"/>
            <a:ext cx="2450308" cy="23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34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9816C9-6A6D-66DB-3B75-67F47B960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5915" y="1101759"/>
            <a:ext cx="5464867" cy="5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A5D2B51-8E7B-E1CB-BB10-D22F3834A6E6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تحت الرسم رقم الكلمة المناسبة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E3613E-4367-004C-5F3A-50287E01E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87" y="1981200"/>
            <a:ext cx="7767684" cy="356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D272E1-688A-95D0-592C-6EB07864B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87" y="1981200"/>
            <a:ext cx="7767684" cy="356977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31C1E8-9CE4-8EF5-43D7-BA5FDC0B86A2}"/>
              </a:ext>
            </a:extLst>
          </p:cNvPr>
          <p:cNvSpPr txBox="1"/>
          <p:nvPr/>
        </p:nvSpPr>
        <p:spPr>
          <a:xfrm>
            <a:off x="4339162" y="49662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2051C8-9FA6-70A8-1776-23B43C45AA4D}"/>
              </a:ext>
            </a:extLst>
          </p:cNvPr>
          <p:cNvSpPr txBox="1"/>
          <p:nvPr/>
        </p:nvSpPr>
        <p:spPr>
          <a:xfrm>
            <a:off x="7549722" y="49662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CB4CAF-5D86-5819-E8F3-6970F5FF472E}"/>
              </a:ext>
            </a:extLst>
          </p:cNvPr>
          <p:cNvSpPr txBox="1"/>
          <p:nvPr/>
        </p:nvSpPr>
        <p:spPr>
          <a:xfrm>
            <a:off x="2742487" y="500079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D9386C-0878-3E6D-DA67-0F7D5A6F10A4}"/>
              </a:ext>
            </a:extLst>
          </p:cNvPr>
          <p:cNvSpPr txBox="1"/>
          <p:nvPr/>
        </p:nvSpPr>
        <p:spPr>
          <a:xfrm>
            <a:off x="5820967" y="496015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3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C9C238-6991-84D0-AB4B-105006E42B78}"/>
              </a:ext>
            </a:extLst>
          </p:cNvPr>
          <p:cNvSpPr txBox="1"/>
          <p:nvPr/>
        </p:nvSpPr>
        <p:spPr>
          <a:xfrm>
            <a:off x="9072331" y="496015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5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A59B89-213C-06C0-1DBF-D8CAC4284EB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أرتب الرسوم بالأرقام من 1 الى 4 حسب مراحل النمو 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593F45-067C-0832-8607-631BD5E47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998" y="1793761"/>
            <a:ext cx="8150004" cy="383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759822-26B7-32AA-901A-E655A4C36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998" y="1793761"/>
            <a:ext cx="8150004" cy="383356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0987A9F-25D5-BA20-F494-C9A5C8D9C918}"/>
              </a:ext>
            </a:extLst>
          </p:cNvPr>
          <p:cNvSpPr txBox="1"/>
          <p:nvPr/>
        </p:nvSpPr>
        <p:spPr>
          <a:xfrm>
            <a:off x="2611120" y="498099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B52A21-52F2-E3DD-4D76-C2DEA8AAA1F2}"/>
              </a:ext>
            </a:extLst>
          </p:cNvPr>
          <p:cNvSpPr txBox="1"/>
          <p:nvPr/>
        </p:nvSpPr>
        <p:spPr>
          <a:xfrm>
            <a:off x="7091680" y="481642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477F6F-F08E-128B-5977-B445DC52CFE0}"/>
              </a:ext>
            </a:extLst>
          </p:cNvPr>
          <p:cNvSpPr txBox="1"/>
          <p:nvPr/>
        </p:nvSpPr>
        <p:spPr>
          <a:xfrm>
            <a:off x="4879748" y="492628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3A94C3-F844-26E6-E244-2D00A81C2D6E}"/>
              </a:ext>
            </a:extLst>
          </p:cNvPr>
          <p:cNvSpPr txBox="1"/>
          <p:nvPr/>
        </p:nvSpPr>
        <p:spPr>
          <a:xfrm>
            <a:off x="9190535" y="48111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4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7F77A7-D235-B9F8-916E-CCA2E2B6871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أصل بخط بين الشخص و الغذاء المناسب له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6120B5-B30E-3F65-8CE4-F9EE94E8C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404" y="1708111"/>
            <a:ext cx="7948948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086FF5-A732-301A-4678-2239CF842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404" y="1708111"/>
            <a:ext cx="7948948" cy="3734321"/>
          </a:xfrm>
          <a:prstGeom prst="rect">
            <a:avLst/>
          </a:prstGeom>
        </p:spPr>
      </p:pic>
      <p:sp>
        <p:nvSpPr>
          <p:cNvPr id="7" name="Signe Moins 6">
            <a:extLst>
              <a:ext uri="{FF2B5EF4-FFF2-40B4-BE49-F238E27FC236}">
                <a16:creationId xmlns:a16="http://schemas.microsoft.com/office/drawing/2014/main" id="{1E3A25DB-5943-1ABE-F336-0B85D06BF298}"/>
              </a:ext>
            </a:extLst>
          </p:cNvPr>
          <p:cNvSpPr/>
          <p:nvPr/>
        </p:nvSpPr>
        <p:spPr>
          <a:xfrm rot="1979493">
            <a:off x="5920410" y="3272450"/>
            <a:ext cx="2631440" cy="75184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Moins 8">
            <a:extLst>
              <a:ext uri="{FF2B5EF4-FFF2-40B4-BE49-F238E27FC236}">
                <a16:creationId xmlns:a16="http://schemas.microsoft.com/office/drawing/2014/main" id="{7A301E16-0752-5999-1619-C858D0839D0C}"/>
              </a:ext>
            </a:extLst>
          </p:cNvPr>
          <p:cNvSpPr/>
          <p:nvPr/>
        </p:nvSpPr>
        <p:spPr>
          <a:xfrm>
            <a:off x="3586010" y="2654106"/>
            <a:ext cx="1978079" cy="75184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DB221BF2-4691-A65A-3EB5-69AF636BA281}"/>
              </a:ext>
            </a:extLst>
          </p:cNvPr>
          <p:cNvSpPr/>
          <p:nvPr/>
        </p:nvSpPr>
        <p:spPr>
          <a:xfrm>
            <a:off x="3657130" y="4411786"/>
            <a:ext cx="1978079" cy="75184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FC2E197-AC22-FBFE-92BF-188334C8D573}"/>
              </a:ext>
            </a:extLst>
          </p:cNvPr>
          <p:cNvSpPr/>
          <p:nvPr/>
        </p:nvSpPr>
        <p:spPr>
          <a:xfrm rot="18447691">
            <a:off x="5849302" y="3459351"/>
            <a:ext cx="2604999" cy="75184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7004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77D66E-E5CF-9322-2322-4974428FD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558" y="1615898"/>
            <a:ext cx="8368881" cy="43504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9B3AFC-66E9-95D0-9D60-363F733CE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111" y="374056"/>
            <a:ext cx="3639058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A6009A-B1BF-A47B-6C2E-37065BEF9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558" y="1615898"/>
            <a:ext cx="8368881" cy="435045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EDEFD6-8158-294C-8423-4EE86A350403}"/>
              </a:ext>
            </a:extLst>
          </p:cNvPr>
          <p:cNvSpPr txBox="1"/>
          <p:nvPr/>
        </p:nvSpPr>
        <p:spPr>
          <a:xfrm>
            <a:off x="9648124" y="3965374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C46321F-D4D8-7317-640D-4DFFC055C32A}"/>
              </a:ext>
            </a:extLst>
          </p:cNvPr>
          <p:cNvSpPr txBox="1"/>
          <p:nvPr/>
        </p:nvSpPr>
        <p:spPr>
          <a:xfrm>
            <a:off x="6881724" y="4789117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1D0278-DE1F-90DE-BF0A-A026FFE32262}"/>
              </a:ext>
            </a:extLst>
          </p:cNvPr>
          <p:cNvSpPr txBox="1"/>
          <p:nvPr/>
        </p:nvSpPr>
        <p:spPr>
          <a:xfrm>
            <a:off x="6996127" y="5200123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444CA7-4DD4-2AE8-43FB-401591F6FEA3}"/>
              </a:ext>
            </a:extLst>
          </p:cNvPr>
          <p:cNvSpPr txBox="1"/>
          <p:nvPr/>
        </p:nvSpPr>
        <p:spPr>
          <a:xfrm>
            <a:off x="4100527" y="4062203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F5BD5F-A9B6-E806-2DE7-B0E72A8D2337}"/>
              </a:ext>
            </a:extLst>
          </p:cNvPr>
          <p:cNvSpPr txBox="1"/>
          <p:nvPr/>
        </p:nvSpPr>
        <p:spPr>
          <a:xfrm>
            <a:off x="4110687" y="4478763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51C634-28B0-2D4A-0EFB-1CC9971A88E8}"/>
              </a:ext>
            </a:extLst>
          </p:cNvPr>
          <p:cNvSpPr txBox="1"/>
          <p:nvPr/>
        </p:nvSpPr>
        <p:spPr>
          <a:xfrm>
            <a:off x="4141167" y="5301723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x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47696A-B834-4CF3-479F-16378C415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505" y="2549537"/>
            <a:ext cx="8261067" cy="18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5DB1F38-1DE4-EE4E-9434-10D4466F0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0858" y="3205149"/>
            <a:ext cx="8390283" cy="16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5D4D2-08A4-2162-2AA4-ACA351477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C9D8380-CDF5-E55A-1F0F-F8672764DA3B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414BFE0-14FB-47A3-3D6B-24860484CA86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39FA07-6EC2-B32F-9BED-DF44D15C06A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B04168F-CD52-EBBF-88F1-D58A1659C13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D5B100D-94D1-ED5E-2DE9-EBEB6A11AFE8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2598C53-568F-9466-9C8D-96929B91C3C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007E9652-4AFD-6F1B-A4C8-FF420D19D33E}"/>
              </a:ext>
            </a:extLst>
          </p:cNvPr>
          <p:cNvSpPr txBox="1"/>
          <p:nvPr/>
        </p:nvSpPr>
        <p:spPr>
          <a:xfrm>
            <a:off x="4237389" y="385692"/>
            <a:ext cx="3717222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F1FF3C8-6145-BC1A-94FE-4ED2845E255B}"/>
              </a:ext>
            </a:extLst>
          </p:cNvPr>
          <p:cNvGrpSpPr/>
          <p:nvPr/>
        </p:nvGrpSpPr>
        <p:grpSpPr>
          <a:xfrm>
            <a:off x="2771526" y="2506361"/>
            <a:ext cx="6703942" cy="461665"/>
            <a:chOff x="1329207" y="2003013"/>
            <a:chExt cx="6703942" cy="461665"/>
          </a:xfrm>
        </p:grpSpPr>
        <p:sp>
          <p:nvSpPr>
            <p:cNvPr id="23" name="Rectangle : coins arrondis 18 - 2">
              <a:extLst>
                <a:ext uri="{FF2B5EF4-FFF2-40B4-BE49-F238E27FC236}">
                  <a16:creationId xmlns:a16="http://schemas.microsoft.com/office/drawing/2014/main" id="{930B7E56-D088-070F-58DD-13A08F493DFA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08B27B9-EA27-5C97-A6A2-FE2D1CCFD46F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أتعرف مراحل نمو جسمي</a:t>
              </a:r>
              <a:endParaRPr lang="ar-MA" sz="2000" b="1" dirty="0">
                <a:solidFill>
                  <a:srgbClr val="005664"/>
                </a:solidFill>
                <a:highlight>
                  <a:srgbClr val="FFFF00"/>
                </a:highligh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val 86">
              <a:extLst>
                <a:ext uri="{FF2B5EF4-FFF2-40B4-BE49-F238E27FC236}">
                  <a16:creationId xmlns:a16="http://schemas.microsoft.com/office/drawing/2014/main" id="{94EBD084-928E-6D7A-950A-AAD687296588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5D5EE5CB-343C-0AFE-579C-311EE932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BF3DDE4-8EE7-2959-559C-112FCC7A7CCD}"/>
              </a:ext>
            </a:extLst>
          </p:cNvPr>
          <p:cNvGrpSpPr/>
          <p:nvPr/>
        </p:nvGrpSpPr>
        <p:grpSpPr>
          <a:xfrm>
            <a:off x="2744029" y="3264170"/>
            <a:ext cx="6703942" cy="461665"/>
            <a:chOff x="1329207" y="2003013"/>
            <a:chExt cx="6703942" cy="461665"/>
          </a:xfrm>
        </p:grpSpPr>
        <p:sp>
          <p:nvSpPr>
            <p:cNvPr id="29" name="Rectangle : coins arrondis 18 - 2">
              <a:extLst>
                <a:ext uri="{FF2B5EF4-FFF2-40B4-BE49-F238E27FC236}">
                  <a16:creationId xmlns:a16="http://schemas.microsoft.com/office/drawing/2014/main" id="{B35A0697-DB8A-E60C-E511-9E7FB030630A}"/>
                </a:ext>
              </a:extLst>
            </p:cNvPr>
            <p:cNvSpPr/>
            <p:nvPr/>
          </p:nvSpPr>
          <p:spPr>
            <a:xfrm flipH="1">
              <a:off x="1329208" y="2003013"/>
              <a:ext cx="6485583" cy="461665"/>
            </a:xfrm>
            <a:prstGeom prst="roundRect">
              <a:avLst>
                <a:gd name="adj" fmla="val 50000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05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C7A8F59-D815-00BD-636A-4F7CF473B282}"/>
                </a:ext>
              </a:extLst>
            </p:cNvPr>
            <p:cNvSpPr txBox="1"/>
            <p:nvPr/>
          </p:nvSpPr>
          <p:spPr>
            <a:xfrm>
              <a:off x="1329207" y="2041605"/>
              <a:ext cx="6126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 أميز بين تغذية الرضيع و تغذية الطفل</a:t>
              </a:r>
            </a:p>
          </p:txBody>
        </p:sp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2B4A2358-D0F7-D5D4-3855-1714D60F45C2}"/>
                </a:ext>
              </a:extLst>
            </p:cNvPr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42E6CE6E-63CD-9B4F-FC10-F1A46D3C7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7573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878</Words>
  <Application>Microsoft Office PowerPoint</Application>
  <PresentationFormat>Grand écran</PresentationFormat>
  <Paragraphs>218</Paragraphs>
  <Slides>27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9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85</cp:revision>
  <dcterms:created xsi:type="dcterms:W3CDTF">2024-11-18T10:12:55Z</dcterms:created>
  <dcterms:modified xsi:type="dcterms:W3CDTF">2025-01-27T20:17:00Z</dcterms:modified>
</cp:coreProperties>
</file>