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134804866" r:id="rId2"/>
    <p:sldId id="2134806474" r:id="rId3"/>
    <p:sldId id="2134806249" r:id="rId4"/>
    <p:sldId id="2134806475" r:id="rId5"/>
    <p:sldId id="2134805742" r:id="rId6"/>
    <p:sldId id="2134806431" r:id="rId7"/>
    <p:sldId id="2134806473" r:id="rId8"/>
    <p:sldId id="2134805991" r:id="rId9"/>
    <p:sldId id="2134806479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260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310832-8AF2-4E81-A4D8-960CBDBF1024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65B1D-7C92-4DCA-BF96-B08EDE919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1396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1864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5198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695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8042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85290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771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20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47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DA44B3-834C-6F21-2214-63F35FD8A8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3931409-F6BD-221C-AE98-04184E69CD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6383A5-74C6-B8EA-02A0-54A6FA7CC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030BF2-AADA-C4AE-1D2E-EFED1E805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0FCC2A-B25C-EA64-6E87-94BEA78DE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996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AF69A0-B54A-B209-E802-C544DE544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D8BAA3-41FE-419B-B3C7-CC536171B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F19671-E022-2157-A69D-9338C6F37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BCA2C0-9AD0-91E3-F9F7-7D2F2AEB7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8BD9CE-18B8-A61C-61D7-598810C40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2122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BD6B18-4AA1-F6FB-055A-34E79D897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BC90616-2248-0E69-64A6-99E03889B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FA4C79-4E1C-CA58-440F-EF04B9E4A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9A15E6-2352-C3C9-819A-D5FC78833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F2918C-1142-A1EB-EE69-CDE3844AF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726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459CF3-20D0-AE74-4E98-933A04BC7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D0CB6D-E8F1-9A7A-B72F-F8324113E1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5C1405E-99FD-5AC4-EBE7-0C25CDEEA4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0EC6B7-A1F0-3EA4-39F1-AEFB9BB88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16406F-6B59-A486-4F34-824823EC3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9CD7E3E-CAD3-5BEB-E3B3-BC931027F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637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4EF0D2-8F8B-BECD-840E-479B2E0F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90043A-6D65-BC1F-886E-351F45650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F3A0AD-BFA2-86C9-FDCE-14403CD897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9AA8466-3FF4-382C-F38D-0451CB766D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AEB49FB-90FA-2FF2-A41E-6029138359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1EE89A-B25C-E00B-7DF4-F1BC8301C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4E9ED92-BC76-173F-5A69-FC787F7F3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29AABC8-BCB4-2E48-C0A7-5BA8332A4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5862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AC8C7E-0C4F-D468-06C4-C968D304D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C978A9-D1F0-27F0-764D-492DEF326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9C3E2EC-03E0-522B-433C-CD766E6AA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F5766D3-2690-A37B-9BBA-17CEE78B3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7051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83B7360-D72B-9FD7-BC8A-DFDEB8627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BBE9630-DE69-3E9A-ECF0-3020F460B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962FCD-7BD2-1A96-310E-256E418A8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70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45D435-FB3C-A75A-F958-548143E5B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4F7AFB-7478-8D31-B75A-35907C3BB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F6271B5-1299-3138-2F2F-1B0693492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AE1FF26-454F-4A7F-B7BD-41A30073C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A9AE73-F917-FBCA-4CC4-8E5CFC392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164FF36-9646-A5F1-1EED-1D04C9C00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275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AB6551-14CB-18D7-BC4E-4D9CE1E33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8BF657E-0C4F-F9AB-4FEF-352B4359CF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397D9DF-7097-FCAC-099D-CA76A83A6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941B84-1B91-3A46-17C2-870EEB7E1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74488E-9724-9343-0796-44D0F3B5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BE4542-F253-BE23-0668-DDD98C7D6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6171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1F75E5-4EA5-E708-A851-6F9B3D009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CD645EB-48AB-BA97-BF2A-DB68A73658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449AD-E07D-55F3-F2DE-D15138C78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AC2D08-6DAF-D04A-936D-CAA1281E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629FD6-FEE8-196F-9789-3B37C6124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8544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CF08129-E028-F9F6-A790-B98A4BA765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EF1739F-CF2C-35B9-81E1-AF1E74F7BE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C7869E-2574-DC44-9D22-872791281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BDA13E-0517-4C6A-75FB-4B7A77E2D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BD583C-4853-AF04-494F-7F44E07D7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8135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621068A-8A0C-46A5-AF81-1595FBF9F4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43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EFE43AE-4EDB-BD42-BD12-C207C47FB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9213F7-1297-0AE5-DF2A-2821A5C589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DB6BAC-FC71-7AE6-BACA-F56C5A88E8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E7157-7CA0-492E-AA89-AA6D4FDC79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AA1A64-CB0D-4301-FACE-0315E69448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C26F3E-F7B8-A4D1-70D0-85E5D7D6F7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871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svg"/><Relationship Id="rId12" Type="http://schemas.openxmlformats.org/officeDocument/2006/relationships/image" Target="../media/image11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svg"/><Relationship Id="rId10" Type="http://schemas.openxmlformats.org/officeDocument/2006/relationships/image" Target="../media/image9.svg"/><Relationship Id="rId4" Type="http://schemas.openxmlformats.org/officeDocument/2006/relationships/image" Target="../media/image2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9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image" Target="../media/image18.jpeg"/><Relationship Id="rId4" Type="http://schemas.openxmlformats.org/officeDocument/2006/relationships/image" Target="../media/image17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5.sv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2.png"/><Relationship Id="rId5" Type="http://schemas.openxmlformats.org/officeDocument/2006/relationships/image" Target="../media/image16.svg"/><Relationship Id="rId10" Type="http://schemas.openxmlformats.org/officeDocument/2006/relationships/image" Target="../media/image21.svg"/><Relationship Id="rId4" Type="http://schemas.openxmlformats.org/officeDocument/2006/relationships/image" Target="../media/image4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8904156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3421168" y="46289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2788" y="549987"/>
            <a:ext cx="4786427" cy="8889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FCA0D08-2B2E-0568-2D24-1D875AD448EC}"/>
              </a:ext>
            </a:extLst>
          </p:cNvPr>
          <p:cNvGrpSpPr/>
          <p:nvPr/>
        </p:nvGrpSpPr>
        <p:grpSpPr>
          <a:xfrm>
            <a:off x="4632110" y="4177971"/>
            <a:ext cx="2927777" cy="1417690"/>
            <a:chOff x="3093034" y="4654860"/>
            <a:chExt cx="292777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448841" y="4793730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الوحدة 1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3093034" y="5396701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3</a:t>
              </a:r>
            </a:p>
          </p:txBody>
        </p:sp>
      </p:grpSp>
      <p:sp>
        <p:nvSpPr>
          <p:cNvPr id="5" name="TextBox 3">
            <a:extLst>
              <a:ext uri="{FF2B5EF4-FFF2-40B4-BE49-F238E27FC236}">
                <a16:creationId xmlns:a16="http://schemas.microsoft.com/office/drawing/2014/main" id="{8F3CE218-BC30-0EBC-F898-7B7999D0A73C}"/>
              </a:ext>
            </a:extLst>
          </p:cNvPr>
          <p:cNvSpPr txBox="1"/>
          <p:nvPr/>
        </p:nvSpPr>
        <p:spPr>
          <a:xfrm>
            <a:off x="3774949" y="2312339"/>
            <a:ext cx="4642105" cy="698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246"/>
              </a:lnSpc>
              <a:defRPr/>
            </a:pPr>
            <a:r>
              <a:rPr lang="ar-MA" sz="5867" b="1" kern="0" dirty="0">
                <a:solidFill>
                  <a:srgbClr val="4BACC6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العلمي</a:t>
            </a:r>
            <a:endParaRPr lang="en-US" sz="5867" b="1" kern="0" dirty="0">
              <a:solidFill>
                <a:srgbClr val="4BACC6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4C4A91CA-017B-52A7-001E-D830377991BB}"/>
              </a:ext>
            </a:extLst>
          </p:cNvPr>
          <p:cNvSpPr txBox="1"/>
          <p:nvPr/>
        </p:nvSpPr>
        <p:spPr>
          <a:xfrm>
            <a:off x="2006598" y="2831110"/>
            <a:ext cx="8178799" cy="37439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426"/>
              </a:lnSpc>
              <a:defRPr/>
            </a:pPr>
            <a:r>
              <a:rPr lang="ar-MA" sz="1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المرجع: الفضاء في النشاط العلمي</a:t>
            </a:r>
          </a:p>
        </p:txBody>
      </p:sp>
      <p:sp>
        <p:nvSpPr>
          <p:cNvPr id="9" name="ZoneTexte 4">
            <a:extLst>
              <a:ext uri="{FF2B5EF4-FFF2-40B4-BE49-F238E27FC236}">
                <a16:creationId xmlns:a16="http://schemas.microsoft.com/office/drawing/2014/main" id="{99BA3B79-113B-852C-65E6-6F65AD7AE8B0}"/>
              </a:ext>
            </a:extLst>
          </p:cNvPr>
          <p:cNvSpPr txBox="1"/>
          <p:nvPr/>
        </p:nvSpPr>
        <p:spPr>
          <a:xfrm>
            <a:off x="4084319" y="5970671"/>
            <a:ext cx="4023359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إعداد: الأستاذ سيف الدين </a:t>
            </a: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الزرايفي</a:t>
            </a:r>
            <a:endParaRPr lang="ar-MA" sz="1333" b="1" kern="0" dirty="0">
              <a:solidFill>
                <a:srgbClr val="1F497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609630">
              <a:defRPr/>
            </a:pP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م.م</a:t>
            </a: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العقاد الرائدة – مديرية الجديدة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A12C16A9-2492-A122-5DBF-8158781D6F44}"/>
              </a:ext>
            </a:extLst>
          </p:cNvPr>
          <p:cNvSpPr txBox="1"/>
          <p:nvPr/>
        </p:nvSpPr>
        <p:spPr>
          <a:xfrm>
            <a:off x="2741004" y="3337327"/>
            <a:ext cx="69988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800"/>
              </a:spcAft>
            </a:pPr>
            <a:r>
              <a:rPr lang="ar-MA" sz="5400" b="1" kern="0" dirty="0">
                <a:solidFill>
                  <a:schemeClr val="accen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الدرس الثالث : </a:t>
            </a:r>
            <a:r>
              <a:rPr lang="ar-MA" altLang="zh-CN" sz="5400" b="1" kern="0" dirty="0">
                <a:solidFill>
                  <a:schemeClr val="accent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+mn-lt"/>
              </a:rPr>
              <a:t>أتذوق و أشم</a:t>
            </a:r>
            <a:endParaRPr lang="zh-CN" altLang="en-US" sz="5400" b="1" kern="0" dirty="0">
              <a:solidFill>
                <a:schemeClr val="accent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1836518" y="227367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الشروط والوسائل </a:t>
            </a:r>
            <a:r>
              <a:rPr lang="ar-MA" sz="30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الديداكتيكية</a:t>
            </a: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2707116" y="1234244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1936" y="1650058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2707116" y="3811917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جذاذة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93335" y="1353606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176167" y="4080544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79FDC0-95DE-AF5D-6892-92F608A494C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05943" y="3979990"/>
            <a:ext cx="1062892" cy="148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41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1836517" y="143094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457200">
                <a:defRPr/>
              </a:pPr>
              <a:endParaRPr lang="fr-MA" sz="428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>
                <a:defRPr/>
              </a:pPr>
              <a:endParaRPr lang="fr-FR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E6E00ED-77EF-042D-112C-4D9B506448CE}"/>
              </a:ext>
            </a:extLst>
          </p:cNvPr>
          <p:cNvGrpSpPr/>
          <p:nvPr/>
        </p:nvGrpSpPr>
        <p:grpSpPr>
          <a:xfrm>
            <a:off x="2074563" y="3254453"/>
            <a:ext cx="8280919" cy="771079"/>
            <a:chOff x="431540" y="1668926"/>
            <a:chExt cx="8280919" cy="771079"/>
          </a:xfrm>
          <a:solidFill>
            <a:srgbClr val="FFC000"/>
          </a:solidFill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5A3D4305-FB29-7796-6B8C-33685E968CAF}"/>
                </a:ext>
              </a:extLst>
            </p:cNvPr>
            <p:cNvSpPr/>
            <p:nvPr/>
          </p:nvSpPr>
          <p:spPr>
            <a:xfrm>
              <a:off x="431540" y="1668926"/>
              <a:ext cx="6729087" cy="754100"/>
            </a:xfrm>
            <a:prstGeom prst="roundRect">
              <a:avLst>
                <a:gd name="adj" fmla="val 15858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أتذوق و أشم</a:t>
              </a:r>
            </a:p>
          </p:txBody>
        </p: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2BE61A74-F657-A74B-9E0C-C38627C06DC1}"/>
                </a:ext>
              </a:extLst>
            </p:cNvPr>
            <p:cNvSpPr/>
            <p:nvPr/>
          </p:nvSpPr>
          <p:spPr>
            <a:xfrm>
              <a:off x="7279652" y="1704883"/>
              <a:ext cx="1432807" cy="735122"/>
            </a:xfrm>
            <a:prstGeom prst="roundRect">
              <a:avLst>
                <a:gd name="adj" fmla="val 15212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3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9223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3549403" y="451956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تقديم الوحدة الأولى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90AD0A4-56E0-7356-FBC2-AD3FE8679EBF}"/>
              </a:ext>
            </a:extLst>
          </p:cNvPr>
          <p:cNvGrpSpPr/>
          <p:nvPr/>
        </p:nvGrpSpPr>
        <p:grpSpPr>
          <a:xfrm>
            <a:off x="2074564" y="1225870"/>
            <a:ext cx="8280918" cy="864000"/>
            <a:chOff x="431541" y="2505774"/>
            <a:chExt cx="8280918" cy="86400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ألمس الأشياء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1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36549BD-8F02-AE2E-D7BD-C1192BBED9C0}"/>
              </a:ext>
            </a:extLst>
          </p:cNvPr>
          <p:cNvGrpSpPr/>
          <p:nvPr/>
        </p:nvGrpSpPr>
        <p:grpSpPr>
          <a:xfrm>
            <a:off x="2074564" y="2243697"/>
            <a:ext cx="8280918" cy="864000"/>
            <a:chOff x="431541" y="1537956"/>
            <a:chExt cx="8280918" cy="864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AA23D76-528C-9AC4-1F57-895ED70F3632}"/>
                </a:ext>
              </a:extLst>
            </p:cNvPr>
            <p:cNvSpPr/>
            <p:nvPr/>
          </p:nvSpPr>
          <p:spPr>
            <a:xfrm>
              <a:off x="431541" y="1537956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أبصر و أسمع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8D09F51-CF76-2801-FDD1-ACE71246E1A0}"/>
                </a:ext>
              </a:extLst>
            </p:cNvPr>
            <p:cNvSpPr/>
            <p:nvPr/>
          </p:nvSpPr>
          <p:spPr>
            <a:xfrm>
              <a:off x="7279652" y="1537956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2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B51D352F-5BC4-76D7-7809-1578202F0FFF}"/>
              </a:ext>
            </a:extLst>
          </p:cNvPr>
          <p:cNvGrpSpPr/>
          <p:nvPr/>
        </p:nvGrpSpPr>
        <p:grpSpPr>
          <a:xfrm>
            <a:off x="2074564" y="4304023"/>
            <a:ext cx="8280918" cy="864000"/>
            <a:chOff x="431541" y="2505774"/>
            <a:chExt cx="8280918" cy="864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D8229BA-0F6C-9D83-24AE-0F57520244A3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كيف أصنع كتيبا ؟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2DB46D4-0CA9-A1FA-EC46-864ECE055637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4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D5C9089-4291-C012-C76C-1797700BF77A}"/>
              </a:ext>
            </a:extLst>
          </p:cNvPr>
          <p:cNvGrpSpPr/>
          <p:nvPr/>
        </p:nvGrpSpPr>
        <p:grpSpPr>
          <a:xfrm>
            <a:off x="2074564" y="5321850"/>
            <a:ext cx="8280918" cy="864000"/>
            <a:chOff x="431541" y="2505774"/>
            <a:chExt cx="8280918" cy="864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BB0D8A0-B198-C9C0-6CD1-1D0DA362C42C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أدعم </a:t>
              </a:r>
              <a:r>
                <a:rPr lang="ar-MA" sz="4400" b="1" kern="0" dirty="0" err="1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 أنميها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DE4CA03-BC0A-0B25-543F-FC01A3C105B9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28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أقوم </a:t>
              </a:r>
              <a:r>
                <a:rPr lang="ar-MA" sz="2800" b="1" kern="0" dirty="0" err="1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endParaRPr lang="fr-MA" sz="28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B4683D9-6466-12F1-9E4C-A9653C5A2E1A}"/>
              </a:ext>
            </a:extLst>
          </p:cNvPr>
          <p:cNvGrpSpPr/>
          <p:nvPr/>
        </p:nvGrpSpPr>
        <p:grpSpPr>
          <a:xfrm>
            <a:off x="2109781" y="3240081"/>
            <a:ext cx="8168503" cy="1713495"/>
            <a:chOff x="487748" y="2562619"/>
            <a:chExt cx="8168503" cy="1386577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50726FF1-A27B-428E-6B71-6707C1145F78}"/>
                </a:ext>
              </a:extLst>
            </p:cNvPr>
            <p:cNvSpPr txBox="1"/>
            <p:nvPr/>
          </p:nvSpPr>
          <p:spPr>
            <a:xfrm>
              <a:off x="1334399" y="2562619"/>
              <a:ext cx="6366352" cy="1070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rtl="1">
                <a:defRPr/>
              </a:pPr>
              <a:r>
                <a:rPr lang="ar-MA" sz="8000" b="1" kern="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أتذوق و أشم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2E184765-04C0-89DD-5DF8-C7091BF97A76}"/>
                </a:ext>
              </a:extLst>
            </p:cNvPr>
            <p:cNvSpPr txBox="1"/>
            <p:nvPr/>
          </p:nvSpPr>
          <p:spPr>
            <a:xfrm>
              <a:off x="487748" y="3525801"/>
              <a:ext cx="8168503" cy="423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3135442" y="1869005"/>
            <a:ext cx="6366352" cy="892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</p:spTree>
    <p:extLst>
      <p:ext uri="{BB962C8B-B14F-4D97-AF65-F5344CB8AC3E}">
        <p14:creationId xmlns:p14="http://schemas.microsoft.com/office/powerpoint/2010/main" val="2812838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hink-cell data - do not delete" hidden="1">
            <a:extLst>
              <a:ext uri="{FF2B5EF4-FFF2-40B4-BE49-F238E27FC236}">
                <a16:creationId xmlns:a16="http://schemas.microsoft.com/office/drawing/2014/main" id="{A5913DB5-F681-AADA-AA9B-503BB3C38E7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060" y="1060"/>
          <a:ext cx="1059" cy="1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4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5913DB5-F681-AADA-AA9B-503BB3C38E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5060" y="1060"/>
                        <a:ext cx="1059" cy="1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reeform 2"/>
          <p:cNvSpPr/>
          <p:nvPr/>
        </p:nvSpPr>
        <p:spPr>
          <a:xfrm>
            <a:off x="152400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555" b="-5555"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918223" y="767701"/>
            <a:ext cx="8636000" cy="5596244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457223"/>
              <a:endParaRPr lang="fr-MA"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just" defTabSz="457223">
                <a:lnSpc>
                  <a:spcPts val="1605"/>
                </a:lnSpc>
              </a:pPr>
              <a:endParaRPr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9601202" y="294200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5" name="ZoneTexte 5">
            <a:extLst>
              <a:ext uri="{FF2B5EF4-FFF2-40B4-BE49-F238E27FC236}">
                <a16:creationId xmlns:a16="http://schemas.microsoft.com/office/drawing/2014/main" id="{ABA2A6A3-1EDB-77CA-044F-205840F96C09}"/>
              </a:ext>
            </a:extLst>
          </p:cNvPr>
          <p:cNvSpPr txBox="1"/>
          <p:nvPr/>
        </p:nvSpPr>
        <p:spPr>
          <a:xfrm>
            <a:off x="1447802" y="365553"/>
            <a:ext cx="1752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fr-MA" sz="16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F83E8F-A2D4-86F5-970B-0187137D8890}"/>
              </a:ext>
            </a:extLst>
          </p:cNvPr>
          <p:cNvSpPr txBox="1"/>
          <p:nvPr/>
        </p:nvSpPr>
        <p:spPr>
          <a:xfrm>
            <a:off x="3013666" y="1365590"/>
            <a:ext cx="6164669" cy="407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334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</a:t>
            </a:r>
          </a:p>
        </p:txBody>
      </p:sp>
      <p:sp>
        <p:nvSpPr>
          <p:cNvPr id="55" name="Flowchart: Alternate Process 54">
            <a:extLst>
              <a:ext uri="{FF2B5EF4-FFF2-40B4-BE49-F238E27FC236}">
                <a16:creationId xmlns:a16="http://schemas.microsoft.com/office/drawing/2014/main" id="{794675B7-0983-E62A-CE83-0D53902CBAF5}"/>
              </a:ext>
            </a:extLst>
          </p:cNvPr>
          <p:cNvSpPr/>
          <p:nvPr/>
        </p:nvSpPr>
        <p:spPr>
          <a:xfrm>
            <a:off x="2466775" y="2044679"/>
            <a:ext cx="6624649" cy="676858"/>
          </a:xfrm>
          <a:prstGeom prst="flowChartAlternateProcess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وضعية الانطلاق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FBB3B0C-23A8-D891-890D-6C357D009A48}"/>
              </a:ext>
            </a:extLst>
          </p:cNvPr>
          <p:cNvSpPr>
            <a:spLocks noChangeAspect="1"/>
          </p:cNvSpPr>
          <p:nvPr/>
        </p:nvSpPr>
        <p:spPr>
          <a:xfrm>
            <a:off x="9346340" y="21854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/>
              <a:t>1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96B13D3-E5C7-F1F4-06A9-715BD43ACA53}"/>
              </a:ext>
            </a:extLst>
          </p:cNvPr>
          <p:cNvSpPr>
            <a:spLocks noChangeAspect="1"/>
          </p:cNvSpPr>
          <p:nvPr/>
        </p:nvSpPr>
        <p:spPr>
          <a:xfrm>
            <a:off x="9346340" y="27928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B1128EE-BBC6-B3AE-BD21-A80CB5767686}"/>
              </a:ext>
            </a:extLst>
          </p:cNvPr>
          <p:cNvSpPr>
            <a:spLocks noChangeAspect="1"/>
          </p:cNvSpPr>
          <p:nvPr/>
        </p:nvSpPr>
        <p:spPr>
          <a:xfrm>
            <a:off x="9346340" y="3378120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8401652-24E5-3103-FE29-B939B4B963C3}"/>
              </a:ext>
            </a:extLst>
          </p:cNvPr>
          <p:cNvSpPr>
            <a:spLocks noChangeAspect="1"/>
          </p:cNvSpPr>
          <p:nvPr/>
        </p:nvSpPr>
        <p:spPr>
          <a:xfrm>
            <a:off x="9346340" y="4021047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F7B7C7-4B93-4E6D-E1B4-4CE13AC7905C}"/>
              </a:ext>
            </a:extLst>
          </p:cNvPr>
          <p:cNvSpPr/>
          <p:nvPr/>
        </p:nvSpPr>
        <p:spPr>
          <a:xfrm>
            <a:off x="2466775" y="2780928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أتساءل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4942DF5-7E1C-77B7-B92E-FF94A01BA5F8}"/>
              </a:ext>
            </a:extLst>
          </p:cNvPr>
          <p:cNvSpPr/>
          <p:nvPr/>
        </p:nvSpPr>
        <p:spPr>
          <a:xfrm>
            <a:off x="2450353" y="3369207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أقترح</a:t>
            </a:r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فرضيات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F3A5224-A56C-ACDB-21B0-E21C05BDBA2A}"/>
              </a:ext>
            </a:extLst>
          </p:cNvPr>
          <p:cNvSpPr/>
          <p:nvPr/>
        </p:nvSpPr>
        <p:spPr>
          <a:xfrm>
            <a:off x="2466775" y="3976572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أختبر</a:t>
            </a:r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فرضياتي</a:t>
            </a:r>
            <a:endParaRPr lang="fr-F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79275E6-91BD-A54F-27CE-284F2B58AB0A}"/>
              </a:ext>
            </a:extLst>
          </p:cNvPr>
          <p:cNvSpPr/>
          <p:nvPr/>
        </p:nvSpPr>
        <p:spPr>
          <a:xfrm>
            <a:off x="2523663" y="4546376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أستخلص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80D002-A49D-75B9-6715-FA7D5D442058}"/>
              </a:ext>
            </a:extLst>
          </p:cNvPr>
          <p:cNvSpPr>
            <a:spLocks noChangeAspect="1"/>
          </p:cNvSpPr>
          <p:nvPr/>
        </p:nvSpPr>
        <p:spPr>
          <a:xfrm>
            <a:off x="9346340" y="4606311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5</a:t>
            </a:r>
            <a:endParaRPr lang="fr-MA" sz="2133" b="1" dirty="0"/>
          </a:p>
        </p:txBody>
      </p:sp>
      <p:sp>
        <p:nvSpPr>
          <p:cNvPr id="36" name="Rectangle: Rounded Corners 11">
            <a:extLst>
              <a:ext uri="{FF2B5EF4-FFF2-40B4-BE49-F238E27FC236}">
                <a16:creationId xmlns:a16="http://schemas.microsoft.com/office/drawing/2014/main" id="{079275E6-91BD-A54F-27CE-284F2B58AB0A}"/>
              </a:ext>
            </a:extLst>
          </p:cNvPr>
          <p:cNvSpPr/>
          <p:nvPr/>
        </p:nvSpPr>
        <p:spPr>
          <a:xfrm>
            <a:off x="2466775" y="5100143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أطبق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Oval 12">
            <a:extLst>
              <a:ext uri="{FF2B5EF4-FFF2-40B4-BE49-F238E27FC236}">
                <a16:creationId xmlns:a16="http://schemas.microsoft.com/office/drawing/2014/main" id="{4580D002-A49D-75B9-6715-FA7D5D442058}"/>
              </a:ext>
            </a:extLst>
          </p:cNvPr>
          <p:cNvSpPr>
            <a:spLocks noChangeAspect="1"/>
          </p:cNvSpPr>
          <p:nvPr/>
        </p:nvSpPr>
        <p:spPr>
          <a:xfrm>
            <a:off x="9346340" y="5197334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6</a:t>
            </a:r>
            <a:endParaRPr lang="fr-MA" sz="2133" b="1" dirty="0"/>
          </a:p>
        </p:txBody>
      </p:sp>
    </p:spTree>
    <p:extLst>
      <p:ext uri="{BB962C8B-B14F-4D97-AF65-F5344CB8AC3E}">
        <p14:creationId xmlns:p14="http://schemas.microsoft.com/office/powerpoint/2010/main" val="1091437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1836518" y="227367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3080603" y="1753837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spcAft>
                <a:spcPts val="600"/>
              </a:spcAft>
              <a:defRPr/>
            </a:pPr>
            <a:r>
              <a:rPr lang="ar-MA" sz="2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9091396" y="2883650"/>
            <a:ext cx="387758" cy="352820"/>
            <a:chOff x="7690794" y="832168"/>
            <a:chExt cx="387758" cy="376435"/>
          </a:xfrm>
        </p:grpSpPr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690794" y="83216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26456" y="883948"/>
              <a:ext cx="352096" cy="272874"/>
            </a:xfrm>
            <a:prstGeom prst="rect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B18E6D1-7652-8F4F-7230-E1FA2412921F}"/>
              </a:ext>
            </a:extLst>
          </p:cNvPr>
          <p:cNvGrpSpPr/>
          <p:nvPr/>
        </p:nvGrpSpPr>
        <p:grpSpPr>
          <a:xfrm>
            <a:off x="9091396" y="3408139"/>
            <a:ext cx="387758" cy="352820"/>
            <a:chOff x="7690794" y="832168"/>
            <a:chExt cx="387758" cy="376435"/>
          </a:xfrm>
        </p:grpSpPr>
        <p:sp>
          <p:nvSpPr>
            <p:cNvPr id="8" name="Oval 86">
              <a:extLst>
                <a:ext uri="{FF2B5EF4-FFF2-40B4-BE49-F238E27FC236}">
                  <a16:creationId xmlns:a16="http://schemas.microsoft.com/office/drawing/2014/main" id="{5E22DDE2-EC2A-3C2F-D63D-FC97DE660036}"/>
                </a:ext>
              </a:extLst>
            </p:cNvPr>
            <p:cNvSpPr/>
            <p:nvPr/>
          </p:nvSpPr>
          <p:spPr>
            <a:xfrm flipH="1">
              <a:off x="7690794" y="83216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9" name="Graphique 8">
              <a:extLst>
                <a:ext uri="{FF2B5EF4-FFF2-40B4-BE49-F238E27FC236}">
                  <a16:creationId xmlns:a16="http://schemas.microsoft.com/office/drawing/2014/main" id="{FB02867B-6FC2-D492-2481-FA9F264C4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26456" y="883948"/>
              <a:ext cx="352096" cy="272874"/>
            </a:xfrm>
            <a:prstGeom prst="rect">
              <a:avLst/>
            </a:prstGeom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FAAA4BF-02EA-B5CA-F198-429C9D2575F1}"/>
              </a:ext>
            </a:extLst>
          </p:cNvPr>
          <p:cNvGrpSpPr/>
          <p:nvPr/>
        </p:nvGrpSpPr>
        <p:grpSpPr>
          <a:xfrm>
            <a:off x="9091396" y="3925818"/>
            <a:ext cx="387758" cy="352820"/>
            <a:chOff x="7690794" y="832168"/>
            <a:chExt cx="387758" cy="376435"/>
          </a:xfrm>
        </p:grpSpPr>
        <p:sp>
          <p:nvSpPr>
            <p:cNvPr id="11" name="Oval 86">
              <a:extLst>
                <a:ext uri="{FF2B5EF4-FFF2-40B4-BE49-F238E27FC236}">
                  <a16:creationId xmlns:a16="http://schemas.microsoft.com/office/drawing/2014/main" id="{B74AC8B4-FF8A-00F6-41A4-D66E3A91D4D0}"/>
                </a:ext>
              </a:extLst>
            </p:cNvPr>
            <p:cNvSpPr/>
            <p:nvPr/>
          </p:nvSpPr>
          <p:spPr>
            <a:xfrm flipH="1">
              <a:off x="7690794" y="83216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2" name="Graphique 11">
              <a:extLst>
                <a:ext uri="{FF2B5EF4-FFF2-40B4-BE49-F238E27FC236}">
                  <a16:creationId xmlns:a16="http://schemas.microsoft.com/office/drawing/2014/main" id="{112D230E-700C-D861-FDB3-F4F5EB32A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26456" y="883948"/>
              <a:ext cx="352096" cy="272874"/>
            </a:xfrm>
            <a:prstGeom prst="rect">
              <a:avLst/>
            </a:prstGeom>
          </p:spPr>
        </p:pic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D7DD086-FF07-27EB-D849-457E16E9F2D7}"/>
              </a:ext>
            </a:extLst>
          </p:cNvPr>
          <p:cNvGrpSpPr/>
          <p:nvPr/>
        </p:nvGrpSpPr>
        <p:grpSpPr>
          <a:xfrm>
            <a:off x="9099799" y="4364060"/>
            <a:ext cx="387758" cy="352820"/>
            <a:chOff x="7690794" y="832168"/>
            <a:chExt cx="387758" cy="376435"/>
          </a:xfrm>
        </p:grpSpPr>
        <p:sp>
          <p:nvSpPr>
            <p:cNvPr id="14" name="Oval 86">
              <a:extLst>
                <a:ext uri="{FF2B5EF4-FFF2-40B4-BE49-F238E27FC236}">
                  <a16:creationId xmlns:a16="http://schemas.microsoft.com/office/drawing/2014/main" id="{F5FCD74D-7CA9-D792-C834-4910D655F980}"/>
                </a:ext>
              </a:extLst>
            </p:cNvPr>
            <p:cNvSpPr/>
            <p:nvPr/>
          </p:nvSpPr>
          <p:spPr>
            <a:xfrm flipH="1">
              <a:off x="7690794" y="83216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CA041F3E-056A-F5FE-7F51-B1141AD5C02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26456" y="883948"/>
              <a:ext cx="352096" cy="272874"/>
            </a:xfrm>
            <a:prstGeom prst="rect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A195E591-B257-5F25-996B-1E673A9BBA9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99474" y="2839575"/>
            <a:ext cx="3456951" cy="203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378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2891406" y="3338094"/>
            <a:ext cx="6366352" cy="854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60" rtl="1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G Ghayaty" panose="02000800000000090000" pitchFamily="2" charset="-78"/>
                <a:ea typeface="Calibri" panose="020F0502020204030204" pitchFamily="34" charset="0"/>
                <a:cs typeface="DG Ghayaty" panose="02000800000000090000" pitchFamily="2" charset="-78"/>
              </a:rPr>
              <a:t> </a:t>
            </a:r>
            <a:r>
              <a:rPr lang="ar-MA" sz="8000" b="1" dirty="0">
                <a:solidFill>
                  <a:schemeClr val="accent1">
                    <a:lumMod val="75000"/>
                  </a:schemeClr>
                </a:solidFill>
              </a:rPr>
              <a:t>وضعية الانطلاق</a:t>
            </a:r>
          </a:p>
        </p:txBody>
      </p:sp>
    </p:spTree>
    <p:extLst>
      <p:ext uri="{BB962C8B-B14F-4D97-AF65-F5344CB8AC3E}">
        <p14:creationId xmlns:p14="http://schemas.microsoft.com/office/powerpoint/2010/main" val="330800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2BAAF-9222-D079-A284-6E755A2D8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D1792F5C-0480-FB30-D832-7A2E5CA8A2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F0F746-2973-C402-7917-2E99D4396DE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6A76934-3B82-DCE7-AF60-CDA7CF5CD71E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787E76F-53AC-F071-C875-3960AF18BFD1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4274786-C0AE-BA95-A0D1-65DD18235632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E92DB4AA-A112-2F8E-FADB-5BC00F79BB9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797252EB-04BB-A450-95E3-B00FA065D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51487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18B5539-CB03-BD26-5313-1400323D77A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7409F46-AACB-C2B3-69FE-30B8100A2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641EF104-17E3-9136-E356-5874F95FF734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في القمطر.</a:t>
            </a:r>
            <a:endParaRPr lang="ar-MA" sz="20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CAA8A83C-1309-90A5-174D-1C0EBB7394D0}"/>
              </a:ext>
            </a:extLst>
          </p:cNvPr>
          <p:cNvGrpSpPr/>
          <p:nvPr/>
        </p:nvGrpSpPr>
        <p:grpSpPr>
          <a:xfrm>
            <a:off x="1972982" y="880562"/>
            <a:ext cx="792000" cy="792000"/>
            <a:chOff x="498143" y="776756"/>
            <a:chExt cx="792000" cy="792000"/>
          </a:xfrm>
          <a:noFill/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8EE4937E-53D4-CF46-F664-28042A1B42B6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4A0A49F8-C7B5-D268-FF5F-AE02BB386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pic>
        <p:nvPicPr>
          <p:cNvPr id="41" name="Image 40">
            <a:extLst>
              <a:ext uri="{FF2B5EF4-FFF2-40B4-BE49-F238E27FC236}">
                <a16:creationId xmlns:a16="http://schemas.microsoft.com/office/drawing/2014/main" id="{8E7BF7B8-2123-1CC8-EE49-B1BCC62ABB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2893" y="2390629"/>
            <a:ext cx="2083238" cy="229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48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528C6-DF36-D42D-A209-A015583B5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8161D64-3378-9198-E6FA-C845D352564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D4B2FC-F69D-8C33-67EA-7C569AA16E5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120AE0-267D-4C6C-02C1-CE22F00D361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953D510-6184-526B-5D98-35718D8145A9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D836F7A-9B95-DEC5-E102-A9388896CFE1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AEE8D16-440E-3323-67FC-8C2F4EB1E9D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E0A04084-A670-450A-6EE9-46EF88095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839014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EABD228-B347-18F4-03C0-83AE979FF9F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A553D7A-6E5B-7633-EFCD-E029904DD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87F4B4F9-B014-8806-C74A-8D64114FFA59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النشاط العلمي.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1E56F9C-C3CE-F496-0509-04B0EE2D6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1943" y="3229672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60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4378235" y="224814"/>
            <a:ext cx="3409554" cy="105257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lvl="0" algn="ctr" defTabSz="889000">
              <a:spcBef>
                <a:spcPct val="0"/>
              </a:spcBef>
              <a:spcAft>
                <a:spcPct val="35000"/>
              </a:spcAft>
            </a:pPr>
            <a:r>
              <a:rPr lang="ar-MA" sz="2000" b="1" dirty="0"/>
              <a:t>وضعية الانطلاق</a:t>
            </a:r>
          </a:p>
          <a:p>
            <a:pPr algn="ctr" defTabSz="889000">
              <a:spcBef>
                <a:spcPct val="0"/>
              </a:spcBef>
              <a:spcAft>
                <a:spcPct val="35000"/>
              </a:spcAft>
            </a:pPr>
            <a:r>
              <a:rPr lang="fr-MA" sz="1400" b="1" dirty="0">
                <a:solidFill>
                  <a:schemeClr val="accent1">
                    <a:lumMod val="75000"/>
                  </a:schemeClr>
                </a:solidFill>
              </a:rPr>
              <a:t>Situation déclenchante</a:t>
            </a:r>
            <a:endParaRPr lang="fr-FR" sz="1400" b="1" dirty="0">
              <a:solidFill>
                <a:schemeClr val="accent1">
                  <a:lumMod val="75000"/>
                </a:schemeClr>
              </a:solidFill>
            </a:endParaRPr>
          </a:p>
          <a:p>
            <a:pPr lvl="0" algn="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2000" b="1" dirty="0"/>
          </a:p>
        </p:txBody>
      </p:sp>
      <p:grpSp>
        <p:nvGrpSpPr>
          <p:cNvPr id="4" name="组合 3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5" name="燕尾形 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091486" y="1277390"/>
            <a:ext cx="8309192" cy="5012337"/>
            <a:chOff x="2034703" y="1151662"/>
            <a:chExt cx="7807300" cy="5013642"/>
          </a:xfrm>
        </p:grpSpPr>
        <p:sp>
          <p:nvSpPr>
            <p:cNvPr id="19" name="圆角矩形 18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梯形 19"/>
            <p:cNvSpPr/>
            <p:nvPr/>
          </p:nvSpPr>
          <p:spPr>
            <a:xfrm rot="16200000">
              <a:off x="-264305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梯形 20"/>
            <p:cNvSpPr/>
            <p:nvPr/>
          </p:nvSpPr>
          <p:spPr>
            <a:xfrm rot="5400000" flipH="1">
              <a:off x="7129387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chemeClr val="bg1">
                    <a:alpha val="33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chemeClr val="bg1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5400000" flipH="1">
              <a:off x="7080192" y="3643031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9BEEA23-D3B7-CEF2-F986-E142DE5331C1}"/>
              </a:ext>
            </a:extLst>
          </p:cNvPr>
          <p:cNvSpPr txBox="1"/>
          <p:nvPr/>
        </p:nvSpPr>
        <p:spPr>
          <a:xfrm>
            <a:off x="7191382" y="2741119"/>
            <a:ext cx="2319326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8890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MA" sz="1800" b="1" kern="1200" dirty="0">
                <a:solidFill>
                  <a:schemeClr val="tx1"/>
                </a:solidFill>
              </a:rPr>
              <a:t>تقتضي اللعبة ، ال</a:t>
            </a:r>
            <a:r>
              <a:rPr lang="ar-MA" b="1" dirty="0"/>
              <a:t>تعرف على الأطعمة دون رؤيتها </a:t>
            </a:r>
            <a:endParaRPr lang="fr-FR" sz="1800" b="1" kern="1200" dirty="0">
              <a:solidFill>
                <a:schemeClr val="tx1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EB669EF-EBC5-615D-3695-60E2F765B6E5}"/>
              </a:ext>
            </a:extLst>
          </p:cNvPr>
          <p:cNvSpPr/>
          <p:nvPr/>
        </p:nvSpPr>
        <p:spPr>
          <a:xfrm>
            <a:off x="7372719" y="4166866"/>
            <a:ext cx="16730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ar-MA" sz="24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3B57F154-0E6F-E3A0-4DCD-4F374AD118F4}"/>
              </a:ext>
            </a:extLst>
          </p:cNvPr>
          <p:cNvSpPr txBox="1"/>
          <p:nvPr/>
        </p:nvSpPr>
        <p:spPr>
          <a:xfrm>
            <a:off x="5749080" y="4678516"/>
            <a:ext cx="3715916" cy="687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r" defTabSz="8890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MA" sz="1800" b="1" kern="1200" dirty="0">
                <a:solidFill>
                  <a:schemeClr val="tx1"/>
                </a:solidFill>
              </a:rPr>
              <a:t>ماذا أت</a:t>
            </a:r>
            <a:r>
              <a:rPr lang="ar-MA" b="1" dirty="0"/>
              <a:t>ذ</a:t>
            </a:r>
            <a:r>
              <a:rPr lang="ar-MA" sz="1800" b="1" kern="1200" dirty="0">
                <a:solidFill>
                  <a:schemeClr val="tx1"/>
                </a:solidFill>
              </a:rPr>
              <a:t>وق و أشم ؟</a:t>
            </a:r>
          </a:p>
          <a:p>
            <a:pPr marL="0" lvl="0" indent="0" algn="r" defTabSz="8890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MA" sz="1800" b="1" kern="1200" dirty="0">
                <a:solidFill>
                  <a:schemeClr val="tx1"/>
                </a:solidFill>
              </a:rPr>
              <a:t>بم أتذوق  و أشم ؟</a:t>
            </a:r>
            <a:endParaRPr lang="fr-FR" sz="1800" b="1" kern="1200" dirty="0">
              <a:solidFill>
                <a:schemeClr val="tx1"/>
              </a:solidFill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C7E34DE-D045-A281-273F-09E215A060A2}"/>
              </a:ext>
            </a:extLst>
          </p:cNvPr>
          <p:cNvSpPr txBox="1"/>
          <p:nvPr/>
        </p:nvSpPr>
        <p:spPr>
          <a:xfrm>
            <a:off x="7269765" y="4074533"/>
            <a:ext cx="37159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8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سؤال التقصي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5AC3ACD-AA4D-ECEB-2E48-FB449EF61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2067" y="1513088"/>
            <a:ext cx="3162741" cy="33627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4374212" y="330506"/>
            <a:ext cx="3409554" cy="598605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algn="ctr"/>
            <a:r>
              <a:rPr lang="ar-MA" sz="2000" dirty="0">
                <a:ln>
                  <a:solidFill>
                    <a:sysClr val="windowText" lastClr="000000"/>
                  </a:solidFill>
                </a:ln>
              </a:rPr>
              <a:t>الفرضيات:</a:t>
            </a:r>
            <a:endParaRPr lang="fr-FR" sz="2000" dirty="0">
              <a:ln>
                <a:solidFill>
                  <a:sysClr val="windowText" lastClr="000000"/>
                </a:solidFill>
              </a:ln>
            </a:endParaRP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</a:rPr>
              <a:t>Les hypothèses 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5" name="燕尾形 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091486" y="1277390"/>
            <a:ext cx="8309192" cy="5012337"/>
            <a:chOff x="2034703" y="1151662"/>
            <a:chExt cx="7807300" cy="5013642"/>
          </a:xfrm>
        </p:grpSpPr>
        <p:sp>
          <p:nvSpPr>
            <p:cNvPr id="19" name="圆角矩形 18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梯形 19"/>
            <p:cNvSpPr/>
            <p:nvPr/>
          </p:nvSpPr>
          <p:spPr>
            <a:xfrm rot="16200000">
              <a:off x="-264305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梯形 20"/>
            <p:cNvSpPr/>
            <p:nvPr/>
          </p:nvSpPr>
          <p:spPr>
            <a:xfrm rot="5400000" flipH="1">
              <a:off x="7129387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chemeClr val="bg1">
                    <a:alpha val="33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chemeClr val="bg1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5400000" flipH="1">
              <a:off x="7080192" y="3643031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947E5B19-B207-C7AB-E24F-89EA6B2255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9890" y="6459380"/>
            <a:ext cx="6592220" cy="29531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99A154-2D64-9919-8E54-723350DB82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4887" y="2674265"/>
            <a:ext cx="1057423" cy="35247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D5B54AC-0555-1148-AFD6-D8B772B510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0151" y="3317184"/>
            <a:ext cx="962159" cy="3429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5EF2273-910E-3EDE-F7BC-074288D931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0298" y="4028257"/>
            <a:ext cx="1324160" cy="34294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FC6D48C-7B8B-685E-781D-677AE6FB6F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6036" y="1807261"/>
            <a:ext cx="3162741" cy="336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540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5" name="燕尾形 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46449" y="1277390"/>
            <a:ext cx="11000792" cy="5012337"/>
            <a:chOff x="2034703" y="1151662"/>
            <a:chExt cx="7807300" cy="5013642"/>
          </a:xfrm>
        </p:grpSpPr>
        <p:sp>
          <p:nvSpPr>
            <p:cNvPr id="19" name="圆角矩形 18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梯形 19"/>
            <p:cNvSpPr/>
            <p:nvPr/>
          </p:nvSpPr>
          <p:spPr>
            <a:xfrm rot="16200000">
              <a:off x="-264305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梯形 20"/>
            <p:cNvSpPr/>
            <p:nvPr/>
          </p:nvSpPr>
          <p:spPr>
            <a:xfrm rot="5400000" flipH="1">
              <a:off x="7129387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chemeClr val="bg1">
                    <a:alpha val="33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chemeClr val="bg1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5400000" flipH="1">
              <a:off x="7080192" y="3643031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32B3B32-83FB-6653-22D3-57060F691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5801" y="1805814"/>
            <a:ext cx="1133633" cy="41915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2D404D1-8523-60F0-FA57-66E7ADB99821}"/>
              </a:ext>
            </a:extLst>
          </p:cNvPr>
          <p:cNvSpPr txBox="1"/>
          <p:nvPr/>
        </p:nvSpPr>
        <p:spPr>
          <a:xfrm>
            <a:off x="5192201" y="336692"/>
            <a:ext cx="16930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أختبر فرضياتي</a:t>
            </a:r>
            <a:endParaRPr lang="fr-FR" sz="2400" dirty="0">
              <a:ln>
                <a:solidFill>
                  <a:sysClr val="windowText" lastClr="000000"/>
                </a:solidFill>
              </a:ln>
            </a:endParaRPr>
          </a:p>
          <a:p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C8EF2B8-F4C4-36E2-78EE-7CCCBB63B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2210" y="2842870"/>
            <a:ext cx="4803790" cy="1607831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422840D-1A9E-C0B0-270F-96B30920DF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6988" y="2510656"/>
            <a:ext cx="4731872" cy="137087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7FE53AE-5833-9442-AD65-95CACC3B8B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3415" y="3980934"/>
            <a:ext cx="3759017" cy="128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157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5" name="燕尾形 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091486" y="1277390"/>
            <a:ext cx="8309192" cy="5012337"/>
            <a:chOff x="2034703" y="1151662"/>
            <a:chExt cx="7807300" cy="5013642"/>
          </a:xfrm>
        </p:grpSpPr>
        <p:sp>
          <p:nvSpPr>
            <p:cNvPr id="19" name="圆角矩形 18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梯形 19"/>
            <p:cNvSpPr/>
            <p:nvPr/>
          </p:nvSpPr>
          <p:spPr>
            <a:xfrm rot="16200000">
              <a:off x="-264305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梯形 20"/>
            <p:cNvSpPr/>
            <p:nvPr/>
          </p:nvSpPr>
          <p:spPr>
            <a:xfrm rot="5400000" flipH="1">
              <a:off x="7129387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chemeClr val="bg1">
                    <a:alpha val="33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chemeClr val="bg1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5400000" flipH="1">
              <a:off x="7080192" y="3643031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93A1FD8-CE51-094C-3394-1D08B79FE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3747" y="1652917"/>
            <a:ext cx="1124107" cy="3238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762930A-DDA6-0DE5-C6E6-43C0E4AC313F}"/>
              </a:ext>
            </a:extLst>
          </p:cNvPr>
          <p:cNvSpPr txBox="1"/>
          <p:nvPr/>
        </p:nvSpPr>
        <p:spPr>
          <a:xfrm>
            <a:off x="5192201" y="336692"/>
            <a:ext cx="16930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أختبر فرضياتي</a:t>
            </a:r>
            <a:endParaRPr lang="fr-FR" sz="2400" dirty="0">
              <a:ln>
                <a:solidFill>
                  <a:sysClr val="windowText" lastClr="000000"/>
                </a:solidFill>
              </a:ln>
            </a:endParaRPr>
          </a:p>
          <a:p>
            <a:endParaRPr lang="fr-FR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9FA47AF-2CEE-C956-1EBD-F379D360A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1740" y="2418539"/>
            <a:ext cx="3671821" cy="2020922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12EBC02-88DD-5E3C-9577-E28C4451FB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7358" y="2352336"/>
            <a:ext cx="3275916" cy="268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967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5" name="燕尾形 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22987" y="1323838"/>
            <a:ext cx="11346025" cy="5012337"/>
            <a:chOff x="2034703" y="1151662"/>
            <a:chExt cx="7807300" cy="5013642"/>
          </a:xfrm>
        </p:grpSpPr>
        <p:sp>
          <p:nvSpPr>
            <p:cNvPr id="19" name="圆角矩形 18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梯形 19"/>
            <p:cNvSpPr/>
            <p:nvPr/>
          </p:nvSpPr>
          <p:spPr>
            <a:xfrm rot="16200000">
              <a:off x="-264305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梯形 20"/>
            <p:cNvSpPr/>
            <p:nvPr/>
          </p:nvSpPr>
          <p:spPr>
            <a:xfrm rot="5400000" flipH="1">
              <a:off x="7129387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chemeClr val="bg1">
                    <a:alpha val="33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chemeClr val="bg1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5400000" flipH="1">
              <a:off x="7080192" y="3643031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FDC8540-91EC-BF0D-DEEA-77602F6C9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5801" y="1592249"/>
            <a:ext cx="1124107" cy="44773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BB2F6E0-7431-032F-3A09-8BC96DB556D3}"/>
              </a:ext>
            </a:extLst>
          </p:cNvPr>
          <p:cNvSpPr txBox="1"/>
          <p:nvPr/>
        </p:nvSpPr>
        <p:spPr>
          <a:xfrm>
            <a:off x="5192201" y="336692"/>
            <a:ext cx="16930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أختبر فرضياتي</a:t>
            </a:r>
            <a:endParaRPr lang="fr-FR" sz="2400" dirty="0">
              <a:ln>
                <a:solidFill>
                  <a:sysClr val="windowText" lastClr="000000"/>
                </a:solidFill>
              </a:ln>
            </a:endParaRPr>
          </a:p>
          <a:p>
            <a:endParaRPr lang="fr-FR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96257EB-5063-799B-B8E5-10301C63C5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457" y="2723334"/>
            <a:ext cx="4914699" cy="193384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2417C19-018D-EBCF-99C9-F1777DA4CC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6037" y="3047403"/>
            <a:ext cx="3905034" cy="258106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2AA1896-FE5B-DC77-74A0-8292F7EE62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9102" y="3481255"/>
            <a:ext cx="5079382" cy="37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590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5" name="燕尾形 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22987" y="1323838"/>
            <a:ext cx="11346025" cy="5012337"/>
            <a:chOff x="2034703" y="1151662"/>
            <a:chExt cx="7807300" cy="5013642"/>
          </a:xfrm>
        </p:grpSpPr>
        <p:sp>
          <p:nvSpPr>
            <p:cNvPr id="19" name="圆角矩形 18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梯形 19"/>
            <p:cNvSpPr/>
            <p:nvPr/>
          </p:nvSpPr>
          <p:spPr>
            <a:xfrm rot="16200000">
              <a:off x="-264305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梯形 20"/>
            <p:cNvSpPr/>
            <p:nvPr/>
          </p:nvSpPr>
          <p:spPr>
            <a:xfrm rot="5400000" flipH="1">
              <a:off x="7129387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chemeClr val="bg1">
                    <a:alpha val="33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chemeClr val="bg1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5400000" flipH="1">
              <a:off x="7080192" y="3643031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BEE803F-F1AE-60F1-B81E-629FFE69A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7817" y="1817700"/>
            <a:ext cx="1171739" cy="3238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39A43DB-2718-4206-4A0D-C4DF1BD4E781}"/>
              </a:ext>
            </a:extLst>
          </p:cNvPr>
          <p:cNvSpPr txBox="1"/>
          <p:nvPr/>
        </p:nvSpPr>
        <p:spPr>
          <a:xfrm>
            <a:off x="5192201" y="336692"/>
            <a:ext cx="16930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أختبر فرضياتي</a:t>
            </a:r>
            <a:endParaRPr lang="fr-FR" sz="2400" dirty="0">
              <a:ln>
                <a:solidFill>
                  <a:sysClr val="windowText" lastClr="000000"/>
                </a:solidFill>
              </a:ln>
            </a:endParaRPr>
          </a:p>
          <a:p>
            <a:endParaRPr lang="fr-FR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1F05021-1B74-E348-4E29-7A3060AB95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7236" y="2555694"/>
            <a:ext cx="4597543" cy="179095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B848E86-59F0-D4CD-B814-B98934D1E5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3478" y="2784326"/>
            <a:ext cx="4995711" cy="156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188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A783A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5" name="燕尾形 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22987" y="1323838"/>
            <a:ext cx="11346025" cy="5012337"/>
            <a:chOff x="2034703" y="1151662"/>
            <a:chExt cx="7807300" cy="5013642"/>
          </a:xfrm>
        </p:grpSpPr>
        <p:sp>
          <p:nvSpPr>
            <p:cNvPr id="19" name="圆角矩形 18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梯形 19"/>
            <p:cNvSpPr/>
            <p:nvPr/>
          </p:nvSpPr>
          <p:spPr>
            <a:xfrm rot="16200000">
              <a:off x="-264305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梯形 20"/>
            <p:cNvSpPr/>
            <p:nvPr/>
          </p:nvSpPr>
          <p:spPr>
            <a:xfrm rot="5400000" flipH="1">
              <a:off x="7129387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chemeClr val="bg1">
                    <a:alpha val="33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" name="矩形 23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chemeClr val="bg1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5400000" flipH="1">
              <a:off x="7080192" y="3643031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CFF9AFC-5059-F84A-A972-172EC59CA19D}"/>
              </a:ext>
            </a:extLst>
          </p:cNvPr>
          <p:cNvSpPr/>
          <p:nvPr/>
        </p:nvSpPr>
        <p:spPr>
          <a:xfrm>
            <a:off x="6334089" y="2265313"/>
            <a:ext cx="4999414" cy="304380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AA6EF80-DCFC-74AC-9B19-CC61033F0C46}"/>
              </a:ext>
            </a:extLst>
          </p:cNvPr>
          <p:cNvSpPr txBox="1"/>
          <p:nvPr/>
        </p:nvSpPr>
        <p:spPr>
          <a:xfrm>
            <a:off x="5407390" y="283369"/>
            <a:ext cx="119616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ln>
                  <a:solidFill>
                    <a:sysClr val="windowText" lastClr="000000"/>
                  </a:solidFill>
                </a:ln>
              </a:rPr>
              <a:t>أستخلص</a:t>
            </a:r>
            <a:endParaRPr lang="fr-FR" sz="2800" dirty="0">
              <a:ln>
                <a:solidFill>
                  <a:sysClr val="windowText" lastClr="000000"/>
                </a:solidFill>
              </a:ln>
            </a:endParaRPr>
          </a:p>
          <a:p>
            <a:endParaRPr lang="fr-FR" dirty="0"/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2CE65205-3D41-23E7-66F1-38C152039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288" y="6410409"/>
            <a:ext cx="5353797" cy="27626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B943770-F118-A9B7-B543-29779A9603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098" y="2465551"/>
            <a:ext cx="5381493" cy="212398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D3D1442-C9D2-7A72-B3DD-D7A9031DEF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9791" y="1651347"/>
            <a:ext cx="4263663" cy="37371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06623C1-F1AD-EF2E-F3B0-D326C6EB21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1980" y="2589102"/>
            <a:ext cx="4320120" cy="2481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617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5" name="燕尾形 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22987" y="1323838"/>
            <a:ext cx="11346025" cy="5012337"/>
            <a:chOff x="2034703" y="1151662"/>
            <a:chExt cx="7807300" cy="5013642"/>
          </a:xfrm>
        </p:grpSpPr>
        <p:sp>
          <p:nvSpPr>
            <p:cNvPr id="19" name="圆角矩形 18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梯形 19"/>
            <p:cNvSpPr/>
            <p:nvPr/>
          </p:nvSpPr>
          <p:spPr>
            <a:xfrm rot="16200000">
              <a:off x="-264305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梯形 20"/>
            <p:cNvSpPr/>
            <p:nvPr/>
          </p:nvSpPr>
          <p:spPr>
            <a:xfrm rot="5400000" flipH="1">
              <a:off x="7129387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chemeClr val="bg1">
                    <a:alpha val="33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chemeClr val="bg1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5400000" flipH="1">
              <a:off x="7080192" y="3643031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8A479C4-5590-6FCC-D2F3-7E200C012569}"/>
              </a:ext>
            </a:extLst>
          </p:cNvPr>
          <p:cNvSpPr txBox="1"/>
          <p:nvPr/>
        </p:nvSpPr>
        <p:spPr>
          <a:xfrm>
            <a:off x="5551864" y="268885"/>
            <a:ext cx="928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dirty="0">
                <a:ln>
                  <a:solidFill>
                    <a:sysClr val="windowText" lastClr="000000"/>
                  </a:solidFill>
                </a:ln>
              </a:rPr>
              <a:t>أطبق</a:t>
            </a:r>
            <a:endParaRPr lang="fr-FR" sz="3600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44DA3DD-920F-9C03-F361-B40BD866C3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04" y="2749694"/>
            <a:ext cx="5089984" cy="1638529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8A1E58F-5971-42A9-80B9-123A3C12CB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0405" y="3262250"/>
            <a:ext cx="5043098" cy="721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768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5" name="燕尾形 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22987" y="1323838"/>
            <a:ext cx="11346025" cy="5012337"/>
            <a:chOff x="2034703" y="1151662"/>
            <a:chExt cx="7807300" cy="5013642"/>
          </a:xfrm>
        </p:grpSpPr>
        <p:sp>
          <p:nvSpPr>
            <p:cNvPr id="19" name="圆角矩形 18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梯形 19"/>
            <p:cNvSpPr/>
            <p:nvPr/>
          </p:nvSpPr>
          <p:spPr>
            <a:xfrm rot="16200000">
              <a:off x="-264305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梯形 20"/>
            <p:cNvSpPr/>
            <p:nvPr/>
          </p:nvSpPr>
          <p:spPr>
            <a:xfrm rot="5400000" flipH="1">
              <a:off x="7129387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chemeClr val="bg1">
                    <a:alpha val="33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chemeClr val="bg1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5400000" flipH="1">
              <a:off x="7080192" y="3643031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3DCA539-2643-F9CE-A645-FD1C30DA139C}"/>
              </a:ext>
            </a:extLst>
          </p:cNvPr>
          <p:cNvSpPr txBox="1"/>
          <p:nvPr/>
        </p:nvSpPr>
        <p:spPr>
          <a:xfrm>
            <a:off x="5357697" y="137366"/>
            <a:ext cx="1245854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000" dirty="0">
                <a:ln>
                  <a:solidFill>
                    <a:sysClr val="windowText" lastClr="000000"/>
                  </a:solidFill>
                </a:ln>
              </a:rPr>
              <a:t>المعجم</a:t>
            </a:r>
            <a:endParaRPr lang="fr-FR" sz="1800" dirty="0">
              <a:ln>
                <a:solidFill>
                  <a:sysClr val="windowText" lastClr="000000"/>
                </a:solidFill>
              </a:ln>
            </a:endParaRPr>
          </a:p>
          <a:p>
            <a:endParaRPr lang="fr-FR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6D16192-7813-2573-BD4A-60BA6DD6E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952" y="3021586"/>
            <a:ext cx="4858386" cy="128187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5FC05CA-5CE3-82F3-D9AF-C75D9DB8B4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755" y="3204955"/>
            <a:ext cx="5191850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090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id="{2BC1FB25-7B16-4E6A-AE56-C956E3CCD048}"/>
              </a:ext>
            </a:extLst>
          </p:cNvPr>
          <p:cNvGrpSpPr/>
          <p:nvPr/>
        </p:nvGrpSpPr>
        <p:grpSpPr>
          <a:xfrm>
            <a:off x="7261691" y="4841001"/>
            <a:ext cx="290407" cy="290407"/>
            <a:chOff x="732769" y="5535598"/>
            <a:chExt cx="290407" cy="290407"/>
          </a:xfrm>
          <a:solidFill>
            <a:schemeClr val="bg1"/>
          </a:solidFill>
        </p:grpSpPr>
        <p:sp>
          <p:nvSpPr>
            <p:cNvPr id="14" name="Oval 10">
              <a:extLst>
                <a:ext uri="{FF2B5EF4-FFF2-40B4-BE49-F238E27FC236}">
                  <a16:creationId xmlns:a16="http://schemas.microsoft.com/office/drawing/2014/main" id="{11769E56-D461-4F8B-BF9D-51582451E5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769" y="5535598"/>
              <a:ext cx="290407" cy="290407"/>
            </a:xfrm>
            <a:prstGeom prst="ellipse">
              <a:avLst/>
            </a:prstGeom>
            <a:solidFill>
              <a:srgbClr val="B8D9D2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91BF91AF-2DE0-4C28-9641-917C27ED5777}"/>
                </a:ext>
              </a:extLst>
            </p:cNvPr>
            <p:cNvGrpSpPr/>
            <p:nvPr/>
          </p:nvGrpSpPr>
          <p:grpSpPr>
            <a:xfrm>
              <a:off x="811795" y="5598991"/>
              <a:ext cx="132841" cy="151011"/>
              <a:chOff x="860980" y="3583766"/>
              <a:chExt cx="100336" cy="114060"/>
            </a:xfrm>
            <a:grpFill/>
          </p:grpSpPr>
          <p:sp>
            <p:nvSpPr>
              <p:cNvPr id="16" name="Freeform 12">
                <a:extLst>
                  <a:ext uri="{FF2B5EF4-FFF2-40B4-BE49-F238E27FC236}">
                    <a16:creationId xmlns:a16="http://schemas.microsoft.com/office/drawing/2014/main" id="{E29D6651-5A84-4C95-AEE0-AE093AA8F6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16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F3E387D5-30E0-467B-AC26-32E7487EAD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16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pic>
        <p:nvPicPr>
          <p:cNvPr id="22" name="图片 21">
            <a:extLst>
              <a:ext uri="{FF2B5EF4-FFF2-40B4-BE49-F238E27FC236}">
                <a16:creationId xmlns:a16="http://schemas.microsoft.com/office/drawing/2014/main" id="{82CC0EB1-57F1-469B-AE5E-A0BB69615A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9839" y="1031958"/>
            <a:ext cx="821635" cy="735270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B8891FCA-F4D9-45F9-BF7B-50AA5F017F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848273" y="4094380"/>
            <a:ext cx="1000539" cy="974882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04BBFFA9-64B6-442D-9E6A-B937B7DB7BA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946457">
            <a:off x="2100600" y="1491357"/>
            <a:ext cx="901657" cy="878619"/>
          </a:xfrm>
          <a:custGeom>
            <a:avLst/>
            <a:gdLst>
              <a:gd name="connsiteX0" fmla="*/ 0 w 901657"/>
              <a:gd name="connsiteY0" fmla="*/ 148317 h 878619"/>
              <a:gd name="connsiteX1" fmla="*/ 178846 w 901657"/>
              <a:gd name="connsiteY1" fmla="*/ 228790 h 878619"/>
              <a:gd name="connsiteX2" fmla="*/ 281792 w 901657"/>
              <a:gd name="connsiteY2" fmla="*/ 0 h 878619"/>
              <a:gd name="connsiteX3" fmla="*/ 901657 w 901657"/>
              <a:gd name="connsiteY3" fmla="*/ 0 h 878619"/>
              <a:gd name="connsiteX4" fmla="*/ 901657 w 901657"/>
              <a:gd name="connsiteY4" fmla="*/ 878619 h 878619"/>
              <a:gd name="connsiteX5" fmla="*/ 0 w 901657"/>
              <a:gd name="connsiteY5" fmla="*/ 878619 h 878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1657" h="878619">
                <a:moveTo>
                  <a:pt x="0" y="148317"/>
                </a:moveTo>
                <a:lnTo>
                  <a:pt x="178846" y="228790"/>
                </a:lnTo>
                <a:lnTo>
                  <a:pt x="281792" y="0"/>
                </a:lnTo>
                <a:lnTo>
                  <a:pt x="901657" y="0"/>
                </a:lnTo>
                <a:lnTo>
                  <a:pt x="901657" y="878619"/>
                </a:lnTo>
                <a:lnTo>
                  <a:pt x="0" y="878619"/>
                </a:lnTo>
                <a:close/>
              </a:path>
            </a:pathLst>
          </a:custGeom>
        </p:spPr>
      </p:pic>
      <p:sp>
        <p:nvSpPr>
          <p:cNvPr id="5" name="圆角矩形 1">
            <a:extLst>
              <a:ext uri="{FF2B5EF4-FFF2-40B4-BE49-F238E27FC236}">
                <a16:creationId xmlns:a16="http://schemas.microsoft.com/office/drawing/2014/main" id="{669D3872-821C-A03A-7906-E036D811E879}"/>
              </a:ext>
            </a:extLst>
          </p:cNvPr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rgbClr val="FF000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2037447-B94C-C8B1-E1C3-AA08EF828A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1859" y="312250"/>
            <a:ext cx="2124526" cy="57158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60C492A-3EB4-658A-4DFA-8A4139819A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2700" y="2423972"/>
            <a:ext cx="9166600" cy="201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5513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6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 descr="e7d195523061f1c0c989bbdf341b111e769f2ee359bd8df638E53E9931A62DC22263A6E1A75FFBC630BB5D77BA969D9175F253EB94D93A1189E24A7D909BAD0376573965191318DE1FD009565C070D0758BE63ED47B2EDEA90557AF5557698B3C970B7156711F56A817E054E0F6C1C4A122430A250CE9C515ABA2065CACC41450FAD86564000734B172F27CA8E080E88">
            <a:extLst>
              <a:ext uri="{FF2B5EF4-FFF2-40B4-BE49-F238E27FC236}">
                <a16:creationId xmlns:a16="http://schemas.microsoft.com/office/drawing/2014/main" id="{D32DD2F2-375A-4297-ACE1-AF018C1695D0}"/>
              </a:ext>
            </a:extLst>
          </p:cNvPr>
          <p:cNvSpPr/>
          <p:nvPr/>
        </p:nvSpPr>
        <p:spPr>
          <a:xfrm>
            <a:off x="1651165" y="1473622"/>
            <a:ext cx="912201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6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 Salama" panose="00000400000000000000" pitchFamily="2" charset="-78"/>
                <a:cs typeface="A Salama" panose="00000400000000000000" pitchFamily="2" charset="-78"/>
              </a:rPr>
              <a:t>شكرا لكم</a:t>
            </a:r>
            <a:endParaRPr lang="ar-MA" sz="6000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 Salama" panose="00000400000000000000" pitchFamily="2" charset="-78"/>
              <a:cs typeface="A Salama" panose="00000400000000000000" pitchFamily="2" charset="-78"/>
            </a:endParaRPr>
          </a:p>
          <a:p>
            <a:pPr algn="ctr"/>
            <a:r>
              <a:rPr lang="ar-DZ" sz="6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 Salama" panose="00000400000000000000" pitchFamily="2" charset="-78"/>
                <a:cs typeface="A Salama" panose="00000400000000000000" pitchFamily="2" charset="-78"/>
              </a:rPr>
              <a:t>على حسن  انتباهكم </a:t>
            </a:r>
            <a:endParaRPr lang="ar-MA" sz="6000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 Salama" panose="00000400000000000000" pitchFamily="2" charset="-78"/>
              <a:cs typeface="A Salama" panose="00000400000000000000" pitchFamily="2" charset="-78"/>
            </a:endParaRPr>
          </a:p>
          <a:p>
            <a:pPr algn="ctr"/>
            <a:r>
              <a:rPr lang="ar-DZ" sz="6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 Salama" panose="00000400000000000000" pitchFamily="2" charset="-78"/>
                <a:cs typeface="A Salama" panose="00000400000000000000" pitchFamily="2" charset="-78"/>
              </a:rPr>
              <a:t>و إلى اللقاء </a:t>
            </a:r>
            <a:endParaRPr lang="fr-FR" sz="6000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 Salama" panose="00000400000000000000" pitchFamily="2" charset="-78"/>
              <a:cs typeface="A Salama" panose="00000400000000000000" pitchFamily="2" charset="-78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2BC1FB25-7B16-4E6A-AE56-C956E3CCD048}"/>
              </a:ext>
            </a:extLst>
          </p:cNvPr>
          <p:cNvGrpSpPr/>
          <p:nvPr/>
        </p:nvGrpSpPr>
        <p:grpSpPr>
          <a:xfrm>
            <a:off x="7261691" y="4841001"/>
            <a:ext cx="290407" cy="290407"/>
            <a:chOff x="732769" y="5535598"/>
            <a:chExt cx="290407" cy="290407"/>
          </a:xfrm>
          <a:solidFill>
            <a:schemeClr val="bg1"/>
          </a:solidFill>
        </p:grpSpPr>
        <p:sp>
          <p:nvSpPr>
            <p:cNvPr id="14" name="Oval 10">
              <a:extLst>
                <a:ext uri="{FF2B5EF4-FFF2-40B4-BE49-F238E27FC236}">
                  <a16:creationId xmlns:a16="http://schemas.microsoft.com/office/drawing/2014/main" id="{11769E56-D461-4F8B-BF9D-51582451E5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769" y="5535598"/>
              <a:ext cx="290407" cy="290407"/>
            </a:xfrm>
            <a:prstGeom prst="ellipse">
              <a:avLst/>
            </a:prstGeom>
            <a:solidFill>
              <a:srgbClr val="B8D9D2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91BF91AF-2DE0-4C28-9641-917C27ED5777}"/>
                </a:ext>
              </a:extLst>
            </p:cNvPr>
            <p:cNvGrpSpPr/>
            <p:nvPr/>
          </p:nvGrpSpPr>
          <p:grpSpPr>
            <a:xfrm>
              <a:off x="811795" y="5598991"/>
              <a:ext cx="132841" cy="151011"/>
              <a:chOff x="860980" y="3583766"/>
              <a:chExt cx="100336" cy="114060"/>
            </a:xfrm>
            <a:grpFill/>
          </p:grpSpPr>
          <p:sp>
            <p:nvSpPr>
              <p:cNvPr id="16" name="Freeform 12">
                <a:extLst>
                  <a:ext uri="{FF2B5EF4-FFF2-40B4-BE49-F238E27FC236}">
                    <a16:creationId xmlns:a16="http://schemas.microsoft.com/office/drawing/2014/main" id="{E29D6651-5A84-4C95-AEE0-AE093AA8F6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16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F3E387D5-30E0-467B-AC26-32E7487EAD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16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pic>
        <p:nvPicPr>
          <p:cNvPr id="22" name="图片 21">
            <a:extLst>
              <a:ext uri="{FF2B5EF4-FFF2-40B4-BE49-F238E27FC236}">
                <a16:creationId xmlns:a16="http://schemas.microsoft.com/office/drawing/2014/main" id="{82CC0EB1-57F1-469B-AE5E-A0BB69615A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9839" y="1031958"/>
            <a:ext cx="821635" cy="735270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B8891FCA-F4D9-45F9-BF7B-50AA5F017F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848273" y="4094380"/>
            <a:ext cx="1000539" cy="974882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04BBFFA9-64B6-442D-9E6A-B937B7DB7BA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946457">
            <a:off x="2100600" y="1491357"/>
            <a:ext cx="901657" cy="878619"/>
          </a:xfrm>
          <a:custGeom>
            <a:avLst/>
            <a:gdLst>
              <a:gd name="connsiteX0" fmla="*/ 0 w 901657"/>
              <a:gd name="connsiteY0" fmla="*/ 148317 h 878619"/>
              <a:gd name="connsiteX1" fmla="*/ 178846 w 901657"/>
              <a:gd name="connsiteY1" fmla="*/ 228790 h 878619"/>
              <a:gd name="connsiteX2" fmla="*/ 281792 w 901657"/>
              <a:gd name="connsiteY2" fmla="*/ 0 h 878619"/>
              <a:gd name="connsiteX3" fmla="*/ 901657 w 901657"/>
              <a:gd name="connsiteY3" fmla="*/ 0 h 878619"/>
              <a:gd name="connsiteX4" fmla="*/ 901657 w 901657"/>
              <a:gd name="connsiteY4" fmla="*/ 878619 h 878619"/>
              <a:gd name="connsiteX5" fmla="*/ 0 w 901657"/>
              <a:gd name="connsiteY5" fmla="*/ 878619 h 878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1657" h="878619">
                <a:moveTo>
                  <a:pt x="0" y="148317"/>
                </a:moveTo>
                <a:lnTo>
                  <a:pt x="178846" y="228790"/>
                </a:lnTo>
                <a:lnTo>
                  <a:pt x="281792" y="0"/>
                </a:lnTo>
                <a:lnTo>
                  <a:pt x="901657" y="0"/>
                </a:lnTo>
                <a:lnTo>
                  <a:pt x="901657" y="878619"/>
                </a:lnTo>
                <a:lnTo>
                  <a:pt x="0" y="878619"/>
                </a:lnTo>
                <a:close/>
              </a:path>
            </a:pathLst>
          </a:cu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BD3E575-626E-68CD-50B6-743F73BC756D}"/>
              </a:ext>
            </a:extLst>
          </p:cNvPr>
          <p:cNvSpPr txBox="1"/>
          <p:nvPr/>
        </p:nvSpPr>
        <p:spPr>
          <a:xfrm>
            <a:off x="3965643" y="4798622"/>
            <a:ext cx="31187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altLang="zh-CN" sz="1800" dirty="0">
                <a:cs typeface="+mn-ea"/>
                <a:sym typeface="+mn-lt"/>
              </a:rPr>
              <a:t>من انجاز : الأستاذ سيف الدين </a:t>
            </a:r>
            <a:r>
              <a:rPr lang="ar-MA" altLang="zh-CN" sz="1800" dirty="0" err="1">
                <a:cs typeface="+mn-ea"/>
                <a:sym typeface="+mn-lt"/>
              </a:rPr>
              <a:t>الزرايفي</a:t>
            </a:r>
            <a:endParaRPr lang="zh-CN" altLang="en-US" sz="18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273066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" presetClass="entr" presetSubtype="6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279</Words>
  <Application>Microsoft Office PowerPoint</Application>
  <PresentationFormat>Grand écran</PresentationFormat>
  <Paragraphs>97</Paragraphs>
  <Slides>20</Slides>
  <Notes>9</Notes>
  <HiddenSlides>0</HiddenSlides>
  <MMClips>0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32" baseType="lpstr">
      <vt:lpstr>A Massir Ballpoint</vt:lpstr>
      <vt:lpstr>A Salama</vt:lpstr>
      <vt:lpstr>Air Strip Arabic</vt:lpstr>
      <vt:lpstr>Arial</vt:lpstr>
      <vt:lpstr>Arimo Italics</vt:lpstr>
      <vt:lpstr>Calibri</vt:lpstr>
      <vt:lpstr>Calibri Light</vt:lpstr>
      <vt:lpstr>DG Ghayaty</vt:lpstr>
      <vt:lpstr>Dosis</vt:lpstr>
      <vt:lpstr>Microsoft Uighur</vt:lpstr>
      <vt:lpstr>Thème Office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ZERAYFI SIF-EDDINE</dc:creator>
  <cp:lastModifiedBy>ZERAYFI SIF-EDDINE</cp:lastModifiedBy>
  <cp:revision>15</cp:revision>
  <dcterms:created xsi:type="dcterms:W3CDTF">2024-11-18T10:12:55Z</dcterms:created>
  <dcterms:modified xsi:type="dcterms:W3CDTF">2024-11-24T07:40:12Z</dcterms:modified>
</cp:coreProperties>
</file>