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431" r:id="rId7"/>
    <p:sldId id="2134806473" r:id="rId8"/>
    <p:sldId id="2134805991" r:id="rId9"/>
    <p:sldId id="2134806479" r:id="rId10"/>
    <p:sldId id="291" r:id="rId11"/>
    <p:sldId id="292" r:id="rId12"/>
    <p:sldId id="293" r:id="rId13"/>
    <p:sldId id="294" r:id="rId14"/>
    <p:sldId id="295" r:id="rId15"/>
    <p:sldId id="296" r:id="rId16"/>
    <p:sldId id="300" r:id="rId17"/>
    <p:sldId id="297" r:id="rId18"/>
    <p:sldId id="298" r:id="rId19"/>
    <p:sldId id="299" r:id="rId20"/>
    <p:sldId id="260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864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198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695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042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529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458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1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20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4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1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9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5.sv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6.svg"/><Relationship Id="rId10" Type="http://schemas.openxmlformats.org/officeDocument/2006/relationships/image" Target="../media/image21.sv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الثاني : أبصر و أسمع 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4564" y="2228466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أبصر و أسمع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الأولى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122587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ألمس الأشياء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74564" y="3211515"/>
            <a:ext cx="8280918" cy="864000"/>
            <a:chOff x="431541" y="2505774"/>
            <a:chExt cx="8280918" cy="864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أتذوق و أشم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كتيبا 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أبصر و أسمع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80603" y="1753837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91396" y="2883650"/>
            <a:ext cx="387758" cy="352820"/>
            <a:chOff x="7690794" y="832168"/>
            <a:chExt cx="387758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C321ACB-1FFE-D731-E4FE-FA40DC8AE9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2375" y="2822487"/>
            <a:ext cx="4376480" cy="190682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B18E6D1-7652-8F4F-7230-E1FA2412921F}"/>
              </a:ext>
            </a:extLst>
          </p:cNvPr>
          <p:cNvGrpSpPr/>
          <p:nvPr/>
        </p:nvGrpSpPr>
        <p:grpSpPr>
          <a:xfrm>
            <a:off x="9091396" y="3408139"/>
            <a:ext cx="387758" cy="352820"/>
            <a:chOff x="7690794" y="832168"/>
            <a:chExt cx="387758" cy="376435"/>
          </a:xfrm>
        </p:grpSpPr>
        <p:sp>
          <p:nvSpPr>
            <p:cNvPr id="8" name="Oval 86">
              <a:extLst>
                <a:ext uri="{FF2B5EF4-FFF2-40B4-BE49-F238E27FC236}">
                  <a16:creationId xmlns:a16="http://schemas.microsoft.com/office/drawing/2014/main" id="{5E22DDE2-EC2A-3C2F-D63D-FC97DE66003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FB02867B-6FC2-D492-2481-FA9F264C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AAA4BF-02EA-B5CA-F198-429C9D2575F1}"/>
              </a:ext>
            </a:extLst>
          </p:cNvPr>
          <p:cNvGrpSpPr/>
          <p:nvPr/>
        </p:nvGrpSpPr>
        <p:grpSpPr>
          <a:xfrm>
            <a:off x="9091396" y="3925818"/>
            <a:ext cx="387758" cy="352820"/>
            <a:chOff x="7690794" y="832168"/>
            <a:chExt cx="387758" cy="376435"/>
          </a:xfrm>
        </p:grpSpPr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B74AC8B4-FF8A-00F6-41A4-D66E3A91D4D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112D230E-700C-D861-FDB3-F4F5EB32A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D7DD086-FF07-27EB-D849-457E16E9F2D7}"/>
              </a:ext>
            </a:extLst>
          </p:cNvPr>
          <p:cNvGrpSpPr/>
          <p:nvPr/>
        </p:nvGrpSpPr>
        <p:grpSpPr>
          <a:xfrm>
            <a:off x="9099799" y="4364060"/>
            <a:ext cx="387758" cy="352820"/>
            <a:chOff x="7690794" y="832168"/>
            <a:chExt cx="387758" cy="376435"/>
          </a:xfrm>
        </p:grpSpPr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F5FCD74D-7CA9-D792-C834-4910D655F98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CA041F3E-056A-F5FE-7F51-B1141AD5C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037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3" y="2390629"/>
            <a:ext cx="2083238" cy="22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943" y="3229672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4378235" y="224814"/>
            <a:ext cx="3409554" cy="105257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lvl="0" algn="ctr" defTabSz="889000">
              <a:spcBef>
                <a:spcPct val="0"/>
              </a:spcBef>
              <a:spcAft>
                <a:spcPct val="35000"/>
              </a:spcAft>
            </a:pPr>
            <a:r>
              <a:rPr lang="ar-MA" sz="2000" b="1" dirty="0"/>
              <a:t>وضعية الانطلاق</a:t>
            </a:r>
          </a:p>
          <a:p>
            <a:pPr algn="ctr" defTabSz="889000">
              <a:spcBef>
                <a:spcPct val="0"/>
              </a:spcBef>
              <a:spcAft>
                <a:spcPct val="35000"/>
              </a:spcAft>
            </a:pPr>
            <a:r>
              <a:rPr lang="fr-MA" sz="1400" b="1" dirty="0">
                <a:solidFill>
                  <a:schemeClr val="accent1">
                    <a:lumMod val="75000"/>
                  </a:schemeClr>
                </a:solidFill>
              </a:rPr>
              <a:t>Situation déclenchante</a:t>
            </a:r>
            <a:endParaRPr lang="fr-FR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2000" b="1" dirty="0"/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16282" y="131212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EB669EF-EBC5-615D-3695-60E2F765B6E5}"/>
              </a:ext>
            </a:extLst>
          </p:cNvPr>
          <p:cNvSpPr/>
          <p:nvPr/>
        </p:nvSpPr>
        <p:spPr>
          <a:xfrm>
            <a:off x="7372719" y="4166866"/>
            <a:ext cx="1673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MA" sz="2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B57F154-0E6F-E3A0-4DCD-4F374AD118F4}"/>
              </a:ext>
            </a:extLst>
          </p:cNvPr>
          <p:cNvSpPr txBox="1"/>
          <p:nvPr/>
        </p:nvSpPr>
        <p:spPr>
          <a:xfrm>
            <a:off x="5500569" y="5539420"/>
            <a:ext cx="371591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1800" b="1" kern="1200" dirty="0">
                <a:solidFill>
                  <a:schemeClr val="tx1"/>
                </a:solidFill>
              </a:rPr>
              <a:t>بم أبصر و أسمع ؟</a:t>
            </a:r>
            <a:endParaRPr lang="fr-FR" sz="1800" b="1" kern="1200" dirty="0">
              <a:solidFill>
                <a:schemeClr val="tx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C7E34DE-D045-A281-273F-09E215A060A2}"/>
              </a:ext>
            </a:extLst>
          </p:cNvPr>
          <p:cNvSpPr txBox="1"/>
          <p:nvPr/>
        </p:nvSpPr>
        <p:spPr>
          <a:xfrm>
            <a:off x="7449684" y="4928730"/>
            <a:ext cx="3715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سؤال التقصي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7D93F2-E78D-0A5E-AB87-58DA3D446E93}"/>
              </a:ext>
            </a:extLst>
          </p:cNvPr>
          <p:cNvSpPr txBox="1"/>
          <p:nvPr/>
        </p:nvSpPr>
        <p:spPr>
          <a:xfrm>
            <a:off x="10804849" y="24632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F14542E-2F17-8F2E-D3BB-114E5097B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0865" y="1785043"/>
            <a:ext cx="3350827" cy="14927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rgbClr val="364152"/>
              </a:solidFill>
              <a:effectLst/>
              <a:latin typeface="Inter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MA" altLang="fr-FR" sz="1400" b="1" dirty="0">
                <a:solidFill>
                  <a:srgbClr val="364152"/>
                </a:solidFill>
                <a:latin typeface="Inter"/>
              </a:rPr>
              <a:t>1-</a:t>
            </a:r>
            <a:b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</a:rPr>
            </a:br>
            <a:r>
              <a:rPr kumimoji="0" lang="ar-SA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  <a:cs typeface="Arial" panose="020B0604020202020204" pitchFamily="34" charset="0"/>
              </a:rPr>
              <a:t>أطلب من </a:t>
            </a:r>
            <a:r>
              <a:rPr lang="ar-MA" altLang="fr-FR" sz="1400" b="1" dirty="0">
                <a:solidFill>
                  <a:srgbClr val="364152"/>
                </a:solidFill>
                <a:latin typeface="Inter"/>
                <a:cs typeface="Arial" panose="020B0604020202020204" pitchFamily="34" charset="0"/>
              </a:rPr>
              <a:t>المتعلمين</a:t>
            </a:r>
            <a:r>
              <a:rPr kumimoji="0" lang="ar-SA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  <a:cs typeface="Arial" panose="020B0604020202020204" pitchFamily="34" charset="0"/>
              </a:rPr>
              <a:t> إغلاق أعينهم واستماع إلى مجموعة من الأصوات المختلفة (مثل الصفير، التصفيق، النقر على الطاولة)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  <a:cs typeface="Arial" panose="020B0604020202020204" pitchFamily="34" charset="0"/>
              </a:rPr>
              <a:t>بعد كل صوت، </a:t>
            </a:r>
            <a:r>
              <a:rPr kumimoji="0" lang="ar-MA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  <a:cs typeface="Arial" panose="020B0604020202020204" pitchFamily="34" charset="0"/>
              </a:rPr>
              <a:t>أ</a:t>
            </a:r>
            <a:r>
              <a:rPr kumimoji="0" lang="ar-SA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  <a:cs typeface="Arial" panose="020B0604020202020204" pitchFamily="34" charset="0"/>
              </a:rPr>
              <a:t>طلب منهم تخمين ما إذا كان الصوت قادمًا من اليمين أو اليسار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364152"/>
                </a:solidFill>
                <a:effectLst/>
                <a:latin typeface="Inter"/>
              </a:rPr>
              <a:t>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BA002F3-32EB-C086-ACAA-341BCA1C9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427" y="3229075"/>
            <a:ext cx="2896004" cy="154326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370D3B6-3688-0041-FDED-A90B98F29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705" y="3950102"/>
            <a:ext cx="3350827" cy="319132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FB81E17-09C6-FFF6-D50F-CF6A786BE622}"/>
              </a:ext>
            </a:extLst>
          </p:cNvPr>
          <p:cNvSpPr txBox="1"/>
          <p:nvPr/>
        </p:nvSpPr>
        <p:spPr>
          <a:xfrm>
            <a:off x="9978724" y="3624959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/>
              <a:t>2-</a:t>
            </a:r>
            <a:endParaRPr lang="fr-FR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4374212" y="330506"/>
            <a:ext cx="3409554" cy="598605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الفرضيات: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Les hypothèses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47E5B19-B207-C7AB-E24F-89EA6B225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890" y="6459380"/>
            <a:ext cx="6592220" cy="2953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D5DBAF-6C0B-8464-0EC8-319CBFBD9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887" y="2674265"/>
            <a:ext cx="1057423" cy="3524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8235CA-3B1B-B594-4606-54144EF8C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0151" y="3317184"/>
            <a:ext cx="962159" cy="34294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0A0C48-34D2-B2A8-BE16-18F42A012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0298" y="4028257"/>
            <a:ext cx="1324160" cy="342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70975F-E907-C112-CD1F-DAF20CC95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6262" y="2657367"/>
            <a:ext cx="2896004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4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46449" y="1277390"/>
            <a:ext cx="110007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32B3B32-83FB-6653-22D3-57060F691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801" y="2027696"/>
            <a:ext cx="1133633" cy="4191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D404D1-8523-60F0-FA57-66E7ADB99821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7DC04A5-1353-819E-1421-3524C99BB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222" y="2942117"/>
            <a:ext cx="4836131" cy="15085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9CD9899-4F27-621F-074A-4A04D05C5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111" y="2942117"/>
            <a:ext cx="4080109" cy="114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5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93A1FD8-CE51-094C-3394-1D08B79FE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665" y="1500479"/>
            <a:ext cx="1124107" cy="3238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762930A-DDA6-0DE5-C6E6-43C0E4AC313F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ADB9074-52ED-7854-5E30-1EC11187F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314" y="2733643"/>
            <a:ext cx="3419952" cy="183858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0F945A-20F5-9A87-9F12-3755AB559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870" y="3017410"/>
            <a:ext cx="3438676" cy="11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6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FDC8540-91EC-BF0D-DEEA-77602F6C9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468" y="1545596"/>
            <a:ext cx="1124107" cy="44773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B2F6E0-7431-032F-3A09-8BC96DB556D3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3BA7F7B-0947-2F1C-C924-D369E5F6E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390" y="3212120"/>
            <a:ext cx="3648584" cy="9526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D56F3-30D2-4769-C61F-B5C5B86FA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368" y="3101015"/>
            <a:ext cx="4803056" cy="129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90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BEE803F-F1AE-60F1-B81E-629FFE69A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817" y="2340214"/>
            <a:ext cx="1171739" cy="3238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9A43DB-2718-4206-4A0D-C4DF1BD4E781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B5F741D-1CFB-1FAD-5CB4-493FFC942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790" y="3281925"/>
            <a:ext cx="3724795" cy="99073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8BF2BA-8D7B-E3FA-7BB3-5C5EC9C35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810" y="2726879"/>
            <a:ext cx="4260649" cy="154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88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9A43DB-2718-4206-4A0D-C4DF1BD4E781}"/>
              </a:ext>
            </a:extLst>
          </p:cNvPr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أختبر فرضياتي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B624A7-B553-E32F-1F86-CC1C156A8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858" y="2468819"/>
            <a:ext cx="1238423" cy="3905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812E10-D4A3-78DF-81B0-1118CA4DF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691" y="3107883"/>
            <a:ext cx="3591426" cy="27626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C157BF9-4EF3-E760-4EAD-9542384451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5659" y="3445444"/>
            <a:ext cx="5172975" cy="122919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B85294C-7338-9B26-7117-6E3B15F46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8629" y="3107883"/>
            <a:ext cx="4053898" cy="10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07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FF9AFC-5059-F84A-A972-172EC59CA19D}"/>
              </a:ext>
            </a:extLst>
          </p:cNvPr>
          <p:cNvSpPr/>
          <p:nvPr/>
        </p:nvSpPr>
        <p:spPr>
          <a:xfrm>
            <a:off x="6334089" y="3830006"/>
            <a:ext cx="4999414" cy="12925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A6EF80-DCFC-74AC-9B19-CC61033F0C46}"/>
              </a:ext>
            </a:extLst>
          </p:cNvPr>
          <p:cNvSpPr txBox="1"/>
          <p:nvPr/>
        </p:nvSpPr>
        <p:spPr>
          <a:xfrm>
            <a:off x="5407390" y="283369"/>
            <a:ext cx="119616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ln>
                  <a:solidFill>
                    <a:sysClr val="windowText" lastClr="000000"/>
                  </a:solidFill>
                </a:ln>
              </a:rPr>
              <a:t>أستخلص</a:t>
            </a:r>
            <a:endParaRPr lang="fr-FR" sz="28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15528D-CDFE-3F9C-74A7-057493F2384A}"/>
              </a:ext>
            </a:extLst>
          </p:cNvPr>
          <p:cNvSpPr txBox="1"/>
          <p:nvPr/>
        </p:nvSpPr>
        <p:spPr>
          <a:xfrm>
            <a:off x="8401705" y="3183674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800" dirty="0">
                <a:ln>
                  <a:solidFill>
                    <a:sysClr val="windowText" lastClr="000000"/>
                  </a:solidFill>
                </a:ln>
              </a:rPr>
              <a:t>يستخلصون :</a:t>
            </a:r>
            <a:endParaRPr lang="fr-FR" sz="18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E6FD2A0-1247-0F20-2A1A-5BE43A081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876" y="4024005"/>
            <a:ext cx="1800476" cy="24768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FBDB8FD-8B2E-35B3-7722-0D2695E4A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946" y="4422822"/>
            <a:ext cx="1867161" cy="33342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95FC261-DCF5-22BB-9680-D70A3ECF7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279" y="2106469"/>
            <a:ext cx="4074983" cy="140037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7EE052-3320-A36A-C0D7-C44CF365F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258" y="1598812"/>
            <a:ext cx="4903674" cy="36956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154B6CF-186A-9043-1DA1-8B2DA53475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682" y="2009151"/>
            <a:ext cx="2191056" cy="27707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CE65205-3D41-23E7-66F1-38C1520399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1288" y="6410409"/>
            <a:ext cx="5353797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17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A479C4-5590-6FCC-D2F3-7E200C012569}"/>
              </a:ext>
            </a:extLst>
          </p:cNvPr>
          <p:cNvSpPr txBox="1"/>
          <p:nvPr/>
        </p:nvSpPr>
        <p:spPr>
          <a:xfrm>
            <a:off x="5551864" y="268885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ln>
                  <a:solidFill>
                    <a:sysClr val="windowText" lastClr="000000"/>
                  </a:solidFill>
                </a:ln>
              </a:rPr>
              <a:t>أطبق</a:t>
            </a:r>
            <a:endParaRPr lang="fr-FR" sz="36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FCA33B6-7ACD-148C-4502-DFC1020DC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68" y="3350872"/>
            <a:ext cx="5021464" cy="41915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506721-5F27-B9AA-C587-F6B98BA68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626" y="2723973"/>
            <a:ext cx="4457332" cy="155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6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DCA539-2643-F9CE-A645-FD1C30DA139C}"/>
              </a:ext>
            </a:extLst>
          </p:cNvPr>
          <p:cNvSpPr txBox="1"/>
          <p:nvPr/>
        </p:nvSpPr>
        <p:spPr>
          <a:xfrm>
            <a:off x="5357697" y="137366"/>
            <a:ext cx="124585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dirty="0">
                <a:ln>
                  <a:solidFill>
                    <a:sysClr val="windowText" lastClr="000000"/>
                  </a:solidFill>
                </a:ln>
              </a:rPr>
              <a:t>المعجم</a:t>
            </a:r>
            <a:endParaRPr lang="fr-FR" sz="18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5F0B9D3-CBEB-B893-7905-6FB600C3B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596" y="3281924"/>
            <a:ext cx="4149850" cy="9002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D16192-7813-2573-BD4A-60BA6DD6E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952" y="3021586"/>
            <a:ext cx="4858386" cy="12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9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c989bbdf341b111e769f2ee359bd8df638E53E9931A62DC22263A6E1A75FFBC630BB5D77BA969D9175F253EB94D93A1189E24A7D909BAD0376573965191318DE1FD009565C070D0758BE63ED47B2EDEA90557AF5557698B3C970B7156711F56A817E054E0F6C1C4A122430A250CE9C515ABA2065CACC41450FAD86564000734B172F27CA8E080E88">
            <a:extLst>
              <a:ext uri="{FF2B5EF4-FFF2-40B4-BE49-F238E27FC236}">
                <a16:creationId xmlns:a16="http://schemas.microsoft.com/office/drawing/2014/main" id="{D32DD2F2-375A-4297-ACE1-AF018C1695D0}"/>
              </a:ext>
            </a:extLst>
          </p:cNvPr>
          <p:cNvSpPr/>
          <p:nvPr/>
        </p:nvSpPr>
        <p:spPr>
          <a:xfrm>
            <a:off x="1651165" y="1473622"/>
            <a:ext cx="91220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شكرا لكم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على حسن  انتباهكم 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و إلى اللقاء </a:t>
            </a:r>
            <a:endParaRPr lang="fr-FR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2CC0EB1-57F1-469B-AE5E-A0BB69615A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9839" y="1031958"/>
            <a:ext cx="821635" cy="73527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8891FCA-F4D9-45F9-BF7B-50AA5F017F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848273" y="4094380"/>
            <a:ext cx="1000539" cy="97488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4BBFFA9-64B6-442D-9E6A-B937B7DB7B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46457">
            <a:off x="2100600" y="1491357"/>
            <a:ext cx="901657" cy="878619"/>
          </a:xfrm>
          <a:custGeom>
            <a:avLst/>
            <a:gdLst>
              <a:gd name="connsiteX0" fmla="*/ 0 w 901657"/>
              <a:gd name="connsiteY0" fmla="*/ 148317 h 878619"/>
              <a:gd name="connsiteX1" fmla="*/ 178846 w 901657"/>
              <a:gd name="connsiteY1" fmla="*/ 228790 h 878619"/>
              <a:gd name="connsiteX2" fmla="*/ 281792 w 901657"/>
              <a:gd name="connsiteY2" fmla="*/ 0 h 878619"/>
              <a:gd name="connsiteX3" fmla="*/ 901657 w 901657"/>
              <a:gd name="connsiteY3" fmla="*/ 0 h 878619"/>
              <a:gd name="connsiteX4" fmla="*/ 901657 w 901657"/>
              <a:gd name="connsiteY4" fmla="*/ 878619 h 878619"/>
              <a:gd name="connsiteX5" fmla="*/ 0 w 901657"/>
              <a:gd name="connsiteY5" fmla="*/ 878619 h 8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657" h="878619">
                <a:moveTo>
                  <a:pt x="0" y="148317"/>
                </a:moveTo>
                <a:lnTo>
                  <a:pt x="178846" y="228790"/>
                </a:lnTo>
                <a:lnTo>
                  <a:pt x="281792" y="0"/>
                </a:lnTo>
                <a:lnTo>
                  <a:pt x="901657" y="0"/>
                </a:lnTo>
                <a:lnTo>
                  <a:pt x="901657" y="878619"/>
                </a:lnTo>
                <a:lnTo>
                  <a:pt x="0" y="878619"/>
                </a:lnTo>
                <a:close/>
              </a:path>
            </a:pathLst>
          </a:cu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EE6915-64A4-EE8D-48FA-198FAA6AA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91" y="3869927"/>
            <a:ext cx="1648797" cy="16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06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307</Words>
  <Application>Microsoft Office PowerPoint</Application>
  <PresentationFormat>Grand écran</PresentationFormat>
  <Paragraphs>101</Paragraphs>
  <Slides>20</Slides>
  <Notes>10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3" baseType="lpstr">
      <vt:lpstr>A Massir Ballpoint</vt:lpstr>
      <vt:lpstr>A Salama</vt:lpstr>
      <vt:lpstr>Air Strip Arabic</vt:lpstr>
      <vt:lpstr>Arial</vt:lpstr>
      <vt:lpstr>Arimo Italics</vt:lpstr>
      <vt:lpstr>Calibri</vt:lpstr>
      <vt:lpstr>Calibri Light</vt:lpstr>
      <vt:lpstr>DG Ghayaty</vt:lpstr>
      <vt:lpstr>Dosis</vt:lpstr>
      <vt:lpstr>Inter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12</cp:revision>
  <dcterms:created xsi:type="dcterms:W3CDTF">2024-11-18T10:12:55Z</dcterms:created>
  <dcterms:modified xsi:type="dcterms:W3CDTF">2024-11-24T07:36:27Z</dcterms:modified>
</cp:coreProperties>
</file>