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8"/>
  </p:notesMasterIdLst>
  <p:handoutMasterIdLst>
    <p:handoutMasterId r:id="rId69"/>
  </p:handoutMasterIdLst>
  <p:sldIdLst>
    <p:sldId id="2134806709" r:id="rId4"/>
    <p:sldId id="911" r:id="rId5"/>
    <p:sldId id="738" r:id="rId6"/>
    <p:sldId id="780" r:id="rId7"/>
    <p:sldId id="833" r:id="rId8"/>
    <p:sldId id="973" r:id="rId9"/>
    <p:sldId id="910" r:id="rId10"/>
    <p:sldId id="2134806701" r:id="rId11"/>
    <p:sldId id="914" r:id="rId12"/>
    <p:sldId id="901" r:id="rId13"/>
    <p:sldId id="2134806702" r:id="rId14"/>
    <p:sldId id="766" r:id="rId15"/>
    <p:sldId id="2134806741" r:id="rId16"/>
    <p:sldId id="768" r:id="rId17"/>
    <p:sldId id="2134806706" r:id="rId18"/>
    <p:sldId id="2134806703" r:id="rId19"/>
    <p:sldId id="812" r:id="rId20"/>
    <p:sldId id="787" r:id="rId21"/>
    <p:sldId id="917" r:id="rId22"/>
    <p:sldId id="898" r:id="rId23"/>
    <p:sldId id="977" r:id="rId24"/>
    <p:sldId id="2134806707" r:id="rId25"/>
    <p:sldId id="850" r:id="rId26"/>
    <p:sldId id="899" r:id="rId27"/>
    <p:sldId id="984" r:id="rId28"/>
    <p:sldId id="978" r:id="rId29"/>
    <p:sldId id="2134806742" r:id="rId30"/>
    <p:sldId id="2134806712" r:id="rId31"/>
    <p:sldId id="2134806743" r:id="rId32"/>
    <p:sldId id="942" r:id="rId33"/>
    <p:sldId id="2134806733" r:id="rId34"/>
    <p:sldId id="2134806744" r:id="rId35"/>
    <p:sldId id="2134806734" r:id="rId36"/>
    <p:sldId id="2134806746" r:id="rId37"/>
    <p:sldId id="943" r:id="rId38"/>
    <p:sldId id="2134806736" r:id="rId39"/>
    <p:sldId id="2134806747" r:id="rId40"/>
    <p:sldId id="2134806748" r:id="rId41"/>
    <p:sldId id="2134806704" r:id="rId42"/>
    <p:sldId id="926" r:id="rId43"/>
    <p:sldId id="2134806708" r:id="rId44"/>
    <p:sldId id="927" r:id="rId45"/>
    <p:sldId id="983" r:id="rId46"/>
    <p:sldId id="924" r:id="rId47"/>
    <p:sldId id="944" r:id="rId48"/>
    <p:sldId id="2134806713" r:id="rId49"/>
    <p:sldId id="2134806737" r:id="rId50"/>
    <p:sldId id="945" r:id="rId51"/>
    <p:sldId id="2134806738" r:id="rId52"/>
    <p:sldId id="2134806739" r:id="rId53"/>
    <p:sldId id="946" r:id="rId54"/>
    <p:sldId id="2134806740" r:id="rId55"/>
    <p:sldId id="2134806705" r:id="rId56"/>
    <p:sldId id="848" r:id="rId57"/>
    <p:sldId id="931" r:id="rId58"/>
    <p:sldId id="932" r:id="rId59"/>
    <p:sldId id="2134806729" r:id="rId60"/>
    <p:sldId id="788" r:id="rId61"/>
    <p:sldId id="935" r:id="rId62"/>
    <p:sldId id="2134806730" r:id="rId63"/>
    <p:sldId id="2134806699" r:id="rId64"/>
    <p:sldId id="937" r:id="rId65"/>
    <p:sldId id="938" r:id="rId66"/>
    <p:sldId id="2134806700" r:id="rId67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0"/>
    </p:embeddedFon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E3F2"/>
    <a:srgbClr val="CEC2D6"/>
    <a:srgbClr val="CFADD6"/>
    <a:srgbClr val="FFDA6D"/>
    <a:srgbClr val="17AB98"/>
    <a:srgbClr val="FC8D00"/>
    <a:srgbClr val="FFEFB9"/>
    <a:srgbClr val="4B5050"/>
    <a:srgbClr val="FAE496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007D12-6134-4D10-B697-C1981783108B}" v="84" dt="2025-11-23T22:31:50.8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89" autoAdjust="0"/>
    <p:restoredTop sz="95959" autoAdjust="0"/>
  </p:normalViewPr>
  <p:slideViewPr>
    <p:cSldViewPr snapToGrid="0">
      <p:cViewPr varScale="1">
        <p:scale>
          <a:sx n="71" d="100"/>
          <a:sy n="71" d="100"/>
        </p:scale>
        <p:origin x="80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5.fntdata"/><Relationship Id="rId79" Type="http://schemas.microsoft.com/office/2015/10/relationships/revisionInfo" Target="revisionInfo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handoutMaster" Target="handoutMasters/handoutMaster1.xml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3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1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4.fntdata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428E4-A7E2-63A3-73BD-0E8EDB336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2FB504-C4BF-8695-C310-264CB5BCC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C9E9F1-5C22-33B1-0659-634094FA8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346795-04DB-23D2-6BE2-E604F95FC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4911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4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7E06EE-F166-8CC1-BB09-833509BB8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6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5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27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7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4.mp4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3268396" y="6021421"/>
            <a:ext cx="1821227" cy="288630"/>
            <a:chOff x="6227517" y="5877672"/>
            <a:chExt cx="1821227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6924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2457591" y="603914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20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40B890-2E2C-84E6-4478-8AFDE00D1369}"/>
              </a:ext>
            </a:extLst>
          </p:cNvPr>
          <p:cNvGrpSpPr/>
          <p:nvPr/>
        </p:nvGrpSpPr>
        <p:grpSpPr>
          <a:xfrm>
            <a:off x="7198123" y="6021421"/>
            <a:ext cx="1124468" cy="288630"/>
            <a:chOff x="5372100" y="5877672"/>
            <a:chExt cx="1124468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E4A007-C529-14DF-155F-2EF9B0613E6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23D4903-D141-D38D-842A-0C8FF63C368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858067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DE639E-6C2D-6E81-2A0A-70D4BE3D6313}"/>
              </a:ext>
            </a:extLst>
          </p:cNvPr>
          <p:cNvSpPr/>
          <p:nvPr/>
        </p:nvSpPr>
        <p:spPr>
          <a:xfrm>
            <a:off x="3331755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368704" y="2475889"/>
            <a:ext cx="3780000" cy="1106832"/>
            <a:chOff x="601701" y="1949241"/>
            <a:chExt cx="3780000" cy="1106832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01701" y="2178995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781701" y="2314460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وتوليف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 : تأطير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39" y="4102628"/>
            <a:ext cx="3938021" cy="940822"/>
          </a:xfrm>
          <a:prstGeom prst="rect">
            <a:avLst/>
          </a:prstGeom>
        </p:spPr>
      </p:pic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593648" y="3881744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14FCA81-8166-1287-ADC5-F3AB60DD7383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9512068-71E3-A095-1F07-C31B9B34B2E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9ECF2937-F77A-48D0-14A7-B1472C7DD02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893C822C-7235-1EC3-C4B8-88615AEEC7E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56054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العشرية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6D378059-63CB-275E-1639-EFC88290428F}"/>
              </a:ext>
            </a:extLst>
          </p:cNvPr>
          <p:cNvSpPr txBox="1">
            <a:spLocks/>
          </p:cNvSpPr>
          <p:nvPr/>
        </p:nvSpPr>
        <p:spPr>
          <a:xfrm>
            <a:off x="548704" y="2827791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S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الأعداد العشرية : مقارنة وترتيب</a:t>
            </a:r>
            <a:endParaRPr lang="ar-MA" sz="1600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56A427F-9F87-A8CE-9104-503486F4DC63}"/>
              </a:ext>
            </a:extLst>
          </p:cNvPr>
          <p:cNvSpPr txBox="1"/>
          <p:nvPr/>
        </p:nvSpPr>
        <p:spPr>
          <a:xfrm>
            <a:off x="536231" y="4338713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حل المسائل : مراجعة وتوليف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: مراجعة وتوليف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1174ED-57F2-8611-7C4E-3159ACA8A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671" y="2569954"/>
            <a:ext cx="3017089" cy="37618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A94ECF-6632-7EAC-2C58-7D7EE684E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097" y="2569953"/>
            <a:ext cx="3017090" cy="376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>
            <a:extLst>
              <a:ext uri="{FF2B5EF4-FFF2-40B4-BE49-F238E27FC236}">
                <a16:creationId xmlns:a16="http://schemas.microsoft.com/office/drawing/2014/main" id="{D6AACDEF-E72B-72DB-446E-3535E4497E39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61117" y="1717675"/>
            <a:ext cx="7131050" cy="3238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652229" y="551118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625242" y="2520336"/>
            <a:ext cx="5649912" cy="558800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639529" y="33077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652229" y="405703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639529" y="47682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5457211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24695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229949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999886"/>
            <a:ext cx="657225" cy="6556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47047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372829" y="2539386"/>
            <a:ext cx="558800" cy="514350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000517" y="252986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000517" y="3287099"/>
            <a:ext cx="558800" cy="557212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000517" y="4033224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000517" y="480951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000517" y="5546111"/>
            <a:ext cx="558800" cy="557213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C2AA35B-0AF2-052C-1822-AC778999BBD5}"/>
              </a:ext>
            </a:extLst>
          </p:cNvPr>
          <p:cNvGrpSpPr/>
          <p:nvPr/>
        </p:nvGrpSpPr>
        <p:grpSpPr>
          <a:xfrm>
            <a:off x="1387567" y="3992247"/>
            <a:ext cx="612561" cy="625740"/>
            <a:chOff x="976754" y="4005561"/>
            <a:chExt cx="612561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0FEEB30-C2B2-C906-A45D-225BCCBFD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42787D8-132A-780A-C299-5251E3E16553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BD6B1EA-F6BF-0DDE-0355-51324BE8DBCD}"/>
              </a:ext>
            </a:extLst>
          </p:cNvPr>
          <p:cNvGrpSpPr/>
          <p:nvPr/>
        </p:nvGrpSpPr>
        <p:grpSpPr>
          <a:xfrm>
            <a:off x="1387567" y="4689710"/>
            <a:ext cx="558587" cy="628926"/>
            <a:chOff x="976754" y="4706199"/>
            <a:chExt cx="558587" cy="6289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901F3A-4664-4ECC-456D-E7F26DB5E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D1CF9AB-7E0A-6246-8201-0F52197CA60D}"/>
                </a:ext>
              </a:extLst>
            </p:cNvPr>
            <p:cNvSpPr txBox="1"/>
            <p:nvPr/>
          </p:nvSpPr>
          <p:spPr>
            <a:xfrm>
              <a:off x="1030318" y="4861092"/>
              <a:ext cx="5001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170861-42FD-0337-973A-3E8128C98509}"/>
              </a:ext>
            </a:extLst>
          </p:cNvPr>
          <p:cNvGrpSpPr/>
          <p:nvPr/>
        </p:nvGrpSpPr>
        <p:grpSpPr>
          <a:xfrm>
            <a:off x="1382693" y="5451511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F11E66C-C25E-A36E-AA7F-D606F52D5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5D76183-1286-D86E-7259-E4977ACF604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DF8791-96A7-B8EB-78F7-28550ABC87A4}"/>
              </a:ext>
            </a:extLst>
          </p:cNvPr>
          <p:cNvGrpSpPr/>
          <p:nvPr/>
        </p:nvGrpSpPr>
        <p:grpSpPr>
          <a:xfrm>
            <a:off x="1398927" y="3227716"/>
            <a:ext cx="547364" cy="621681"/>
            <a:chOff x="976754" y="3247381"/>
            <a:chExt cx="547364" cy="62095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F7CF656-AF18-D7AF-B074-23B26B05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792BE12-A34A-0594-53EC-CD25468178D1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353B7A8-A721-2584-F886-F6C648B30B8A}"/>
              </a:ext>
            </a:extLst>
          </p:cNvPr>
          <p:cNvGrpSpPr/>
          <p:nvPr/>
        </p:nvGrpSpPr>
        <p:grpSpPr>
          <a:xfrm>
            <a:off x="1441131" y="2466331"/>
            <a:ext cx="547364" cy="621681"/>
            <a:chOff x="976754" y="3247381"/>
            <a:chExt cx="547364" cy="620956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B189E2A-7357-6AA4-9FB3-C9559301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70E6DC1-430B-5670-A67D-B34BEA09FFA2}"/>
                </a:ext>
              </a:extLst>
            </p:cNvPr>
            <p:cNvSpPr txBox="1"/>
            <p:nvPr/>
          </p:nvSpPr>
          <p:spPr>
            <a:xfrm>
              <a:off x="990860" y="3393264"/>
              <a:ext cx="487850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1478332" y="3722338"/>
            <a:ext cx="56537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المقارنة بالاستعانة بنموذج الأشرطة.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31914" y="926611"/>
            <a:ext cx="6515550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243474"/>
            <a:ext cx="2153851" cy="34397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8" y="2212160"/>
            <a:ext cx="1977682" cy="351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52 53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سنصحح تمارين الواجب المنزلي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1740EC-DBFD-8F4B-A2C5-D11715642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808" y="2023362"/>
            <a:ext cx="3425018" cy="395408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D4A4CB-45B6-F7AC-DC5C-F4F452AFB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297" y="2023362"/>
            <a:ext cx="3425019" cy="395408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310536" y="4496556"/>
            <a:ext cx="2848509" cy="115699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EC78-7D66-44D5-0E02-BE9BE98CA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B38484-8DF8-8E6B-9474-1503DAC22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82959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49EEB6-43E8-223A-E2E9-F4206888BF89}"/>
              </a:ext>
            </a:extLst>
          </p:cNvPr>
          <p:cNvSpPr txBox="1"/>
          <p:nvPr/>
        </p:nvSpPr>
        <p:spPr>
          <a:xfrm>
            <a:off x="2310581" y="909462"/>
            <a:ext cx="51665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7FA41CB8-6BF9-2841-2F68-98395E3168D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EA4C50C9-5F73-C6FE-32B3-6653847C2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1A1521A-3B44-C8B2-94F6-1E15EECCED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>
                <a:solidFill>
                  <a:srgbClr val="33878B"/>
                </a:solidFill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9F6DDF1C-F38C-5014-F5E9-6042E7514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31" y="2012717"/>
            <a:ext cx="7459797" cy="388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4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028DE5B-23EC-3B4E-BC16-22A8646D3816}"/>
              </a:ext>
            </a:extLst>
          </p:cNvPr>
          <p:cNvGrpSpPr/>
          <p:nvPr/>
        </p:nvGrpSpPr>
        <p:grpSpPr>
          <a:xfrm>
            <a:off x="1934182" y="2239767"/>
            <a:ext cx="5012087" cy="2819009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74D960F-AB5A-DB92-F420-47418B4F5C3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28E070D-73DC-ADA6-F1CD-BF449B0B8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2894" y="3663629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885DBBD-DC8F-0DC7-D458-587927F011F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E2613058-FEFE-7C13-7E71-5080A002A2B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A0F4890-88AE-0CE0-C01C-C6BC390848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94E3273-BC0A-DE1B-58BD-AC726092050D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E3E3B2-DAC2-33E4-D912-1F9D1DC9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42875" y="881801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747470" y="2593298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83443" y="2680014"/>
              <a:ext cx="1409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5 + 7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374061" y="3589664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365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</a:t>
              </a:r>
              <a:r>
                <a:rPr lang="ar-S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/>
              <p:nvPr/>
            </p:nvSpPr>
            <p:spPr>
              <a:xfrm>
                <a:off x="2361590" y="2633764"/>
                <a:ext cx="1739083" cy="466848"/>
              </a:xfrm>
              <a:prstGeom prst="roundRect">
                <a:avLst/>
              </a:prstGeom>
              <a:solidFill>
                <a:srgbClr val="FFEFB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𝟐𝟒𝟎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SA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𝟏𝟐𝟓</m:t>
                      </m:r>
                    </m:oMath>
                  </m:oMathPara>
                </a14:m>
                <a:endParaRPr b="1" dirty="0"/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590" y="2633764"/>
                <a:ext cx="1739083" cy="46684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07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00726" y="87107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</a:t>
            </a: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BA9A5CE-ED1B-B07C-AA45-76D635B43D1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9DA1BD-CA69-6561-8B2A-593194F087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6148"/>
          <a:stretch>
            <a:fillRect/>
          </a:stretch>
        </p:blipFill>
        <p:spPr>
          <a:xfrm>
            <a:off x="432618" y="2545772"/>
            <a:ext cx="8023123" cy="133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C6DF2-7C18-2232-D16A-F322CBF4A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4C53796-6F7C-5932-26D6-2C19042A45CE}"/>
              </a:ext>
            </a:extLst>
          </p:cNvPr>
          <p:cNvSpPr txBox="1"/>
          <p:nvPr/>
        </p:nvSpPr>
        <p:spPr>
          <a:xfrm>
            <a:off x="3783059" y="874609"/>
            <a:ext cx="349446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6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AA0C5F-12CD-E800-FC4A-1C2D22AF47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88937" y="655242"/>
            <a:ext cx="756000" cy="756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D6943823-A4C0-4944-72CB-15017EE2DDF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ADFA88BF-AFFC-1C52-40E9-4E71256C5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7E03B8FF-660F-3121-A644-3D8613245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6CCAD29-E9D1-DFE9-E6BC-D148D55FAE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3159"/>
          <a:stretch>
            <a:fillRect/>
          </a:stretch>
        </p:blipFill>
        <p:spPr>
          <a:xfrm>
            <a:off x="598756" y="2501154"/>
            <a:ext cx="7793908" cy="144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70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826930" y="2299140"/>
            <a:ext cx="4943132" cy="2259720"/>
            <a:chOff x="1814131" y="2436266"/>
            <a:chExt cx="4943132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5390" y="341586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814131" y="3415862"/>
              <a:ext cx="437280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أميز بين وضعيات البحث عن الكل أو الجزء ووضعيات المقارنة.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3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901589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كيفية التمييز بين </a:t>
            </a:r>
            <a:r>
              <a:rPr lang="ar-SA" b="1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وضعبات</a:t>
            </a:r>
            <a:r>
              <a:rPr lang="ar-SA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البحث عن الكل</a:t>
            </a:r>
            <a:r>
              <a:rPr lang="fr-FR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lang="en-US" b="1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9978D2B-A412-2283-905B-902B0A2470BE}"/>
              </a:ext>
            </a:extLst>
          </p:cNvPr>
          <p:cNvGrpSpPr/>
          <p:nvPr/>
        </p:nvGrpSpPr>
        <p:grpSpPr>
          <a:xfrm>
            <a:off x="371313" y="1845614"/>
            <a:ext cx="8047417" cy="4523624"/>
            <a:chOff x="371313" y="1845614"/>
            <a:chExt cx="8047417" cy="452362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337CF8-C77A-D6C2-737C-428B1E1B3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1313" y="1845614"/>
              <a:ext cx="8047417" cy="452362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0CBFB4F-BFCE-0E40-DB8A-EE4C029866E9}"/>
                </a:ext>
              </a:extLst>
            </p:cNvPr>
            <p:cNvSpPr/>
            <p:nvPr/>
          </p:nvSpPr>
          <p:spPr>
            <a:xfrm>
              <a:off x="2467897" y="2212258"/>
              <a:ext cx="4041058" cy="38444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65190" y="2260159"/>
            <a:ext cx="4812844" cy="2800354"/>
            <a:chOff x="2024550" y="2436266"/>
            <a:chExt cx="4812844" cy="280035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2342" y="2858570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174508" y="3894359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024550" y="4421979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المسألتين التاليتين ونميز بين نموذجيهما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B4993B-BC37-4F45-6921-14CFB490A1A9}"/>
              </a:ext>
            </a:extLst>
          </p:cNvPr>
          <p:cNvSpPr/>
          <p:nvPr/>
        </p:nvSpPr>
        <p:spPr>
          <a:xfrm>
            <a:off x="4958060" y="2196353"/>
            <a:ext cx="3205317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اِشْتَرى خالِدٌ أَقْلامًا مُلَوَّنَةً بِثَمَنِ 135 دِرْهَمًا، وَكِتابًا مَدْرَسيًّا بِثَمَنِ 37 دِرْهَمًا وَدَفاتِرَ بِثَمَنِ 46 دِرْهَمًا. فَكَمْ أَدَّى خالِدٌ لِلْكُتُبيِّ؟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B64CF24-3AF8-B0CC-705B-E4707CC84C13}"/>
              </a:ext>
            </a:extLst>
          </p:cNvPr>
          <p:cNvSpPr/>
          <p:nvPr/>
        </p:nvSpPr>
        <p:spPr>
          <a:xfrm>
            <a:off x="745520" y="2133600"/>
            <a:ext cx="3282242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يَقِلُّ طولُ نَهْرِ أُمِّ الرَّبيعِ عَنْ طُولِ نَهْرِ أَبي رَقْراقَ بِ315 كيلومِتْراً.</a:t>
            </a:r>
          </a:p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إِذا عَلِمْتَ أَنَّ طولَ نَهْرِ أَبي رَقْراق هوَ 240 كيلومِتْراً، فَما هوَ طولُ نَهْرِ أُمِّ الرَّبيعِ؟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BD5C53C-B66A-EC9F-8B91-7D6C2BC03CD1}"/>
              </a:ext>
            </a:extLst>
          </p:cNvPr>
          <p:cNvSpPr txBox="1"/>
          <p:nvPr/>
        </p:nvSpPr>
        <p:spPr>
          <a:xfrm>
            <a:off x="787040" y="96041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22" name="Group 16">
            <a:extLst>
              <a:ext uri="{FF2B5EF4-FFF2-40B4-BE49-F238E27FC236}">
                <a16:creationId xmlns:a16="http://schemas.microsoft.com/office/drawing/2014/main" id="{658704FF-37EE-14A7-85E5-7458FECF195F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5C8F0FCD-4C64-5134-B969-91A55DAE87C0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D546AC2-BE28-65AD-42CA-1ABB0F521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7C74F097-069B-DF0B-FE28-09EAB59F3FF0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1DAC6A53-311B-CFE4-F345-DFD12949DA9B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6B32F06-ED9D-6126-2DA1-EE33DB54BA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5A7A2BEB-6FAD-6205-F536-515409652555}"/>
              </a:ext>
            </a:extLst>
          </p:cNvPr>
          <p:cNvGrpSpPr/>
          <p:nvPr/>
        </p:nvGrpSpPr>
        <p:grpSpPr>
          <a:xfrm>
            <a:off x="286331" y="1843486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F5EBE3AF-F1AB-FE2D-2A08-39C7CC49716F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4E259EA1-CF8E-5AD5-D84E-579E843AE3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ECDD069-F034-40B4-8D6D-AB31D629718B}"/>
              </a:ext>
            </a:extLst>
          </p:cNvPr>
          <p:cNvSpPr/>
          <p:nvPr/>
        </p:nvSpPr>
        <p:spPr>
          <a:xfrm>
            <a:off x="706388" y="2492476"/>
            <a:ext cx="3282242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يَقِلُّ طولُ نَهْرِ أُمِّ الرَّبيعِ عَنْ طُولِ نَهْرِ أَبي رَقْراقَ بِ315 كيلومِتْراً.</a:t>
            </a:r>
          </a:p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إِذا عَلِمْتَ أَنَّ طولَ نَهْرِ أَبي رَقْراق هوَ 240 كيلومِتْراً، فَما هوَ طولُ نَهْرِ أُمِّ الرَّبيعِ؟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B816BAA-182D-4518-4F75-00A779FE1CD5}"/>
              </a:ext>
            </a:extLst>
          </p:cNvPr>
          <p:cNvSpPr/>
          <p:nvPr/>
        </p:nvSpPr>
        <p:spPr>
          <a:xfrm>
            <a:off x="4748982" y="2492476"/>
            <a:ext cx="3402158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اِشْتَرى خالِدٌ محفظة بِثَمَنِ 315 دِرْهَمًا، وَكِتابًا مَدْرَسيًّا بِثَمَنِ 240 دِرْهَمًا. فَكَمْ أَدَّى خالِدٌ لِلْكُتُبيِّ؟  </a:t>
            </a:r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AB0601C4-4518-DA6A-2F66-924ECBD7991D}"/>
              </a:ext>
            </a:extLst>
          </p:cNvPr>
          <p:cNvSpPr/>
          <p:nvPr/>
        </p:nvSpPr>
        <p:spPr>
          <a:xfrm>
            <a:off x="4522878" y="1823735"/>
            <a:ext cx="2059061" cy="55140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أمثل وأبحث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CF9A85E-F0B9-A406-1966-2342F4C59910}"/>
              </a:ext>
            </a:extLst>
          </p:cNvPr>
          <p:cNvSpPr>
            <a:spLocks noChangeAspect="1"/>
          </p:cNvSpPr>
          <p:nvPr/>
        </p:nvSpPr>
        <p:spPr>
          <a:xfrm>
            <a:off x="6609611" y="1888162"/>
            <a:ext cx="409276" cy="40927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A0C3296-C2EC-C6C4-E891-C944990E6396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المسألتين، تخيلوا شريطا لهما وحددوا المطلوب 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3203E6C4-C556-DE9B-9518-09AFB86E76A6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3" name="Rectangle : coins arrondis 4">
              <a:extLst>
                <a:ext uri="{FF2B5EF4-FFF2-40B4-BE49-F238E27FC236}">
                  <a16:creationId xmlns:a16="http://schemas.microsoft.com/office/drawing/2014/main" id="{F776849B-6815-25E3-6A6C-97C2E8798D0D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6CAE68B5-DF9A-F500-C534-619F390C1D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8" name="Group 16">
            <a:extLst>
              <a:ext uri="{FF2B5EF4-FFF2-40B4-BE49-F238E27FC236}">
                <a16:creationId xmlns:a16="http://schemas.microsoft.com/office/drawing/2014/main" id="{FA8AC5E6-E5C1-2998-F5A3-23D3FB76243B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39" name="Rectangle : coins arrondis 4">
              <a:extLst>
                <a:ext uri="{FF2B5EF4-FFF2-40B4-BE49-F238E27FC236}">
                  <a16:creationId xmlns:a16="http://schemas.microsoft.com/office/drawing/2014/main" id="{EDA05494-03C7-D455-7975-B6321D0D556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C26285E7-1E00-7945-1167-D877DD2159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1" name="Group 16">
            <a:extLst>
              <a:ext uri="{FF2B5EF4-FFF2-40B4-BE49-F238E27FC236}">
                <a16:creationId xmlns:a16="http://schemas.microsoft.com/office/drawing/2014/main" id="{C2183235-E341-B2C6-29D6-A088CB4923BB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2" name="Rectangle : coins arrondis 4">
              <a:extLst>
                <a:ext uri="{FF2B5EF4-FFF2-40B4-BE49-F238E27FC236}">
                  <a16:creationId xmlns:a16="http://schemas.microsoft.com/office/drawing/2014/main" id="{62971E8F-839D-1225-EADB-9EA5E5D8EF33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0BC200E5-0B35-311D-92CB-2F00BBD822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5218231-CE21-922F-A4FC-36C4F7A9A987}"/>
              </a:ext>
            </a:extLst>
          </p:cNvPr>
          <p:cNvSpPr/>
          <p:nvPr/>
        </p:nvSpPr>
        <p:spPr>
          <a:xfrm>
            <a:off x="706388" y="2492476"/>
            <a:ext cx="3282242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يَقِلُّ طولُ نَهْرِ أُمِّ الرَّبيعِ عَنْ طُولِ نَهْرِ أَبي رَقْراقَ بِ315 كيلومِتْراً.</a:t>
            </a:r>
          </a:p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إِذا عَلِمْتَ أَنَّ طولَ نَهْرِ أَبي رَقْراق هوَ 240 كيلومِتْراً، فَما هوَ طولُ نَهْرِ أُمِّ الرَّبيعِ؟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CEF9277-7BF5-3400-B426-CBAFE7D4FE0B}"/>
              </a:ext>
            </a:extLst>
          </p:cNvPr>
          <p:cNvSpPr/>
          <p:nvPr/>
        </p:nvSpPr>
        <p:spPr>
          <a:xfrm>
            <a:off x="4748982" y="2492476"/>
            <a:ext cx="3402158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اِشْتَرى خالِدٌ محفظة بِثَمَنِ 315 دِرْهَمًا، وَكِتابًا مَدْرَسيًّا بِثَمَنِ 240 دِرْهَمًا. فَكَمْ أَدَّى خالِدٌ لِلْكُتُبيِّ؟  </a:t>
            </a:r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C0F6B8E0-CAE9-E608-A4F3-4C524AC4D92E}"/>
              </a:ext>
            </a:extLst>
          </p:cNvPr>
          <p:cNvSpPr/>
          <p:nvPr/>
        </p:nvSpPr>
        <p:spPr>
          <a:xfrm>
            <a:off x="4522878" y="1823735"/>
            <a:ext cx="2059061" cy="55140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أمثل وأبحث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84602A-584D-3FD9-62AF-59E40F8AB8D0}"/>
              </a:ext>
            </a:extLst>
          </p:cNvPr>
          <p:cNvSpPr>
            <a:spLocks noChangeAspect="1"/>
          </p:cNvSpPr>
          <p:nvPr/>
        </p:nvSpPr>
        <p:spPr>
          <a:xfrm>
            <a:off x="6609611" y="1888162"/>
            <a:ext cx="409276" cy="40927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EE8753-C54D-E93E-6B32-1567B0A5C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F8757D8C-9EA9-930F-7AF9-2845D42807AF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33" name="Group 16">
            <a:extLst>
              <a:ext uri="{FF2B5EF4-FFF2-40B4-BE49-F238E27FC236}">
                <a16:creationId xmlns:a16="http://schemas.microsoft.com/office/drawing/2014/main" id="{E940C9F3-1456-5C15-6FDF-5B2F51C83277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4" name="Rectangle : coins arrondis 4">
              <a:extLst>
                <a:ext uri="{FF2B5EF4-FFF2-40B4-BE49-F238E27FC236}">
                  <a16:creationId xmlns:a16="http://schemas.microsoft.com/office/drawing/2014/main" id="{B1A3FE5E-8DE3-3A78-F992-9572FEF567F5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0D3762A5-8B69-025A-ECC0-BC7CA932E4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9" name="Group 16">
            <a:extLst>
              <a:ext uri="{FF2B5EF4-FFF2-40B4-BE49-F238E27FC236}">
                <a16:creationId xmlns:a16="http://schemas.microsoft.com/office/drawing/2014/main" id="{F891DFC1-568C-F4EC-6D58-6919F1FA97EF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0" name="Rectangle : coins arrondis 4">
              <a:extLst>
                <a:ext uri="{FF2B5EF4-FFF2-40B4-BE49-F238E27FC236}">
                  <a16:creationId xmlns:a16="http://schemas.microsoft.com/office/drawing/2014/main" id="{A9DD8C29-591A-F3F4-4CC5-05BD74422B3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58DB1775-92B2-EEA4-CB5A-3E8DBF0088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2" name="Group 16">
            <a:extLst>
              <a:ext uri="{FF2B5EF4-FFF2-40B4-BE49-F238E27FC236}">
                <a16:creationId xmlns:a16="http://schemas.microsoft.com/office/drawing/2014/main" id="{5AA28954-A57F-52D9-4B3C-D64111B705B9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3" name="Rectangle : coins arrondis 4">
              <a:extLst>
                <a:ext uri="{FF2B5EF4-FFF2-40B4-BE49-F238E27FC236}">
                  <a16:creationId xmlns:a16="http://schemas.microsoft.com/office/drawing/2014/main" id="{D77F49F4-DEDF-7F6C-8575-DED3ADA08A73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FF64F103-68FE-86D9-3BA8-47A32A468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406C08B-3D95-08E7-7B21-C857C2DEDF93}"/>
              </a:ext>
            </a:extLst>
          </p:cNvPr>
          <p:cNvSpPr/>
          <p:nvPr/>
        </p:nvSpPr>
        <p:spPr>
          <a:xfrm>
            <a:off x="706388" y="2492476"/>
            <a:ext cx="3282242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يَقِلُّ طولُ نَهْرِ أُمِّ الرَّبيعِ عَنْ طُولِ نَهْرِ أَبي رَقْراقَ بِ315 كيلومِتْراً.</a:t>
            </a:r>
          </a:p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إِذا عَلِمْتَ أَنَّ طولَ نَهْرِ أَبي رَقْراق هوَ 240 كيلومِتْراً، فَما هوَ طولُ نَهْرِ أُمِّ الرَّبيعِ؟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4790D79-4BA7-5ED8-0F35-745BBBF1B5A9}"/>
              </a:ext>
            </a:extLst>
          </p:cNvPr>
          <p:cNvSpPr/>
          <p:nvPr/>
        </p:nvSpPr>
        <p:spPr>
          <a:xfrm>
            <a:off x="4748982" y="2492476"/>
            <a:ext cx="3402158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اِشْتَرى خالِدٌ محفظة بِثَمَنِ 315 دِرْهَمًا، وَكِتابًا مَدْرَسيًّا بِثَمَنِ 240 دِرْهَمًا. فَكَمْ أَدَّى خالِدٌ لِلْكُتُبيِّ؟  </a:t>
            </a:r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A11779D3-0058-9F7C-4623-50B9516D739D}"/>
              </a:ext>
            </a:extLst>
          </p:cNvPr>
          <p:cNvSpPr/>
          <p:nvPr/>
        </p:nvSpPr>
        <p:spPr>
          <a:xfrm>
            <a:off x="4522878" y="1823735"/>
            <a:ext cx="2059061" cy="55140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أمثل وأبحث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6B687A9-F16D-039C-D494-3EE3A90AB1A7}"/>
              </a:ext>
            </a:extLst>
          </p:cNvPr>
          <p:cNvSpPr>
            <a:spLocks noChangeAspect="1"/>
          </p:cNvSpPr>
          <p:nvPr/>
        </p:nvSpPr>
        <p:spPr>
          <a:xfrm>
            <a:off x="6609611" y="1888162"/>
            <a:ext cx="409276" cy="40927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5E995F-086F-0EF0-ED34-04E8C3D46A08}"/>
              </a:ext>
            </a:extLst>
          </p:cNvPr>
          <p:cNvSpPr txBox="1"/>
          <p:nvPr/>
        </p:nvSpPr>
        <p:spPr>
          <a:xfrm>
            <a:off x="0" y="938118"/>
            <a:ext cx="753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في المسألة 1 حساب ما أدى خالد للكتبي وفي المسألة 2 حساب طول نهر أم الربيع.</a:t>
            </a:r>
          </a:p>
        </p:txBody>
      </p:sp>
      <p:grpSp>
        <p:nvGrpSpPr>
          <p:cNvPr id="21" name="Group 16">
            <a:extLst>
              <a:ext uri="{FF2B5EF4-FFF2-40B4-BE49-F238E27FC236}">
                <a16:creationId xmlns:a16="http://schemas.microsoft.com/office/drawing/2014/main" id="{B5FE3A15-DFC3-0370-3D24-F2F03EE35761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2F6995DE-11D9-1562-4C2A-92E12F94FD1A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F9E62AC-96E3-4B0F-C31F-6373B00EF2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28" name="Group 16">
            <a:extLst>
              <a:ext uri="{FF2B5EF4-FFF2-40B4-BE49-F238E27FC236}">
                <a16:creationId xmlns:a16="http://schemas.microsoft.com/office/drawing/2014/main" id="{ED8FA553-5D73-B97B-4795-0F0F5D8494F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29" name="Rectangle : coins arrondis 4">
              <a:extLst>
                <a:ext uri="{FF2B5EF4-FFF2-40B4-BE49-F238E27FC236}">
                  <a16:creationId xmlns:a16="http://schemas.microsoft.com/office/drawing/2014/main" id="{6DB05581-A49A-2401-654C-C20E81374E3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BDDAFFE4-83EA-C576-4F86-1B03B8FE64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31" name="Group 16">
            <a:extLst>
              <a:ext uri="{FF2B5EF4-FFF2-40B4-BE49-F238E27FC236}">
                <a16:creationId xmlns:a16="http://schemas.microsoft.com/office/drawing/2014/main" id="{563F1059-B554-FDF7-7E3B-CB65A3E5E72C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32" name="Rectangle : coins arrondis 4">
              <a:extLst>
                <a:ext uri="{FF2B5EF4-FFF2-40B4-BE49-F238E27FC236}">
                  <a16:creationId xmlns:a16="http://schemas.microsoft.com/office/drawing/2014/main" id="{7B7ECA8E-9064-8400-FF2E-33FE209F4FBF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94DAF9F-C57B-12A8-374C-4348FBBE07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8C1D888-CBCD-B179-7DA7-A06DDF67DC00}"/>
              </a:ext>
            </a:extLst>
          </p:cNvPr>
          <p:cNvSpPr/>
          <p:nvPr/>
        </p:nvSpPr>
        <p:spPr>
          <a:xfrm>
            <a:off x="706388" y="2492476"/>
            <a:ext cx="3282242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يَقِلُّ طولُ نَهْرِ أُمِّ الرَّبيعِ عَنْ طُولِ نَهْرِ أَبي رَقْراقَ بِ315 كيلومِتْراً.</a:t>
            </a:r>
          </a:p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إِذا عَلِمْتَ أَنَّ طولَ نَهْرِ أَبي رَقْراق هوَ 240 كيلومِتْراً، فَما هوَ طولُ نَهْرِ أُمِّ الرَّبيعِ؟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A33E27-CD91-B541-F384-D99AFE864078}"/>
              </a:ext>
            </a:extLst>
          </p:cNvPr>
          <p:cNvSpPr/>
          <p:nvPr/>
        </p:nvSpPr>
        <p:spPr>
          <a:xfrm>
            <a:off x="4748982" y="2492476"/>
            <a:ext cx="3402158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اِشْتَرى خالِدٌ محفظة بِثَمَنِ 315 دِرْهَمًا، وَكِتابًا مَدْرَسيًّا بِثَمَنِ 240 دِرْهَمًا. فَكَمْ أَدَّى خالِدٌ لِلْكُتُبيِّ؟  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B5EB099-2EF0-9DB9-A5A9-A062688494AA}"/>
              </a:ext>
            </a:extLst>
          </p:cNvPr>
          <p:cNvSpPr/>
          <p:nvPr/>
        </p:nvSpPr>
        <p:spPr>
          <a:xfrm>
            <a:off x="4522878" y="1823735"/>
            <a:ext cx="2059061" cy="55140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أمثل وأبحث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B1B4980-FCC7-8AC8-6662-B43924BFEE30}"/>
              </a:ext>
            </a:extLst>
          </p:cNvPr>
          <p:cNvSpPr>
            <a:spLocks noChangeAspect="1"/>
          </p:cNvSpPr>
          <p:nvPr/>
        </p:nvSpPr>
        <p:spPr>
          <a:xfrm>
            <a:off x="6609611" y="1888162"/>
            <a:ext cx="409276" cy="40927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4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9C7A52D-5EAD-A2F5-B9C8-A39C2A3B5820}"/>
              </a:ext>
            </a:extLst>
          </p:cNvPr>
          <p:cNvSpPr txBox="1"/>
          <p:nvPr/>
        </p:nvSpPr>
        <p:spPr>
          <a:xfrm>
            <a:off x="437389" y="816532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grpSp>
        <p:nvGrpSpPr>
          <p:cNvPr id="21" name="Group 16">
            <a:extLst>
              <a:ext uri="{FF2B5EF4-FFF2-40B4-BE49-F238E27FC236}">
                <a16:creationId xmlns:a16="http://schemas.microsoft.com/office/drawing/2014/main" id="{F0AE98BC-50CF-31BE-6DBE-24F359951669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73B3879A-A9A5-E9B2-17A1-BF068DA1B34B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0FEE04A4-A07F-1DCB-E471-D5BEE6234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F826EFCE-36BC-4187-68E7-C2CDD2BEE20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706ECF6C-AE81-596E-5C98-0A729DFB50E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92D14282-65EE-62AB-2207-EEDA68DFFD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7990AF00-8B66-5952-1356-EED260152B3E}"/>
              </a:ext>
            </a:extLst>
          </p:cNvPr>
          <p:cNvGrpSpPr/>
          <p:nvPr/>
        </p:nvGrpSpPr>
        <p:grpSpPr>
          <a:xfrm>
            <a:off x="314004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87B3DD8D-33AB-45B8-BE0B-F802D68764AC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896C45EF-4B5A-EC6E-6749-85B42EAAFA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0D87FC-7560-6E95-E456-61DE3311BEA1}"/>
              </a:ext>
            </a:extLst>
          </p:cNvPr>
          <p:cNvSpPr/>
          <p:nvPr/>
        </p:nvSpPr>
        <p:spPr>
          <a:xfrm>
            <a:off x="706388" y="2492476"/>
            <a:ext cx="3282242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يَقِلُّ طولُ نَهْرِ أُمِّ الرَّبيعِ عَنْ طُولِ نَهْرِ أَبي رَقْراقَ بِ315 كيلومِتْراً.</a:t>
            </a:r>
          </a:p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إِذا عَلِمْتَ أَنَّ طولَ نَهْرِ أَبي رَقْراق هوَ 240 كيلومِتْراً، فَما هوَ طولُ نَهْرِ أُمِّ الرَّبيعِ؟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35CC898-5479-B3E4-D685-E164FBAEBF91}"/>
              </a:ext>
            </a:extLst>
          </p:cNvPr>
          <p:cNvSpPr/>
          <p:nvPr/>
        </p:nvSpPr>
        <p:spPr>
          <a:xfrm>
            <a:off x="4748982" y="2492476"/>
            <a:ext cx="3402158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اِشْتَرى خالِدٌ محفظة بِثَمَنِ 315 دِرْهَمًا، وَكِتابًا مَدْرَسيًّا بِثَمَنِ 240 دِرْهَمًا. فَكَمْ أَدَّى خالِدٌ لِلْكُتُبيِّ؟  </a:t>
            </a:r>
          </a:p>
        </p:txBody>
      </p:sp>
      <p:grpSp>
        <p:nvGrpSpPr>
          <p:cNvPr id="6" name="Group 16">
            <a:extLst>
              <a:ext uri="{FF2B5EF4-FFF2-40B4-BE49-F238E27FC236}">
                <a16:creationId xmlns:a16="http://schemas.microsoft.com/office/drawing/2014/main" id="{71ECBC4B-EF36-8D4E-AF49-04B8672E2A9A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7" name="Rectangle : coins arrondis 4">
              <a:extLst>
                <a:ext uri="{FF2B5EF4-FFF2-40B4-BE49-F238E27FC236}">
                  <a16:creationId xmlns:a16="http://schemas.microsoft.com/office/drawing/2014/main" id="{C56E132F-6466-B028-99E6-96D223A5CABF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أمثل وأبحث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2F347F6-CFE9-D1EE-277E-02771DEB5F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B7244-46D1-821C-188E-B4F189577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138145-49F1-5A4C-F5D0-63176983D17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31D3F89-00C2-114B-4A9C-ACBD16AAE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4422C3-0639-BB61-0272-671156F2141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9963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C157B-8609-4294-1012-382199A3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E0988A-745A-1F6D-BC28-EC16198AD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462451DE-37BF-7B75-45FE-9102A6893EDE}"/>
              </a:ext>
            </a:extLst>
          </p:cNvPr>
          <p:cNvSpPr txBox="1"/>
          <p:nvPr/>
        </p:nvSpPr>
        <p:spPr>
          <a:xfrm>
            <a:off x="437389" y="953308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مثلوا  معطيات المسألتين على نموذج الأشرطة: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340DE2F-523F-D496-FE29-5971DEA518EA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4240C25F-90EF-E985-6B85-51B2F0DEB9CE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ECC444CC-95B0-1DF6-3AA6-DF1EFB016F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FF3E0F11-8C14-EBD7-1370-58C6F7A7C508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B5106C9E-DB73-EBC1-C773-C50E19A910BA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552492D-FF4B-3B97-1135-9BA4778E44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2CE399D0-7939-5633-A9E5-F3F3B359E8A7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3DDAAE9C-9C96-F00A-A5C8-E560181803F5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CA6D57B0-2C34-089E-EB9B-F64DDD5163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D111B86-0771-F1EE-6C96-4504AE96662A}"/>
              </a:ext>
            </a:extLst>
          </p:cNvPr>
          <p:cNvSpPr/>
          <p:nvPr/>
        </p:nvSpPr>
        <p:spPr>
          <a:xfrm>
            <a:off x="706388" y="2492476"/>
            <a:ext cx="3282242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يَقِلُّ طولُ نَهْرِ أُمِّ الرَّبيعِ عَنْ طُولِ نَهْرِ أَبي رَقْراقَ بِ315 كيلومِتْراً.</a:t>
            </a:r>
          </a:p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إِذا عَلِمْتَ أَنَّ طولَ نَهْرِ أَبي رَقْراق هوَ 240 كيلومِتْراً، فَما هوَ طولُ نَهْرِ أُمِّ الرَّبيعِ؟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025A871-81EC-E641-44C2-E7C00434A736}"/>
              </a:ext>
            </a:extLst>
          </p:cNvPr>
          <p:cNvSpPr/>
          <p:nvPr/>
        </p:nvSpPr>
        <p:spPr>
          <a:xfrm>
            <a:off x="4748982" y="2492476"/>
            <a:ext cx="3402158" cy="190745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اِشْتَرى خالِدٌ محفظة بِثَمَنِ 315 دِرْهَمًا، وَكِتابًا مَدْرَسيًّا بِثَمَنِ 240 دِرْهَمًا. فَكَمْ أَدَّى خالِدٌ لِلْكُتُبيِّ؟  </a:t>
            </a:r>
          </a:p>
        </p:txBody>
      </p:sp>
      <p:grpSp>
        <p:nvGrpSpPr>
          <p:cNvPr id="20" name="Group 16">
            <a:extLst>
              <a:ext uri="{FF2B5EF4-FFF2-40B4-BE49-F238E27FC236}">
                <a16:creationId xmlns:a16="http://schemas.microsoft.com/office/drawing/2014/main" id="{47200606-96B9-FF29-73B6-6FE2E047D252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EFD2A69F-557B-3B3E-0A01-D40A8AD9CE8B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أمثل وأبحث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A2751D3D-CA7E-7C98-C572-675005498D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5251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1B23B-6C4B-41C5-4AE2-922CA2012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1B7A6A-617E-0812-BE7A-C0BCEA9E4BC2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4EBA5C-DCA1-FDA1-9855-4D1E23FD5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2622B1-CF59-4D52-6AD4-D5F39EED77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109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0920E-C81C-B739-FF67-74E10D809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1740F1-020B-2489-41C2-2E245BD6A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E43B8B03-8D2B-2567-9C5F-489639C9BA59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7427275B-1F1B-A83A-C43E-0B68698587D5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3CD2D217-F4F9-AA86-AF4F-455C32AF90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796DF39D-844A-7131-7673-4617869EC877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79198515-D431-C6EE-00C9-8E04C4C00009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أمثل وأبحث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7F59B1EC-B9C0-76C2-E791-EA558CA7D4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10C77C04-0EC5-0332-C02D-83A14150C68D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A10780EB-AFD3-CF20-BBBE-52AF34D51A78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FF21863-5D00-EAAB-3ED6-C44F9E27B9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E7D72916-0312-8C9E-B69C-E9FCCDF09DC5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B969979C-E918-BE13-C3B1-39559DBEB54B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2B8404BF-E949-0155-CAE1-BC2F11E583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749FDD88-FAEC-B999-EA7B-71A6EFB5D180}"/>
              </a:ext>
            </a:extLst>
          </p:cNvPr>
          <p:cNvSpPr txBox="1"/>
          <p:nvPr/>
        </p:nvSpPr>
        <p:spPr>
          <a:xfrm>
            <a:off x="367005" y="854523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ليشرح لنا كل تمثيل؟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DE57208-8117-6812-47F1-FFFF7254ECD6}"/>
              </a:ext>
            </a:extLst>
          </p:cNvPr>
          <p:cNvSpPr/>
          <p:nvPr/>
        </p:nvSpPr>
        <p:spPr>
          <a:xfrm>
            <a:off x="5092014" y="2559433"/>
            <a:ext cx="1940864" cy="677109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المسألة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13A88F5-2778-E25E-E1AC-5B4DC4C488E7}"/>
              </a:ext>
            </a:extLst>
          </p:cNvPr>
          <p:cNvSpPr/>
          <p:nvPr/>
        </p:nvSpPr>
        <p:spPr>
          <a:xfrm>
            <a:off x="1425678" y="2559433"/>
            <a:ext cx="1940864" cy="677110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المسألة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90FB7EC-8C4B-7BD3-E2DD-17AFC6103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52" y="3553943"/>
            <a:ext cx="2590832" cy="1641988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323CC24C-C285-F8F9-6D45-6630806C422D}"/>
              </a:ext>
            </a:extLst>
          </p:cNvPr>
          <p:cNvSpPr/>
          <p:nvPr/>
        </p:nvSpPr>
        <p:spPr>
          <a:xfrm>
            <a:off x="5988704" y="3190807"/>
            <a:ext cx="147484" cy="1968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AADA709-5B5F-77D1-53E6-3EEB28B6CC27}"/>
              </a:ext>
            </a:extLst>
          </p:cNvPr>
          <p:cNvSpPr/>
          <p:nvPr/>
        </p:nvSpPr>
        <p:spPr>
          <a:xfrm>
            <a:off x="2322368" y="3206116"/>
            <a:ext cx="147484" cy="1968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8AF10BD-8691-D880-F24C-AB97CCFE0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457" y="3443131"/>
            <a:ext cx="2470494" cy="17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5E040-E9B3-489F-3E15-325DFA1BF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795B2F-3387-728E-8C49-B31802AC0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FCCC2460-BBC2-9320-F268-7380325BD187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59C44654-0BB0-475C-E954-98FE7C429A84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1D7C471-0E25-BC9E-AF32-782B5E2A9B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B9225620-6625-8E07-5045-F69CF0BFDF2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5D00A5DD-9357-9CBB-D7C6-44AF3594BFFF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61E7DC9-408D-4A66-8642-0C0606039E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4F59A03D-2ED8-C466-A043-C5E888F69DFF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53E7D9DC-6457-0780-9D2E-9325F8F2DE35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F5D0490-D3C1-6F6B-C932-C3B1ECEF29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D696C40E-BA36-70D7-7B43-087F052DA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650" y="5466735"/>
            <a:ext cx="4260640" cy="823532"/>
          </a:xfrm>
          <a:prstGeom prst="rect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CE4625DF-32AE-93FF-B15D-522243227543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متساوي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B099EC-EADA-4F2A-E2CC-F586611197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578"/>
          <a:stretch>
            <a:fillRect/>
          </a:stretch>
        </p:blipFill>
        <p:spPr>
          <a:xfrm>
            <a:off x="4495205" y="2529585"/>
            <a:ext cx="3515859" cy="11428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CD70B5-3B3F-E3BD-3796-9B086A5092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3491" y="3660215"/>
            <a:ext cx="2470494" cy="1369414"/>
          </a:xfrm>
          <a:prstGeom prst="rect">
            <a:avLst/>
          </a:prstGeom>
        </p:spPr>
      </p:pic>
      <p:sp>
        <p:nvSpPr>
          <p:cNvPr id="12" name="ZoneTexte 9">
            <a:extLst>
              <a:ext uri="{FF2B5EF4-FFF2-40B4-BE49-F238E27FC236}">
                <a16:creationId xmlns:a16="http://schemas.microsoft.com/office/drawing/2014/main" id="{D7BCB89B-4E38-AC95-EC1E-7FE7D5FBE34D}"/>
              </a:ext>
            </a:extLst>
          </p:cNvPr>
          <p:cNvSpPr txBox="1"/>
          <p:nvPr/>
        </p:nvSpPr>
        <p:spPr>
          <a:xfrm>
            <a:off x="4807807" y="5100693"/>
            <a:ext cx="2835384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مُتَساويةُ الْحَلِّ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endParaRPr lang="ar-SA" sz="2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Group 16">
            <a:extLst>
              <a:ext uri="{FF2B5EF4-FFF2-40B4-BE49-F238E27FC236}">
                <a16:creationId xmlns:a16="http://schemas.microsoft.com/office/drawing/2014/main" id="{2896E989-8B77-8811-6E55-35D4183C71BB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24" name="Rectangle : coins arrondis 4">
              <a:extLst>
                <a:ext uri="{FF2B5EF4-FFF2-40B4-BE49-F238E27FC236}">
                  <a16:creationId xmlns:a16="http://schemas.microsoft.com/office/drawing/2014/main" id="{5F500E9C-AB00-AF28-EEA1-F0315765D049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أمثل وأبحث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64654CD-E903-773B-2D71-C575112DCE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98042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60818-AAF2-F239-8B80-627348901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4FFAAF-F2ED-344C-F2AB-0B661C73E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055368CC-27F8-5FB0-D925-F2CB195B046C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B386BCDA-A47F-F7CA-04A8-778B4CD40DD9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BCC1564-7D32-7486-37EE-8D95493669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3180FE0C-B032-9087-CE53-E8A458B988AE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492BBA95-1330-042D-2EFB-D4B1E0A91BD4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40A9BC2-D87F-7711-AE6C-140847C6C4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79286464-3767-3ABF-4F30-59181793893A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8F8E361D-45B2-9E1C-58A2-7D91245A70E8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92AB818-3E9B-67A7-EEB9-9E0A4C9F35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3CD8AC6D-6BB1-0174-61A6-C2420C932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650" y="5466735"/>
            <a:ext cx="4260640" cy="8235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A27B57-A77A-AE4B-346D-075C91FE1F11}"/>
              </a:ext>
            </a:extLst>
          </p:cNvPr>
          <p:cNvSpPr txBox="1"/>
          <p:nvPr/>
        </p:nvSpPr>
        <p:spPr>
          <a:xfrm>
            <a:off x="413205" y="906638"/>
            <a:ext cx="7076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5EC62F2-A558-69EA-93B8-7A09AA3B75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639"/>
          <a:stretch>
            <a:fillRect/>
          </a:stretch>
        </p:blipFill>
        <p:spPr>
          <a:xfrm>
            <a:off x="4424081" y="2529585"/>
            <a:ext cx="3586983" cy="11428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C1B257-5647-1E5A-2562-E77CF16A4B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3491" y="3660215"/>
            <a:ext cx="2470494" cy="1369414"/>
          </a:xfrm>
          <a:prstGeom prst="rect">
            <a:avLst/>
          </a:prstGeom>
        </p:spPr>
      </p:pic>
      <p:sp>
        <p:nvSpPr>
          <p:cNvPr id="12" name="ZoneTexte 9">
            <a:extLst>
              <a:ext uri="{FF2B5EF4-FFF2-40B4-BE49-F238E27FC236}">
                <a16:creationId xmlns:a16="http://schemas.microsoft.com/office/drawing/2014/main" id="{B8F00943-C719-15C0-9839-2F3BCA009CCE}"/>
              </a:ext>
            </a:extLst>
          </p:cNvPr>
          <p:cNvSpPr txBox="1"/>
          <p:nvPr/>
        </p:nvSpPr>
        <p:spPr>
          <a:xfrm>
            <a:off x="4807807" y="5100693"/>
            <a:ext cx="2835384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مُتَساويةُ الْحَلِّ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240 + 315 = 555</a:t>
            </a:r>
            <a:endParaRPr lang="ar-SA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 16">
            <a:extLst>
              <a:ext uri="{FF2B5EF4-FFF2-40B4-BE49-F238E27FC236}">
                <a16:creationId xmlns:a16="http://schemas.microsoft.com/office/drawing/2014/main" id="{5F228ECF-CB3D-FB03-BAB9-8D66E6EC4F33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B55794F8-3989-B95C-9D22-C9B121D09B5F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أمثل وأبحث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B8B8427-4787-7141-1EB4-90C8C925F8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9973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34234-6400-7072-CF25-8C1129AD7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4FFD85-1855-392E-E999-54A1AED24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58A75ACA-70C6-C9A2-3873-C17E311345CC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4ADFBF9A-D249-375B-07B1-2021CB0B48AE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E1BF0FC-D621-B122-40A9-8C12CBED82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2EACD596-81E9-E1D2-D665-1CBF352AA3E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C5ADA0C2-2BB7-F98E-A7A4-4D49495C9719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251C562-E303-5BED-AC7A-5849D143D8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A75A3578-B089-6248-B4BE-164B8D23DC59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7BDDD987-52DA-E5DC-C66B-ACE44653FA94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7DB6D724-3555-7E60-FA7F-AE1B4E51EF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A7F3F532-4D7A-975F-2E14-ACC35121F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650" y="5466735"/>
            <a:ext cx="4260640" cy="8235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642084-D86A-CBB8-C2A1-A180CABCA4DA}"/>
              </a:ext>
            </a:extLst>
          </p:cNvPr>
          <p:cNvSpPr txBox="1"/>
          <p:nvPr/>
        </p:nvSpPr>
        <p:spPr>
          <a:xfrm>
            <a:off x="413205" y="906638"/>
            <a:ext cx="7076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028CE3-F46F-EE1F-2464-9D2208C884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639"/>
          <a:stretch>
            <a:fillRect/>
          </a:stretch>
        </p:blipFill>
        <p:spPr>
          <a:xfrm>
            <a:off x="4424081" y="2529585"/>
            <a:ext cx="3586983" cy="11428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4B7CE3-E21A-EC47-8398-5FEB21E6E4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3491" y="3660215"/>
            <a:ext cx="2470494" cy="1369414"/>
          </a:xfrm>
          <a:prstGeom prst="rect">
            <a:avLst/>
          </a:prstGeom>
        </p:spPr>
      </p:pic>
      <p:sp>
        <p:nvSpPr>
          <p:cNvPr id="12" name="ZoneTexte 9">
            <a:extLst>
              <a:ext uri="{FF2B5EF4-FFF2-40B4-BE49-F238E27FC236}">
                <a16:creationId xmlns:a16="http://schemas.microsoft.com/office/drawing/2014/main" id="{5AE47409-20E5-2554-5B28-6B44C0FE1B26}"/>
              </a:ext>
            </a:extLst>
          </p:cNvPr>
          <p:cNvSpPr txBox="1"/>
          <p:nvPr/>
        </p:nvSpPr>
        <p:spPr>
          <a:xfrm>
            <a:off x="4807807" y="5100693"/>
            <a:ext cx="2835384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مُتَساويةُ الْحَلِّ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240 + 315 = 555</a:t>
            </a:r>
            <a:endParaRPr lang="ar-SA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 16">
            <a:extLst>
              <a:ext uri="{FF2B5EF4-FFF2-40B4-BE49-F238E27FC236}">
                <a16:creationId xmlns:a16="http://schemas.microsoft.com/office/drawing/2014/main" id="{14C3A768-85A1-EAF3-B341-047726E2D874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C4F2252D-D46D-D9EB-D8C3-C4A5319E7749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أمثل وأبحث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5E82200-0BB4-7B76-0694-2F0B64A3C7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85732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A8D55-9617-F23F-8D20-E2C9D9754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66BBAD-B413-0179-30A7-2B0B97847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7E0D286A-938B-F674-B24F-1A3006D0905D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9F26D90A-5E21-8BD0-017A-2B42F79DF5B1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09E84B9-266A-B8A2-A44A-0CE7023A6A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3FFDC81B-54B5-8636-A940-F8AE1E1FC15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60062FD5-7F90-7E7B-E9CE-276EF967630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0A3D7BC-F307-6023-7D3D-9AF2A26F1E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2D1A403D-CF2E-D48A-B90A-7B37FED1F0BF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63756F5B-EE06-ADA2-38D9-F09B561B89B1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5184E356-68F0-3F70-F182-5722BE40AD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E1DDFDFE-FAC7-E601-EED9-339528C61099}"/>
              </a:ext>
            </a:extLst>
          </p:cNvPr>
          <p:cNvSpPr txBox="1"/>
          <p:nvPr/>
        </p:nvSpPr>
        <p:spPr>
          <a:xfrm>
            <a:off x="409717" y="955377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DADA24-7756-9F04-21CD-7CCEF6A5FF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094"/>
          <a:stretch>
            <a:fillRect/>
          </a:stretch>
        </p:blipFill>
        <p:spPr>
          <a:xfrm>
            <a:off x="4522877" y="2439568"/>
            <a:ext cx="3628261" cy="11428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6FB324-A3F4-0174-DEC0-4BB5C6A5F2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6317" y="3611825"/>
            <a:ext cx="2470494" cy="1369414"/>
          </a:xfrm>
          <a:prstGeom prst="rect">
            <a:avLst/>
          </a:prstGeom>
        </p:spPr>
      </p:pic>
      <p:sp>
        <p:nvSpPr>
          <p:cNvPr id="12" name="ZoneTexte 9">
            <a:extLst>
              <a:ext uri="{FF2B5EF4-FFF2-40B4-BE49-F238E27FC236}">
                <a16:creationId xmlns:a16="http://schemas.microsoft.com/office/drawing/2014/main" id="{48F46245-C766-FAD7-C62F-8923C40E482D}"/>
              </a:ext>
            </a:extLst>
          </p:cNvPr>
          <p:cNvSpPr txBox="1"/>
          <p:nvPr/>
        </p:nvSpPr>
        <p:spPr>
          <a:xfrm>
            <a:off x="4947881" y="5010676"/>
            <a:ext cx="2835384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مُتَساويةُ الْحَلِّ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240 + 315 = 555</a:t>
            </a:r>
            <a:endParaRPr lang="ar-SA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9">
            <a:extLst>
              <a:ext uri="{FF2B5EF4-FFF2-40B4-BE49-F238E27FC236}">
                <a16:creationId xmlns:a16="http://schemas.microsoft.com/office/drawing/2014/main" id="{5FE51CB1-EA08-0E20-7DCA-34B65A5F4303}"/>
              </a:ext>
            </a:extLst>
          </p:cNvPr>
          <p:cNvSpPr txBox="1"/>
          <p:nvPr/>
        </p:nvSpPr>
        <p:spPr>
          <a:xfrm>
            <a:off x="4947881" y="5784073"/>
            <a:ext cx="2835384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عبارة الْحَلِّ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endParaRPr lang="ar-SA" sz="2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Group 16">
            <a:extLst>
              <a:ext uri="{FF2B5EF4-FFF2-40B4-BE49-F238E27FC236}">
                <a16:creationId xmlns:a16="http://schemas.microsoft.com/office/drawing/2014/main" id="{8CD201C8-899D-90D9-000D-2BD5E5B09D8A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24" name="Rectangle : coins arrondis 4">
              <a:extLst>
                <a:ext uri="{FF2B5EF4-FFF2-40B4-BE49-F238E27FC236}">
                  <a16:creationId xmlns:a16="http://schemas.microsoft.com/office/drawing/2014/main" id="{E13EB2AF-1C75-D7BB-D9CE-40424B69A194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أمثل وأبحث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2405C5B1-19C6-96F6-D35B-CA1783A034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9329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D6A35-C866-333E-6610-B774A240E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2F5243-21C5-BE1F-603F-6A444218D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6674160C-F576-D0E8-CF04-130BAF177DB1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58EE6DE6-A631-D986-A082-D7A6DCD2EC29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1FD15B3E-1579-D609-DB4A-F97C0E9542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017631D3-58FD-2D2B-C10C-42D8F7EE255E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عبار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86DEC666-B098-EA9E-3ECF-E72BCE7551F3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20" name="Rectangle : coins arrondis 4">
              <a:extLst>
                <a:ext uri="{FF2B5EF4-FFF2-40B4-BE49-F238E27FC236}">
                  <a16:creationId xmlns:a16="http://schemas.microsoft.com/office/drawing/2014/main" id="{B15B8449-D935-C85B-2623-EDD9C83BD92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E3B1459-3320-01F6-90DD-5405540C56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 16">
            <a:extLst>
              <a:ext uri="{FF2B5EF4-FFF2-40B4-BE49-F238E27FC236}">
                <a16:creationId xmlns:a16="http://schemas.microsoft.com/office/drawing/2014/main" id="{DA28DC2B-77E0-D67F-83A6-A12A913BCF47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25" name="Rectangle : coins arrondis 4">
              <a:extLst>
                <a:ext uri="{FF2B5EF4-FFF2-40B4-BE49-F238E27FC236}">
                  <a16:creationId xmlns:a16="http://schemas.microsoft.com/office/drawing/2014/main" id="{AB733D95-53ED-E000-8BC4-7D46438D7D77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696C63C0-AE10-4ACB-DAB8-C6A8A20DBF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3001E9E-25CB-1B4E-9D63-D7C4757155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729"/>
          <a:stretch>
            <a:fillRect/>
          </a:stretch>
        </p:blipFill>
        <p:spPr>
          <a:xfrm>
            <a:off x="4495205" y="2439568"/>
            <a:ext cx="3655933" cy="11428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C6035C-8A46-3268-853B-9F0348A9E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3565" y="3570198"/>
            <a:ext cx="2470494" cy="1369414"/>
          </a:xfrm>
          <a:prstGeom prst="rect">
            <a:avLst/>
          </a:prstGeom>
        </p:spPr>
      </p:pic>
      <p:sp>
        <p:nvSpPr>
          <p:cNvPr id="12" name="ZoneTexte 9">
            <a:extLst>
              <a:ext uri="{FF2B5EF4-FFF2-40B4-BE49-F238E27FC236}">
                <a16:creationId xmlns:a16="http://schemas.microsoft.com/office/drawing/2014/main" id="{52C5171C-1357-FF28-E746-3F5BAA82EAD4}"/>
              </a:ext>
            </a:extLst>
          </p:cNvPr>
          <p:cNvSpPr txBox="1"/>
          <p:nvPr/>
        </p:nvSpPr>
        <p:spPr>
          <a:xfrm>
            <a:off x="4947881" y="5010676"/>
            <a:ext cx="2835384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مُتَساويةُ الْحَلِّ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240 + 315 = 555</a:t>
            </a:r>
            <a:endParaRPr lang="ar-SA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9">
            <a:extLst>
              <a:ext uri="{FF2B5EF4-FFF2-40B4-BE49-F238E27FC236}">
                <a16:creationId xmlns:a16="http://schemas.microsoft.com/office/drawing/2014/main" id="{8EEDA2C1-9CF3-7F8C-304C-DDFBDB01A55F}"/>
              </a:ext>
            </a:extLst>
          </p:cNvPr>
          <p:cNvSpPr txBox="1"/>
          <p:nvPr/>
        </p:nvSpPr>
        <p:spPr>
          <a:xfrm>
            <a:off x="4947881" y="5784073"/>
            <a:ext cx="2835384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عبارة الْحَلِّ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endParaRPr lang="ar-SA" sz="20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16">
            <a:extLst>
              <a:ext uri="{FF2B5EF4-FFF2-40B4-BE49-F238E27FC236}">
                <a16:creationId xmlns:a16="http://schemas.microsoft.com/office/drawing/2014/main" id="{8A611068-FDD0-D9FA-7771-048207C1A731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89488D51-B659-0620-C78A-E2910954478A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أمثل وأبحث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24280217-3C9B-2B79-40A0-5E0AB4E54F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63553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55CF4-3B05-7C85-5F20-6CE7C8FC5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2773C8-93B1-9152-1E86-F18561252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0D72EAA3-0F0E-34FA-A30E-E7AA47A95AEE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90A06911-54D1-2685-2140-BB80EED7EBFE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6DFD5F17-792C-6D9C-7238-C7E4A13268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9F2DCB5C-A576-5FFB-2DCE-733C2C6EFC24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6">
            <a:extLst>
              <a:ext uri="{FF2B5EF4-FFF2-40B4-BE49-F238E27FC236}">
                <a16:creationId xmlns:a16="http://schemas.microsoft.com/office/drawing/2014/main" id="{8E05F537-A84F-B684-C77E-823F1D19E3A9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5" name="Rectangle : coins arrondis 4">
              <a:extLst>
                <a:ext uri="{FF2B5EF4-FFF2-40B4-BE49-F238E27FC236}">
                  <a16:creationId xmlns:a16="http://schemas.microsoft.com/office/drawing/2014/main" id="{35BE71C2-9BCE-FAAE-7806-CA4D7E56F6EA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99005CB7-BA71-D529-E114-5458EAECA6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23" name="Group 16">
            <a:extLst>
              <a:ext uri="{FF2B5EF4-FFF2-40B4-BE49-F238E27FC236}">
                <a16:creationId xmlns:a16="http://schemas.microsoft.com/office/drawing/2014/main" id="{4C5EB8A7-1C79-D3CD-7069-900E417A7A91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24" name="Rectangle : coins arrondis 4">
              <a:extLst>
                <a:ext uri="{FF2B5EF4-FFF2-40B4-BE49-F238E27FC236}">
                  <a16:creationId xmlns:a16="http://schemas.microsoft.com/office/drawing/2014/main" id="{928620B4-822C-7F6B-CD79-30523A9E4DED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5E15A6D1-6AB2-3763-92E0-CA3390F35D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544F12B6-216A-0F00-9E69-BA44891752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742"/>
          <a:stretch>
            <a:fillRect/>
          </a:stretch>
        </p:blipFill>
        <p:spPr>
          <a:xfrm>
            <a:off x="4571999" y="2439568"/>
            <a:ext cx="3579139" cy="11428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2E0A66-7D8D-2098-0580-C14BFB9A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3565" y="3570198"/>
            <a:ext cx="2470494" cy="1369414"/>
          </a:xfrm>
          <a:prstGeom prst="rect">
            <a:avLst/>
          </a:prstGeom>
        </p:spPr>
      </p:pic>
      <p:sp>
        <p:nvSpPr>
          <p:cNvPr id="13" name="ZoneTexte 9">
            <a:extLst>
              <a:ext uri="{FF2B5EF4-FFF2-40B4-BE49-F238E27FC236}">
                <a16:creationId xmlns:a16="http://schemas.microsoft.com/office/drawing/2014/main" id="{3C82D814-0AC6-7B5C-BB2C-CF6FD19BE476}"/>
              </a:ext>
            </a:extLst>
          </p:cNvPr>
          <p:cNvSpPr txBox="1"/>
          <p:nvPr/>
        </p:nvSpPr>
        <p:spPr>
          <a:xfrm>
            <a:off x="4947881" y="5010676"/>
            <a:ext cx="2835384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مُتَساويةُ الْحَلِّ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240 + 315 = 555</a:t>
            </a:r>
            <a:endParaRPr lang="ar-SA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9">
            <a:extLst>
              <a:ext uri="{FF2B5EF4-FFF2-40B4-BE49-F238E27FC236}">
                <a16:creationId xmlns:a16="http://schemas.microsoft.com/office/drawing/2014/main" id="{7ABACB29-2185-6643-7AE2-6E38D2DB909E}"/>
              </a:ext>
            </a:extLst>
          </p:cNvPr>
          <p:cNvSpPr txBox="1"/>
          <p:nvPr/>
        </p:nvSpPr>
        <p:spPr>
          <a:xfrm>
            <a:off x="4947881" y="5784073"/>
            <a:ext cx="2835384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عبارة الْحَلِّ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أدى خالد للبائع 555 درهما</a:t>
            </a:r>
          </a:p>
        </p:txBody>
      </p:sp>
      <p:grpSp>
        <p:nvGrpSpPr>
          <p:cNvPr id="19" name="Group 16">
            <a:extLst>
              <a:ext uri="{FF2B5EF4-FFF2-40B4-BE49-F238E27FC236}">
                <a16:creationId xmlns:a16="http://schemas.microsoft.com/office/drawing/2014/main" id="{4A158C7A-65CF-6A9D-8B2E-5414B771FE15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21" name="Rectangle : coins arrondis 4">
              <a:extLst>
                <a:ext uri="{FF2B5EF4-FFF2-40B4-BE49-F238E27FC236}">
                  <a16:creationId xmlns:a16="http://schemas.microsoft.com/office/drawing/2014/main" id="{38A0B444-D528-D543-3CCD-E0FC7F965735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أمثل وأبحث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F9472190-326C-DB4A-A882-FB60C4EF1C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47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2A387-9B9F-46AB-413E-9B876A327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33796F-E89F-B062-E792-513F420EF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63D5DB88-9A32-1BAE-A90B-CDE465F0242C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 حل المسألة الثانية.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A0EA1A-8615-6D04-75D4-2C7BDABA7B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460"/>
          <a:stretch>
            <a:fillRect/>
          </a:stretch>
        </p:blipFill>
        <p:spPr>
          <a:xfrm>
            <a:off x="2812448" y="1686532"/>
            <a:ext cx="3676290" cy="1142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BF9E44-E579-926E-74E3-FE73B77F3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8636" y="2933757"/>
            <a:ext cx="2590832" cy="136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4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69A29-17FA-62C0-2E46-D297810DA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F66C04-B5B3-4A60-DC54-C948E2572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7639782-8D1B-D5D5-8FA1-8B13D705FC98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21DC62-2CC6-C770-B7A3-9ECAB84F83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460"/>
          <a:stretch>
            <a:fillRect/>
          </a:stretch>
        </p:blipFill>
        <p:spPr>
          <a:xfrm>
            <a:off x="2935196" y="2439568"/>
            <a:ext cx="3676290" cy="1142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321689-0641-5EAC-78A1-E9DAA31A27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5177" y="3582389"/>
            <a:ext cx="2590832" cy="1362776"/>
          </a:xfrm>
          <a:prstGeom prst="rect">
            <a:avLst/>
          </a:prstGeom>
        </p:spPr>
      </p:pic>
      <p:sp>
        <p:nvSpPr>
          <p:cNvPr id="14" name="ZoneTexte 9">
            <a:extLst>
              <a:ext uri="{FF2B5EF4-FFF2-40B4-BE49-F238E27FC236}">
                <a16:creationId xmlns:a16="http://schemas.microsoft.com/office/drawing/2014/main" id="{D39778B6-AFC2-CE50-0163-F1271D67847D}"/>
              </a:ext>
            </a:extLst>
          </p:cNvPr>
          <p:cNvSpPr txBox="1"/>
          <p:nvPr/>
        </p:nvSpPr>
        <p:spPr>
          <a:xfrm>
            <a:off x="3292046" y="5010676"/>
            <a:ext cx="3037698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ُتَساويةُ الْحَلِّ </a:t>
            </a:r>
            <a:r>
              <a:rPr lang="a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240 + 315 = 555</a:t>
            </a:r>
            <a:endParaRPr lang="ar-SA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9">
            <a:extLst>
              <a:ext uri="{FF2B5EF4-FFF2-40B4-BE49-F238E27FC236}">
                <a16:creationId xmlns:a16="http://schemas.microsoft.com/office/drawing/2014/main" id="{3D988749-AF5F-264E-6BE9-D2CF226CD4B6}"/>
              </a:ext>
            </a:extLst>
          </p:cNvPr>
          <p:cNvSpPr txBox="1"/>
          <p:nvPr/>
        </p:nvSpPr>
        <p:spPr>
          <a:xfrm>
            <a:off x="3292046" y="5784073"/>
            <a:ext cx="3037698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عبارة الْحَلِّ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</a:t>
            </a:r>
            <a:r>
              <a:rPr lang="ar-S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 rtl="1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طول نهر أم الربيع 555 كيلومترا</a:t>
            </a:r>
          </a:p>
        </p:txBody>
      </p:sp>
    </p:spTree>
    <p:extLst>
      <p:ext uri="{BB962C8B-B14F-4D97-AF65-F5344CB8AC3E}">
        <p14:creationId xmlns:p14="http://schemas.microsoft.com/office/powerpoint/2010/main" val="65752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196914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D526C-E619-03C4-56F2-2D294038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1916C4-61D1-6D45-9C0F-6E43AB19B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16D4CA-6CFB-9C34-1BEA-387D896EBFD9}"/>
              </a:ext>
            </a:extLst>
          </p:cNvPr>
          <p:cNvSpPr txBox="1"/>
          <p:nvPr/>
        </p:nvSpPr>
        <p:spPr>
          <a:xfrm>
            <a:off x="-986175" y="85493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ؤ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هذه المسألة، تخيلوا شريطا لها وحددوا المطلوب 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401173-80F0-0CE8-CE00-783CC81F0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52" y="1896630"/>
            <a:ext cx="7834039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1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128C7-1CFE-DA19-4EE5-83D52F20D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300AEF-1C18-1EA4-D66B-6CA25DF1B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2C145E-399F-4A17-1F6A-ADC1BC4A405F}"/>
              </a:ext>
            </a:extLst>
          </p:cNvPr>
          <p:cNvSpPr txBox="1"/>
          <p:nvPr/>
        </p:nvSpPr>
        <p:spPr>
          <a:xfrm>
            <a:off x="-986175" y="85493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المطلوب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المسألة؟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067C36-D974-39F0-89E4-C1F5FA0C0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69" y="1896630"/>
            <a:ext cx="7834039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0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25B5A-332E-B4EC-92E2-612B8C1C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F09B41-60C9-1B81-8FEA-9626811EB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F3C315E-6E1B-311F-0362-538035522B84}"/>
              </a:ext>
            </a:extLst>
          </p:cNvPr>
          <p:cNvSpPr txBox="1"/>
          <p:nvPr/>
        </p:nvSpPr>
        <p:spPr>
          <a:xfrm>
            <a:off x="-986175" y="85493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حساب عدد زوار المعرض خلال عطلة نهاية الأسبوع.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E2D38C-D036-D462-A4BC-3B8DC4E96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52" y="1896630"/>
            <a:ext cx="7834039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63CA3-1048-DF07-59AD-1F649A38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B49A617-EBCA-F4AA-4E0A-6970C0EE5CA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7059F8-A9FF-58CB-734E-9B4F00B4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83C4338-E32A-67AD-FAEB-4FF18A3825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5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52782" y="88386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مثلوا معطيات المسألة على نموذج الأشرطة: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989ACA-332C-1931-880F-C9B254E98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562668-DA0E-F30B-67CA-56EC20CBC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80" y="2016642"/>
            <a:ext cx="7834039" cy="432243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7807AD-5365-2CFD-B868-D4B8F64BDDDF}"/>
              </a:ext>
            </a:extLst>
          </p:cNvPr>
          <p:cNvSpPr/>
          <p:nvPr/>
        </p:nvSpPr>
        <p:spPr>
          <a:xfrm>
            <a:off x="5305096" y="3842820"/>
            <a:ext cx="2924504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41571" y="844212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50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332B4-30D8-1B20-0851-266346E03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E56581-AD18-1457-ECB9-E449A111D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12CEE7-9B35-D040-4002-7F284EB51335}"/>
              </a:ext>
            </a:extLst>
          </p:cNvPr>
          <p:cNvSpPr txBox="1"/>
          <p:nvPr/>
        </p:nvSpPr>
        <p:spPr>
          <a:xfrm>
            <a:off x="-921595" y="86532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ليشرح لنا كيف توصل للجواب؟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2F86CB-8A85-17EC-B8B1-11994A2CA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80" y="2016642"/>
            <a:ext cx="7834039" cy="432243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97DD24C-4158-686F-BDD9-9DA76C8E1B99}"/>
              </a:ext>
            </a:extLst>
          </p:cNvPr>
          <p:cNvSpPr/>
          <p:nvPr/>
        </p:nvSpPr>
        <p:spPr>
          <a:xfrm>
            <a:off x="5305096" y="3842820"/>
            <a:ext cx="2924504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16E1F8-0C78-296F-3B9C-BC54F3168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39" y="4038527"/>
            <a:ext cx="3127519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3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4A4A2-BEE6-0B1A-2492-FA114DBDD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CB7734-7027-F08D-8114-9FBF3A0D8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3DAF09E-F8D1-3D1C-55AA-C7DC70C1CC8F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 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متساوية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0A81B8-FD1E-7142-7354-CCF46BE27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80" y="2016642"/>
            <a:ext cx="7834039" cy="432243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053B2E6-E365-37B1-8E94-0081285D9DDB}"/>
              </a:ext>
            </a:extLst>
          </p:cNvPr>
          <p:cNvSpPr/>
          <p:nvPr/>
        </p:nvSpPr>
        <p:spPr>
          <a:xfrm>
            <a:off x="4540468" y="4796634"/>
            <a:ext cx="3602421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938F28-F66B-BBBB-E335-29320A61C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639" y="4038527"/>
            <a:ext cx="3127519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117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FECD3-9C5F-4589-6EDE-4293E17F0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BDBCEDE-67EF-BED0-F6F9-A746B9B4D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6944320-39AD-0939-C600-C52D41377138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، من يشرح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3815AB-F0F8-641D-3C1E-D19A529B8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80" y="1953580"/>
            <a:ext cx="7834039" cy="432243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4E210E0-932F-0D91-D1B6-F21F70936C03}"/>
              </a:ext>
            </a:extLst>
          </p:cNvPr>
          <p:cNvSpPr/>
          <p:nvPr/>
        </p:nvSpPr>
        <p:spPr>
          <a:xfrm>
            <a:off x="5998778" y="4741454"/>
            <a:ext cx="2207173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6061D00-B2B9-C8FF-97A2-B55609A23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639" y="3975465"/>
            <a:ext cx="3127519" cy="1798476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BBA9E2-8826-A057-951D-803F743B3B88}"/>
              </a:ext>
            </a:extLst>
          </p:cNvPr>
          <p:cNvSpPr/>
          <p:nvPr/>
        </p:nvSpPr>
        <p:spPr>
          <a:xfrm>
            <a:off x="3782499" y="4784319"/>
            <a:ext cx="2135609" cy="3740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FF0000"/>
                </a:solidFill>
              </a:rPr>
              <a:t>946+352+112=1 410</a:t>
            </a:r>
          </a:p>
        </p:txBody>
      </p:sp>
    </p:spTree>
    <p:extLst>
      <p:ext uri="{BB962C8B-B14F-4D97-AF65-F5344CB8AC3E}">
        <p14:creationId xmlns:p14="http://schemas.microsoft.com/office/powerpoint/2010/main" val="60093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E9269-E5E4-6250-B76F-8D302C16F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7895A5-5050-6FB6-6458-4DAAE596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25488F8-FE1E-9721-A775-50BEC779A4AD}"/>
              </a:ext>
            </a:extLst>
          </p:cNvPr>
          <p:cNvSpPr txBox="1"/>
          <p:nvPr/>
        </p:nvSpPr>
        <p:spPr>
          <a:xfrm>
            <a:off x="-923451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عبارة  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3E9FD55-C87B-04B6-A1D5-17FC3E3DD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80" y="1953580"/>
            <a:ext cx="7834039" cy="432243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CDCF92A-39BA-FED2-463F-DA12FBB50AFB}"/>
              </a:ext>
            </a:extLst>
          </p:cNvPr>
          <p:cNvSpPr/>
          <p:nvPr/>
        </p:nvSpPr>
        <p:spPr>
          <a:xfrm>
            <a:off x="6684579" y="5158392"/>
            <a:ext cx="1521372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1DC54FF-DB59-4562-BAF0-C39B09EF7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639" y="3975465"/>
            <a:ext cx="3127519" cy="1798476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72FFA84-7E1F-04EA-3C65-487FDB82600B}"/>
              </a:ext>
            </a:extLst>
          </p:cNvPr>
          <p:cNvSpPr/>
          <p:nvPr/>
        </p:nvSpPr>
        <p:spPr>
          <a:xfrm>
            <a:off x="3782499" y="4784319"/>
            <a:ext cx="2135609" cy="3740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946+352+112=1 410</a:t>
            </a:r>
          </a:p>
        </p:txBody>
      </p:sp>
    </p:spTree>
    <p:extLst>
      <p:ext uri="{BB962C8B-B14F-4D97-AF65-F5344CB8AC3E}">
        <p14:creationId xmlns:p14="http://schemas.microsoft.com/office/powerpoint/2010/main" val="218261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2454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559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5A454-501E-72A4-CA14-69F48B1FC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FD9496-8BD0-3D5E-63F0-DE1772406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3679294-D36A-D5B7-D445-5416AFA3E055}"/>
              </a:ext>
            </a:extLst>
          </p:cNvPr>
          <p:cNvSpPr txBox="1"/>
          <p:nvPr/>
        </p:nvSpPr>
        <p:spPr>
          <a:xfrm>
            <a:off x="-914540" y="88068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هذه العبارة؟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C5ECA4-8F9C-EB14-825B-1F9A1CDA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80" y="1953580"/>
            <a:ext cx="7834039" cy="432243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8B2C43-5913-6A60-F17C-4D19004FE26F}"/>
              </a:ext>
            </a:extLst>
          </p:cNvPr>
          <p:cNvSpPr/>
          <p:nvPr/>
        </p:nvSpPr>
        <p:spPr>
          <a:xfrm>
            <a:off x="6684579" y="5158392"/>
            <a:ext cx="1521372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4250E1-70D2-4E0C-B02E-585E9B682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639" y="3975465"/>
            <a:ext cx="3127519" cy="179847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1D0F2BE-0FD2-14AB-E482-44D520A6A9D2}"/>
              </a:ext>
            </a:extLst>
          </p:cNvPr>
          <p:cNvSpPr/>
          <p:nvPr/>
        </p:nvSpPr>
        <p:spPr>
          <a:xfrm>
            <a:off x="3782499" y="4784319"/>
            <a:ext cx="2135609" cy="3740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946+352+112=1 410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9641B-2E0A-A3A4-AF16-74ED02C0B0F1}"/>
              </a:ext>
            </a:extLst>
          </p:cNvPr>
          <p:cNvSpPr/>
          <p:nvPr/>
        </p:nvSpPr>
        <p:spPr>
          <a:xfrm>
            <a:off x="3846787" y="5447965"/>
            <a:ext cx="2757122" cy="325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عدد زوار المعرض خلال عطلة نهاية الأسبوع هو: </a:t>
            </a:r>
            <a:r>
              <a:rPr kumimoji="0" lang="fr-FR" sz="2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1 410</a:t>
            </a:r>
            <a:endParaRPr kumimoji="0" lang="fr-FR" sz="26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0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95267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146114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7" y="94542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 وافتحوها على 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3C647A-318B-8EC6-B613-6FBC3CD5B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839" y="2009515"/>
            <a:ext cx="3017089" cy="37618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DAB8D4-BA38-4884-DEDE-9775AF54E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265" y="2009514"/>
            <a:ext cx="3017090" cy="376182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729318" y="2843980"/>
            <a:ext cx="2507223" cy="14920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264407" y="2655346"/>
            <a:ext cx="2517796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244E8B-9951-7823-80E7-1A70A77D25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2305209"/>
            <a:ext cx="5856953" cy="34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7005" y="91374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9408B1-C17D-23CC-7F69-27087DFF4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5381" y="2329553"/>
            <a:ext cx="3420208" cy="2930705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D1020E-BD1F-CE64-A89E-A574F58BE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44237-EF45-FC91-8368-C6D5696D1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7D6CD91-8462-0DF5-8C44-D4B6A0B13DE8}"/>
              </a:ext>
            </a:extLst>
          </p:cNvPr>
          <p:cNvSpPr txBox="1"/>
          <p:nvPr/>
        </p:nvSpPr>
        <p:spPr>
          <a:xfrm>
            <a:off x="349731" y="93180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75FD5E-0ED5-3E71-B898-47D98C0CA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316B87D2-BF63-0541-7E09-90EF7C3351C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A4574BC4-0B09-3730-52DA-18BD96700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82083CCC-4FAA-9FD5-9DA9-4DF7257F2A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1DAFAACE-7317-F63E-AB4F-1884DC9D4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219" y="1956034"/>
            <a:ext cx="7493924" cy="423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2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06158E-C997-5CD1-B63A-F2E04F993A02}"/>
              </a:ext>
            </a:extLst>
          </p:cNvPr>
          <p:cNvGrpSpPr/>
          <p:nvPr/>
        </p:nvGrpSpPr>
        <p:grpSpPr>
          <a:xfrm>
            <a:off x="2090295" y="2761066"/>
            <a:ext cx="4654750" cy="1742377"/>
            <a:chOff x="2090295" y="2436266"/>
            <a:chExt cx="4654750" cy="174237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8C9BB0-7CE9-D136-4289-7BBB559E1709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81ACB0-7A00-01A0-B6F4-2D4A1E232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4BCB42E-F3C0-509D-AAE9-CBF2F16758EE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2472983-6EA5-2915-9EB1-AE97F4F1188B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CEE207-80C5-0594-CA38-EA19F0CBEF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1A255414-D9A2-88E0-5DE5-EE20B7AB1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265" y="2009514"/>
            <a:ext cx="3017090" cy="376182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1533405" y="2323053"/>
            <a:ext cx="2615808" cy="12460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AA673-B75D-058C-0694-C9F01C00E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026FD081-8996-90A0-0833-6BBFCFFBC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0358BDEF-F0A1-841A-60AA-EE5B6F3799A1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217BF831-3A27-D770-1110-4B4E7C4F5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70" y="1986223"/>
            <a:ext cx="7795936" cy="40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7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D49886A-1266-1900-C4B0-E3CBC5B14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839" y="2009515"/>
            <a:ext cx="3017089" cy="37618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C5D66E-F018-69CC-1594-C3AAFC02A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265" y="2009514"/>
            <a:ext cx="3017090" cy="376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5143-D7CA-0DA1-252A-A7C356C5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5C4DD3-D13A-5A08-A733-DA3B46AEA9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2D14FF-B526-0F0A-B928-8E5FEF9F0A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075"/>
              </a:lnSpc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B10693-B985-61FB-21B5-534E5B844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20836</TotalTime>
  <Words>1357</Words>
  <Application>Microsoft Office PowerPoint</Application>
  <PresentationFormat>Affichage à l'écran (4:3)</PresentationFormat>
  <Paragraphs>327</Paragraphs>
  <Slides>64</Slides>
  <Notes>10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64</vt:i4>
      </vt:variant>
    </vt:vector>
  </HeadingPairs>
  <TitlesOfParts>
    <vt:vector size="76" baseType="lpstr">
      <vt:lpstr>Calibri</vt:lpstr>
      <vt:lpstr>Dosis</vt:lpstr>
      <vt:lpstr>Aptos</vt:lpstr>
      <vt:lpstr>Arial</vt:lpstr>
      <vt:lpstr>Effra CC Arbc</vt:lpstr>
      <vt:lpstr>Cambria Math</vt:lpstr>
      <vt:lpstr>DengXian</vt:lpstr>
      <vt:lpstr>Aptos Display</vt:lpstr>
      <vt:lpstr>Chalkboard</vt:lpstr>
      <vt:lpstr>2_Conception personnalisée</vt:lpstr>
      <vt:lpstr>Page d'entree</vt:lpstr>
      <vt:lpstr>partie 1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HASSAN.OULHOU</dc:creator>
  <cp:lastModifiedBy>EL HAMDOUNI BTIHAJ</cp:lastModifiedBy>
  <cp:revision>7</cp:revision>
  <cp:lastPrinted>2025-08-13T10:11:39Z</cp:lastPrinted>
  <dcterms:created xsi:type="dcterms:W3CDTF">2025-08-01T12:31:49Z</dcterms:created>
  <dcterms:modified xsi:type="dcterms:W3CDTF">2025-11-23T23:43:12Z</dcterms:modified>
</cp:coreProperties>
</file>