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66"/>
  </p:notesMasterIdLst>
  <p:handoutMasterIdLst>
    <p:handoutMasterId r:id="rId67"/>
  </p:handoutMasterIdLst>
  <p:sldIdLst>
    <p:sldId id="779" r:id="rId4"/>
    <p:sldId id="911" r:id="rId5"/>
    <p:sldId id="738" r:id="rId6"/>
    <p:sldId id="780" r:id="rId7"/>
    <p:sldId id="938" r:id="rId8"/>
    <p:sldId id="907" r:id="rId9"/>
    <p:sldId id="746" r:id="rId10"/>
    <p:sldId id="784" r:id="rId11"/>
    <p:sldId id="914" r:id="rId12"/>
    <p:sldId id="986" r:id="rId13"/>
    <p:sldId id="2134806751" r:id="rId14"/>
    <p:sldId id="766" r:id="rId15"/>
    <p:sldId id="769" r:id="rId16"/>
    <p:sldId id="768" r:id="rId17"/>
    <p:sldId id="810" r:id="rId18"/>
    <p:sldId id="2134806752" r:id="rId19"/>
    <p:sldId id="2134806703" r:id="rId20"/>
    <p:sldId id="2134807088" r:id="rId21"/>
    <p:sldId id="2134807087" r:id="rId22"/>
    <p:sldId id="2134806707" r:id="rId23"/>
    <p:sldId id="2134806708" r:id="rId24"/>
    <p:sldId id="2134806738" r:id="rId25"/>
    <p:sldId id="2134806737" r:id="rId26"/>
    <p:sldId id="2134807098" r:id="rId27"/>
    <p:sldId id="2134807099" r:id="rId28"/>
    <p:sldId id="2134807100" r:id="rId29"/>
    <p:sldId id="786" r:id="rId30"/>
    <p:sldId id="812" r:id="rId31"/>
    <p:sldId id="909" r:id="rId32"/>
    <p:sldId id="833" r:id="rId33"/>
    <p:sldId id="2134807101" r:id="rId34"/>
    <p:sldId id="918" r:id="rId35"/>
    <p:sldId id="849" r:id="rId36"/>
    <p:sldId id="919" r:id="rId37"/>
    <p:sldId id="2134807102" r:id="rId38"/>
    <p:sldId id="2134806701" r:id="rId39"/>
    <p:sldId id="2134807090" r:id="rId40"/>
    <p:sldId id="2134807091" r:id="rId41"/>
    <p:sldId id="2134807092" r:id="rId42"/>
    <p:sldId id="2134807093" r:id="rId43"/>
    <p:sldId id="2134807104" r:id="rId44"/>
    <p:sldId id="2134807105" r:id="rId45"/>
    <p:sldId id="2134807106" r:id="rId46"/>
    <p:sldId id="2134807107" r:id="rId47"/>
    <p:sldId id="2134807108" r:id="rId48"/>
    <p:sldId id="2134807109" r:id="rId49"/>
    <p:sldId id="916" r:id="rId50"/>
    <p:sldId id="2134806732" r:id="rId51"/>
    <p:sldId id="2134806733" r:id="rId52"/>
    <p:sldId id="2134806734" r:id="rId53"/>
    <p:sldId id="2134806735" r:id="rId54"/>
    <p:sldId id="848" r:id="rId55"/>
    <p:sldId id="962" r:id="rId56"/>
    <p:sldId id="927" r:id="rId57"/>
    <p:sldId id="928" r:id="rId58"/>
    <p:sldId id="929" r:id="rId59"/>
    <p:sldId id="788" r:id="rId60"/>
    <p:sldId id="935" r:id="rId61"/>
    <p:sldId id="908" r:id="rId62"/>
    <p:sldId id="2134806699" r:id="rId63"/>
    <p:sldId id="937" r:id="rId64"/>
    <p:sldId id="2134806700" r:id="rId65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68"/>
    </p:embeddedFont>
    <p:embeddedFont>
      <p:font typeface="DengXian" panose="02010600030101010101" pitchFamily="2" charset="-122"/>
      <p:regular r:id="rId69"/>
      <p:bold r:id="rId70"/>
    </p:embeddedFont>
    <p:embeddedFont>
      <p:font typeface="Dosis" pitchFamily="2" charset="0"/>
      <p:regular r:id="rId71"/>
      <p:bold r:id="rId7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4862"/>
    <a:srgbClr val="BFBFBF"/>
    <a:srgbClr val="B2B3AE"/>
    <a:srgbClr val="FFC000"/>
    <a:srgbClr val="F6BB00"/>
    <a:srgbClr val="00AB9B"/>
    <a:srgbClr val="FFEFB9"/>
    <a:srgbClr val="FAE496"/>
    <a:srgbClr val="FC8D00"/>
    <a:srgbClr val="4B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28" autoAdjust="0"/>
    <p:restoredTop sz="96290" autoAdjust="0"/>
  </p:normalViewPr>
  <p:slideViewPr>
    <p:cSldViewPr snapToGrid="0">
      <p:cViewPr>
        <p:scale>
          <a:sx n="71" d="100"/>
          <a:sy n="71" d="100"/>
        </p:scale>
        <p:origin x="960" y="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30" d="100"/>
          <a:sy n="130" d="100"/>
        </p:scale>
        <p:origin x="4112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font" Target="fonts/font1.fntdata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notesMaster" Target="notesMasters/notesMaster1.xml"/><Relationship Id="rId74" Type="http://schemas.openxmlformats.org/officeDocument/2006/relationships/viewProps" Target="viewProp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font" Target="fonts/font2.fntdata"/><Relationship Id="rId77" Type="http://schemas.microsoft.com/office/2018/10/relationships/authors" Target="author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font" Target="fonts/font3.fntdata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tableStyles" Target="tableStyles.xml"/><Relationship Id="rId7" Type="http://schemas.openxmlformats.org/officeDocument/2006/relationships/slide" Target="slides/slide4.xml"/><Relationship Id="rId71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23/11/2025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23/11/2025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79450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524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3A734-69F3-9CC2-1D0E-A089DD690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D192D80-2776-1ABB-E447-8FE8EBDEEE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86D79AF-F8A6-CAE5-F8F7-9D3DC13936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0D3A497-2BD4-D1E5-8FA1-8B0CE7E19D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44164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C0334C-977C-5F00-620C-5FA1C15C7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E96FF96-BF32-C079-CECB-BE4ACF2C1D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FB93CCF-DCFD-7C5A-DAC5-BF51AF4A09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B60D97B-922B-0B52-011B-B35F37120B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02412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53793-F336-6DD9-1165-FB3D8ECBE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2B3B19C-30F5-B897-1DF6-E624454AD5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2C98BAB-9EC8-FA35-18F5-F89B89F04F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9F98C0D-E91C-37A5-F3B4-9A538AE375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23335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DFB0A2-3F33-2B78-406D-D28A37319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3CA298B-C574-9D5B-33F2-B7A4F04331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E5E57CA-FC68-3B44-31EA-9116FB33A5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E8D7072-192D-F35D-92F7-270B07CC70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438239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AF6FFF-D667-6C40-5FB1-32F997F43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683CD18-FF00-53E2-E46F-E75A581E79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B5FECC8-D347-F9D4-AFDB-66FE0833EA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A0DCDD0-A163-7988-40AA-52647CB3CD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44100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D4477-684E-698D-FBEE-CE863C95B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98AD80D-E24C-4A77-D1C9-5F8CA45F77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7FAB480-6348-D428-E176-DD3719F55C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5E5E6F7-079C-4DA1-420D-2287951621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0829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DA39-7FE0-812E-ACEE-FAEFBEBE9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20687D5-4D3B-5044-91A5-4AC07955ED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7DAEE63-A3BD-CDDD-B1FB-44297AD7E4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87CD438-36AC-65FE-75D7-8A9F93E769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176582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A1BDB-6E4C-6E5C-5894-06DE2B81B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F9C1915-E783-E6F0-B7F5-72098737A7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311FA99-5660-F73C-3569-0E8374C7CF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D3BD86-932C-389A-87F4-81685E7733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7799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08153-A742-EFBA-09AD-D072BD018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7BF3B14-CC27-18C5-9BBF-FC90A64F0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2DC8273-2AF2-1359-AB7E-27DEF9FF18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9107547-27EA-A1C0-86F5-1E81026006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98464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6B292B-EBFE-4C5B-ABBD-2FC202E5F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0CE8F63-377F-FDF0-69B8-42F265F6EC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84A07C2-9C4D-1FE0-F794-89E4AF3020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CB937A8-5D3D-42AD-E27E-46219BB91C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417499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42354-6D98-822B-C98C-F7857DE88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D81E373-D299-8DBF-DE9A-B03E67F017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D7B2D9A-170F-3BC3-EDAE-C8CFC444CC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5FDE7A9-9185-27A1-4EAB-C74B4BCDF3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11854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4D1D9-795B-0A7D-B018-43CA4D304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4DDC7E4-25D0-90B4-EA23-3B991A08A9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2D9084C-7D81-FD00-E134-53F299873F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BF65135-487B-1102-8FDB-6BBC56E6ED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84397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31F6AC-1E7A-186A-49BD-7C18BF988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2189BAF-84BD-76B1-72DF-F2A6FA7A20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4315E4B-41EB-F7FD-570C-CD781DE658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257004-E0A3-DCCC-D699-184E211C34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80785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06876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113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518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18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093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827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5C034A-7343-0FD8-306C-A50449C6B0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167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499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0" r:id="rId3"/>
    <p:sldLayoutId id="2147483902" r:id="rId4"/>
    <p:sldLayoutId id="2147483904" r:id="rId5"/>
    <p:sldLayoutId id="214748390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8" r:id="rId3"/>
    <p:sldLayoutId id="214748389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gi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2.mp4"/><Relationship Id="rId7" Type="http://schemas.openxmlformats.org/officeDocument/2006/relationships/image" Target="../media/image2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9.xml"/><Relationship Id="rId4" Type="http://schemas.openxmlformats.org/officeDocument/2006/relationships/video" Target="../media/media2.mp4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5.png"/><Relationship Id="rId4" Type="http://schemas.openxmlformats.org/officeDocument/2006/relationships/image" Target="../media/image34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6.gif"/><Relationship Id="rId4" Type="http://schemas.openxmlformats.org/officeDocument/2006/relationships/image" Target="../media/image45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9.png"/><Relationship Id="rId4" Type="http://schemas.openxmlformats.org/officeDocument/2006/relationships/image" Target="../media/image2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27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3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microsoft.com/office/2007/relationships/media" Target="../media/media4.mp4"/><Relationship Id="rId7" Type="http://schemas.openxmlformats.org/officeDocument/2006/relationships/image" Target="../media/image5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5.xml"/><Relationship Id="rId4" Type="http://schemas.openxmlformats.org/officeDocument/2006/relationships/video" Target="../media/media4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216A2-EFBC-D426-3F82-F7E9456A77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/>
          <a:lstStyle/>
          <a:p>
            <a: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المرحلة 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6240172" y="4536368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5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7035550" y="4651877"/>
            <a:ext cx="1428312" cy="1611281"/>
            <a:chOff x="6227517" y="5893431"/>
            <a:chExt cx="1428312" cy="1611281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6531361" y="721608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rtl="1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fr-FR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17</a:t>
              </a: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2AC47F2-9966-E4A5-9201-B4E8E36AFB9B}"/>
              </a:ext>
            </a:extLst>
          </p:cNvPr>
          <p:cNvGrpSpPr/>
          <p:nvPr/>
        </p:nvGrpSpPr>
        <p:grpSpPr>
          <a:xfrm>
            <a:off x="5862415" y="6021421"/>
            <a:ext cx="1145320" cy="288630"/>
            <a:chOff x="4889962" y="6512637"/>
            <a:chExt cx="1145320" cy="288630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AA11C50-240F-923B-26A4-2874F749D900}"/>
                </a:ext>
              </a:extLst>
            </p:cNvPr>
            <p:cNvSpPr/>
            <p:nvPr/>
          </p:nvSpPr>
          <p:spPr>
            <a:xfrm>
              <a:off x="4889962" y="6512637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18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A1D6075A-8D9C-27F1-CB27-32DC99EE0E14}"/>
                </a:ext>
              </a:extLst>
            </p:cNvPr>
            <p:cNvSpPr/>
            <p:nvPr/>
          </p:nvSpPr>
          <p:spPr>
            <a:xfrm>
              <a:off x="5766231" y="6520949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2346477" y="6026560"/>
            <a:ext cx="1190970" cy="288630"/>
            <a:chOff x="5305598" y="5882811"/>
            <a:chExt cx="1190970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5305598" y="588281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20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4139815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rtl="1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19</a:t>
            </a: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2BE3F2D-20F7-F44B-60B6-C470C5DF1726}"/>
              </a:ext>
            </a:extLst>
          </p:cNvPr>
          <p:cNvSpPr/>
          <p:nvPr/>
        </p:nvSpPr>
        <p:spPr>
          <a:xfrm>
            <a:off x="5026365" y="601975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DA638BA1-EC35-8510-F1CF-B7371148EBB4}"/>
              </a:ext>
            </a:extLst>
          </p:cNvPr>
          <p:cNvSpPr/>
          <p:nvPr/>
        </p:nvSpPr>
        <p:spPr>
          <a:xfrm>
            <a:off x="8194811" y="5966215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D855D27-5994-D2E9-3CDB-1EC00FBD0836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أمر  للشريحة الموالية بعد عرض الفيديو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الخامس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17</a:t>
              </a: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368704" y="2475889"/>
            <a:ext cx="3780000" cy="1106832"/>
            <a:chOff x="601701" y="1949241"/>
            <a:chExt cx="3780000" cy="1106832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01701" y="2178995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18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781701" y="2314460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: </a:t>
              </a: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وتوليف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19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الأعداد العشرية : تأطير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2B7FD4B-9013-9523-C4DB-E0D7E6EC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8770" y="4051612"/>
            <a:ext cx="3938021" cy="9408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AF7939E-E87A-0356-E390-6BC853DBC1DB}"/>
              </a:ext>
            </a:extLst>
          </p:cNvPr>
          <p:cNvSpPr txBox="1"/>
          <p:nvPr/>
        </p:nvSpPr>
        <p:spPr>
          <a:xfrm>
            <a:off x="4633007" y="4311062"/>
            <a:ext cx="34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S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الأعداد العشرية: تأطير</a:t>
            </a:r>
            <a:endParaRPr lang="ar-MA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rganigramme : Terminateur 21">
            <a:extLst>
              <a:ext uri="{FF2B5EF4-FFF2-40B4-BE49-F238E27FC236}">
                <a16:creationId xmlns:a16="http://schemas.microsoft.com/office/drawing/2014/main" id="{39F45A87-C447-713F-DB32-E69BF905D7E8}"/>
              </a:ext>
            </a:extLst>
          </p:cNvPr>
          <p:cNvSpPr/>
          <p:nvPr/>
        </p:nvSpPr>
        <p:spPr>
          <a:xfrm>
            <a:off x="6678744" y="3814722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A14FCA81-8166-1287-ADC5-F3AB60DD7383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9512068-71E3-A095-1F07-C31B9B34B2E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4" name="Organigramme : Terminateur 21">
              <a:extLst>
                <a:ext uri="{FF2B5EF4-FFF2-40B4-BE49-F238E27FC236}">
                  <a16:creationId xmlns:a16="http://schemas.microsoft.com/office/drawing/2014/main" id="{9ECF2937-F77A-48D0-14A7-B1472C7DD025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17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space réservé du texte 5">
              <a:extLst>
                <a:ext uri="{FF2B5EF4-FFF2-40B4-BE49-F238E27FC236}">
                  <a16:creationId xmlns:a16="http://schemas.microsoft.com/office/drawing/2014/main" id="{893C822C-7235-1EC3-C4B8-88615AEEC7E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56054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الأعداد العشرية 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6D378059-63CB-275E-1639-EFC88290428F}"/>
              </a:ext>
            </a:extLst>
          </p:cNvPr>
          <p:cNvSpPr txBox="1">
            <a:spLocks/>
          </p:cNvSpPr>
          <p:nvPr/>
        </p:nvSpPr>
        <p:spPr>
          <a:xfrm>
            <a:off x="548704" y="2827791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S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الأعداد العشرية : مقارنة وترتيب</a:t>
            </a:r>
            <a:endParaRPr lang="ar-MA" sz="1600" b="1" kern="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366378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الأعداد العشرية: تأطير</a:t>
            </a:r>
            <a:endParaRPr lang="en-US" sz="32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E6DAB6E-9291-5536-3691-24C8E2DC8C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746" y="2305994"/>
            <a:ext cx="3425018" cy="395408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FA1D2BD-779B-2049-3472-3359C8F620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235" y="2305994"/>
            <a:ext cx="3425019" cy="395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85567" cy="625740"/>
            <a:chOff x="976754" y="4005561"/>
            <a:chExt cx="58556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8" y="4161932"/>
              <a:ext cx="531593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99452" cy="832001"/>
            <a:chOff x="976754" y="4706199"/>
            <a:chExt cx="599452" cy="83200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54588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15</a:t>
              </a:r>
            </a:p>
            <a:p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61225" cy="625740"/>
            <a:chOff x="976754" y="2489217"/>
            <a:chExt cx="561225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21944" y="2700445"/>
              <a:ext cx="516035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562AD2F-F35A-1A9E-6E3C-D25C1CAEBC00}"/>
              </a:ext>
            </a:extLst>
          </p:cNvPr>
          <p:cNvGrpSpPr/>
          <p:nvPr/>
        </p:nvGrpSpPr>
        <p:grpSpPr>
          <a:xfrm>
            <a:off x="1682563" y="5476829"/>
            <a:ext cx="547364" cy="621681"/>
            <a:chOff x="976754" y="3247381"/>
            <a:chExt cx="547364" cy="620956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BEDB3F8-3678-AE42-1149-FF65B94F4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511F8BC-32F1-B09E-8AD6-1CA4529B8868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1085831" y="3537379"/>
            <a:ext cx="6801287" cy="123412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1347865" y="3834602"/>
            <a:ext cx="56903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تأطير أعداد عشرية.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711174" y="203589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7118026" y="3344567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11419" y="87782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61BF3648-8015-5D3D-56A0-22F6E4C7E2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AF97EA6B-27FE-8A81-EEDB-757F391BBAE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F49B8D-3A04-5BE0-70F1-AF5D6274976C}"/>
              </a:ext>
            </a:extLst>
          </p:cNvPr>
          <p:cNvSpPr/>
          <p:nvPr/>
        </p:nvSpPr>
        <p:spPr>
          <a:xfrm>
            <a:off x="1570255" y="2861240"/>
            <a:ext cx="5884432" cy="245890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A18BFC3-E215-9229-6D69-93033190A5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3DF9F52-B12E-76EF-0C5E-BA5C2A8CD36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EC3FA2E-B2D7-1E54-FF58-B0F0E30BF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49655" y="3226610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2B0B11-9743-E09F-A850-C5E602E7E0D6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5F8D49B-7B7F-7751-8FBD-F77EF94FD5D1}"/>
              </a:ext>
            </a:extLst>
          </p:cNvPr>
          <p:cNvSpPr txBox="1"/>
          <p:nvPr/>
        </p:nvSpPr>
        <p:spPr>
          <a:xfrm>
            <a:off x="1570255" y="457039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52CC188-DAA2-1506-DBAA-E536DBFF5422}"/>
              </a:ext>
            </a:extLst>
          </p:cNvPr>
          <p:cNvSpPr txBox="1"/>
          <p:nvPr/>
        </p:nvSpPr>
        <p:spPr>
          <a:xfrm>
            <a:off x="1689313" y="3924891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أحسب ذهنيا</a:t>
            </a: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1861161" y="869795"/>
            <a:ext cx="5578993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ص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51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سنصحح تمارين الواجب المنزلي.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732CE67-FF37-76FC-3257-806BB3D68A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8748" y="1740729"/>
            <a:ext cx="3356703" cy="41428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1ECEC7D-F491-A15C-C676-F0E94D7B25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630" y="1732561"/>
            <a:ext cx="3223699" cy="4142871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1B1D044-37C4-86AF-03AC-727D9E539CA6}"/>
              </a:ext>
            </a:extLst>
          </p:cNvPr>
          <p:cNvSpPr/>
          <p:nvPr/>
        </p:nvSpPr>
        <p:spPr>
          <a:xfrm flipH="1">
            <a:off x="1248547" y="4688378"/>
            <a:ext cx="2791437" cy="93933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1DECD05-FCCF-ECB4-2B07-6AE7A4441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01743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F5D9071E-8A11-A752-0868-47FBA448874F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C5AA02E-A57A-208A-FB74-B5EA242081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75D7311-F28E-68A9-74C9-CFFDF2B0DF8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1</a:t>
              </a:r>
              <a:endParaRPr kumimoji="0" lang="fr-FR" sz="1900" b="1" i="0" u="none" strike="noStrike" kern="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09C8522-A897-4066-2E37-0A441B821E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549" y="2252276"/>
            <a:ext cx="7437765" cy="291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95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F2B75-15A4-9BB0-3C8D-03445AC27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1411DD9-AB9A-661C-77A8-2D3CB6490315}"/>
              </a:ext>
            </a:extLst>
          </p:cNvPr>
          <p:cNvSpPr/>
          <p:nvPr/>
        </p:nvSpPr>
        <p:spPr>
          <a:xfrm>
            <a:off x="1570255" y="2861240"/>
            <a:ext cx="5884432" cy="245890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1681E9B2-5AF6-4C92-C1D9-C36E72B850A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23A39395-BE5F-260E-AAA1-DF7A298812BB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03900064-3AF7-D782-BEB7-680C620C86B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326008D-D4D1-B9F4-7D02-9725602351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49655" y="3837186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EA9AC8A-40CD-E1C0-A04D-81DD89B62275}"/>
              </a:ext>
            </a:extLst>
          </p:cNvPr>
          <p:cNvSpPr txBox="1"/>
          <p:nvPr/>
        </p:nvSpPr>
        <p:spPr>
          <a:xfrm>
            <a:off x="1746934" y="3301853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</a:t>
            </a:r>
            <a:endParaRPr lang="ar-MA" sz="3600" b="1" dirty="0">
              <a:solidFill>
                <a:srgbClr val="B2B3AE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1DA2B45-57A8-270D-CEBC-BD894AEBA302}"/>
              </a:ext>
            </a:extLst>
          </p:cNvPr>
          <p:cNvSpPr txBox="1"/>
          <p:nvPr/>
        </p:nvSpPr>
        <p:spPr>
          <a:xfrm>
            <a:off x="1512634" y="457682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02ABA18-D679-8421-5984-6EF79E480515}"/>
              </a:ext>
            </a:extLst>
          </p:cNvPr>
          <p:cNvSpPr txBox="1"/>
          <p:nvPr/>
        </p:nvSpPr>
        <p:spPr>
          <a:xfrm>
            <a:off x="1689313" y="3924891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أحسب ذهنيا</a:t>
            </a:r>
          </a:p>
        </p:txBody>
      </p:sp>
    </p:spTree>
    <p:extLst>
      <p:ext uri="{BB962C8B-B14F-4D97-AF65-F5344CB8AC3E}">
        <p14:creationId xmlns:p14="http://schemas.microsoft.com/office/powerpoint/2010/main" val="517290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667673" y="874657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الحساب الذهني. خذوا دفاتر البحث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4E3E3B2-DAC2-33E4-D912-1F9D1DC9B38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42875" y="881801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تان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لحساب هذه العمليات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دوّنوا النتيجة فقط في دفاتركم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كما في المثال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747470" y="2593298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83443" y="2680014"/>
              <a:ext cx="14093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/>
                <a:t>5 + 7 = … </a:t>
              </a: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2519021" y="2768475"/>
              <a:ext cx="465992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374061" y="3589664"/>
            <a:ext cx="5090686" cy="931210"/>
            <a:chOff x="2208522" y="3613351"/>
            <a:chExt cx="5090686" cy="931210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4122526" y="3879571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3200" b="1" dirty="0">
                  <a:solidFill>
                    <a:schemeClr val="accent1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365</a:t>
              </a:r>
              <a:endParaRPr lang="fr-FR" sz="3200" b="1" dirty="0">
                <a:solidFill>
                  <a:schemeClr val="bg2">
                    <a:lumMod val="25000"/>
                  </a:schemeClr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اُكْتُبُوا فِي </a:t>
              </a:r>
              <a:r>
                <a:rPr lang="ar-S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دَفاتِرِكُمْ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663664A-1D50-5A7B-AC18-27F86DB603BE}"/>
                  </a:ext>
                </a:extLst>
              </p:cNvPr>
              <p:cNvSpPr/>
              <p:nvPr/>
            </p:nvSpPr>
            <p:spPr>
              <a:xfrm>
                <a:off x="2361590" y="2633764"/>
                <a:ext cx="1739083" cy="466848"/>
              </a:xfrm>
              <a:prstGeom prst="roundRect">
                <a:avLst/>
              </a:prstGeom>
              <a:solidFill>
                <a:srgbClr val="FFEFB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𝟐𝟒𝟎</m:t>
                      </m:r>
                      <m:r>
                        <a:rPr lang="ar-SA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SA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𝟏𝟐𝟓</m:t>
                      </m:r>
                    </m:oMath>
                  </m:oMathPara>
                </a14:m>
                <a:endParaRPr b="1" dirty="0"/>
              </a:p>
            </p:txBody>
          </p:sp>
        </mc:Choice>
        <mc:Fallback xmlns="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663664A-1D50-5A7B-AC18-27F86DB603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1590" y="2633764"/>
                <a:ext cx="1739083" cy="46684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86465" y="85679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العمليات – أمامكم دقيقتان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9B05EB1-C484-FF5D-2D4B-D61C83BC97F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213108E-A767-001B-784B-4C28BA6EB2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3134"/>
          <a:stretch>
            <a:fillRect/>
          </a:stretch>
        </p:blipFill>
        <p:spPr>
          <a:xfrm>
            <a:off x="465512" y="2519996"/>
            <a:ext cx="8021782" cy="1451369"/>
          </a:xfrm>
          <a:prstGeom prst="rect">
            <a:avLst/>
          </a:prstGeom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1368E76-B68D-40F1-8493-11FDAC0043C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70412" y="871605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 دقيقة واحدة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4A2C48-8C21-FCCF-6B93-69FBEF410F2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614F72C-4F1B-3F30-4D1A-B65A85B998CF}"/>
              </a:ext>
            </a:extLst>
          </p:cNvPr>
          <p:cNvGrpSpPr/>
          <p:nvPr/>
        </p:nvGrpSpPr>
        <p:grpSpPr>
          <a:xfrm>
            <a:off x="479395" y="871605"/>
            <a:ext cx="558588" cy="625740"/>
            <a:chOff x="965530" y="5471175"/>
            <a:chExt cx="558588" cy="62574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9E55DE6-DC85-E5FD-C048-735974FCC2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BA33135A-0DFB-E829-AE23-D4227F370EE5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847C0C5C-8FD0-5D30-1B4B-818968F6C64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36061"/>
          <a:stretch>
            <a:fillRect/>
          </a:stretch>
        </p:blipFill>
        <p:spPr>
          <a:xfrm>
            <a:off x="479395" y="2464779"/>
            <a:ext cx="8021782" cy="1448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366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E764DB-F71F-3C09-E4BE-E63D6B394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FF5707E-968E-6326-965A-140D3B5B1ADB}"/>
              </a:ext>
            </a:extLst>
          </p:cNvPr>
          <p:cNvSpPr/>
          <p:nvPr/>
        </p:nvSpPr>
        <p:spPr>
          <a:xfrm>
            <a:off x="1570255" y="2861240"/>
            <a:ext cx="5884432" cy="245890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BD43935E-2C21-C516-9B7B-549D0398F81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B54FCC1-DB45-1B1B-4E4E-46097C9B6B3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CA11EB3B-3387-6EA7-E47D-EB249096EFD0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C52C0B9-6DB7-E5E1-6E0A-FC9C372064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49655" y="4449863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4A322B8-981C-8167-DFFA-EE3CD01DA20E}"/>
              </a:ext>
            </a:extLst>
          </p:cNvPr>
          <p:cNvSpPr txBox="1"/>
          <p:nvPr/>
        </p:nvSpPr>
        <p:spPr>
          <a:xfrm>
            <a:off x="1746934" y="3301853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</a:t>
            </a:r>
            <a:endParaRPr lang="ar-MA" sz="3600" b="1" dirty="0">
              <a:solidFill>
                <a:srgbClr val="B2B3AE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16821C5-FC09-F88A-2D9D-E6ACC98E4C84}"/>
              </a:ext>
            </a:extLst>
          </p:cNvPr>
          <p:cNvSpPr txBox="1"/>
          <p:nvPr/>
        </p:nvSpPr>
        <p:spPr>
          <a:xfrm>
            <a:off x="1512634" y="457682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49FEEFF-1B2E-DBC6-F871-7E4A505DD296}"/>
              </a:ext>
            </a:extLst>
          </p:cNvPr>
          <p:cNvSpPr txBox="1"/>
          <p:nvPr/>
        </p:nvSpPr>
        <p:spPr>
          <a:xfrm>
            <a:off x="1689313" y="3924891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أحسب ذهنيا</a:t>
            </a:r>
          </a:p>
        </p:txBody>
      </p:sp>
    </p:spTree>
    <p:extLst>
      <p:ext uri="{BB962C8B-B14F-4D97-AF65-F5344CB8AC3E}">
        <p14:creationId xmlns:p14="http://schemas.microsoft.com/office/powerpoint/2010/main" val="1703493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28DE9E-914F-1822-2555-6D1C2E346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53093DD-A662-83E3-CD1C-6BAF1433CD12}"/>
              </a:ext>
            </a:extLst>
          </p:cNvPr>
          <p:cNvSpPr txBox="1"/>
          <p:nvPr/>
        </p:nvSpPr>
        <p:spPr>
          <a:xfrm>
            <a:off x="667673" y="874657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لنتذكر كيفية  تحديد عدد عشري من خلال تمثيله على مستقيم مدرج :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9EC8AC5-002E-E290-31C3-1602639F14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958DCFF-FA54-7D0E-E18F-E7DB6A466C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7" y="2432794"/>
            <a:ext cx="7848839" cy="188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466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4E006-61A7-AAA0-7A37-C9833B769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81979AA-2B98-6C06-3DEF-DB439E125F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6" name="ZoneTexte 13">
            <a:extLst>
              <a:ext uri="{FF2B5EF4-FFF2-40B4-BE49-F238E27FC236}">
                <a16:creationId xmlns:a16="http://schemas.microsoft.com/office/drawing/2014/main" id="{F18BF8E3-6B92-291D-92A5-F825AD1D8504}"/>
              </a:ext>
            </a:extLst>
          </p:cNvPr>
          <p:cNvSpPr txBox="1"/>
          <p:nvPr/>
        </p:nvSpPr>
        <p:spPr>
          <a:xfrm>
            <a:off x="160878" y="838269"/>
            <a:ext cx="73427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جزء يمثل عشرا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سننتقل من </a:t>
            </a:r>
            <a:r>
              <a:rPr lang="ar-MA" b="1" dirty="0" err="1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تدريجة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إلى </a:t>
            </a:r>
            <a:r>
              <a:rPr lang="ar-MA" b="1" dirty="0" err="1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تدريجة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موالية ب 0,1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ACA5CEE-FDF9-67BE-F762-D20EF0688E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594" y="2240177"/>
            <a:ext cx="7882811" cy="237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394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959CF-BDD7-46D0-D4DF-B0C21E4A8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D59D1A2-B377-F384-9F7F-89645FF18D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C8CFEF72-F9EE-8EC0-B344-9643EA3E52CF}"/>
              </a:ext>
            </a:extLst>
          </p:cNvPr>
          <p:cNvSpPr txBox="1"/>
          <p:nvPr/>
        </p:nvSpPr>
        <p:spPr>
          <a:xfrm>
            <a:off x="231132" y="860656"/>
            <a:ext cx="73427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السهم يشير إلى </a:t>
            </a:r>
            <a:r>
              <a:rPr lang="ar-MA" b="1" dirty="0" err="1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التدريجة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التي تناسب العدد   0,7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4225D084-2E11-0D5E-5F44-8CC5319B69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594" y="2240177"/>
            <a:ext cx="7882811" cy="237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105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5B042-AFAB-27DD-691A-A604D19E9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3EB711C-5D60-A814-BAEC-2972AFFB3748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AEED119-E267-8E12-8B38-552E978BE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6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0EC876F-A09F-25C6-E865-278F2A81D48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5708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F822F9-98DF-6AE5-7F3C-06D97C67D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6F7351E-ED62-3B2C-F9E7-7CFF68166F10}"/>
              </a:ext>
            </a:extLst>
          </p:cNvPr>
          <p:cNvSpPr txBox="1"/>
          <p:nvPr/>
        </p:nvSpPr>
        <p:spPr>
          <a:xfrm>
            <a:off x="667673" y="874657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حددوا العدد العشري المناسب لما يشير له السهم: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BD83FC-FC60-63C2-F538-2589710828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7412F3E-956F-9CCC-4E09-91237BA18C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853" y="2309550"/>
            <a:ext cx="7751579" cy="2199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245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2CEAF-93DA-76B9-C96D-AEBAA0221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3C0CC8F-3F2C-A2DB-E10D-A646EC881F1A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6DDDE60-A330-FFB4-7C64-2062DD1A35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6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CDC1DC9-BB6E-63A7-552C-0C03F9BEF69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2946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9E837-6A11-17BC-9676-DF7D07795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EBFC0F9-51EB-6EE8-442C-8558543E26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5A325A2-ED7E-238F-462C-F52C5EEB3425}"/>
              </a:ext>
            </a:extLst>
          </p:cNvPr>
          <p:cNvSpPr txBox="1"/>
          <p:nvPr/>
        </p:nvSpPr>
        <p:spPr>
          <a:xfrm>
            <a:off x="0" y="835875"/>
            <a:ext cx="75397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76A7BF2-B270-8209-30B1-77E414E1BE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045" y="2050994"/>
            <a:ext cx="7913294" cy="418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064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7F1F2-DEF7-5BCA-3696-D3DBB7EAF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1DC9BCB-9E21-197A-AF66-CFF56E39BA71}"/>
              </a:ext>
            </a:extLst>
          </p:cNvPr>
          <p:cNvSpPr txBox="1"/>
          <p:nvPr/>
        </p:nvSpPr>
        <p:spPr>
          <a:xfrm>
            <a:off x="667673" y="874657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حددوا العدد العشري المناسب لما يشير له السهم: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98E099-BD55-395F-4187-8168DD9644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60F2516-4826-7A01-F219-68B634B451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049" y="2491659"/>
            <a:ext cx="7635902" cy="187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415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DD1228-67E0-0950-F379-52D50E096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603E6C9-9E77-B11A-6206-A9E37683D960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793EAA6-7BDC-D936-30C1-22D104C891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6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616A2C0-6130-1758-6846-DEEEC9C2C01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0209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EB42A-738F-2C60-502D-7C136E7A8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216962E-DB6E-2029-63FB-D2F084227B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3CC2057-EB18-835A-80A0-64CB3F810450}"/>
              </a:ext>
            </a:extLst>
          </p:cNvPr>
          <p:cNvSpPr txBox="1"/>
          <p:nvPr/>
        </p:nvSpPr>
        <p:spPr>
          <a:xfrm>
            <a:off x="0" y="835875"/>
            <a:ext cx="75397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4F7EC05C-3D20-4707-E285-C3752F45C7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842" y="2125867"/>
            <a:ext cx="7788315" cy="2606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41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C8329EB-267C-1797-2A6B-FE3DC081D1A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34BFAB9-F464-04AE-C561-B57273B0B533}"/>
              </a:ext>
            </a:extLst>
          </p:cNvPr>
          <p:cNvSpPr txBox="1"/>
          <p:nvPr/>
        </p:nvSpPr>
        <p:spPr>
          <a:xfrm>
            <a:off x="1818526" y="3663781"/>
            <a:ext cx="5021615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تأطير أعداد عشرية.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A68267D-4976-AE9E-6DBB-FD3FDB9E2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840142" y="3580753"/>
            <a:ext cx="765221" cy="765221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7C078692-967A-B16F-C27A-248D87275801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6E2C0E2E-DABA-C2D4-6541-71DDA0A946A0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CD9308D-90B3-0CDF-8746-E9A7403DCA3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0" y="830085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كيف نقوم بتأطير أعداد عشرية.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44203C0-5519-D78D-2979-C4C85775F1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D856E9-37BA-6D4F-D7F6-F1425BD7C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9D968E-9D17-97ED-8BA2-F8384FA7B7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FD4DA-F0C9-B1EA-F9DB-0F395DBED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120339A4-7E15-D044-D777-98090BBDFA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41548" y="1452282"/>
            <a:ext cx="6417130" cy="429921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E282070-46D3-213C-6B62-1EB6A2DE778B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ذ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كرنا بخطوات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تأطير أعداد عشرية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 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917827-45F6-1FF2-9359-F2F2CA23C3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B716092-7B64-FE12-1AA3-B7C620C08A85}"/>
              </a:ext>
            </a:extLst>
          </p:cNvPr>
          <p:cNvSpPr/>
          <p:nvPr/>
        </p:nvSpPr>
        <p:spPr>
          <a:xfrm>
            <a:off x="3048000" y="2545840"/>
            <a:ext cx="3130064" cy="58856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0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قيمة التأطير</a:t>
            </a:r>
            <a:endParaRPr lang="fr-FR" sz="2000" b="1" dirty="0">
              <a:solidFill>
                <a:srgbClr val="104862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4B4D88A-062D-CDFB-895F-5D9877D12BC1}"/>
              </a:ext>
            </a:extLst>
          </p:cNvPr>
          <p:cNvSpPr>
            <a:spLocks noChangeAspect="1"/>
          </p:cNvSpPr>
          <p:nvPr/>
        </p:nvSpPr>
        <p:spPr>
          <a:xfrm>
            <a:off x="6221873" y="2619925"/>
            <a:ext cx="440397" cy="440397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3AC54F5-727F-4168-3BD1-C68563ADF81D}"/>
              </a:ext>
            </a:extLst>
          </p:cNvPr>
          <p:cNvSpPr/>
          <p:nvPr/>
        </p:nvSpPr>
        <p:spPr>
          <a:xfrm>
            <a:off x="3227294" y="3390898"/>
            <a:ext cx="2987075" cy="58856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20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</a:t>
            </a:r>
            <a:r>
              <a:rPr lang="ar-MA" sz="20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الرتبة المعنية بالتأطير</a:t>
            </a:r>
            <a:endParaRPr lang="fr-FR" sz="2000" b="1" dirty="0">
              <a:solidFill>
                <a:srgbClr val="104862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949E6B84-12C2-DCA1-F748-06D77E59DC64}"/>
              </a:ext>
            </a:extLst>
          </p:cNvPr>
          <p:cNvSpPr>
            <a:spLocks noChangeAspect="1"/>
          </p:cNvSpPr>
          <p:nvPr/>
        </p:nvSpPr>
        <p:spPr>
          <a:xfrm>
            <a:off x="6258177" y="3464983"/>
            <a:ext cx="440397" cy="440397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417AD3A-24DC-DB20-0EF1-4D4754F4F1E3}"/>
              </a:ext>
            </a:extLst>
          </p:cNvPr>
          <p:cNvSpPr/>
          <p:nvPr/>
        </p:nvSpPr>
        <p:spPr>
          <a:xfrm>
            <a:off x="3532094" y="4170649"/>
            <a:ext cx="2682275" cy="58856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20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تأطير العدد</a:t>
            </a:r>
            <a:endParaRPr lang="fr-FR" sz="2000" b="1" dirty="0">
              <a:solidFill>
                <a:srgbClr val="104862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DFE4EF41-8AE5-3A8F-CD96-D688C7C6B34D}"/>
              </a:ext>
            </a:extLst>
          </p:cNvPr>
          <p:cNvSpPr>
            <a:spLocks noChangeAspect="1"/>
          </p:cNvSpPr>
          <p:nvPr/>
        </p:nvSpPr>
        <p:spPr>
          <a:xfrm>
            <a:off x="6258178" y="424473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11779991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102D4-BFBB-6A43-47DF-872DC0E4F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96B7A42-E209-C4E8-7556-892D56A324E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CFFDCA-B173-C19B-EB57-25F050E73F59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D107971-6A82-48ED-40FE-FC7C9BA9D5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C958444-BDE9-97D4-2BC5-AA819B7A7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199063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9DDC4EE3-4C07-3921-1E93-4CEDFFBC338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09983B5B-47F9-824E-3288-1A2A4A9AA9C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57C6041-A2EB-49C4-EDE7-E59CCBD4DE10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0F60B19-7CA7-9E82-9D0A-FEC7DDA520A2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B2B3AE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8F7350D-DA83-7C9D-E39D-8F32D65BBA9A}"/>
              </a:ext>
            </a:extLst>
          </p:cNvPr>
          <p:cNvSpPr txBox="1"/>
          <p:nvPr/>
        </p:nvSpPr>
        <p:spPr>
          <a:xfrm>
            <a:off x="1284390" y="4590126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39593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193D4-FBDF-E2AA-8A92-9FD05FAED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5D04386-D4F6-A4BC-3594-2E94AA92479C}"/>
              </a:ext>
            </a:extLst>
          </p:cNvPr>
          <p:cNvSpPr txBox="1"/>
          <p:nvPr/>
        </p:nvSpPr>
        <p:spPr>
          <a:xfrm>
            <a:off x="667673" y="874657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7938A97-C7C1-CA52-638B-1969B9F68F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4ACDC5-6A2A-4D69-051D-B1834BAF2F6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949993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383287" y="866674"/>
            <a:ext cx="7165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سنقوم بتأطير هذا العدد خطوة خطوة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C71B0E-7924-7392-4539-3D160720EF94}"/>
              </a:ext>
            </a:extLst>
          </p:cNvPr>
          <p:cNvSpPr txBox="1"/>
          <p:nvPr/>
        </p:nvSpPr>
        <p:spPr>
          <a:xfrm>
            <a:off x="469668" y="2845599"/>
            <a:ext cx="820466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fr-FR" sz="5000" b="1" dirty="0">
                <a:solidFill>
                  <a:schemeClr val="accent1"/>
                </a:solidFill>
                <a:latin typeface="Calibri" panose="020F0502020204030204"/>
              </a:rPr>
              <a:t>8,453</a:t>
            </a:r>
          </a:p>
        </p:txBody>
      </p:sp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50047-DE88-0C61-40AE-980630187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3D5ACA-56F3-31D0-FE3E-6ECAB61AB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210C64D1-27A3-57C0-9796-BE2A25BB5E12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المطلوب منا تأطير العدد بين الوحدتين الأقرب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533E129-D13F-78B2-4FCE-5F16D6F6D2E1}"/>
              </a:ext>
            </a:extLst>
          </p:cNvPr>
          <p:cNvSpPr/>
          <p:nvPr/>
        </p:nvSpPr>
        <p:spPr>
          <a:xfrm>
            <a:off x="5911584" y="1644085"/>
            <a:ext cx="1660492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قيمة التأطير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1B3BD865-6AA4-BA6B-ED5C-6A4A638607AA}"/>
              </a:ext>
            </a:extLst>
          </p:cNvPr>
          <p:cNvSpPr>
            <a:spLocks noChangeAspect="1"/>
          </p:cNvSpPr>
          <p:nvPr/>
        </p:nvSpPr>
        <p:spPr>
          <a:xfrm>
            <a:off x="7615885" y="1718170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1FCA50F-48CD-EFEB-EAAB-651CF4AED0F1}"/>
              </a:ext>
            </a:extLst>
          </p:cNvPr>
          <p:cNvSpPr/>
          <p:nvPr/>
        </p:nvSpPr>
        <p:spPr>
          <a:xfrm>
            <a:off x="3424844" y="1660710"/>
            <a:ext cx="1887606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الرتبة المعنية بالتأطير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239C33CC-ED88-BE76-0004-310F316BCEE7}"/>
              </a:ext>
            </a:extLst>
          </p:cNvPr>
          <p:cNvSpPr>
            <a:spLocks noChangeAspect="1"/>
          </p:cNvSpPr>
          <p:nvPr/>
        </p:nvSpPr>
        <p:spPr>
          <a:xfrm>
            <a:off x="5356258" y="1734795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90E49D1-2280-3DD1-54A7-26B268C494A9}"/>
              </a:ext>
            </a:extLst>
          </p:cNvPr>
          <p:cNvSpPr/>
          <p:nvPr/>
        </p:nvSpPr>
        <p:spPr>
          <a:xfrm>
            <a:off x="748145" y="1696391"/>
            <a:ext cx="2077565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تأطير العدد...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D660993A-7AD3-B4B0-5882-84C0C55EDF0D}"/>
              </a:ext>
            </a:extLst>
          </p:cNvPr>
          <p:cNvSpPr>
            <a:spLocks noChangeAspect="1"/>
          </p:cNvSpPr>
          <p:nvPr/>
        </p:nvSpPr>
        <p:spPr>
          <a:xfrm>
            <a:off x="2869519" y="1770476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2683785-4E89-7F06-6659-DD771D5CFAE2}"/>
              </a:ext>
            </a:extLst>
          </p:cNvPr>
          <p:cNvSpPr txBox="1"/>
          <p:nvPr/>
        </p:nvSpPr>
        <p:spPr>
          <a:xfrm>
            <a:off x="481036" y="3264482"/>
            <a:ext cx="820466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fr-FR" sz="5000" b="1" dirty="0">
                <a:solidFill>
                  <a:schemeClr val="accent1"/>
                </a:solidFill>
                <a:latin typeface="Calibri" panose="020F0502020204030204"/>
              </a:rPr>
              <a:t>8,453</a:t>
            </a:r>
          </a:p>
        </p:txBody>
      </p:sp>
    </p:spTree>
    <p:extLst>
      <p:ext uri="{BB962C8B-B14F-4D97-AF65-F5344CB8AC3E}">
        <p14:creationId xmlns:p14="http://schemas.microsoft.com/office/powerpoint/2010/main" val="332040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C94CA-7E54-0CCF-2831-91289145D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AB76BA-C1CA-149F-345C-26FECDAC1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E59A499F-BF40-7C9F-2A69-335FCE0835B3}"/>
              </a:ext>
            </a:extLst>
          </p:cNvPr>
          <p:cNvSpPr txBox="1"/>
          <p:nvPr/>
        </p:nvSpPr>
        <p:spPr>
          <a:xfrm>
            <a:off x="465514" y="853335"/>
            <a:ext cx="69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حددنا قيمة التأطير؟  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47A57A8-AD62-757E-CBA5-D2C639E432B5}"/>
              </a:ext>
            </a:extLst>
          </p:cNvPr>
          <p:cNvSpPr txBox="1"/>
          <p:nvPr/>
        </p:nvSpPr>
        <p:spPr>
          <a:xfrm>
            <a:off x="481036" y="3264482"/>
            <a:ext cx="82046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fr-FR" sz="5400" b="1" dirty="0">
                <a:solidFill>
                  <a:srgbClr val="FF0000"/>
                </a:solidFill>
                <a:latin typeface="Calibri" panose="020F0502020204030204"/>
              </a:rPr>
              <a:t> …. &lt;</a:t>
            </a:r>
            <a:r>
              <a:rPr lang="fr-FR" sz="5000" b="1" dirty="0">
                <a:solidFill>
                  <a:schemeClr val="accent1"/>
                </a:solidFill>
                <a:latin typeface="Calibri" panose="020F0502020204030204"/>
              </a:rPr>
              <a:t> 8,453 </a:t>
            </a:r>
            <a:r>
              <a:rPr lang="fr-FR" sz="5400" b="1" dirty="0">
                <a:solidFill>
                  <a:srgbClr val="FF0000"/>
                </a:solidFill>
                <a:latin typeface="Calibri" panose="020F0502020204030204"/>
              </a:rPr>
              <a:t>&lt; ….</a:t>
            </a:r>
            <a:endParaRPr lang="fr-FR" sz="5000" b="1" dirty="0">
              <a:solidFill>
                <a:srgbClr val="FF0000"/>
              </a:solidFill>
              <a:latin typeface="Calibri" panose="020F0502020204030204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510651F-B445-D5D8-2B94-94AEF459701F}"/>
              </a:ext>
            </a:extLst>
          </p:cNvPr>
          <p:cNvSpPr/>
          <p:nvPr/>
        </p:nvSpPr>
        <p:spPr>
          <a:xfrm>
            <a:off x="5911584" y="1644085"/>
            <a:ext cx="1660492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قيمة التأطير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B3E2D82-5CFD-48D3-4F67-11F1C0E91A78}"/>
              </a:ext>
            </a:extLst>
          </p:cNvPr>
          <p:cNvSpPr>
            <a:spLocks noChangeAspect="1"/>
          </p:cNvSpPr>
          <p:nvPr/>
        </p:nvSpPr>
        <p:spPr>
          <a:xfrm>
            <a:off x="7615885" y="1718170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FF9C225-9B1F-2992-B74B-13D7C19EDD33}"/>
              </a:ext>
            </a:extLst>
          </p:cNvPr>
          <p:cNvSpPr/>
          <p:nvPr/>
        </p:nvSpPr>
        <p:spPr>
          <a:xfrm>
            <a:off x="3424844" y="1660710"/>
            <a:ext cx="1887606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الرتبة المعنية بالتأطير</a:t>
            </a: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9BD80A06-4C95-9976-2DB0-E6676386BABC}"/>
              </a:ext>
            </a:extLst>
          </p:cNvPr>
          <p:cNvSpPr>
            <a:spLocks noChangeAspect="1"/>
          </p:cNvSpPr>
          <p:nvPr/>
        </p:nvSpPr>
        <p:spPr>
          <a:xfrm>
            <a:off x="5356258" y="1734795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FF0E2F2-9854-8FF2-34F5-6C9190794CC8}"/>
              </a:ext>
            </a:extLst>
          </p:cNvPr>
          <p:cNvSpPr/>
          <p:nvPr/>
        </p:nvSpPr>
        <p:spPr>
          <a:xfrm>
            <a:off x="748145" y="1696391"/>
            <a:ext cx="2077565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تأطير العدد...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75631A7F-E804-312F-0D60-7A8B35F22426}"/>
              </a:ext>
            </a:extLst>
          </p:cNvPr>
          <p:cNvSpPr>
            <a:spLocks noChangeAspect="1"/>
          </p:cNvSpPr>
          <p:nvPr/>
        </p:nvSpPr>
        <p:spPr>
          <a:xfrm>
            <a:off x="2869519" y="1770476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5" name="Parenthèse fermante 14">
            <a:extLst>
              <a:ext uri="{FF2B5EF4-FFF2-40B4-BE49-F238E27FC236}">
                <a16:creationId xmlns:a16="http://schemas.microsoft.com/office/drawing/2014/main" id="{A93EFADB-3059-08B6-908B-CCEB5A98FD43}"/>
              </a:ext>
            </a:extLst>
          </p:cNvPr>
          <p:cNvSpPr/>
          <p:nvPr/>
        </p:nvSpPr>
        <p:spPr>
          <a:xfrm rot="16200000">
            <a:off x="4478911" y="1501513"/>
            <a:ext cx="331694" cy="3638096"/>
          </a:xfrm>
          <a:prstGeom prst="rightBracke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00944CD-E0F4-AAAE-ADA9-9BFF0A360EAE}"/>
              </a:ext>
            </a:extLst>
          </p:cNvPr>
          <p:cNvSpPr txBox="1"/>
          <p:nvPr/>
        </p:nvSpPr>
        <p:spPr>
          <a:xfrm>
            <a:off x="4491317" y="2934367"/>
            <a:ext cx="425823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82945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2F0F5-D6CC-F1D3-59E6-8C32179D7A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C7A4C94-2FC8-6975-22B3-32A75051FE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9E5AD9D2-3811-D7CD-4F59-3B15BFBFAB73}"/>
              </a:ext>
            </a:extLst>
          </p:cNvPr>
          <p:cNvSpPr txBox="1"/>
          <p:nvPr/>
        </p:nvSpPr>
        <p:spPr>
          <a:xfrm>
            <a:off x="465514" y="853335"/>
            <a:ext cx="69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 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BDADB91-5D61-F592-CAA5-D6A99CB30FBB}"/>
              </a:ext>
            </a:extLst>
          </p:cNvPr>
          <p:cNvSpPr/>
          <p:nvPr/>
        </p:nvSpPr>
        <p:spPr>
          <a:xfrm>
            <a:off x="5911584" y="1644085"/>
            <a:ext cx="1660492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قيمة التأطير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8F0C6B19-4977-44AC-59BA-E862A3BE4377}"/>
              </a:ext>
            </a:extLst>
          </p:cNvPr>
          <p:cNvSpPr>
            <a:spLocks noChangeAspect="1"/>
          </p:cNvSpPr>
          <p:nvPr/>
        </p:nvSpPr>
        <p:spPr>
          <a:xfrm>
            <a:off x="7615885" y="1718170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5C6B5BC-5A44-7A29-6E1D-170D9112D5F1}"/>
              </a:ext>
            </a:extLst>
          </p:cNvPr>
          <p:cNvSpPr/>
          <p:nvPr/>
        </p:nvSpPr>
        <p:spPr>
          <a:xfrm>
            <a:off x="3424844" y="1660710"/>
            <a:ext cx="1887606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الرتبة المعنية بالتأطير</a:t>
            </a: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8DF55F87-2642-E899-71F0-523EF7F45233}"/>
              </a:ext>
            </a:extLst>
          </p:cNvPr>
          <p:cNvSpPr>
            <a:spLocks noChangeAspect="1"/>
          </p:cNvSpPr>
          <p:nvPr/>
        </p:nvSpPr>
        <p:spPr>
          <a:xfrm>
            <a:off x="5356258" y="1734795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9E56363-FD6F-7082-195B-9D1CAAE56509}"/>
              </a:ext>
            </a:extLst>
          </p:cNvPr>
          <p:cNvSpPr/>
          <p:nvPr/>
        </p:nvSpPr>
        <p:spPr>
          <a:xfrm>
            <a:off x="748145" y="1696391"/>
            <a:ext cx="2077565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تأطير العدد...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6A12E8A6-4BDF-3D36-28D4-9FFFFFE07789}"/>
              </a:ext>
            </a:extLst>
          </p:cNvPr>
          <p:cNvSpPr>
            <a:spLocks noChangeAspect="1"/>
          </p:cNvSpPr>
          <p:nvPr/>
        </p:nvSpPr>
        <p:spPr>
          <a:xfrm>
            <a:off x="2869519" y="1770476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4434E7F-C60C-7B72-8121-965187885E8B}"/>
              </a:ext>
            </a:extLst>
          </p:cNvPr>
          <p:cNvSpPr txBox="1"/>
          <p:nvPr/>
        </p:nvSpPr>
        <p:spPr>
          <a:xfrm>
            <a:off x="481036" y="3264482"/>
            <a:ext cx="82046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fr-FR" sz="5400" b="1" dirty="0">
                <a:solidFill>
                  <a:srgbClr val="104862"/>
                </a:solidFill>
                <a:latin typeface="Calibri" panose="020F0502020204030204"/>
              </a:rPr>
              <a:t> …. &lt;</a:t>
            </a:r>
            <a:r>
              <a:rPr lang="fr-FR" sz="5000" b="1" dirty="0">
                <a:solidFill>
                  <a:srgbClr val="104862"/>
                </a:solidFill>
                <a:latin typeface="Calibri" panose="020F0502020204030204"/>
              </a:rPr>
              <a:t> 8,453 </a:t>
            </a:r>
            <a:r>
              <a:rPr lang="fr-FR" sz="5400" b="1" dirty="0">
                <a:solidFill>
                  <a:srgbClr val="104862"/>
                </a:solidFill>
                <a:latin typeface="Calibri" panose="020F0502020204030204"/>
              </a:rPr>
              <a:t>&lt; ….</a:t>
            </a:r>
            <a:endParaRPr lang="fr-FR" sz="5000" b="1" dirty="0">
              <a:solidFill>
                <a:srgbClr val="104862"/>
              </a:solidFill>
              <a:latin typeface="Calibri" panose="020F0502020204030204"/>
            </a:endParaRPr>
          </a:p>
        </p:txBody>
      </p:sp>
      <p:sp>
        <p:nvSpPr>
          <p:cNvPr id="4" name="Parenthèse fermante 3">
            <a:extLst>
              <a:ext uri="{FF2B5EF4-FFF2-40B4-BE49-F238E27FC236}">
                <a16:creationId xmlns:a16="http://schemas.microsoft.com/office/drawing/2014/main" id="{541DA2A8-33B9-73EC-4C37-F2B2C1118C6A}"/>
              </a:ext>
            </a:extLst>
          </p:cNvPr>
          <p:cNvSpPr/>
          <p:nvPr/>
        </p:nvSpPr>
        <p:spPr>
          <a:xfrm rot="16200000">
            <a:off x="4478911" y="1501513"/>
            <a:ext cx="331694" cy="3638096"/>
          </a:xfrm>
          <a:prstGeom prst="rightBracke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01F3E6B-E4C2-E2FC-48A8-97FEB1EB0E10}"/>
              </a:ext>
            </a:extLst>
          </p:cNvPr>
          <p:cNvSpPr txBox="1"/>
          <p:nvPr/>
        </p:nvSpPr>
        <p:spPr>
          <a:xfrm>
            <a:off x="4491317" y="2934367"/>
            <a:ext cx="425823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386134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10C11-8883-D223-5FA2-99BF082D6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C1DCBF-C12A-0705-B94D-40F403EBE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05076FF-33DD-9F92-6552-9D181F169F07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لماذا الرتبة المعنية بالتأطير هي 8؟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EFBD356-B875-F40A-968D-FE7C27AADDF9}"/>
              </a:ext>
            </a:extLst>
          </p:cNvPr>
          <p:cNvSpPr/>
          <p:nvPr/>
        </p:nvSpPr>
        <p:spPr>
          <a:xfrm>
            <a:off x="5911584" y="1644085"/>
            <a:ext cx="1660492" cy="588569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قيمة التأطير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68BBCE2E-41F7-9D9F-B865-3D04A9BAAED2}"/>
              </a:ext>
            </a:extLst>
          </p:cNvPr>
          <p:cNvSpPr>
            <a:spLocks noChangeAspect="1"/>
          </p:cNvSpPr>
          <p:nvPr/>
        </p:nvSpPr>
        <p:spPr>
          <a:xfrm>
            <a:off x="7615885" y="1718170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FEB969F-62A4-9A0E-B5D4-F57802722B35}"/>
              </a:ext>
            </a:extLst>
          </p:cNvPr>
          <p:cNvSpPr/>
          <p:nvPr/>
        </p:nvSpPr>
        <p:spPr>
          <a:xfrm>
            <a:off x="3424844" y="1660710"/>
            <a:ext cx="1887606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الرتبة المعنية بالتأطير</a:t>
            </a: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D822542E-DC45-4AA0-E127-3DAC0AB7803B}"/>
              </a:ext>
            </a:extLst>
          </p:cNvPr>
          <p:cNvSpPr>
            <a:spLocks noChangeAspect="1"/>
          </p:cNvSpPr>
          <p:nvPr/>
        </p:nvSpPr>
        <p:spPr>
          <a:xfrm>
            <a:off x="5356258" y="173479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976183B-751F-DDFE-14E6-49D063168EAD}"/>
              </a:ext>
            </a:extLst>
          </p:cNvPr>
          <p:cNvSpPr/>
          <p:nvPr/>
        </p:nvSpPr>
        <p:spPr>
          <a:xfrm>
            <a:off x="748145" y="1696391"/>
            <a:ext cx="2077565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تأطير العدد...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276929BE-5DB9-1036-77A1-F28E25FB24BE}"/>
              </a:ext>
            </a:extLst>
          </p:cNvPr>
          <p:cNvSpPr>
            <a:spLocks noChangeAspect="1"/>
          </p:cNvSpPr>
          <p:nvPr/>
        </p:nvSpPr>
        <p:spPr>
          <a:xfrm>
            <a:off x="2869519" y="1770476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0D35692-1C0F-BE07-E2B4-F63637AD76DF}"/>
              </a:ext>
            </a:extLst>
          </p:cNvPr>
          <p:cNvSpPr txBox="1"/>
          <p:nvPr/>
        </p:nvSpPr>
        <p:spPr>
          <a:xfrm>
            <a:off x="481036" y="3264482"/>
            <a:ext cx="82046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fr-FR" sz="5400" b="1" dirty="0">
                <a:solidFill>
                  <a:srgbClr val="104862"/>
                </a:solidFill>
                <a:latin typeface="Calibri" panose="020F0502020204030204"/>
              </a:rPr>
              <a:t> …. &lt;</a:t>
            </a:r>
            <a:r>
              <a:rPr lang="fr-FR" sz="5000" b="1" dirty="0">
                <a:solidFill>
                  <a:srgbClr val="104862"/>
                </a:solidFill>
                <a:latin typeface="Calibri" panose="020F0502020204030204"/>
              </a:rPr>
              <a:t> </a:t>
            </a:r>
            <a:r>
              <a:rPr lang="fr-FR" sz="5000" b="1" dirty="0">
                <a:solidFill>
                  <a:srgbClr val="C00000"/>
                </a:solidFill>
                <a:latin typeface="Calibri" panose="020F0502020204030204"/>
              </a:rPr>
              <a:t>8</a:t>
            </a:r>
            <a:r>
              <a:rPr lang="fr-FR" sz="5000" b="1" dirty="0">
                <a:solidFill>
                  <a:srgbClr val="104862"/>
                </a:solidFill>
                <a:latin typeface="Calibri" panose="020F0502020204030204"/>
              </a:rPr>
              <a:t>,453 </a:t>
            </a:r>
            <a:r>
              <a:rPr lang="fr-FR" sz="5400" b="1" dirty="0">
                <a:solidFill>
                  <a:srgbClr val="104862"/>
                </a:solidFill>
                <a:latin typeface="Calibri" panose="020F0502020204030204"/>
              </a:rPr>
              <a:t>&lt; ….</a:t>
            </a:r>
            <a:endParaRPr lang="fr-FR" sz="5000" b="1" dirty="0">
              <a:solidFill>
                <a:srgbClr val="104862"/>
              </a:solidFill>
              <a:latin typeface="Calibri" panose="020F0502020204030204"/>
            </a:endParaRPr>
          </a:p>
        </p:txBody>
      </p:sp>
      <p:sp>
        <p:nvSpPr>
          <p:cNvPr id="16" name="Parenthèse fermante 15">
            <a:extLst>
              <a:ext uri="{FF2B5EF4-FFF2-40B4-BE49-F238E27FC236}">
                <a16:creationId xmlns:a16="http://schemas.microsoft.com/office/drawing/2014/main" id="{58D35B1E-C012-8B95-C182-454BCC192EA0}"/>
              </a:ext>
            </a:extLst>
          </p:cNvPr>
          <p:cNvSpPr/>
          <p:nvPr/>
        </p:nvSpPr>
        <p:spPr>
          <a:xfrm rot="16200000">
            <a:off x="4478911" y="1501513"/>
            <a:ext cx="331694" cy="3638096"/>
          </a:xfrm>
          <a:prstGeom prst="rightBracke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A3D1DD-D972-9B8A-CE23-67B6F563D107}"/>
              </a:ext>
            </a:extLst>
          </p:cNvPr>
          <p:cNvSpPr txBox="1"/>
          <p:nvPr/>
        </p:nvSpPr>
        <p:spPr>
          <a:xfrm>
            <a:off x="4491317" y="2934367"/>
            <a:ext cx="425823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67946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52978-382C-AC73-9CBC-255208F97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40A08E4-0D53-00A3-B3B8-4B47DF93AA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FAF8D462-9787-8A31-4E81-EBE5613B4725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الثالثة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4E319820-6317-C8E0-3948-7353BC8351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1" y="4581436"/>
            <a:ext cx="1291214" cy="1936823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06D3807-1180-9007-8958-F80DD9D0D2F8}"/>
              </a:ext>
            </a:extLst>
          </p:cNvPr>
          <p:cNvSpPr/>
          <p:nvPr/>
        </p:nvSpPr>
        <p:spPr>
          <a:xfrm>
            <a:off x="5911584" y="1644085"/>
            <a:ext cx="1660492" cy="588569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قيمة التأطير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0D470D6A-CA85-9DEC-68D0-D11D69BFEE24}"/>
              </a:ext>
            </a:extLst>
          </p:cNvPr>
          <p:cNvSpPr>
            <a:spLocks noChangeAspect="1"/>
          </p:cNvSpPr>
          <p:nvPr/>
        </p:nvSpPr>
        <p:spPr>
          <a:xfrm>
            <a:off x="7615885" y="1718170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DD07971-E9F4-D7AC-7DC8-8B416BD41172}"/>
              </a:ext>
            </a:extLst>
          </p:cNvPr>
          <p:cNvSpPr/>
          <p:nvPr/>
        </p:nvSpPr>
        <p:spPr>
          <a:xfrm>
            <a:off x="3424844" y="1660710"/>
            <a:ext cx="1887606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الرتبة المعنية بالتأطير</a:t>
            </a: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FF2D429E-2F25-A962-3E18-0471F14C50C5}"/>
              </a:ext>
            </a:extLst>
          </p:cNvPr>
          <p:cNvSpPr>
            <a:spLocks noChangeAspect="1"/>
          </p:cNvSpPr>
          <p:nvPr/>
        </p:nvSpPr>
        <p:spPr>
          <a:xfrm>
            <a:off x="5356258" y="173479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498929A-F513-9AD2-ACD9-33EAB3071193}"/>
              </a:ext>
            </a:extLst>
          </p:cNvPr>
          <p:cNvSpPr/>
          <p:nvPr/>
        </p:nvSpPr>
        <p:spPr>
          <a:xfrm>
            <a:off x="748145" y="1696391"/>
            <a:ext cx="2077565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تأطير العدد...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0943F0FA-1AFF-9F1A-9614-88397AEDB47C}"/>
              </a:ext>
            </a:extLst>
          </p:cNvPr>
          <p:cNvSpPr>
            <a:spLocks noChangeAspect="1"/>
          </p:cNvSpPr>
          <p:nvPr/>
        </p:nvSpPr>
        <p:spPr>
          <a:xfrm>
            <a:off x="2869519" y="1770476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567E8CA-4841-4AA3-1F53-EF7F7D3EE6C9}"/>
              </a:ext>
            </a:extLst>
          </p:cNvPr>
          <p:cNvSpPr txBox="1"/>
          <p:nvPr/>
        </p:nvSpPr>
        <p:spPr>
          <a:xfrm>
            <a:off x="481036" y="3264482"/>
            <a:ext cx="82046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fr-FR" sz="5400" b="1" dirty="0">
                <a:solidFill>
                  <a:srgbClr val="104862"/>
                </a:solidFill>
                <a:latin typeface="Calibri" panose="020F0502020204030204"/>
              </a:rPr>
              <a:t> …. &lt;</a:t>
            </a:r>
            <a:r>
              <a:rPr lang="fr-FR" sz="5000" b="1" dirty="0">
                <a:solidFill>
                  <a:srgbClr val="104862"/>
                </a:solidFill>
                <a:latin typeface="Calibri" panose="020F0502020204030204"/>
              </a:rPr>
              <a:t> </a:t>
            </a:r>
            <a:r>
              <a:rPr lang="fr-FR" sz="5000" b="1" dirty="0">
                <a:solidFill>
                  <a:srgbClr val="C00000"/>
                </a:solidFill>
                <a:latin typeface="Calibri" panose="020F0502020204030204"/>
              </a:rPr>
              <a:t>8</a:t>
            </a:r>
            <a:r>
              <a:rPr lang="fr-FR" sz="5000" b="1" dirty="0">
                <a:solidFill>
                  <a:srgbClr val="104862"/>
                </a:solidFill>
                <a:latin typeface="Calibri" panose="020F0502020204030204"/>
              </a:rPr>
              <a:t>,453 </a:t>
            </a:r>
            <a:r>
              <a:rPr lang="fr-FR" sz="5400" b="1" dirty="0">
                <a:solidFill>
                  <a:srgbClr val="104862"/>
                </a:solidFill>
                <a:latin typeface="Calibri" panose="020F0502020204030204"/>
              </a:rPr>
              <a:t>&lt; ….</a:t>
            </a:r>
            <a:endParaRPr lang="fr-FR" sz="5000" b="1" dirty="0">
              <a:solidFill>
                <a:srgbClr val="104862"/>
              </a:solidFill>
              <a:latin typeface="Calibri" panose="020F0502020204030204"/>
            </a:endParaRPr>
          </a:p>
        </p:txBody>
      </p:sp>
      <p:sp>
        <p:nvSpPr>
          <p:cNvPr id="14" name="Parenthèse fermante 13">
            <a:extLst>
              <a:ext uri="{FF2B5EF4-FFF2-40B4-BE49-F238E27FC236}">
                <a16:creationId xmlns:a16="http://schemas.microsoft.com/office/drawing/2014/main" id="{1031CC3E-FF2B-DA62-7259-2388DEBA4E62}"/>
              </a:ext>
            </a:extLst>
          </p:cNvPr>
          <p:cNvSpPr/>
          <p:nvPr/>
        </p:nvSpPr>
        <p:spPr>
          <a:xfrm rot="16200000">
            <a:off x="4478911" y="1501513"/>
            <a:ext cx="331694" cy="3638096"/>
          </a:xfrm>
          <a:prstGeom prst="rightBracke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9E7C85A-AD4B-64D7-EE63-AABDEB5FAD74}"/>
              </a:ext>
            </a:extLst>
          </p:cNvPr>
          <p:cNvSpPr txBox="1"/>
          <p:nvPr/>
        </p:nvSpPr>
        <p:spPr>
          <a:xfrm>
            <a:off x="4491317" y="2934367"/>
            <a:ext cx="425823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132044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0C59CA-425B-1472-2DC8-C4D672ED4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2F260CE-2240-3D2C-9628-BF03581608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AD3F3577-4DBE-DBB4-0E1A-ACBAF2797300}"/>
              </a:ext>
            </a:extLst>
          </p:cNvPr>
          <p:cNvSpPr txBox="1"/>
          <p:nvPr/>
        </p:nvSpPr>
        <p:spPr>
          <a:xfrm>
            <a:off x="648394" y="853291"/>
            <a:ext cx="6829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اكتبوا  تأطير العدد العشري إلى الوحدتين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الأقرب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D21E3F1-7441-63D1-E11A-FFB35A86BF55}"/>
              </a:ext>
            </a:extLst>
          </p:cNvPr>
          <p:cNvSpPr/>
          <p:nvPr/>
        </p:nvSpPr>
        <p:spPr>
          <a:xfrm>
            <a:off x="5911584" y="1644085"/>
            <a:ext cx="166049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قيمة التأطير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B31740A6-17F8-1C85-921F-494234A372DC}"/>
              </a:ext>
            </a:extLst>
          </p:cNvPr>
          <p:cNvSpPr>
            <a:spLocks noChangeAspect="1"/>
          </p:cNvSpPr>
          <p:nvPr/>
        </p:nvSpPr>
        <p:spPr>
          <a:xfrm>
            <a:off x="7615885" y="1718170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702238B-B01A-7A57-D606-E01180A6CF14}"/>
              </a:ext>
            </a:extLst>
          </p:cNvPr>
          <p:cNvSpPr/>
          <p:nvPr/>
        </p:nvSpPr>
        <p:spPr>
          <a:xfrm>
            <a:off x="3424844" y="1660710"/>
            <a:ext cx="1887606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</a:t>
            </a:r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الرتبة المعنية بالتأطير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571A30BC-9F93-6E27-46D6-853251AB9773}"/>
              </a:ext>
            </a:extLst>
          </p:cNvPr>
          <p:cNvSpPr>
            <a:spLocks noChangeAspect="1"/>
          </p:cNvSpPr>
          <p:nvPr/>
        </p:nvSpPr>
        <p:spPr>
          <a:xfrm>
            <a:off x="5356258" y="1734795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AE03CD1-F0F8-783B-AE4A-690A5E7E68F0}"/>
              </a:ext>
            </a:extLst>
          </p:cNvPr>
          <p:cNvSpPr/>
          <p:nvPr/>
        </p:nvSpPr>
        <p:spPr>
          <a:xfrm>
            <a:off x="748145" y="1696391"/>
            <a:ext cx="2077565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تأطير العدد...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53DA52E4-FAC2-DF38-4F15-CA0351C29364}"/>
              </a:ext>
            </a:extLst>
          </p:cNvPr>
          <p:cNvSpPr>
            <a:spLocks noChangeAspect="1"/>
          </p:cNvSpPr>
          <p:nvPr/>
        </p:nvSpPr>
        <p:spPr>
          <a:xfrm>
            <a:off x="2869519" y="1770476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5941A93-6702-FE03-2C48-0A5179B19E01}"/>
              </a:ext>
            </a:extLst>
          </p:cNvPr>
          <p:cNvSpPr txBox="1"/>
          <p:nvPr/>
        </p:nvSpPr>
        <p:spPr>
          <a:xfrm>
            <a:off x="481036" y="3264482"/>
            <a:ext cx="82046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fr-FR" sz="5400" b="1" dirty="0">
                <a:solidFill>
                  <a:srgbClr val="104862"/>
                </a:solidFill>
                <a:latin typeface="Calibri" panose="020F0502020204030204"/>
              </a:rPr>
              <a:t> …. &lt;</a:t>
            </a:r>
            <a:r>
              <a:rPr lang="fr-FR" sz="5000" b="1" dirty="0">
                <a:solidFill>
                  <a:srgbClr val="104862"/>
                </a:solidFill>
                <a:latin typeface="Calibri" panose="020F0502020204030204"/>
              </a:rPr>
              <a:t> </a:t>
            </a:r>
            <a:r>
              <a:rPr lang="fr-FR" sz="5000" b="1" dirty="0">
                <a:solidFill>
                  <a:srgbClr val="C00000"/>
                </a:solidFill>
                <a:latin typeface="Calibri" panose="020F0502020204030204"/>
              </a:rPr>
              <a:t>8</a:t>
            </a:r>
            <a:r>
              <a:rPr lang="fr-FR" sz="5000" b="1" dirty="0">
                <a:solidFill>
                  <a:srgbClr val="104862"/>
                </a:solidFill>
                <a:latin typeface="Calibri" panose="020F0502020204030204"/>
              </a:rPr>
              <a:t>,453 </a:t>
            </a:r>
            <a:r>
              <a:rPr lang="fr-FR" sz="5400" b="1" dirty="0">
                <a:solidFill>
                  <a:srgbClr val="104862"/>
                </a:solidFill>
                <a:latin typeface="Calibri" panose="020F0502020204030204"/>
              </a:rPr>
              <a:t>&lt; ….</a:t>
            </a:r>
            <a:endParaRPr lang="fr-FR" sz="5000" b="1" dirty="0">
              <a:solidFill>
                <a:srgbClr val="104862"/>
              </a:solidFill>
              <a:latin typeface="Calibri" panose="020F0502020204030204"/>
            </a:endParaRPr>
          </a:p>
        </p:txBody>
      </p:sp>
      <p:sp>
        <p:nvSpPr>
          <p:cNvPr id="4" name="Parenthèse fermante 3">
            <a:extLst>
              <a:ext uri="{FF2B5EF4-FFF2-40B4-BE49-F238E27FC236}">
                <a16:creationId xmlns:a16="http://schemas.microsoft.com/office/drawing/2014/main" id="{5F9114F6-20F5-11CD-A62D-7D5A82A51FE5}"/>
              </a:ext>
            </a:extLst>
          </p:cNvPr>
          <p:cNvSpPr/>
          <p:nvPr/>
        </p:nvSpPr>
        <p:spPr>
          <a:xfrm rot="16200000">
            <a:off x="4478911" y="1501513"/>
            <a:ext cx="331694" cy="3638096"/>
          </a:xfrm>
          <a:prstGeom prst="rightBracke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D8C1ED5-27B1-DC7B-FC29-3F528FD707E0}"/>
              </a:ext>
            </a:extLst>
          </p:cNvPr>
          <p:cNvSpPr txBox="1"/>
          <p:nvPr/>
        </p:nvSpPr>
        <p:spPr>
          <a:xfrm>
            <a:off x="4491317" y="2934367"/>
            <a:ext cx="425823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924772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2E0D46-889F-FE71-B660-010345F32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3A9326B-7F4B-15DF-1B78-E2CC9AA8CAAF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083827F-539F-51E1-F435-4DC6A16FB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939D570-54BE-9598-2D57-DF32EA0BCA7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608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4230A-D9FF-5F13-01FD-49954D2B2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D2A8EEC-676B-BA37-115D-D0AEC920A4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B2B344B7-D977-F360-2480-4A019F24476C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005E80DB-224D-6195-E1C6-05F1CE5C1C14}"/>
              </a:ext>
            </a:extLst>
          </p:cNvPr>
          <p:cNvSpPr/>
          <p:nvPr/>
        </p:nvSpPr>
        <p:spPr>
          <a:xfrm>
            <a:off x="600228" y="1660710"/>
            <a:ext cx="2077565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تأطير العدد...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569DE8F6-6B19-5153-F339-08E3EFAFC51A}"/>
              </a:ext>
            </a:extLst>
          </p:cNvPr>
          <p:cNvSpPr>
            <a:spLocks noChangeAspect="1"/>
          </p:cNvSpPr>
          <p:nvPr/>
        </p:nvSpPr>
        <p:spPr>
          <a:xfrm>
            <a:off x="2721602" y="173479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3E526BD-0AB8-D80D-151B-5344F7AD068A}"/>
              </a:ext>
            </a:extLst>
          </p:cNvPr>
          <p:cNvSpPr/>
          <p:nvPr/>
        </p:nvSpPr>
        <p:spPr>
          <a:xfrm>
            <a:off x="5911584" y="1644085"/>
            <a:ext cx="166049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قيمة التأطير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8C66DA41-7BA0-4F13-F5EE-2ABB7BDCA686}"/>
              </a:ext>
            </a:extLst>
          </p:cNvPr>
          <p:cNvSpPr>
            <a:spLocks noChangeAspect="1"/>
          </p:cNvSpPr>
          <p:nvPr/>
        </p:nvSpPr>
        <p:spPr>
          <a:xfrm>
            <a:off x="7615885" y="1718170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26393EFB-DDA7-A3B5-6548-B973770E20A5}"/>
              </a:ext>
            </a:extLst>
          </p:cNvPr>
          <p:cNvSpPr/>
          <p:nvPr/>
        </p:nvSpPr>
        <p:spPr>
          <a:xfrm>
            <a:off x="3424844" y="1660710"/>
            <a:ext cx="1887606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</a:t>
            </a:r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الرتبة المعنية بالتأطير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5E72524A-E728-E1C6-6234-58FAA2616158}"/>
              </a:ext>
            </a:extLst>
          </p:cNvPr>
          <p:cNvSpPr>
            <a:spLocks noChangeAspect="1"/>
          </p:cNvSpPr>
          <p:nvPr/>
        </p:nvSpPr>
        <p:spPr>
          <a:xfrm>
            <a:off x="5356258" y="1734795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079FE059-98E1-D679-CFF8-E9D86151509D}"/>
              </a:ext>
            </a:extLst>
          </p:cNvPr>
          <p:cNvSpPr/>
          <p:nvPr/>
        </p:nvSpPr>
        <p:spPr>
          <a:xfrm>
            <a:off x="600228" y="1660710"/>
            <a:ext cx="2077565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تأطير العدد...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7" name="Oval 80">
            <a:extLst>
              <a:ext uri="{FF2B5EF4-FFF2-40B4-BE49-F238E27FC236}">
                <a16:creationId xmlns:a16="http://schemas.microsoft.com/office/drawing/2014/main" id="{F982819A-61CE-F8A0-B493-1F29490CF11C}"/>
              </a:ext>
            </a:extLst>
          </p:cNvPr>
          <p:cNvSpPr>
            <a:spLocks noChangeAspect="1"/>
          </p:cNvSpPr>
          <p:nvPr/>
        </p:nvSpPr>
        <p:spPr>
          <a:xfrm>
            <a:off x="2721602" y="173479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CF14128-F3D4-1CCA-B94E-41930727465F}"/>
              </a:ext>
            </a:extLst>
          </p:cNvPr>
          <p:cNvSpPr txBox="1"/>
          <p:nvPr/>
        </p:nvSpPr>
        <p:spPr>
          <a:xfrm>
            <a:off x="481036" y="3264482"/>
            <a:ext cx="82046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fr-FR" sz="5400" b="1" dirty="0">
                <a:solidFill>
                  <a:srgbClr val="104862"/>
                </a:solidFill>
                <a:latin typeface="Calibri" panose="020F0502020204030204"/>
              </a:rPr>
              <a:t> 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/>
              </a:rPr>
              <a:t>8</a:t>
            </a:r>
            <a:r>
              <a:rPr lang="fr-FR" sz="5400" b="1" dirty="0">
                <a:solidFill>
                  <a:srgbClr val="104862"/>
                </a:solidFill>
                <a:latin typeface="Calibri" panose="020F0502020204030204"/>
              </a:rPr>
              <a:t> &lt;</a:t>
            </a:r>
            <a:r>
              <a:rPr lang="fr-FR" sz="5000" b="1" dirty="0">
                <a:solidFill>
                  <a:srgbClr val="104862"/>
                </a:solidFill>
                <a:latin typeface="Calibri" panose="020F0502020204030204"/>
              </a:rPr>
              <a:t> </a:t>
            </a:r>
            <a:r>
              <a:rPr lang="fr-FR" sz="5000" b="1" dirty="0">
                <a:solidFill>
                  <a:srgbClr val="C00000"/>
                </a:solidFill>
                <a:latin typeface="Calibri" panose="020F0502020204030204"/>
              </a:rPr>
              <a:t>8</a:t>
            </a:r>
            <a:r>
              <a:rPr lang="fr-FR" sz="5000" b="1" dirty="0">
                <a:solidFill>
                  <a:srgbClr val="104862"/>
                </a:solidFill>
                <a:latin typeface="Calibri" panose="020F0502020204030204"/>
              </a:rPr>
              <a:t>,453 </a:t>
            </a:r>
            <a:r>
              <a:rPr lang="fr-FR" sz="5400" b="1" dirty="0">
                <a:solidFill>
                  <a:srgbClr val="104862"/>
                </a:solidFill>
                <a:latin typeface="Calibri" panose="020F0502020204030204"/>
              </a:rPr>
              <a:t>&lt; 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/>
              </a:rPr>
              <a:t>9</a:t>
            </a:r>
            <a:endParaRPr lang="fr-FR" sz="5000" b="1" dirty="0">
              <a:solidFill>
                <a:srgbClr val="C00000"/>
              </a:solidFill>
              <a:latin typeface="Calibri" panose="020F0502020204030204"/>
            </a:endParaRPr>
          </a:p>
        </p:txBody>
      </p:sp>
      <p:sp>
        <p:nvSpPr>
          <p:cNvPr id="29" name="Parenthèse fermante 28">
            <a:extLst>
              <a:ext uri="{FF2B5EF4-FFF2-40B4-BE49-F238E27FC236}">
                <a16:creationId xmlns:a16="http://schemas.microsoft.com/office/drawing/2014/main" id="{B01B38F4-BA26-3F57-7E2C-51DC87787415}"/>
              </a:ext>
            </a:extLst>
          </p:cNvPr>
          <p:cNvSpPr/>
          <p:nvPr/>
        </p:nvSpPr>
        <p:spPr>
          <a:xfrm rot="16200000">
            <a:off x="4477871" y="1621749"/>
            <a:ext cx="331694" cy="3146612"/>
          </a:xfrm>
          <a:prstGeom prst="rightBracke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4CA16A9-3E1C-5812-2D67-699923E7D20E}"/>
              </a:ext>
            </a:extLst>
          </p:cNvPr>
          <p:cNvSpPr txBox="1"/>
          <p:nvPr/>
        </p:nvSpPr>
        <p:spPr>
          <a:xfrm>
            <a:off x="4491317" y="2808861"/>
            <a:ext cx="425823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3A15E7D5-BAAB-F6A0-D09C-DF91CE1AC079}"/>
              </a:ext>
            </a:extLst>
          </p:cNvPr>
          <p:cNvSpPr txBox="1"/>
          <p:nvPr/>
        </p:nvSpPr>
        <p:spPr>
          <a:xfrm>
            <a:off x="2196353" y="4732475"/>
            <a:ext cx="45899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1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تَأْطيرُ الْعَدَدِ </a:t>
            </a:r>
            <a:r>
              <a:rPr lang="fr-FR" sz="1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8,453</a:t>
            </a:r>
            <a:r>
              <a:rPr lang="ar-SA" sz="1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بَيْنَ الْوَحدَتَيْنِ الْأَقربْ</a:t>
            </a:r>
            <a:endParaRPr lang="ar-MA" sz="18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052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5B907-C7A2-90A8-AB73-21A3B4B9A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6D5C019-2256-E40B-061B-6040C9A7B1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B169AC9F-3B90-10AF-B477-2F7785FDA165}"/>
              </a:ext>
            </a:extLst>
          </p:cNvPr>
          <p:cNvSpPr txBox="1"/>
          <p:nvPr/>
        </p:nvSpPr>
        <p:spPr>
          <a:xfrm>
            <a:off x="648394" y="853291"/>
            <a:ext cx="6829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اكتبوا  تأطير العدد العشري إلى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العشرين  الأقرب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86BA9B2-4DA9-7995-BD15-75200A2BCDD1}"/>
              </a:ext>
            </a:extLst>
          </p:cNvPr>
          <p:cNvSpPr/>
          <p:nvPr/>
        </p:nvSpPr>
        <p:spPr>
          <a:xfrm>
            <a:off x="5911584" y="1644085"/>
            <a:ext cx="166049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قيمة التأطير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A17D44C6-4C16-463C-42DF-B247536CE1BE}"/>
              </a:ext>
            </a:extLst>
          </p:cNvPr>
          <p:cNvSpPr>
            <a:spLocks noChangeAspect="1"/>
          </p:cNvSpPr>
          <p:nvPr/>
        </p:nvSpPr>
        <p:spPr>
          <a:xfrm>
            <a:off x="7615885" y="1718170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4F887E1-3AE8-4491-E3D5-13F850E3C4B6}"/>
              </a:ext>
            </a:extLst>
          </p:cNvPr>
          <p:cNvSpPr/>
          <p:nvPr/>
        </p:nvSpPr>
        <p:spPr>
          <a:xfrm>
            <a:off x="3424844" y="1660710"/>
            <a:ext cx="1887606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</a:t>
            </a:r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الرتبة المعنية بالتأطير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A2E3B0CE-39F2-AD6E-A898-22555D732E5D}"/>
              </a:ext>
            </a:extLst>
          </p:cNvPr>
          <p:cNvSpPr>
            <a:spLocks noChangeAspect="1"/>
          </p:cNvSpPr>
          <p:nvPr/>
        </p:nvSpPr>
        <p:spPr>
          <a:xfrm>
            <a:off x="5356258" y="1734795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7F1A46E-1840-B368-C43A-B8A3ADA3C367}"/>
              </a:ext>
            </a:extLst>
          </p:cNvPr>
          <p:cNvSpPr/>
          <p:nvPr/>
        </p:nvSpPr>
        <p:spPr>
          <a:xfrm>
            <a:off x="748145" y="1696391"/>
            <a:ext cx="2077565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تأطير العدد...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A0A74324-9DAA-2914-6E50-D9B148367E13}"/>
              </a:ext>
            </a:extLst>
          </p:cNvPr>
          <p:cNvSpPr>
            <a:spLocks noChangeAspect="1"/>
          </p:cNvSpPr>
          <p:nvPr/>
        </p:nvSpPr>
        <p:spPr>
          <a:xfrm>
            <a:off x="2869519" y="1770476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88FEAA9-5CBF-9323-E598-4DF88C4D0A23}"/>
              </a:ext>
            </a:extLst>
          </p:cNvPr>
          <p:cNvSpPr txBox="1"/>
          <p:nvPr/>
        </p:nvSpPr>
        <p:spPr>
          <a:xfrm>
            <a:off x="481036" y="3264482"/>
            <a:ext cx="82046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fr-FR" sz="5400" b="1" dirty="0">
                <a:solidFill>
                  <a:srgbClr val="104862"/>
                </a:solidFill>
                <a:latin typeface="Calibri" panose="020F0502020204030204"/>
              </a:rPr>
              <a:t> …. &lt;</a:t>
            </a:r>
            <a:r>
              <a:rPr lang="fr-FR" sz="5000" b="1" dirty="0">
                <a:solidFill>
                  <a:srgbClr val="104862"/>
                </a:solidFill>
                <a:latin typeface="Calibri" panose="020F0502020204030204"/>
              </a:rPr>
              <a:t> 8,</a:t>
            </a:r>
            <a:r>
              <a:rPr lang="fr-FR" sz="5000" b="1" dirty="0">
                <a:solidFill>
                  <a:srgbClr val="C00000"/>
                </a:solidFill>
                <a:latin typeface="Calibri" panose="020F0502020204030204"/>
              </a:rPr>
              <a:t>4</a:t>
            </a:r>
            <a:r>
              <a:rPr lang="fr-FR" sz="5000" b="1" dirty="0">
                <a:solidFill>
                  <a:srgbClr val="104862"/>
                </a:solidFill>
                <a:latin typeface="Calibri" panose="020F0502020204030204"/>
              </a:rPr>
              <a:t>53 </a:t>
            </a:r>
            <a:r>
              <a:rPr lang="fr-FR" sz="5400" b="1" dirty="0">
                <a:solidFill>
                  <a:srgbClr val="104862"/>
                </a:solidFill>
                <a:latin typeface="Calibri" panose="020F0502020204030204"/>
              </a:rPr>
              <a:t>&lt; ….</a:t>
            </a:r>
            <a:endParaRPr lang="fr-FR" sz="5000" b="1" dirty="0">
              <a:solidFill>
                <a:srgbClr val="104862"/>
              </a:solidFill>
              <a:latin typeface="Calibri" panose="020F0502020204030204"/>
            </a:endParaRPr>
          </a:p>
        </p:txBody>
      </p:sp>
      <p:sp>
        <p:nvSpPr>
          <p:cNvPr id="4" name="Parenthèse fermante 3">
            <a:extLst>
              <a:ext uri="{FF2B5EF4-FFF2-40B4-BE49-F238E27FC236}">
                <a16:creationId xmlns:a16="http://schemas.microsoft.com/office/drawing/2014/main" id="{A507FAD7-B7EF-2B68-08F0-50197A88CE6E}"/>
              </a:ext>
            </a:extLst>
          </p:cNvPr>
          <p:cNvSpPr/>
          <p:nvPr/>
        </p:nvSpPr>
        <p:spPr>
          <a:xfrm rot="16200000">
            <a:off x="4478911" y="1501513"/>
            <a:ext cx="331694" cy="3638096"/>
          </a:xfrm>
          <a:prstGeom prst="rightBracke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CE08A7F-8EBE-AFC1-5DE1-C1BEFFDEAF0E}"/>
              </a:ext>
            </a:extLst>
          </p:cNvPr>
          <p:cNvSpPr txBox="1"/>
          <p:nvPr/>
        </p:nvSpPr>
        <p:spPr>
          <a:xfrm>
            <a:off x="4455458" y="2934367"/>
            <a:ext cx="623048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0,1</a:t>
            </a:r>
          </a:p>
        </p:txBody>
      </p:sp>
    </p:spTree>
    <p:extLst>
      <p:ext uri="{BB962C8B-B14F-4D97-AF65-F5344CB8AC3E}">
        <p14:creationId xmlns:p14="http://schemas.microsoft.com/office/powerpoint/2010/main" val="1650035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DE153-15F2-93B6-1F4E-DEBC8412A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2B583AF-2FA0-8B9F-569B-72206C0AA7B2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DB5347C-2361-E4A0-E18F-C069D991E1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1EA14CD-09BE-4B08-4BD6-1851432D65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485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29B1DB-5A12-4CD0-135B-FA8076355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863C8E5-B1AC-28A1-9E76-20D5EBB59B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F44C66D8-667D-B13B-E12E-886862872327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3B4CA2D-3CE9-CC76-0EF3-99607BF97E14}"/>
              </a:ext>
            </a:extLst>
          </p:cNvPr>
          <p:cNvSpPr/>
          <p:nvPr/>
        </p:nvSpPr>
        <p:spPr>
          <a:xfrm>
            <a:off x="600228" y="1660710"/>
            <a:ext cx="2077565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تأطير العدد...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0379CE77-8A3A-8718-FFDC-F5D83CE1D8B9}"/>
              </a:ext>
            </a:extLst>
          </p:cNvPr>
          <p:cNvSpPr>
            <a:spLocks noChangeAspect="1"/>
          </p:cNvSpPr>
          <p:nvPr/>
        </p:nvSpPr>
        <p:spPr>
          <a:xfrm>
            <a:off x="2721602" y="173479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6464D8BD-DD8D-468A-0B2E-7FF0B2C1932D}"/>
              </a:ext>
            </a:extLst>
          </p:cNvPr>
          <p:cNvSpPr/>
          <p:nvPr/>
        </p:nvSpPr>
        <p:spPr>
          <a:xfrm>
            <a:off x="5911584" y="1644085"/>
            <a:ext cx="166049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قيمة التأطير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51E49895-6308-D1BB-ED84-0FE420F95EC8}"/>
              </a:ext>
            </a:extLst>
          </p:cNvPr>
          <p:cNvSpPr>
            <a:spLocks noChangeAspect="1"/>
          </p:cNvSpPr>
          <p:nvPr/>
        </p:nvSpPr>
        <p:spPr>
          <a:xfrm>
            <a:off x="7615885" y="1718170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58D3DC2D-D74B-6EF7-B2AE-35A63E68DFD3}"/>
              </a:ext>
            </a:extLst>
          </p:cNvPr>
          <p:cNvSpPr/>
          <p:nvPr/>
        </p:nvSpPr>
        <p:spPr>
          <a:xfrm>
            <a:off x="3424844" y="1660710"/>
            <a:ext cx="1887606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</a:t>
            </a:r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الرتبة المعنية بالتأطير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3F90BCDB-F6D6-3A76-4037-8719F633DADB}"/>
              </a:ext>
            </a:extLst>
          </p:cNvPr>
          <p:cNvSpPr>
            <a:spLocks noChangeAspect="1"/>
          </p:cNvSpPr>
          <p:nvPr/>
        </p:nvSpPr>
        <p:spPr>
          <a:xfrm>
            <a:off x="5356258" y="1734795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75A4D603-78E4-6F91-111A-C06EB6EB695B}"/>
              </a:ext>
            </a:extLst>
          </p:cNvPr>
          <p:cNvSpPr/>
          <p:nvPr/>
        </p:nvSpPr>
        <p:spPr>
          <a:xfrm>
            <a:off x="600228" y="1660710"/>
            <a:ext cx="2077565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تأطير العدد...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7" name="Oval 80">
            <a:extLst>
              <a:ext uri="{FF2B5EF4-FFF2-40B4-BE49-F238E27FC236}">
                <a16:creationId xmlns:a16="http://schemas.microsoft.com/office/drawing/2014/main" id="{C6E9388D-2F43-D3CE-B4E1-2241F4E27D1E}"/>
              </a:ext>
            </a:extLst>
          </p:cNvPr>
          <p:cNvSpPr>
            <a:spLocks noChangeAspect="1"/>
          </p:cNvSpPr>
          <p:nvPr/>
        </p:nvSpPr>
        <p:spPr>
          <a:xfrm>
            <a:off x="2721602" y="173479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F4A21F4-D3A0-935E-5386-7E6A183B258E}"/>
              </a:ext>
            </a:extLst>
          </p:cNvPr>
          <p:cNvSpPr txBox="1"/>
          <p:nvPr/>
        </p:nvSpPr>
        <p:spPr>
          <a:xfrm>
            <a:off x="481036" y="3264482"/>
            <a:ext cx="82046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fr-FR" sz="5400" b="1" dirty="0">
                <a:solidFill>
                  <a:srgbClr val="C00000"/>
                </a:solidFill>
                <a:latin typeface="Calibri" panose="020F0502020204030204"/>
              </a:rPr>
              <a:t> 8,4 </a:t>
            </a:r>
            <a:r>
              <a:rPr lang="fr-FR" sz="5400" b="1" dirty="0">
                <a:solidFill>
                  <a:srgbClr val="104862"/>
                </a:solidFill>
                <a:latin typeface="Calibri" panose="020F0502020204030204"/>
              </a:rPr>
              <a:t>&lt;</a:t>
            </a:r>
            <a:r>
              <a:rPr lang="fr-FR" sz="5000" b="1" dirty="0">
                <a:solidFill>
                  <a:srgbClr val="104862"/>
                </a:solidFill>
                <a:latin typeface="Calibri" panose="020F0502020204030204"/>
              </a:rPr>
              <a:t> 8,</a:t>
            </a:r>
            <a:r>
              <a:rPr lang="fr-FR" sz="5000" b="1" dirty="0">
                <a:solidFill>
                  <a:srgbClr val="C00000"/>
                </a:solidFill>
                <a:latin typeface="Calibri" panose="020F0502020204030204"/>
              </a:rPr>
              <a:t>4</a:t>
            </a:r>
            <a:r>
              <a:rPr lang="fr-FR" sz="5000" b="1" dirty="0">
                <a:solidFill>
                  <a:srgbClr val="104862"/>
                </a:solidFill>
                <a:latin typeface="Calibri" panose="020F0502020204030204"/>
              </a:rPr>
              <a:t>53 </a:t>
            </a:r>
            <a:r>
              <a:rPr lang="fr-FR" sz="5400" b="1" dirty="0">
                <a:solidFill>
                  <a:srgbClr val="104862"/>
                </a:solidFill>
                <a:latin typeface="Calibri" panose="020F0502020204030204"/>
              </a:rPr>
              <a:t>&lt; 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/>
              </a:rPr>
              <a:t>8,5</a:t>
            </a:r>
            <a:endParaRPr lang="fr-FR" sz="5000" b="1" dirty="0">
              <a:solidFill>
                <a:srgbClr val="C00000"/>
              </a:solidFill>
              <a:latin typeface="Calibri" panose="020F0502020204030204"/>
            </a:endParaRPr>
          </a:p>
        </p:txBody>
      </p:sp>
      <p:sp>
        <p:nvSpPr>
          <p:cNvPr id="3" name="Parenthèse fermante 2">
            <a:extLst>
              <a:ext uri="{FF2B5EF4-FFF2-40B4-BE49-F238E27FC236}">
                <a16:creationId xmlns:a16="http://schemas.microsoft.com/office/drawing/2014/main" id="{4A7A0708-3F13-F545-C66B-A3895B686B8B}"/>
              </a:ext>
            </a:extLst>
          </p:cNvPr>
          <p:cNvSpPr/>
          <p:nvPr/>
        </p:nvSpPr>
        <p:spPr>
          <a:xfrm rot="16200000">
            <a:off x="4742331" y="1496242"/>
            <a:ext cx="331694" cy="3648638"/>
          </a:xfrm>
          <a:prstGeom prst="rightBracke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937EC12-F481-8CC6-CCE7-4D0E8BBEE83D}"/>
              </a:ext>
            </a:extLst>
          </p:cNvPr>
          <p:cNvSpPr txBox="1"/>
          <p:nvPr/>
        </p:nvSpPr>
        <p:spPr>
          <a:xfrm>
            <a:off x="4455458" y="2934367"/>
            <a:ext cx="623048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0,1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50FC0C7-657C-BD41-3A48-0E0C8D2DBD5E}"/>
              </a:ext>
            </a:extLst>
          </p:cNvPr>
          <p:cNvSpPr txBox="1"/>
          <p:nvPr/>
        </p:nvSpPr>
        <p:spPr>
          <a:xfrm>
            <a:off x="1762941" y="4844583"/>
            <a:ext cx="45899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1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تَأْطيرُ الْعَدَدِ </a:t>
            </a:r>
            <a:r>
              <a:rPr lang="fr-FR" sz="1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8,453</a:t>
            </a:r>
            <a:r>
              <a:rPr lang="ar-SA" sz="1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بين </a:t>
            </a:r>
            <a:r>
              <a:rPr lang="ar-MA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العشرين</a:t>
            </a:r>
            <a:r>
              <a:rPr lang="ar-SA" sz="1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الْأَقْرَب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6144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CE905-2325-08A9-03DA-783CC5C9D1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231A0EA-5BAA-1886-2F30-D5B126E5D4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920C52A2-2A0C-0BE8-EA94-6324D9DA8E78}"/>
              </a:ext>
            </a:extLst>
          </p:cNvPr>
          <p:cNvSpPr txBox="1"/>
          <p:nvPr/>
        </p:nvSpPr>
        <p:spPr>
          <a:xfrm>
            <a:off x="648394" y="853291"/>
            <a:ext cx="6829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اكتبوا  تأطير العدد العشري إلى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جزءي المئة  الأقرب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92BDD1B-3F09-C586-B05F-0113E568CCE0}"/>
              </a:ext>
            </a:extLst>
          </p:cNvPr>
          <p:cNvSpPr/>
          <p:nvPr/>
        </p:nvSpPr>
        <p:spPr>
          <a:xfrm>
            <a:off x="5911584" y="1644085"/>
            <a:ext cx="166049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قيمة التأطير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DEEC515A-4D99-813A-130B-9E3F905EEC42}"/>
              </a:ext>
            </a:extLst>
          </p:cNvPr>
          <p:cNvSpPr>
            <a:spLocks noChangeAspect="1"/>
          </p:cNvSpPr>
          <p:nvPr/>
        </p:nvSpPr>
        <p:spPr>
          <a:xfrm>
            <a:off x="7615885" y="1718170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323CBAB-EC62-AFF5-56E4-8D99FE6ED54C}"/>
              </a:ext>
            </a:extLst>
          </p:cNvPr>
          <p:cNvSpPr/>
          <p:nvPr/>
        </p:nvSpPr>
        <p:spPr>
          <a:xfrm>
            <a:off x="3424844" y="1660710"/>
            <a:ext cx="1887606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</a:t>
            </a:r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الرتبة المعنية بالتأطير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4EF9F3B8-A38C-AA59-AC40-6696925AF822}"/>
              </a:ext>
            </a:extLst>
          </p:cNvPr>
          <p:cNvSpPr>
            <a:spLocks noChangeAspect="1"/>
          </p:cNvSpPr>
          <p:nvPr/>
        </p:nvSpPr>
        <p:spPr>
          <a:xfrm>
            <a:off x="5356258" y="1734795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B6CCC9F-4522-98C7-DB2A-C776E7F7AEE3}"/>
              </a:ext>
            </a:extLst>
          </p:cNvPr>
          <p:cNvSpPr/>
          <p:nvPr/>
        </p:nvSpPr>
        <p:spPr>
          <a:xfrm>
            <a:off x="748145" y="1696391"/>
            <a:ext cx="2077565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تأطير العدد...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F96E37B0-E845-9760-3C95-D12181915CBC}"/>
              </a:ext>
            </a:extLst>
          </p:cNvPr>
          <p:cNvSpPr>
            <a:spLocks noChangeAspect="1"/>
          </p:cNvSpPr>
          <p:nvPr/>
        </p:nvSpPr>
        <p:spPr>
          <a:xfrm>
            <a:off x="2869519" y="1770476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E10613F-79D7-7178-207E-6B6F3858EAF6}"/>
              </a:ext>
            </a:extLst>
          </p:cNvPr>
          <p:cNvSpPr txBox="1"/>
          <p:nvPr/>
        </p:nvSpPr>
        <p:spPr>
          <a:xfrm>
            <a:off x="481036" y="3264482"/>
            <a:ext cx="82046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fr-FR" sz="5400" b="1" dirty="0">
                <a:solidFill>
                  <a:srgbClr val="104862"/>
                </a:solidFill>
                <a:latin typeface="Calibri" panose="020F0502020204030204"/>
              </a:rPr>
              <a:t> …. &lt;</a:t>
            </a:r>
            <a:r>
              <a:rPr lang="fr-FR" sz="5000" b="1" dirty="0">
                <a:solidFill>
                  <a:srgbClr val="104862"/>
                </a:solidFill>
                <a:latin typeface="Calibri" panose="020F0502020204030204"/>
              </a:rPr>
              <a:t> 8,4</a:t>
            </a:r>
            <a:r>
              <a:rPr lang="fr-FR" sz="5000" b="1" dirty="0">
                <a:solidFill>
                  <a:srgbClr val="FF0000"/>
                </a:solidFill>
                <a:latin typeface="Calibri" panose="020F0502020204030204"/>
              </a:rPr>
              <a:t>5</a:t>
            </a:r>
            <a:r>
              <a:rPr lang="fr-FR" sz="5000" b="1" dirty="0">
                <a:solidFill>
                  <a:srgbClr val="104862"/>
                </a:solidFill>
                <a:latin typeface="Calibri" panose="020F0502020204030204"/>
              </a:rPr>
              <a:t>3 </a:t>
            </a:r>
            <a:r>
              <a:rPr lang="fr-FR" sz="5400" b="1" dirty="0">
                <a:solidFill>
                  <a:srgbClr val="104862"/>
                </a:solidFill>
                <a:latin typeface="Calibri" panose="020F0502020204030204"/>
              </a:rPr>
              <a:t>&lt; ….</a:t>
            </a:r>
            <a:endParaRPr lang="fr-FR" sz="5000" b="1" dirty="0">
              <a:solidFill>
                <a:srgbClr val="104862"/>
              </a:solidFill>
              <a:latin typeface="Calibri" panose="020F0502020204030204"/>
            </a:endParaRPr>
          </a:p>
        </p:txBody>
      </p:sp>
      <p:sp>
        <p:nvSpPr>
          <p:cNvPr id="4" name="Parenthèse fermante 3">
            <a:extLst>
              <a:ext uri="{FF2B5EF4-FFF2-40B4-BE49-F238E27FC236}">
                <a16:creationId xmlns:a16="http://schemas.microsoft.com/office/drawing/2014/main" id="{3CAC9BCF-4CEF-C0F6-899B-83C6AB4D5CD8}"/>
              </a:ext>
            </a:extLst>
          </p:cNvPr>
          <p:cNvSpPr/>
          <p:nvPr/>
        </p:nvSpPr>
        <p:spPr>
          <a:xfrm rot="16200000">
            <a:off x="4478911" y="1501513"/>
            <a:ext cx="331694" cy="3638096"/>
          </a:xfrm>
          <a:prstGeom prst="rightBracke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705FAB3-5EDE-AC25-3F36-9DB3FE8567C4}"/>
              </a:ext>
            </a:extLst>
          </p:cNvPr>
          <p:cNvSpPr txBox="1"/>
          <p:nvPr/>
        </p:nvSpPr>
        <p:spPr>
          <a:xfrm>
            <a:off x="4294094" y="2915164"/>
            <a:ext cx="802342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0,O1</a:t>
            </a:r>
          </a:p>
        </p:txBody>
      </p:sp>
    </p:spTree>
    <p:extLst>
      <p:ext uri="{BB962C8B-B14F-4D97-AF65-F5344CB8AC3E}">
        <p14:creationId xmlns:p14="http://schemas.microsoft.com/office/powerpoint/2010/main" val="3899216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6F85B-6BCB-3D7B-EFAA-7AC52D471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30EBDBF-81B8-3A98-FD26-40BE329039DD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D1EFF58-D671-3BDD-A225-92458E757A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8707CEE-F19C-B5A1-9F25-CC76201AEF5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95711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CE139-40B4-9BAE-DB4D-88A61BF0C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EE777BC-4109-A591-ED34-C59B1F3A58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B937DD3F-1F5D-F3CA-7740-CF70155B6491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9145A0F-43D2-C6E5-01C5-53EE3E1C2792}"/>
              </a:ext>
            </a:extLst>
          </p:cNvPr>
          <p:cNvSpPr/>
          <p:nvPr/>
        </p:nvSpPr>
        <p:spPr>
          <a:xfrm>
            <a:off x="600228" y="1660710"/>
            <a:ext cx="2077565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تأطير العدد...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F0C3514F-54CA-826D-5231-7F5DEE9352E5}"/>
              </a:ext>
            </a:extLst>
          </p:cNvPr>
          <p:cNvSpPr>
            <a:spLocks noChangeAspect="1"/>
          </p:cNvSpPr>
          <p:nvPr/>
        </p:nvSpPr>
        <p:spPr>
          <a:xfrm>
            <a:off x="2721602" y="173479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0E403C1F-BEC7-CD26-E49F-575284396028}"/>
              </a:ext>
            </a:extLst>
          </p:cNvPr>
          <p:cNvSpPr/>
          <p:nvPr/>
        </p:nvSpPr>
        <p:spPr>
          <a:xfrm>
            <a:off x="5911584" y="1644085"/>
            <a:ext cx="166049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قيمة التأطير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B9A58898-E1D4-E7FB-EBC7-5DFBAB5F113E}"/>
              </a:ext>
            </a:extLst>
          </p:cNvPr>
          <p:cNvSpPr>
            <a:spLocks noChangeAspect="1"/>
          </p:cNvSpPr>
          <p:nvPr/>
        </p:nvSpPr>
        <p:spPr>
          <a:xfrm>
            <a:off x="7615885" y="1718170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5DCB7CCB-1931-C6E3-056F-EB34C01396C9}"/>
              </a:ext>
            </a:extLst>
          </p:cNvPr>
          <p:cNvSpPr/>
          <p:nvPr/>
        </p:nvSpPr>
        <p:spPr>
          <a:xfrm>
            <a:off x="3424844" y="1660710"/>
            <a:ext cx="1887606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</a:t>
            </a:r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الرتبة المعنية بالتأطير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AD7EBAA3-F59F-0F97-8E4D-9CF9A8D19FD5}"/>
              </a:ext>
            </a:extLst>
          </p:cNvPr>
          <p:cNvSpPr>
            <a:spLocks noChangeAspect="1"/>
          </p:cNvSpPr>
          <p:nvPr/>
        </p:nvSpPr>
        <p:spPr>
          <a:xfrm>
            <a:off x="5356258" y="1734795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7F3A0079-CB72-99D9-1A0A-F4F2210B0BB9}"/>
              </a:ext>
            </a:extLst>
          </p:cNvPr>
          <p:cNvSpPr/>
          <p:nvPr/>
        </p:nvSpPr>
        <p:spPr>
          <a:xfrm>
            <a:off x="600228" y="1660710"/>
            <a:ext cx="2077565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تأطير العدد...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7" name="Oval 80">
            <a:extLst>
              <a:ext uri="{FF2B5EF4-FFF2-40B4-BE49-F238E27FC236}">
                <a16:creationId xmlns:a16="http://schemas.microsoft.com/office/drawing/2014/main" id="{DD2F794E-DB3B-0E88-9BB9-BEDF86CE98DF}"/>
              </a:ext>
            </a:extLst>
          </p:cNvPr>
          <p:cNvSpPr>
            <a:spLocks noChangeAspect="1"/>
          </p:cNvSpPr>
          <p:nvPr/>
        </p:nvSpPr>
        <p:spPr>
          <a:xfrm>
            <a:off x="2721602" y="173479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78E6A92-3F19-1721-1577-6C339B1F6A28}"/>
              </a:ext>
            </a:extLst>
          </p:cNvPr>
          <p:cNvSpPr txBox="1"/>
          <p:nvPr/>
        </p:nvSpPr>
        <p:spPr>
          <a:xfrm>
            <a:off x="481036" y="3264482"/>
            <a:ext cx="82046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fr-FR" sz="5400" b="1" dirty="0">
                <a:solidFill>
                  <a:srgbClr val="C00000"/>
                </a:solidFill>
                <a:latin typeface="Calibri" panose="020F0502020204030204"/>
              </a:rPr>
              <a:t> 8,45 </a:t>
            </a:r>
            <a:r>
              <a:rPr lang="fr-FR" sz="5400" b="1" dirty="0">
                <a:solidFill>
                  <a:srgbClr val="104862"/>
                </a:solidFill>
                <a:latin typeface="Calibri" panose="020F0502020204030204"/>
              </a:rPr>
              <a:t>&lt;</a:t>
            </a:r>
            <a:r>
              <a:rPr lang="fr-FR" sz="5000" b="1" dirty="0">
                <a:solidFill>
                  <a:srgbClr val="104862"/>
                </a:solidFill>
                <a:latin typeface="Calibri" panose="020F0502020204030204"/>
              </a:rPr>
              <a:t> 8,4</a:t>
            </a:r>
            <a:r>
              <a:rPr lang="fr-FR" sz="5000" b="1" dirty="0">
                <a:solidFill>
                  <a:srgbClr val="FF0000"/>
                </a:solidFill>
                <a:latin typeface="Calibri" panose="020F0502020204030204"/>
              </a:rPr>
              <a:t>5</a:t>
            </a:r>
            <a:r>
              <a:rPr lang="fr-FR" sz="5000" b="1" dirty="0">
                <a:solidFill>
                  <a:srgbClr val="104862"/>
                </a:solidFill>
                <a:latin typeface="Calibri" panose="020F0502020204030204"/>
              </a:rPr>
              <a:t>3 </a:t>
            </a:r>
            <a:r>
              <a:rPr lang="fr-FR" sz="5400" b="1" dirty="0">
                <a:solidFill>
                  <a:srgbClr val="104862"/>
                </a:solidFill>
                <a:latin typeface="Calibri" panose="020F0502020204030204"/>
              </a:rPr>
              <a:t>&lt; 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/>
              </a:rPr>
              <a:t>8,56</a:t>
            </a:r>
            <a:endParaRPr lang="fr-FR" sz="5000" b="1" dirty="0">
              <a:solidFill>
                <a:srgbClr val="C00000"/>
              </a:solidFill>
              <a:latin typeface="Calibri" panose="020F0502020204030204"/>
            </a:endParaRPr>
          </a:p>
        </p:txBody>
      </p:sp>
      <p:sp>
        <p:nvSpPr>
          <p:cNvPr id="3" name="Parenthèse fermante 2">
            <a:extLst>
              <a:ext uri="{FF2B5EF4-FFF2-40B4-BE49-F238E27FC236}">
                <a16:creationId xmlns:a16="http://schemas.microsoft.com/office/drawing/2014/main" id="{B02629D3-CDD8-BDC4-00F3-C9BCD6EE1081}"/>
              </a:ext>
            </a:extLst>
          </p:cNvPr>
          <p:cNvSpPr/>
          <p:nvPr/>
        </p:nvSpPr>
        <p:spPr>
          <a:xfrm rot="16200000">
            <a:off x="4914900" y="1292299"/>
            <a:ext cx="331694" cy="3993776"/>
          </a:xfrm>
          <a:prstGeom prst="rightBracke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112908-9C75-C0A6-B5BD-0557325BFAA7}"/>
              </a:ext>
            </a:extLst>
          </p:cNvPr>
          <p:cNvSpPr txBox="1"/>
          <p:nvPr/>
        </p:nvSpPr>
        <p:spPr>
          <a:xfrm>
            <a:off x="4510108" y="2895150"/>
            <a:ext cx="802342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0,O1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3448401-00B6-E296-F58B-71A412536186}"/>
              </a:ext>
            </a:extLst>
          </p:cNvPr>
          <p:cNvSpPr txBox="1"/>
          <p:nvPr/>
        </p:nvSpPr>
        <p:spPr>
          <a:xfrm>
            <a:off x="2026023" y="5012624"/>
            <a:ext cx="45899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1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تَأْطيرُ الْعَدَدِ </a:t>
            </a:r>
            <a:r>
              <a:rPr lang="fr-FR" sz="1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8,453</a:t>
            </a:r>
            <a:r>
              <a:rPr lang="ar-SA" sz="1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بين أجزاء </a:t>
            </a:r>
            <a:r>
              <a:rPr lang="ar-SA" sz="1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الْمِائَةِ </a:t>
            </a:r>
            <a:r>
              <a:rPr lang="ar-MA" sz="1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الْأَقْرَب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67829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29A46-9D28-9177-12D9-2257685D9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AA473D6-EEE3-F94E-CB55-9EE0A4ABC1E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5F6427F-24F1-4DB2-FAFC-DF153265F911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3F82857-9144-E69C-443C-3601E67F72F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FCDB8F0-9AD2-ED69-2C71-5D071D1E4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846274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BC547780-0953-B0B3-3BAD-5DAEC746343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A8619D45-BD19-DA5F-24AD-F123CB48A9E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7B9CEF5-CB62-CCD2-CA77-7F9EFE87B22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995F6C7-8BC0-81F8-B91E-4EBC8A96770F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6C0BF9F-19BB-1434-BAF5-60B8D45E66A8}"/>
              </a:ext>
            </a:extLst>
          </p:cNvPr>
          <p:cNvSpPr txBox="1"/>
          <p:nvPr/>
        </p:nvSpPr>
        <p:spPr>
          <a:xfrm>
            <a:off x="1295931" y="451208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13786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C36F3-6F6C-32DD-61FA-CFE13EC1F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D08A476-AD12-346A-5F52-4C031DFB77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627068E2-58AB-9CB2-5696-B0A78DADC7FC}"/>
              </a:ext>
            </a:extLst>
          </p:cNvPr>
          <p:cNvSpPr txBox="1"/>
          <p:nvPr/>
        </p:nvSpPr>
        <p:spPr>
          <a:xfrm>
            <a:off x="290946" y="853291"/>
            <a:ext cx="7186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اكتبوا تأطيرا للعدد العشري التالي إلى الوحدتين ، العشريين وجزئي المائة الأقرب.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EC42965-1B9B-A5D0-6F34-C07BD0DBA0C1}"/>
              </a:ext>
            </a:extLst>
          </p:cNvPr>
          <p:cNvSpPr txBox="1"/>
          <p:nvPr/>
        </p:nvSpPr>
        <p:spPr>
          <a:xfrm>
            <a:off x="382383" y="2768947"/>
            <a:ext cx="820466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fr-FR" sz="5000" b="1" dirty="0">
                <a:solidFill>
                  <a:srgbClr val="104862"/>
                </a:solidFill>
                <a:latin typeface="Calibri" panose="020F0502020204030204"/>
              </a:rPr>
              <a:t>9,748</a:t>
            </a:r>
          </a:p>
        </p:txBody>
      </p:sp>
    </p:spTree>
    <p:extLst>
      <p:ext uri="{BB962C8B-B14F-4D97-AF65-F5344CB8AC3E}">
        <p14:creationId xmlns:p14="http://schemas.microsoft.com/office/powerpoint/2010/main" val="426463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B510D-BE32-9E1F-A37D-0677D176A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B997807-918A-BB94-9BD3-1B8C41143E80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EADE32A-FA44-F8A0-CA41-62F5C8CCA0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7722C29-1250-8ED2-E33B-88C222B7BEB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6916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7C3F7-0CA0-8287-9CF7-2681971E6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A4F67FD-A1BA-4B16-8094-964F37D62E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43B909D5-0A07-78C1-7266-2F89FEF2B91B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: Diagonal Corners Rounded 2">
            <a:extLst>
              <a:ext uri="{FF2B5EF4-FFF2-40B4-BE49-F238E27FC236}">
                <a16:creationId xmlns:a16="http://schemas.microsoft.com/office/drawing/2014/main" id="{939D948E-2B57-E34B-F863-A499F7EE9FB3}"/>
              </a:ext>
            </a:extLst>
          </p:cNvPr>
          <p:cNvSpPr/>
          <p:nvPr/>
        </p:nvSpPr>
        <p:spPr>
          <a:xfrm>
            <a:off x="1239146" y="3932946"/>
            <a:ext cx="6259002" cy="102491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350696151">
                  <a:custGeom>
                    <a:avLst/>
                    <a:gdLst>
                      <a:gd name="connsiteX0" fmla="*/ 0 w 6259002"/>
                      <a:gd name="connsiteY0" fmla="*/ 170822 h 1024910"/>
                      <a:gd name="connsiteX1" fmla="*/ 170822 w 6259002"/>
                      <a:gd name="connsiteY1" fmla="*/ 0 h 1024910"/>
                      <a:gd name="connsiteX2" fmla="*/ 6088180 w 6259002"/>
                      <a:gd name="connsiteY2" fmla="*/ 0 h 1024910"/>
                      <a:gd name="connsiteX3" fmla="*/ 6259002 w 6259002"/>
                      <a:gd name="connsiteY3" fmla="*/ 170822 h 1024910"/>
                      <a:gd name="connsiteX4" fmla="*/ 6259002 w 6259002"/>
                      <a:gd name="connsiteY4" fmla="*/ 854088 h 1024910"/>
                      <a:gd name="connsiteX5" fmla="*/ 6088180 w 6259002"/>
                      <a:gd name="connsiteY5" fmla="*/ 1024910 h 1024910"/>
                      <a:gd name="connsiteX6" fmla="*/ 170822 w 6259002"/>
                      <a:gd name="connsiteY6" fmla="*/ 1024910 h 1024910"/>
                      <a:gd name="connsiteX7" fmla="*/ 0 w 6259002"/>
                      <a:gd name="connsiteY7" fmla="*/ 854088 h 1024910"/>
                      <a:gd name="connsiteX8" fmla="*/ 0 w 6259002"/>
                      <a:gd name="connsiteY8" fmla="*/ 170822 h 10249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259002" h="1024910" fill="none" extrusionOk="0">
                        <a:moveTo>
                          <a:pt x="0" y="170822"/>
                        </a:moveTo>
                        <a:cubicBezTo>
                          <a:pt x="1969" y="65994"/>
                          <a:pt x="70955" y="342"/>
                          <a:pt x="170822" y="0"/>
                        </a:cubicBezTo>
                        <a:cubicBezTo>
                          <a:pt x="1588418" y="24936"/>
                          <a:pt x="5352023" y="153377"/>
                          <a:pt x="6088180" y="0"/>
                        </a:cubicBezTo>
                        <a:cubicBezTo>
                          <a:pt x="6185718" y="189"/>
                          <a:pt x="6261008" y="72332"/>
                          <a:pt x="6259002" y="170822"/>
                        </a:cubicBezTo>
                        <a:cubicBezTo>
                          <a:pt x="6239277" y="337669"/>
                          <a:pt x="6249916" y="605340"/>
                          <a:pt x="6259002" y="854088"/>
                        </a:cubicBezTo>
                        <a:cubicBezTo>
                          <a:pt x="6250627" y="964293"/>
                          <a:pt x="6183288" y="1041103"/>
                          <a:pt x="6088180" y="1024910"/>
                        </a:cubicBezTo>
                        <a:cubicBezTo>
                          <a:pt x="4226792" y="911083"/>
                          <a:pt x="3128029" y="899415"/>
                          <a:pt x="170822" y="1024910"/>
                        </a:cubicBezTo>
                        <a:cubicBezTo>
                          <a:pt x="82840" y="1038692"/>
                          <a:pt x="6730" y="946915"/>
                          <a:pt x="0" y="854088"/>
                        </a:cubicBezTo>
                        <a:cubicBezTo>
                          <a:pt x="46241" y="627525"/>
                          <a:pt x="-40709" y="484774"/>
                          <a:pt x="0" y="170822"/>
                        </a:cubicBezTo>
                        <a:close/>
                      </a:path>
                      <a:path w="6259002" h="1024910" stroke="0" extrusionOk="0">
                        <a:moveTo>
                          <a:pt x="0" y="170822"/>
                        </a:moveTo>
                        <a:cubicBezTo>
                          <a:pt x="-1309" y="76152"/>
                          <a:pt x="74476" y="2445"/>
                          <a:pt x="170822" y="0"/>
                        </a:cubicBezTo>
                        <a:cubicBezTo>
                          <a:pt x="885886" y="-41342"/>
                          <a:pt x="3498602" y="-105291"/>
                          <a:pt x="6088180" y="0"/>
                        </a:cubicBezTo>
                        <a:cubicBezTo>
                          <a:pt x="6185424" y="-7069"/>
                          <a:pt x="6250426" y="69805"/>
                          <a:pt x="6259002" y="170822"/>
                        </a:cubicBezTo>
                        <a:cubicBezTo>
                          <a:pt x="6232297" y="430434"/>
                          <a:pt x="6210746" y="678228"/>
                          <a:pt x="6259002" y="854088"/>
                        </a:cubicBezTo>
                        <a:cubicBezTo>
                          <a:pt x="6264776" y="954737"/>
                          <a:pt x="6180402" y="1031535"/>
                          <a:pt x="6088180" y="1024910"/>
                        </a:cubicBezTo>
                        <a:cubicBezTo>
                          <a:pt x="3355599" y="1147800"/>
                          <a:pt x="1185815" y="1141539"/>
                          <a:pt x="170822" y="1024910"/>
                        </a:cubicBezTo>
                        <a:cubicBezTo>
                          <a:pt x="72418" y="1029889"/>
                          <a:pt x="10075" y="957523"/>
                          <a:pt x="0" y="854088"/>
                        </a:cubicBezTo>
                        <a:cubicBezTo>
                          <a:pt x="21829" y="673329"/>
                          <a:pt x="-60694" y="271771"/>
                          <a:pt x="0" y="170822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تَأْطيرُ الْعَدَدِ </a:t>
            </a:r>
            <a:r>
              <a:rPr lang="fr-FR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9,748</a:t>
            </a:r>
            <a:r>
              <a:rPr lang="ar-SA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إِلى الْ</a:t>
            </a:r>
            <a:r>
              <a:rPr lang="ar-SA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عشر</a:t>
            </a:r>
            <a:r>
              <a:rPr lang="ar-MA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ين</a:t>
            </a:r>
            <a:r>
              <a:rPr lang="ar-SA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الْأَقْرَب</a:t>
            </a:r>
            <a:r>
              <a:rPr lang="ar-SA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ar-MA" sz="20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9,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fr-FR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˂ 9,748 ˂ 9,</a:t>
            </a:r>
            <a:r>
              <a:rPr lang="fr-MA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ar-MA" sz="28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: Diagonal Corners Rounded 2">
            <a:extLst>
              <a:ext uri="{FF2B5EF4-FFF2-40B4-BE49-F238E27FC236}">
                <a16:creationId xmlns:a16="http://schemas.microsoft.com/office/drawing/2014/main" id="{5908711F-98B9-D949-51C8-F310861D9BF6}"/>
              </a:ext>
            </a:extLst>
          </p:cNvPr>
          <p:cNvSpPr/>
          <p:nvPr/>
        </p:nvSpPr>
        <p:spPr>
          <a:xfrm>
            <a:off x="1239146" y="2723045"/>
            <a:ext cx="6259002" cy="102491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350696151">
                  <a:custGeom>
                    <a:avLst/>
                    <a:gdLst>
                      <a:gd name="connsiteX0" fmla="*/ 0 w 6259002"/>
                      <a:gd name="connsiteY0" fmla="*/ 170822 h 1024910"/>
                      <a:gd name="connsiteX1" fmla="*/ 170822 w 6259002"/>
                      <a:gd name="connsiteY1" fmla="*/ 0 h 1024910"/>
                      <a:gd name="connsiteX2" fmla="*/ 6088180 w 6259002"/>
                      <a:gd name="connsiteY2" fmla="*/ 0 h 1024910"/>
                      <a:gd name="connsiteX3" fmla="*/ 6259002 w 6259002"/>
                      <a:gd name="connsiteY3" fmla="*/ 170822 h 1024910"/>
                      <a:gd name="connsiteX4" fmla="*/ 6259002 w 6259002"/>
                      <a:gd name="connsiteY4" fmla="*/ 854088 h 1024910"/>
                      <a:gd name="connsiteX5" fmla="*/ 6088180 w 6259002"/>
                      <a:gd name="connsiteY5" fmla="*/ 1024910 h 1024910"/>
                      <a:gd name="connsiteX6" fmla="*/ 170822 w 6259002"/>
                      <a:gd name="connsiteY6" fmla="*/ 1024910 h 1024910"/>
                      <a:gd name="connsiteX7" fmla="*/ 0 w 6259002"/>
                      <a:gd name="connsiteY7" fmla="*/ 854088 h 1024910"/>
                      <a:gd name="connsiteX8" fmla="*/ 0 w 6259002"/>
                      <a:gd name="connsiteY8" fmla="*/ 170822 h 10249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259002" h="1024910" fill="none" extrusionOk="0">
                        <a:moveTo>
                          <a:pt x="0" y="170822"/>
                        </a:moveTo>
                        <a:cubicBezTo>
                          <a:pt x="1969" y="65994"/>
                          <a:pt x="70955" y="342"/>
                          <a:pt x="170822" y="0"/>
                        </a:cubicBezTo>
                        <a:cubicBezTo>
                          <a:pt x="1588418" y="24936"/>
                          <a:pt x="5352023" y="153377"/>
                          <a:pt x="6088180" y="0"/>
                        </a:cubicBezTo>
                        <a:cubicBezTo>
                          <a:pt x="6185718" y="189"/>
                          <a:pt x="6261008" y="72332"/>
                          <a:pt x="6259002" y="170822"/>
                        </a:cubicBezTo>
                        <a:cubicBezTo>
                          <a:pt x="6239277" y="337669"/>
                          <a:pt x="6249916" y="605340"/>
                          <a:pt x="6259002" y="854088"/>
                        </a:cubicBezTo>
                        <a:cubicBezTo>
                          <a:pt x="6250627" y="964293"/>
                          <a:pt x="6183288" y="1041103"/>
                          <a:pt x="6088180" y="1024910"/>
                        </a:cubicBezTo>
                        <a:cubicBezTo>
                          <a:pt x="4226792" y="911083"/>
                          <a:pt x="3128029" y="899415"/>
                          <a:pt x="170822" y="1024910"/>
                        </a:cubicBezTo>
                        <a:cubicBezTo>
                          <a:pt x="82840" y="1038692"/>
                          <a:pt x="6730" y="946915"/>
                          <a:pt x="0" y="854088"/>
                        </a:cubicBezTo>
                        <a:cubicBezTo>
                          <a:pt x="46241" y="627525"/>
                          <a:pt x="-40709" y="484774"/>
                          <a:pt x="0" y="170822"/>
                        </a:cubicBezTo>
                        <a:close/>
                      </a:path>
                      <a:path w="6259002" h="1024910" stroke="0" extrusionOk="0">
                        <a:moveTo>
                          <a:pt x="0" y="170822"/>
                        </a:moveTo>
                        <a:cubicBezTo>
                          <a:pt x="-1309" y="76152"/>
                          <a:pt x="74476" y="2445"/>
                          <a:pt x="170822" y="0"/>
                        </a:cubicBezTo>
                        <a:cubicBezTo>
                          <a:pt x="885886" y="-41342"/>
                          <a:pt x="3498602" y="-105291"/>
                          <a:pt x="6088180" y="0"/>
                        </a:cubicBezTo>
                        <a:cubicBezTo>
                          <a:pt x="6185424" y="-7069"/>
                          <a:pt x="6250426" y="69805"/>
                          <a:pt x="6259002" y="170822"/>
                        </a:cubicBezTo>
                        <a:cubicBezTo>
                          <a:pt x="6232297" y="430434"/>
                          <a:pt x="6210746" y="678228"/>
                          <a:pt x="6259002" y="854088"/>
                        </a:cubicBezTo>
                        <a:cubicBezTo>
                          <a:pt x="6264776" y="954737"/>
                          <a:pt x="6180402" y="1031535"/>
                          <a:pt x="6088180" y="1024910"/>
                        </a:cubicBezTo>
                        <a:cubicBezTo>
                          <a:pt x="3355599" y="1147800"/>
                          <a:pt x="1185815" y="1141539"/>
                          <a:pt x="170822" y="1024910"/>
                        </a:cubicBezTo>
                        <a:cubicBezTo>
                          <a:pt x="72418" y="1029889"/>
                          <a:pt x="10075" y="957523"/>
                          <a:pt x="0" y="854088"/>
                        </a:cubicBezTo>
                        <a:cubicBezTo>
                          <a:pt x="21829" y="673329"/>
                          <a:pt x="-60694" y="271771"/>
                          <a:pt x="0" y="170822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تَأْطيرُ الْعَدَدِ </a:t>
            </a:r>
            <a:r>
              <a:rPr lang="fr-FR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9,748</a:t>
            </a:r>
            <a:r>
              <a:rPr lang="ar-SA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بَيْنَ الْوَحدَتَيْنِ الْأَقربْ:</a:t>
            </a:r>
            <a:endParaRPr lang="ar-MA" sz="20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fr-FR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˂ </a:t>
            </a:r>
            <a:r>
              <a:rPr lang="fr-FR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9,748</a:t>
            </a:r>
            <a:r>
              <a:rPr lang="fr-MA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˂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ar-MA" sz="28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: Diagonal Corners Rounded 2">
            <a:extLst>
              <a:ext uri="{FF2B5EF4-FFF2-40B4-BE49-F238E27FC236}">
                <a16:creationId xmlns:a16="http://schemas.microsoft.com/office/drawing/2014/main" id="{E6513353-6309-31BB-80CD-022F7DE96C1C}"/>
              </a:ext>
            </a:extLst>
          </p:cNvPr>
          <p:cNvSpPr/>
          <p:nvPr/>
        </p:nvSpPr>
        <p:spPr>
          <a:xfrm>
            <a:off x="1239146" y="5161609"/>
            <a:ext cx="6259002" cy="102491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350696151">
                  <a:custGeom>
                    <a:avLst/>
                    <a:gdLst>
                      <a:gd name="connsiteX0" fmla="*/ 0 w 6259002"/>
                      <a:gd name="connsiteY0" fmla="*/ 170822 h 1024910"/>
                      <a:gd name="connsiteX1" fmla="*/ 170822 w 6259002"/>
                      <a:gd name="connsiteY1" fmla="*/ 0 h 1024910"/>
                      <a:gd name="connsiteX2" fmla="*/ 6088180 w 6259002"/>
                      <a:gd name="connsiteY2" fmla="*/ 0 h 1024910"/>
                      <a:gd name="connsiteX3" fmla="*/ 6259002 w 6259002"/>
                      <a:gd name="connsiteY3" fmla="*/ 170822 h 1024910"/>
                      <a:gd name="connsiteX4" fmla="*/ 6259002 w 6259002"/>
                      <a:gd name="connsiteY4" fmla="*/ 854088 h 1024910"/>
                      <a:gd name="connsiteX5" fmla="*/ 6088180 w 6259002"/>
                      <a:gd name="connsiteY5" fmla="*/ 1024910 h 1024910"/>
                      <a:gd name="connsiteX6" fmla="*/ 170822 w 6259002"/>
                      <a:gd name="connsiteY6" fmla="*/ 1024910 h 1024910"/>
                      <a:gd name="connsiteX7" fmla="*/ 0 w 6259002"/>
                      <a:gd name="connsiteY7" fmla="*/ 854088 h 1024910"/>
                      <a:gd name="connsiteX8" fmla="*/ 0 w 6259002"/>
                      <a:gd name="connsiteY8" fmla="*/ 170822 h 10249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259002" h="1024910" fill="none" extrusionOk="0">
                        <a:moveTo>
                          <a:pt x="0" y="170822"/>
                        </a:moveTo>
                        <a:cubicBezTo>
                          <a:pt x="1969" y="65994"/>
                          <a:pt x="70955" y="342"/>
                          <a:pt x="170822" y="0"/>
                        </a:cubicBezTo>
                        <a:cubicBezTo>
                          <a:pt x="1588418" y="24936"/>
                          <a:pt x="5352023" y="153377"/>
                          <a:pt x="6088180" y="0"/>
                        </a:cubicBezTo>
                        <a:cubicBezTo>
                          <a:pt x="6185718" y="189"/>
                          <a:pt x="6261008" y="72332"/>
                          <a:pt x="6259002" y="170822"/>
                        </a:cubicBezTo>
                        <a:cubicBezTo>
                          <a:pt x="6239277" y="337669"/>
                          <a:pt x="6249916" y="605340"/>
                          <a:pt x="6259002" y="854088"/>
                        </a:cubicBezTo>
                        <a:cubicBezTo>
                          <a:pt x="6250627" y="964293"/>
                          <a:pt x="6183288" y="1041103"/>
                          <a:pt x="6088180" y="1024910"/>
                        </a:cubicBezTo>
                        <a:cubicBezTo>
                          <a:pt x="4226792" y="911083"/>
                          <a:pt x="3128029" y="899415"/>
                          <a:pt x="170822" y="1024910"/>
                        </a:cubicBezTo>
                        <a:cubicBezTo>
                          <a:pt x="82840" y="1038692"/>
                          <a:pt x="6730" y="946915"/>
                          <a:pt x="0" y="854088"/>
                        </a:cubicBezTo>
                        <a:cubicBezTo>
                          <a:pt x="46241" y="627525"/>
                          <a:pt x="-40709" y="484774"/>
                          <a:pt x="0" y="170822"/>
                        </a:cubicBezTo>
                        <a:close/>
                      </a:path>
                      <a:path w="6259002" h="1024910" stroke="0" extrusionOk="0">
                        <a:moveTo>
                          <a:pt x="0" y="170822"/>
                        </a:moveTo>
                        <a:cubicBezTo>
                          <a:pt x="-1309" y="76152"/>
                          <a:pt x="74476" y="2445"/>
                          <a:pt x="170822" y="0"/>
                        </a:cubicBezTo>
                        <a:cubicBezTo>
                          <a:pt x="885886" y="-41342"/>
                          <a:pt x="3498602" y="-105291"/>
                          <a:pt x="6088180" y="0"/>
                        </a:cubicBezTo>
                        <a:cubicBezTo>
                          <a:pt x="6185424" y="-7069"/>
                          <a:pt x="6250426" y="69805"/>
                          <a:pt x="6259002" y="170822"/>
                        </a:cubicBezTo>
                        <a:cubicBezTo>
                          <a:pt x="6232297" y="430434"/>
                          <a:pt x="6210746" y="678228"/>
                          <a:pt x="6259002" y="854088"/>
                        </a:cubicBezTo>
                        <a:cubicBezTo>
                          <a:pt x="6264776" y="954737"/>
                          <a:pt x="6180402" y="1031535"/>
                          <a:pt x="6088180" y="1024910"/>
                        </a:cubicBezTo>
                        <a:cubicBezTo>
                          <a:pt x="3355599" y="1147800"/>
                          <a:pt x="1185815" y="1141539"/>
                          <a:pt x="170822" y="1024910"/>
                        </a:cubicBezTo>
                        <a:cubicBezTo>
                          <a:pt x="72418" y="1029889"/>
                          <a:pt x="10075" y="957523"/>
                          <a:pt x="0" y="854088"/>
                        </a:cubicBezTo>
                        <a:cubicBezTo>
                          <a:pt x="21829" y="673329"/>
                          <a:pt x="-60694" y="271771"/>
                          <a:pt x="0" y="170822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تَأْطيرُ الْعَدَدِ </a:t>
            </a:r>
            <a:r>
              <a:rPr lang="fr-FR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9,748</a:t>
            </a:r>
            <a:r>
              <a:rPr lang="ar-SA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إِلى </a:t>
            </a:r>
            <a:r>
              <a:rPr lang="ar-SA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جُزْء</a:t>
            </a:r>
            <a:r>
              <a:rPr lang="ar-MA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SA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الْمِائَةِ </a:t>
            </a:r>
            <a:r>
              <a:rPr lang="ar-MA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الْأَقْرَب</a:t>
            </a:r>
            <a:r>
              <a:rPr lang="ar-SA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ar-MA" sz="20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ar-SA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fr-FR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MA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˂ </a:t>
            </a:r>
            <a:r>
              <a:rPr lang="fr-FR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9,748</a:t>
            </a:r>
            <a:r>
              <a:rPr lang="fr-MA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˂ </a:t>
            </a:r>
            <a:r>
              <a:rPr lang="fr-FR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9,7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ar-MA" sz="28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452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0E1FE-D1F5-7D14-BF3D-D30EB9D38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359BF99-54A0-13F9-B896-ACD2F88EB069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7B2E96-2C6F-58A7-AA44-9440B9772818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CFE2FF7-9B06-0493-FE09-5067CD099BC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0822861-5D09-56DF-B921-185D5F71C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374255" y="4478926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3C26C0AA-A945-5ECC-379C-603C9DE3FB58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70F4A2BF-FD5A-C914-8737-BD712922926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DE92F578-7002-489D-AA85-04FA42896A2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C103CE-A721-FD87-A407-882327971EFB}"/>
              </a:ext>
            </a:extLst>
          </p:cNvPr>
          <p:cNvSpPr txBox="1"/>
          <p:nvPr/>
        </p:nvSpPr>
        <p:spPr>
          <a:xfrm>
            <a:off x="1284391" y="453837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343A5ED-E40B-DD97-AC8B-A892F0C4CDEA}"/>
              </a:ext>
            </a:extLst>
          </p:cNvPr>
          <p:cNvSpPr txBox="1"/>
          <p:nvPr/>
        </p:nvSpPr>
        <p:spPr>
          <a:xfrm>
            <a:off x="1284391" y="385336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257716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430645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53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E21E405-1B9E-F3A3-91C1-ACF77B97E5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746" y="1832169"/>
            <a:ext cx="3425018" cy="395408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4943F3-2A0F-B462-1CFF-CC298A200E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235" y="1832169"/>
            <a:ext cx="3425019" cy="3954081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406456" y="2144684"/>
            <a:ext cx="2726575" cy="112221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DA71C067-D4DA-3095-8696-251C5831C966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6" name="Image 11">
              <a:extLst>
                <a:ext uri="{FF2B5EF4-FFF2-40B4-BE49-F238E27FC236}">
                  <a16:creationId xmlns:a16="http://schemas.microsoft.com/office/drawing/2014/main" id="{299DB8D1-1F02-B290-CEB6-01418CB1D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ZoneTexte 12">
              <a:extLst>
                <a:ext uri="{FF2B5EF4-FFF2-40B4-BE49-F238E27FC236}">
                  <a16:creationId xmlns:a16="http://schemas.microsoft.com/office/drawing/2014/main" id="{11DE37CC-611E-8E1E-0541-99B3353CA5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1B6A7665-668E-2E25-C884-00DF0325A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453599" y="2613415"/>
            <a:ext cx="2068907" cy="2517796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7046C6-13E5-5228-230B-208611D845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BDB727-F504-56A2-00EA-7E390EAB4A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426" y="2479892"/>
            <a:ext cx="6150173" cy="3081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418794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5A18343-24A4-C7BF-1ECC-1510ADC70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727223-A95A-2016-4F3B-7650FDC665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4623" y="1990640"/>
            <a:ext cx="3768953" cy="37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426747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6BA112F-D91B-651A-9F50-64CA528EB4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F733D09-EB6D-1A52-0690-B16A420FDD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522" y="1773032"/>
            <a:ext cx="6413548" cy="4298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414742" y="84529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من يشرح لنا كيف توصل للجواب؟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332A980-C717-B741-1823-48C35C57E1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39" y="2136487"/>
            <a:ext cx="7750212" cy="3406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C5738D-B0EB-8EE8-C813-BAB73DFA6BDA}"/>
              </a:ext>
            </a:extLst>
          </p:cNvPr>
          <p:cNvSpPr/>
          <p:nvPr/>
        </p:nvSpPr>
        <p:spPr>
          <a:xfrm>
            <a:off x="1720931" y="2610517"/>
            <a:ext cx="5884432" cy="240416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06E74C4-CEF0-00E8-0B5A-BDCB6819CF2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A8F13A0-5EAC-5417-0B44-E6B7A787B22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203BF6-B45B-D14B-9497-00ADE80536C6}"/>
              </a:ext>
            </a:extLst>
          </p:cNvPr>
          <p:cNvSpPr/>
          <p:nvPr/>
        </p:nvSpPr>
        <p:spPr>
          <a:xfrm>
            <a:off x="1930187" y="3361242"/>
            <a:ext cx="3708400" cy="1392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  <a:p>
            <a:pPr algn="ctr"/>
            <a:endParaRPr lang="en-US" sz="1200" dirty="0"/>
          </a:p>
        </p:txBody>
      </p:sp>
      <p:pic>
        <p:nvPicPr>
          <p:cNvPr id="6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EAA60-B536-3C9C-5A3F-BF6A50269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832496" y="3636549"/>
            <a:ext cx="841742" cy="841742"/>
          </a:xfrm>
          <a:prstGeom prst="rect">
            <a:avLst/>
          </a:prstGeom>
        </p:spPr>
      </p:pic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4D0A4395-CC28-4A97-6379-3659351B879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287A8951-94E5-0820-5EC5-B9122A11D5A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0" y="770610"/>
            <a:ext cx="7434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على الصفحة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53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5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تدوين ملاحظاتي على كراساتكم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9100A5-024E-D13E-41A0-E173F8772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75729" y="2227877"/>
            <a:ext cx="2913524" cy="2913524"/>
          </a:xfrm>
          <a:prstGeom prst="rect">
            <a:avLst/>
          </a:prstGeom>
        </p:spPr>
      </p:pic>
      <p:grpSp>
        <p:nvGrpSpPr>
          <p:cNvPr id="10" name="Groupe 8">
            <a:extLst>
              <a:ext uri="{FF2B5EF4-FFF2-40B4-BE49-F238E27FC236}">
                <a16:creationId xmlns:a16="http://schemas.microsoft.com/office/drawing/2014/main" id="{D950C632-10E9-3C9E-83A7-3C7EAFC2010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1" name="Image 11">
              <a:extLst>
                <a:ext uri="{FF2B5EF4-FFF2-40B4-BE49-F238E27FC236}">
                  <a16:creationId xmlns:a16="http://schemas.microsoft.com/office/drawing/2014/main" id="{280DCC48-6B9B-DD35-0BEB-831DA7ACD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ZoneTexte 12">
              <a:extLst>
                <a:ext uri="{FF2B5EF4-FFF2-40B4-BE49-F238E27FC236}">
                  <a16:creationId xmlns:a16="http://schemas.microsoft.com/office/drawing/2014/main" id="{07E67182-CF61-53E3-7724-9F157C758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A8D8FE55-60EC-2D39-09BA-D728D5893F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0710" y="2066807"/>
            <a:ext cx="3425019" cy="3954081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12E9D6E-40B1-DE07-E1CE-BA53E08E2314}"/>
              </a:ext>
            </a:extLst>
          </p:cNvPr>
          <p:cNvSpPr/>
          <p:nvPr/>
        </p:nvSpPr>
        <p:spPr>
          <a:xfrm>
            <a:off x="1674994" y="3429000"/>
            <a:ext cx="2776451" cy="112221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7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7E0C9-4593-CED6-7BAE-056CFE407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C285DE93-C574-5ABA-571D-81F4ADD05F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sp>
        <p:nvSpPr>
          <p:cNvPr id="17" name="ZoneTexte 13">
            <a:extLst>
              <a:ext uri="{FF2B5EF4-FFF2-40B4-BE49-F238E27FC236}">
                <a16:creationId xmlns:a16="http://schemas.microsoft.com/office/drawing/2014/main" id="{73C34B53-1926-0D6E-E006-892FC15BACA2}"/>
              </a:ext>
            </a:extLst>
          </p:cNvPr>
          <p:cNvSpPr txBox="1"/>
          <p:nvPr/>
        </p:nvSpPr>
        <p:spPr>
          <a:xfrm>
            <a:off x="874736" y="809965"/>
            <a:ext cx="6550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D2A5E15-4F7A-BC5C-207D-C24529AD31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736" y="2210012"/>
            <a:ext cx="7216765" cy="30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92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الدرس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14BF8E78-AD85-4546-122F-ED679140B808}"/>
              </a:ext>
            </a:extLst>
          </p:cNvPr>
          <p:cNvSpPr txBox="1"/>
          <p:nvPr/>
        </p:nvSpPr>
        <p:spPr>
          <a:xfrm>
            <a:off x="186813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52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53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FEB50EA-7AFC-D2F2-2DFF-E45C35532B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6808" y="2023362"/>
            <a:ext cx="3425018" cy="395408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B60AD83-6831-68A0-7E7F-65EDFE91BB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2297" y="2023362"/>
            <a:ext cx="3425019" cy="395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74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4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18366</TotalTime>
  <Words>1016</Words>
  <Application>Microsoft Office PowerPoint</Application>
  <PresentationFormat>Affichage à l'écran (4:3)</PresentationFormat>
  <Paragraphs>306</Paragraphs>
  <Slides>62</Slides>
  <Notes>22</Notes>
  <HiddenSlides>0</HiddenSlides>
  <MMClips>4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62</vt:i4>
      </vt:variant>
    </vt:vector>
  </HeadingPairs>
  <TitlesOfParts>
    <vt:vector size="73" baseType="lpstr">
      <vt:lpstr>Dosis</vt:lpstr>
      <vt:lpstr>Chalkboard</vt:lpstr>
      <vt:lpstr>Calibri</vt:lpstr>
      <vt:lpstr>DengXian</vt:lpstr>
      <vt:lpstr>Arial</vt:lpstr>
      <vt:lpstr>Aptos</vt:lpstr>
      <vt:lpstr>Effra CC Arbc</vt:lpstr>
      <vt:lpstr>Cambria Math</vt:lpstr>
      <vt:lpstr>2_Conception personnalisée</vt:lpstr>
      <vt:lpstr>Page d'entree</vt:lpstr>
      <vt:lpstr>partie 1</vt:lpstr>
      <vt:lpstr>المرحلة 1</vt:lpstr>
      <vt:lpstr>Présentation PowerPoint</vt:lpstr>
      <vt:lpstr>برمجة الأسبوع الخامس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/>
  <cp:lastModifiedBy>EL HAMDOUNI BTIHAJ</cp:lastModifiedBy>
  <cp:revision>167</cp:revision>
  <cp:lastPrinted>2025-08-13T10:11:39Z</cp:lastPrinted>
  <dcterms:created xsi:type="dcterms:W3CDTF">2025-08-01T12:31:49Z</dcterms:created>
  <dcterms:modified xsi:type="dcterms:W3CDTF">2025-11-23T13:52:57Z</dcterms:modified>
</cp:coreProperties>
</file>