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8"/>
  </p:notesMasterIdLst>
  <p:handoutMasterIdLst>
    <p:handoutMasterId r:id="rId69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784" r:id="rId11"/>
    <p:sldId id="766" r:id="rId12"/>
    <p:sldId id="769" r:id="rId13"/>
    <p:sldId id="768" r:id="rId14"/>
    <p:sldId id="810" r:id="rId15"/>
    <p:sldId id="2134806702" r:id="rId16"/>
    <p:sldId id="2134806703" r:id="rId17"/>
    <p:sldId id="2134806704" r:id="rId18"/>
    <p:sldId id="2134806736" r:id="rId19"/>
    <p:sldId id="2134806705" r:id="rId20"/>
    <p:sldId id="2134806706" r:id="rId21"/>
    <p:sldId id="2134806707" r:id="rId22"/>
    <p:sldId id="2134806708" r:id="rId23"/>
    <p:sldId id="2134806737" r:id="rId24"/>
    <p:sldId id="2134806738" r:id="rId25"/>
    <p:sldId id="2134806739" r:id="rId26"/>
    <p:sldId id="2134806740" r:id="rId27"/>
    <p:sldId id="2134806741" r:id="rId28"/>
    <p:sldId id="2134806742" r:id="rId29"/>
    <p:sldId id="2134806743" r:id="rId30"/>
    <p:sldId id="2134806744" r:id="rId31"/>
    <p:sldId id="2134806745" r:id="rId32"/>
    <p:sldId id="2134806746" r:id="rId33"/>
    <p:sldId id="2134806747" r:id="rId34"/>
    <p:sldId id="2134806748" r:id="rId35"/>
    <p:sldId id="2134806749" r:id="rId36"/>
    <p:sldId id="2134806750" r:id="rId37"/>
    <p:sldId id="786" r:id="rId38"/>
    <p:sldId id="812" r:id="rId39"/>
    <p:sldId id="751" r:id="rId40"/>
    <p:sldId id="909" r:id="rId41"/>
    <p:sldId id="833" r:id="rId42"/>
    <p:sldId id="918" r:id="rId43"/>
    <p:sldId id="849" r:id="rId44"/>
    <p:sldId id="919" r:id="rId45"/>
    <p:sldId id="851" r:id="rId46"/>
    <p:sldId id="2134806701" r:id="rId47"/>
    <p:sldId id="950" r:id="rId48"/>
    <p:sldId id="951" r:id="rId49"/>
    <p:sldId id="952" r:id="rId50"/>
    <p:sldId id="953" r:id="rId51"/>
    <p:sldId id="916" r:id="rId52"/>
    <p:sldId id="2134806732" r:id="rId53"/>
    <p:sldId id="2134806733" r:id="rId54"/>
    <p:sldId id="2134806734" r:id="rId55"/>
    <p:sldId id="2134806735" r:id="rId56"/>
    <p:sldId id="848" r:id="rId57"/>
    <p:sldId id="962" r:id="rId58"/>
    <p:sldId id="927" r:id="rId59"/>
    <p:sldId id="928" r:id="rId60"/>
    <p:sldId id="929" r:id="rId61"/>
    <p:sldId id="788" r:id="rId62"/>
    <p:sldId id="935" r:id="rId63"/>
    <p:sldId id="908" r:id="rId64"/>
    <p:sldId id="2134806699" r:id="rId65"/>
    <p:sldId id="937" r:id="rId66"/>
    <p:sldId id="2134806700" r:id="rId67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0"/>
    </p:embeddedFont>
    <p:embeddedFont>
      <p:font typeface="Cambria Math" panose="02040503050406030204" pitchFamily="18" charset="0"/>
      <p:regular r:id="rId71"/>
    </p:embeddedFont>
    <p:embeddedFont>
      <p:font typeface="Dosis" pitchFamily="2" charset="0"/>
      <p:regular r:id="rId72"/>
      <p:bold r:id="rId7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6BB00"/>
    <a:srgbClr val="00AB9B"/>
    <a:srgbClr val="FFEFB9"/>
    <a:srgbClr val="FAE496"/>
    <a:srgbClr val="FC8D00"/>
    <a:srgbClr val="4B5050"/>
    <a:srgbClr val="B2B3AE"/>
    <a:srgbClr val="7F807F"/>
    <a:srgbClr val="17AB98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D7D350-3E8E-486A-954D-4379FA94AB23}" v="559" dt="2025-11-22T10:35:08.5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88" autoAdjust="0"/>
    <p:restoredTop sz="96290" autoAdjust="0"/>
  </p:normalViewPr>
  <p:slideViewPr>
    <p:cSldViewPr snapToGrid="0">
      <p:cViewPr varScale="1">
        <p:scale>
          <a:sx n="71" d="100"/>
          <a:sy n="71" d="100"/>
        </p:scale>
        <p:origin x="934" y="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notesMaster" Target="notesMasters/notesMaster1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presProps" Target="presProps.xml"/><Relationship Id="rId79" Type="http://schemas.microsoft.com/office/2018/10/relationships/authors" Target="author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handoutMaster" Target="handoutMasters/handoutMaster1.xml"/><Relationship Id="rId77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font" Target="fonts/font1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font" Target="fonts/font4.fntdata"/><Relationship Id="rId78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theme" Target="theme/theme1.xml"/><Relationship Id="rId7" Type="http://schemas.openxmlformats.org/officeDocument/2006/relationships/slide" Target="slides/slide4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23/11/2025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7945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3A734-69F3-9CC2-1D0E-A089DD690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D192D80-2776-1ABB-E447-8FE8EBDEEE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6D79AF-F8A6-CAE5-F8F7-9D3DC1393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0D3A497-2BD4-D1E5-8FA1-8B0CE7E19D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44164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CE93A-A3B4-E14B-25C2-D22E62B42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7A50035-E539-FE40-8AAD-3B5C570F5E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B933B2-55A8-F877-BB30-158EC6438C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FF3797-A4C1-8141-087A-E82EA3DAD5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4678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53BFD-D266-97CF-5763-2A2D507AB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F32572-EDD9-3015-E240-25D0F50262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AF2C5D8-3891-4FF0-3B64-7A50560EB4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42FA0E-7201-D1AE-18B5-2A8EF6DFF0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5801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3D4DD-E9C1-1C1B-342E-B9F1607C3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A1B12CC-A9C4-7001-B654-5B60D6B0C4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773975-4F0A-8AF1-A82B-7E8206A485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1C732B-48E3-B9C6-6182-3D44E90486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41359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5C63A-D617-EBB1-EFA2-CD94EE65B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D8891D3-E982-2B13-560A-4BCFEE8D33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377D99-8D54-C0A5-817C-BECF63B214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604D3E-2320-A2AB-66A9-9941D3398E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44559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FB0A2-3F33-2B78-406D-D28A37319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3CA298B-C574-9D5B-33F2-B7A4F04331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E5E57CA-FC68-3B44-31EA-9116FB33A5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E8D7072-192D-F35D-92F7-270B07CC70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438239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F6FFF-D667-6C40-5FB1-32F997F43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683CD18-FF00-53E2-E46F-E75A581E79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5FECC8-D347-F9D4-AFDB-66FE0833EA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0DCDD0-A163-7988-40AA-52647CB3CD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44100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DA39-7FE0-812E-ACEE-FAEFBEBE9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20687D5-4D3B-5044-91A5-4AC07955ED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7DAEE63-A3BD-CDDD-B1FB-44297AD7E4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7CD438-36AC-65FE-75D7-8A9F93E769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76582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D4477-684E-698D-FBEE-CE863C95B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98AD80D-E24C-4A77-D1C9-5F8CA45F77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7FAB480-6348-D428-E176-DD3719F55C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E5E6F7-079C-4DA1-420D-2287951621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0829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D0A17-9D26-076E-E5A7-5039616F5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9CF5377-42E3-DD76-0C04-CBA9C2D4CD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0903A4-6C34-7D15-A518-CDE99D2C9A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22300B-78EA-7AC6-6F83-36AC8D9B59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90652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49C80-B3FE-9C8C-95E5-314D3DB17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F4728AB-177E-A49D-2186-156899273C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A00AAF8-3EFC-A2EB-4826-E4497A3A98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01FF65-57F6-E947-586B-9850B89B61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42368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ED38B-B4FF-BB72-FE6B-8F5516E6A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0E0F1B-A332-FC9A-A387-8C394094DC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FEFFFFD-3462-8232-D62D-5A7EF53A3F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D8E6924-967C-E349-DBF5-FF7E281A93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78093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E29C4-2436-7974-5CEF-537882843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DCC3FE7-9062-FB49-4DD2-DFC3BF5ECD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2F30DA-A7FA-7EFE-01C8-950FE1829B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5A21107-5E65-E4CA-8873-72C06BCE7C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464406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91FE0-39B2-D189-881F-2D756E4D1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4DD7134-B5BD-5CAB-F1CA-69E1BCAF81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90D38D4-2B0E-3064-CB79-4507762541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9D6E614-0266-444C-B28D-551F4AFE1B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63254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CEECC-7D96-DEB1-8457-3E8322E65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2DEC61B-68AD-CB06-8FC2-AE45E72727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C781F92-5BD3-28F2-D5E4-D1855B6241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EE8B8B-8D4E-706D-64AD-3B405A8E5D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46117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F824D-711A-4C7E-BA9C-BB06A9BAF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023425-9FCE-DA3C-452B-4C03EBAC1F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1DD328F-8283-5C60-F446-6C518268CA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37D0655-417F-D6DE-D968-CC91769CD5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92064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A234A-CF77-99E0-703E-2E8046B27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C190302-583F-6444-4C1E-107BED4FE7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D4198F0-3781-939B-4AE5-FF9F8B6A62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F0C139A-75E4-61BE-4600-E81E6DCE5C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29123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57C33-8855-3E51-7B4D-DD1D58D09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3FD8BC8-25A3-DB2A-9229-6E98ACB9F4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C305D8-85DF-2618-8753-EB0456AC68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D8FF48F-15AF-CBB3-5E74-E6AEB1E01E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7083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7509E-FC26-D745-1C73-8D2125A75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E15DB6-1FB8-CEE6-0F32-FB3286BD0E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788AA09-42A8-09B9-06E8-022B970F08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5116636-0FBD-4B20-73C4-DDE59C1218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20137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F844E-B578-4063-CBBD-6BD042145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49E4CA3-928A-4CED-D963-FF279B3030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4BD73CA-4149-789C-EBBE-785B716732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4220035-E64D-F5F3-EB09-0DB8F740B5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69495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62811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gi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8.xml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2.png"/><Relationship Id="rId4" Type="http://schemas.openxmlformats.org/officeDocument/2006/relationships/image" Target="../media/image31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6.gif"/><Relationship Id="rId4" Type="http://schemas.openxmlformats.org/officeDocument/2006/relationships/image" Target="../media/image35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4.gif"/><Relationship Id="rId5" Type="http://schemas.openxmlformats.org/officeDocument/2006/relationships/image" Target="../media/image9.emf"/><Relationship Id="rId4" Type="http://schemas.openxmlformats.org/officeDocument/2006/relationships/notesSlide" Target="../notesSlides/notesSlide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9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image" Target="../media/image2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40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microsoft.com/office/2007/relationships/media" Target="../media/media5.mp4"/><Relationship Id="rId7" Type="http://schemas.openxmlformats.org/officeDocument/2006/relationships/image" Target="../media/image4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5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540053" y="6037180"/>
            <a:ext cx="1190970" cy="288630"/>
            <a:chOff x="5305598" y="5893431"/>
            <a:chExt cx="1190970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05598" y="589343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18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3954626" y="6021421"/>
            <a:ext cx="1179609" cy="288630"/>
            <a:chOff x="5316959" y="5877672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31695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19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20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7203343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17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تفكيك وتركيب الأعداد الصحيحة الطبيعية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العشرية: مقارنة وترتيب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: 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وتوليف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العشرية : تأطير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4584459" y="2872908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الأعداد العشرية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6668703" y="2467458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الأعداد العشرية </a:t>
            </a:r>
            <a:endParaRPr lang="en-US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7DB51C-0DFC-E04A-6F7F-683E0D113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305993"/>
            <a:ext cx="3167504" cy="409919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62BC351-5BA6-68CD-B0D0-AA424F9C71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993" y="2305993"/>
            <a:ext cx="3167505" cy="409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1085831" y="3537379"/>
            <a:ext cx="6801287" cy="164088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288896" y="3834602"/>
            <a:ext cx="56903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خارج قسمة عدد كسري على عدد كسري.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أحسب ذهنيا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5F8D49B-7B7F-7751-8FBD-F77EF94FD5D1}"/>
              </a:ext>
            </a:extLst>
          </p:cNvPr>
          <p:cNvSpPr txBox="1"/>
          <p:nvPr/>
        </p:nvSpPr>
        <p:spPr>
          <a:xfrm>
            <a:off x="1381114" y="391572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67673" y="874657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دفاتر البحث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4E3E3B2-DAC2-33E4-D912-1F9D1DC9B38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42875" y="881801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تان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631092" y="4131153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83443" y="2680014"/>
              <a:ext cx="1409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/>
                <a:t>5 + 7 = … 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2519021" y="2768475"/>
              <a:ext cx="465992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57683" y="5127519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4122526" y="3879571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365</a:t>
              </a:r>
              <a:endParaRPr lang="fr-FR" sz="3200" b="1" dirty="0">
                <a:solidFill>
                  <a:schemeClr val="bg2">
                    <a:lumMod val="25000"/>
                  </a:schemeClr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اُكْتُبُوا فِي </a:t>
              </a:r>
              <a:r>
                <a:rPr lang="ar-S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63664A-1D50-5A7B-AC18-27F86DB603BE}"/>
                  </a:ext>
                </a:extLst>
              </p:cNvPr>
              <p:cNvSpPr/>
              <p:nvPr/>
            </p:nvSpPr>
            <p:spPr>
              <a:xfrm>
                <a:off x="2245212" y="4171619"/>
                <a:ext cx="1739083" cy="466848"/>
              </a:xfrm>
              <a:prstGeom prst="roundRect">
                <a:avLst/>
              </a:prstGeom>
              <a:solidFill>
                <a:srgbClr val="FFEFB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𝟐𝟒𝟎</m:t>
                      </m:r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𝟏𝟐𝟓</m:t>
                      </m:r>
                    </m:oMath>
                  </m:oMathPara>
                </a14:m>
                <a:endParaRPr b="1" dirty="0"/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63664A-1D50-5A7B-AC18-27F86DB603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5212" y="4171619"/>
                <a:ext cx="1739083" cy="46684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9C5451C2-A44C-4F41-830D-830BFB9F3A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7358" y="1935635"/>
            <a:ext cx="6834208" cy="135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86465" y="85679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9B05EB1-C484-FF5D-2D4B-D61C83BC97F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0F3802-8596-F795-19F8-70D4DFF1E7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32" y="2496035"/>
            <a:ext cx="8017900" cy="221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0412" y="871605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4A2C48-8C21-FCCF-6B93-69FBEF410F2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614F72C-4F1B-3F30-4D1A-B65A85B998CF}"/>
              </a:ext>
            </a:extLst>
          </p:cNvPr>
          <p:cNvGrpSpPr/>
          <p:nvPr/>
        </p:nvGrpSpPr>
        <p:grpSpPr>
          <a:xfrm>
            <a:off x="479395" y="871605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9E55DE6-DC85-E5FD-C048-735974FCC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A33135A-0DFB-E829-AE23-D4227F370EE5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7A4E662A-FDBA-D3E8-0080-5CCD14155F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684" y="2394793"/>
            <a:ext cx="7934632" cy="216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6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6BC78-B94A-F308-EA22-CC21446DA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0C725B9-214D-D1CF-5B25-FF8AA4FD0294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314044A-CCC4-2AC2-1F9A-2302558C27C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9CC7B333-DD6D-873C-996A-FA314210406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1BD7A03-6F74-858D-A490-08FA43BE8F84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5025053-2B89-101B-56A4-BD2EC14E4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476" y="3818017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08D965B-4159-234F-E22E-E368C0205020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أحسب ذهنيا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4A2F40F-06DB-70A2-35A6-111B51058E16}"/>
              </a:ext>
            </a:extLst>
          </p:cNvPr>
          <p:cNvSpPr txBox="1"/>
          <p:nvPr/>
        </p:nvSpPr>
        <p:spPr>
          <a:xfrm>
            <a:off x="1381114" y="391572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54148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8DE9E-914F-1822-2555-6D1C2E346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53093DD-A662-83E3-CD1C-6BAF1433CD12}"/>
              </a:ext>
            </a:extLst>
          </p:cNvPr>
          <p:cNvSpPr txBox="1"/>
          <p:nvPr/>
        </p:nvSpPr>
        <p:spPr>
          <a:xfrm>
            <a:off x="667673" y="874657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لنتذكر كيفية تحديد رتبة رقم في عدد عشري: لنحدد رتبة الرقم 4 في العدد  38,429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9EC8AC5-002E-E290-31C3-1602639F1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EF0A303-36E2-36B8-1259-25B7B43F8A95}"/>
              </a:ext>
            </a:extLst>
          </p:cNvPr>
          <p:cNvSpPr txBox="1"/>
          <p:nvPr/>
        </p:nvSpPr>
        <p:spPr>
          <a:xfrm>
            <a:off x="1188883" y="3109407"/>
            <a:ext cx="69333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رتبة الرقم </a:t>
            </a:r>
            <a:r>
              <a:rPr lang="ar-S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العدد 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38,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</a:t>
            </a:r>
            <a:r>
              <a:rPr lang="ar-S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؟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46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B2DD8-E20C-E9CA-18EB-0B4159BD9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7A13D9C-CFFC-6765-1AB0-6F13491280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13">
            <a:extLst>
              <a:ext uri="{FF2B5EF4-FFF2-40B4-BE49-F238E27FC236}">
                <a16:creationId xmlns:a16="http://schemas.microsoft.com/office/drawing/2014/main" id="{54A7E298-144C-BAEA-BCDA-C3708F598A6F}"/>
              </a:ext>
            </a:extLst>
          </p:cNvPr>
          <p:cNvSpPr txBox="1"/>
          <p:nvPr/>
        </p:nvSpPr>
        <p:spPr>
          <a:xfrm>
            <a:off x="209413" y="829022"/>
            <a:ext cx="7342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نضع أولا العدد في جدول نظمة العد العشري،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38,429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يتكون من جزء صحيح وجزء عشري.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5C7C936-E91B-26AD-A85C-139799AE80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663604"/>
              </p:ext>
            </p:extLst>
          </p:nvPr>
        </p:nvGraphicFramePr>
        <p:xfrm>
          <a:off x="792249" y="2727356"/>
          <a:ext cx="7559501" cy="2195999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95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942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MA" sz="2800" b="1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الجزء الصحيح</a:t>
                      </a:r>
                      <a:endParaRPr lang="en-US" sz="2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9EB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800" b="1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الجزء العشري</a:t>
                      </a:r>
                      <a:endParaRPr lang="en-US" sz="2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811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مئات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عشرات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وحدات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أعشار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أجزاء المئة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أجزاء الألف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076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0" b="1" kern="1200" dirty="0">
                        <a:solidFill>
                          <a:srgbClr val="10658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40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4000" b="1" kern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ar-SA" altLang="en-US" sz="40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altLang="ar-SA" sz="40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altLang="en-US" sz="4000" b="1" kern="12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4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altLang="en-US" sz="4000" b="1" kern="12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4000" b="1" kern="12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US" sz="4000" b="1" kern="12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861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0F4AA-7B0E-1EBA-97D0-A72088B15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10B20D-4B3C-DB43-F01B-E2678C2402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4F859311-702A-BBE1-4813-6BA04E14C18C}"/>
              </a:ext>
            </a:extLst>
          </p:cNvPr>
          <p:cNvSpPr txBox="1"/>
          <p:nvPr/>
        </p:nvSpPr>
        <p:spPr>
          <a:xfrm>
            <a:off x="178265" y="864997"/>
            <a:ext cx="7342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الرقم 4 هو رقم الأعشار .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FFB4053E-3A16-3219-B1E0-020055F889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561015"/>
              </p:ext>
            </p:extLst>
          </p:nvPr>
        </p:nvGraphicFramePr>
        <p:xfrm>
          <a:off x="669074" y="2222313"/>
          <a:ext cx="7559501" cy="2195999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95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942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MA" sz="2800" b="1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الجزء الصحيح</a:t>
                      </a:r>
                      <a:endParaRPr lang="en-US" sz="2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9EB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800" b="1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الجزء العشري</a:t>
                      </a:r>
                      <a:endParaRPr lang="en-US" sz="2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811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مئات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عشرات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وحدات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أعشار</a:t>
                      </a:r>
                      <a:endParaRPr lang="en-US" sz="2000" b="1" kern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أجزاء المئة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أجزاء الألف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076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0" b="1" kern="1200" dirty="0">
                        <a:solidFill>
                          <a:srgbClr val="10658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4000" b="1" kern="1200" dirty="0">
                          <a:solidFill>
                            <a:srgbClr val="10658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4000" b="1" kern="1200" dirty="0">
                        <a:solidFill>
                          <a:srgbClr val="10658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ar-SA" altLang="en-US" sz="4000" b="1" kern="1200" dirty="0">
                          <a:solidFill>
                            <a:srgbClr val="10658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altLang="ar-SA" sz="40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altLang="en-US" sz="40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4</a:t>
                      </a:r>
                      <a:endParaRPr lang="ar-SA" altLang="en-US" sz="4000" b="1" kern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altLang="en-US" sz="4000" b="1" kern="12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4000" b="1" kern="12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US" sz="4000" b="1" kern="12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ZoneTexte 13">
            <a:extLst>
              <a:ext uri="{FF2B5EF4-FFF2-40B4-BE49-F238E27FC236}">
                <a16:creationId xmlns:a16="http://schemas.microsoft.com/office/drawing/2014/main" id="{9E1BAD2A-F061-DA37-930F-BE491F011277}"/>
              </a:ext>
            </a:extLst>
          </p:cNvPr>
          <p:cNvSpPr txBox="1"/>
          <p:nvPr/>
        </p:nvSpPr>
        <p:spPr>
          <a:xfrm>
            <a:off x="4408033" y="5072709"/>
            <a:ext cx="3188413" cy="550962"/>
          </a:xfrm>
          <a:prstGeom prst="roundRect">
            <a:avLst>
              <a:gd name="adj" fmla="val 27950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algn="ctr" defTabSz="457200" rtl="1" eaLnBrk="1" latinLnBrk="0" hangingPunct="1">
              <a:buClrTx/>
              <a:buSzTx/>
              <a:buFontTx/>
            </a:pP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4</a:t>
            </a:r>
            <a:r>
              <a:rPr lang="ar-SA" sz="2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هو رقم 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الأعشار</a:t>
            </a:r>
            <a:endParaRPr lang="ar-S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590244-0A9B-1F12-7EE9-FFE459353ABE}"/>
              </a:ext>
            </a:extLst>
          </p:cNvPr>
          <p:cNvSpPr/>
          <p:nvPr/>
        </p:nvSpPr>
        <p:spPr>
          <a:xfrm>
            <a:off x="4624057" y="2879537"/>
            <a:ext cx="1080120" cy="1538775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9" name="Straight Connector 6">
            <a:extLst>
              <a:ext uri="{FF2B5EF4-FFF2-40B4-BE49-F238E27FC236}">
                <a16:creationId xmlns:a16="http://schemas.microsoft.com/office/drawing/2014/main" id="{E70AB3F6-9FE7-2E3B-8E95-D7FB048C737B}"/>
              </a:ext>
            </a:extLst>
          </p:cNvPr>
          <p:cNvCxnSpPr>
            <a:cxnSpLocks/>
          </p:cNvCxnSpPr>
          <p:nvPr/>
        </p:nvCxnSpPr>
        <p:spPr>
          <a:xfrm>
            <a:off x="5262349" y="4202205"/>
            <a:ext cx="180112" cy="870504"/>
          </a:xfrm>
          <a:prstGeom prst="line">
            <a:avLst/>
          </a:prstGeom>
          <a:ln w="19050">
            <a:solidFill>
              <a:srgbClr val="C00000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532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F95AB-6427-A315-FCAC-3CBA814A2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A00F0A6-C43E-1E32-7339-54C4CEF30057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17C593E-8EEC-21A5-EB19-A569306D6F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6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378F70C-BC1D-6BF9-3262-6980EF484B0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407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5471D-698D-CB08-E7A6-6B37CFD3E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F0C229-3C98-DA95-091F-DB8718061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2E3B7224-D73D-2FFC-3C95-CEB1244B5895}"/>
              </a:ext>
            </a:extLst>
          </p:cNvPr>
          <p:cNvSpPr txBox="1"/>
          <p:nvPr/>
        </p:nvSpPr>
        <p:spPr>
          <a:xfrm>
            <a:off x="1158659" y="3044279"/>
            <a:ext cx="69333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رتبة الرقم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العدد 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38,4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ar-S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؟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A46FBB-5D4D-FA32-519F-CED40EFBF235}"/>
              </a:ext>
            </a:extLst>
          </p:cNvPr>
          <p:cNvSpPr txBox="1"/>
          <p:nvPr/>
        </p:nvSpPr>
        <p:spPr>
          <a:xfrm>
            <a:off x="0" y="844188"/>
            <a:ext cx="7539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على ألواحكم: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رتبة الرقم 2 في العدد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38,429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90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5B042-AFAB-27DD-691A-A604D19E9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EB711C-5D60-A814-BAEC-2972AFFB374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AEED119-E267-8E12-8B38-552E978BE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6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0EC876F-A09F-25C6-E865-278F2A81D48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570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822F9-98DF-6AE5-7F3C-06D97C67D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6F7351E-ED62-3B2C-F9E7-7CFF68166F10}"/>
              </a:ext>
            </a:extLst>
          </p:cNvPr>
          <p:cNvSpPr txBox="1"/>
          <p:nvPr/>
        </p:nvSpPr>
        <p:spPr>
          <a:xfrm>
            <a:off x="667673" y="874657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BD83FC-FC60-63C2-F538-258971082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F24C2BD-5456-3E54-8603-68A27E581A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994168"/>
              </p:ext>
            </p:extLst>
          </p:nvPr>
        </p:nvGraphicFramePr>
        <p:xfrm>
          <a:off x="719413" y="2222312"/>
          <a:ext cx="7559501" cy="2195999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95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942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MA" sz="2800" b="1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الجزء الصحيح</a:t>
                      </a:r>
                      <a:endParaRPr lang="en-US" sz="2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9EB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800" b="1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الجزء العشري</a:t>
                      </a:r>
                      <a:endParaRPr lang="en-US" sz="2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811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مئات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عشرات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وحدات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أعشار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أجزاء المئة</a:t>
                      </a:r>
                      <a:endParaRPr lang="en-US" sz="2000" b="1" kern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أجزاء الألف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076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0" b="1" kern="1200" dirty="0">
                        <a:solidFill>
                          <a:srgbClr val="10658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4000" b="1" kern="1200" dirty="0">
                          <a:solidFill>
                            <a:srgbClr val="10658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4000" b="1" kern="1200" dirty="0">
                        <a:solidFill>
                          <a:srgbClr val="10658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ar-SA" altLang="en-US" sz="4000" b="1" kern="1200" dirty="0">
                          <a:solidFill>
                            <a:srgbClr val="10658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altLang="ar-SA" sz="40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altLang="en-US" sz="4000" b="1" kern="12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4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altLang="en-US" sz="40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4000" b="1" kern="12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US" sz="4000" b="1" kern="12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ZoneTexte 13">
            <a:extLst>
              <a:ext uri="{FF2B5EF4-FFF2-40B4-BE49-F238E27FC236}">
                <a16:creationId xmlns:a16="http://schemas.microsoft.com/office/drawing/2014/main" id="{C3402443-87F8-C38A-AF33-1AB1B736ABAB}"/>
              </a:ext>
            </a:extLst>
          </p:cNvPr>
          <p:cNvSpPr txBox="1"/>
          <p:nvPr/>
        </p:nvSpPr>
        <p:spPr>
          <a:xfrm>
            <a:off x="4736373" y="5255800"/>
            <a:ext cx="3188413" cy="550962"/>
          </a:xfrm>
          <a:prstGeom prst="roundRect">
            <a:avLst>
              <a:gd name="adj" fmla="val 27950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algn="ctr" defTabSz="457200" rtl="1" eaLnBrk="1" latinLnBrk="0" hangingPunct="1">
              <a:buClrTx/>
              <a:buSzTx/>
              <a:buFontTx/>
            </a:pP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2</a:t>
            </a:r>
            <a:r>
              <a:rPr lang="ar-SA" sz="2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هو رقم 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أجزاء المئة</a:t>
            </a:r>
            <a:endParaRPr lang="ar-S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E6EDE8-A53C-9B6C-7643-4672653ABAD7}"/>
              </a:ext>
            </a:extLst>
          </p:cNvPr>
          <p:cNvCxnSpPr>
            <a:cxnSpLocks/>
          </p:cNvCxnSpPr>
          <p:nvPr/>
        </p:nvCxnSpPr>
        <p:spPr>
          <a:xfrm>
            <a:off x="6402588" y="4418311"/>
            <a:ext cx="72008" cy="837489"/>
          </a:xfrm>
          <a:prstGeom prst="line">
            <a:avLst/>
          </a:prstGeom>
          <a:ln w="19050">
            <a:solidFill>
              <a:srgbClr val="C00000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06138FB9-AF9A-6BE6-821A-A1E23EE7CF96}"/>
              </a:ext>
            </a:extLst>
          </p:cNvPr>
          <p:cNvSpPr/>
          <p:nvPr/>
        </p:nvSpPr>
        <p:spPr>
          <a:xfrm>
            <a:off x="5754516" y="2879536"/>
            <a:ext cx="1260000" cy="1538775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724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9E837-6A11-17BC-9676-DF7D07795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EBFC0F9-51EB-6EE8-442C-8558543E26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35295EC-8317-0567-9A8A-8D2D70DCAC76}"/>
              </a:ext>
            </a:extLst>
          </p:cNvPr>
          <p:cNvSpPr txBox="1"/>
          <p:nvPr/>
        </p:nvSpPr>
        <p:spPr>
          <a:xfrm>
            <a:off x="0" y="844188"/>
            <a:ext cx="7539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على ألواحكم: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رتبة الرقم 9 في العدد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38,429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2D758AF-5F82-6C4B-3899-9A1DE56CA020}"/>
              </a:ext>
            </a:extLst>
          </p:cNvPr>
          <p:cNvSpPr txBox="1"/>
          <p:nvPr/>
        </p:nvSpPr>
        <p:spPr>
          <a:xfrm>
            <a:off x="1158659" y="3044279"/>
            <a:ext cx="69333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رتبة الرقم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ar-S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العدد 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38,42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ar-S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؟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06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2CEAF-93DA-76B9-C96D-AEBAA0221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3C0CC8F-3F2C-A2DB-E10D-A646EC881F1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DDDE60-A330-FFB4-7C64-2062DD1A35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6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DC1DC9-BB6E-63A7-552C-0C03F9BEF69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294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63FE3-811F-9A9F-AC88-5838AEFAE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D115C61-2FE3-6801-E6E2-1645A48E08AD}"/>
              </a:ext>
            </a:extLst>
          </p:cNvPr>
          <p:cNvSpPr txBox="1"/>
          <p:nvPr/>
        </p:nvSpPr>
        <p:spPr>
          <a:xfrm>
            <a:off x="667673" y="874657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F029F1-7D23-BB1B-7390-E654D77823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53C3805-BAB5-4955-A414-7313556DD8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971167"/>
              </p:ext>
            </p:extLst>
          </p:nvPr>
        </p:nvGraphicFramePr>
        <p:xfrm>
          <a:off x="667673" y="2074829"/>
          <a:ext cx="7559501" cy="2195999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95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942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MA" sz="2800" b="1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الجزء الصحيح</a:t>
                      </a:r>
                      <a:endParaRPr lang="en-US" sz="2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9EB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800" b="1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الجزء العشري</a:t>
                      </a:r>
                      <a:endParaRPr lang="en-US" sz="2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811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مئات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عشرات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وحدات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أعشار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أجزاء المئة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أجزاء الألف</a:t>
                      </a:r>
                      <a:endParaRPr lang="en-US" sz="2000" b="1" kern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076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0" b="1" kern="1200" dirty="0">
                        <a:solidFill>
                          <a:srgbClr val="10658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4000" b="1" kern="1200" dirty="0">
                          <a:solidFill>
                            <a:srgbClr val="10658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4000" b="1" kern="1200" dirty="0">
                        <a:solidFill>
                          <a:srgbClr val="10658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ar-SA" altLang="en-US" sz="4000" b="1" kern="1200" dirty="0">
                          <a:solidFill>
                            <a:srgbClr val="10658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altLang="ar-SA" sz="40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altLang="en-US" sz="4000" b="1" kern="12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4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altLang="en-US" sz="4000" b="1" kern="12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40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US" sz="4000" b="1" kern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ZoneTexte 13">
            <a:extLst>
              <a:ext uri="{FF2B5EF4-FFF2-40B4-BE49-F238E27FC236}">
                <a16:creationId xmlns:a16="http://schemas.microsoft.com/office/drawing/2014/main" id="{203761D7-3CBC-A6E6-B913-D01AC1A097A7}"/>
              </a:ext>
            </a:extLst>
          </p:cNvPr>
          <p:cNvSpPr txBox="1"/>
          <p:nvPr/>
        </p:nvSpPr>
        <p:spPr>
          <a:xfrm>
            <a:off x="4684633" y="5108317"/>
            <a:ext cx="3188413" cy="550962"/>
          </a:xfrm>
          <a:prstGeom prst="roundRect">
            <a:avLst>
              <a:gd name="adj" fmla="val 27950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algn="ctr" defTabSz="457200" rtl="1" eaLnBrk="1" latinLnBrk="0" hangingPunct="1">
              <a:buClrTx/>
              <a:buSzTx/>
              <a:buFontTx/>
            </a:pP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9</a:t>
            </a:r>
            <a:r>
              <a:rPr lang="ar-SA" sz="2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هو رقم 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أجزاء الألف</a:t>
            </a:r>
            <a:endParaRPr lang="ar-S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Straight Connector 6">
            <a:extLst>
              <a:ext uri="{FF2B5EF4-FFF2-40B4-BE49-F238E27FC236}">
                <a16:creationId xmlns:a16="http://schemas.microsoft.com/office/drawing/2014/main" id="{AD025E4A-DEF5-5B82-691E-C165C7EA9B92}"/>
              </a:ext>
            </a:extLst>
          </p:cNvPr>
          <p:cNvCxnSpPr>
            <a:cxnSpLocks/>
          </p:cNvCxnSpPr>
          <p:nvPr/>
        </p:nvCxnSpPr>
        <p:spPr>
          <a:xfrm flipH="1">
            <a:off x="6865846" y="4013598"/>
            <a:ext cx="637130" cy="1094719"/>
          </a:xfrm>
          <a:prstGeom prst="line">
            <a:avLst/>
          </a:prstGeom>
          <a:ln w="19050">
            <a:solidFill>
              <a:srgbClr val="C00000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E69D7472-5696-3ADF-460B-D59ED9979144}"/>
              </a:ext>
            </a:extLst>
          </p:cNvPr>
          <p:cNvSpPr/>
          <p:nvPr/>
        </p:nvSpPr>
        <p:spPr>
          <a:xfrm>
            <a:off x="6942548" y="2693248"/>
            <a:ext cx="1284626" cy="1602414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399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EAA51-7F90-768C-3A86-3D1E7BDD5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12C979A-00CB-24A9-C6BE-1C402CB8BABD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CEBFFF00-3AEA-AD31-A115-77C591DBF26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C09D047A-03CD-8726-DBED-DA0BD13C3496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6CAF2136-D56E-19DF-3990-DE9BCAAB0622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A568359-7715-FBE3-62CA-DAB34EFCD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476" y="3818017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7D93C96-7176-46BA-FA14-A84F5C454115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أحسب ذهنيا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23486EC-4546-0C9E-8EBA-5406597FEF74}"/>
              </a:ext>
            </a:extLst>
          </p:cNvPr>
          <p:cNvSpPr txBox="1"/>
          <p:nvPr/>
        </p:nvSpPr>
        <p:spPr>
          <a:xfrm>
            <a:off x="1381114" y="391572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363162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F9436-3847-035A-29B7-09E7EE4DB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85C15A2-2C64-EE37-B85D-37108D6B5A80}"/>
              </a:ext>
            </a:extLst>
          </p:cNvPr>
          <p:cNvSpPr txBox="1"/>
          <p:nvPr/>
        </p:nvSpPr>
        <p:spPr>
          <a:xfrm>
            <a:off x="133005" y="849719"/>
            <a:ext cx="7429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لنتذكر كيفية تحديد القيمة المكانية لرقم في عدد عشري: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B0361B-9A79-955F-CD5B-C95CCE3DE6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0E51825-DB27-8C09-477C-F34971B11886}"/>
              </a:ext>
            </a:extLst>
          </p:cNvPr>
          <p:cNvSpPr txBox="1"/>
          <p:nvPr/>
        </p:nvSpPr>
        <p:spPr>
          <a:xfrm>
            <a:off x="1245910" y="2705725"/>
            <a:ext cx="6768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القيمة المكانية للرقم 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S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العدد 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17,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83</a:t>
            </a:r>
            <a:r>
              <a:rPr lang="ar-S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؟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96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A3156-0629-6F9D-4AD5-12AB3E469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91FE484-F16A-9CFD-78E8-5B35A753F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3275E58-12E8-0CA1-7786-AA61A19885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5459768"/>
              </p:ext>
            </p:extLst>
          </p:nvPr>
        </p:nvGraphicFramePr>
        <p:xfrm>
          <a:off x="656598" y="2389287"/>
          <a:ext cx="7559501" cy="2195999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95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942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MA" sz="2800" b="1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الجزء الصحيح</a:t>
                      </a:r>
                      <a:endParaRPr lang="en-US" sz="2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9EB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800" b="1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الجزء العشري</a:t>
                      </a:r>
                      <a:endParaRPr lang="en-US" sz="2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811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مئات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عشرات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وحدات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أعشار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أجزاء المئة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أجزاء الألف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076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0" b="1" kern="1200" dirty="0">
                        <a:solidFill>
                          <a:srgbClr val="10658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40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4000" b="1" kern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fr-FR" altLang="en-US" sz="40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ar-SA" altLang="en-US" sz="4000" b="1" kern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altLang="ar-SA" sz="40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altLang="en-US" sz="4000" b="1" kern="12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2</a:t>
                      </a:r>
                      <a:endParaRPr lang="ar-SA" altLang="en-US" sz="4000" b="1" kern="12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altLang="en-US" sz="4000" b="1" kern="12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ar-SA" altLang="en-US" sz="4000" b="1" kern="12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4000" b="1" kern="12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4000" b="1" kern="12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3B166EF0-D538-FB11-67BB-29DB4BB94E78}"/>
              </a:ext>
            </a:extLst>
          </p:cNvPr>
          <p:cNvSpPr txBox="1"/>
          <p:nvPr/>
        </p:nvSpPr>
        <p:spPr>
          <a:xfrm>
            <a:off x="2979577" y="875207"/>
            <a:ext cx="45927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نضع أولا العدد 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17,283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جدول نظمة العد العشري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317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51C8F-55FA-6519-3438-E1179F787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021F9B-D864-49DF-52ED-2C82109369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73179E6-044A-6147-BE9C-40A5C43DC4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183634"/>
              </p:ext>
            </p:extLst>
          </p:nvPr>
        </p:nvGraphicFramePr>
        <p:xfrm>
          <a:off x="656598" y="2389287"/>
          <a:ext cx="7559501" cy="2195999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95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942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MA" sz="2800" b="1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الجزء الصحيح</a:t>
                      </a:r>
                      <a:endParaRPr lang="en-US" sz="2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9EB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800" b="1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الجزء العشري</a:t>
                      </a:r>
                      <a:endParaRPr lang="en-US" sz="2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811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مئات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عشرات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وحدات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أعشار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أجزاء المئة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أجزاء الألف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076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0" b="1" kern="1200" dirty="0">
                        <a:solidFill>
                          <a:srgbClr val="10658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40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4000" b="1" kern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fr-FR" altLang="en-US" sz="40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ar-SA" altLang="en-US" sz="4000" b="1" kern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altLang="ar-SA" sz="40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altLang="en-US" sz="4000" b="1" kern="12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2</a:t>
                      </a:r>
                      <a:endParaRPr lang="ar-SA" altLang="en-US" sz="4000" b="1" kern="12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altLang="en-US" sz="4000" b="1" kern="12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ar-SA" altLang="en-US" sz="4000" b="1" kern="12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4000" b="1" kern="12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4000" b="1" kern="12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B311D19D-49A1-F1C5-3FE3-4BE35C0F4DC6}"/>
              </a:ext>
            </a:extLst>
          </p:cNvPr>
          <p:cNvSpPr txBox="1"/>
          <p:nvPr/>
        </p:nvSpPr>
        <p:spPr>
          <a:xfrm>
            <a:off x="1638646" y="862661"/>
            <a:ext cx="5866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القيمة المكانية للرقم 2 في العدد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17,283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جزء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العشر أي </a:t>
            </a:r>
            <a:r>
              <a:rPr lang="f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0,2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13">
            <a:extLst>
              <a:ext uri="{FF2B5EF4-FFF2-40B4-BE49-F238E27FC236}">
                <a16:creationId xmlns:a16="http://schemas.microsoft.com/office/drawing/2014/main" id="{9CE9D206-FEBC-660C-4D80-4B97B3932B2C}"/>
              </a:ext>
            </a:extLst>
          </p:cNvPr>
          <p:cNvSpPr txBox="1"/>
          <p:nvPr/>
        </p:nvSpPr>
        <p:spPr>
          <a:xfrm>
            <a:off x="3368456" y="4832165"/>
            <a:ext cx="1476072" cy="911995"/>
          </a:xfrm>
          <a:prstGeom prst="roundRect">
            <a:avLst>
              <a:gd name="adj" fmla="val 27950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200">
              <a:lnSpc>
                <a:spcPct val="107000"/>
              </a:lnSpc>
              <a:buClrTx/>
              <a:buSzTx/>
              <a:buFontTx/>
            </a:pPr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0</a:t>
            </a:r>
            <a:r>
              <a:rPr lang="fr-F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 </a:t>
            </a:r>
            <a:r>
              <a:rPr lang="fr-FR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fr-FR" sz="4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</a:t>
            </a:r>
            <a:r>
              <a:rPr lang="fr-FR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endParaRPr lang="ar-SA" sz="4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18">
            <a:extLst>
              <a:ext uri="{FF2B5EF4-FFF2-40B4-BE49-F238E27FC236}">
                <a16:creationId xmlns:a16="http://schemas.microsoft.com/office/drawing/2014/main" id="{86B72867-D1E8-BBA1-22AE-BB24AD9DFF57}"/>
              </a:ext>
            </a:extLst>
          </p:cNvPr>
          <p:cNvGrpSpPr/>
          <p:nvPr/>
        </p:nvGrpSpPr>
        <p:grpSpPr>
          <a:xfrm>
            <a:off x="4760172" y="4531908"/>
            <a:ext cx="377505" cy="767402"/>
            <a:chOff x="6544014" y="4576430"/>
            <a:chExt cx="473694" cy="767402"/>
          </a:xfrm>
        </p:grpSpPr>
        <p:cxnSp>
          <p:nvCxnSpPr>
            <p:cNvPr id="9" name="Straight Arrow Connector 22">
              <a:extLst>
                <a:ext uri="{FF2B5EF4-FFF2-40B4-BE49-F238E27FC236}">
                  <a16:creationId xmlns:a16="http://schemas.microsoft.com/office/drawing/2014/main" id="{EDF4883B-125C-89F3-4BAE-20A0A894DB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17708" y="4576430"/>
              <a:ext cx="0" cy="767402"/>
            </a:xfrm>
            <a:prstGeom prst="straightConnector1">
              <a:avLst/>
            </a:prstGeom>
            <a:ln>
              <a:solidFill>
                <a:srgbClr val="C00000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14">
              <a:extLst>
                <a:ext uri="{FF2B5EF4-FFF2-40B4-BE49-F238E27FC236}">
                  <a16:creationId xmlns:a16="http://schemas.microsoft.com/office/drawing/2014/main" id="{7339058C-2F65-06A2-EB2E-329A91F9AA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44014" y="5343832"/>
              <a:ext cx="473694" cy="0"/>
            </a:xfrm>
            <a:prstGeom prst="straightConnector1">
              <a:avLst/>
            </a:prstGeom>
            <a:ln>
              <a:solidFill>
                <a:srgbClr val="C00000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6224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39AED-2E2A-A283-3287-57EBEC0D5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F1C82D0-6080-9EB1-F01B-1E39C17B4959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29C4388-3F3B-D08E-7220-542A661432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6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950826-7B20-E856-21B9-D5EDF2FA770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3217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CBEEF-171D-0035-BF23-344F7DEC5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597E51-62A3-FB80-154E-B8C16CECFB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A7AF9BD-1322-19CE-F66C-EA6D82E08DF0}"/>
              </a:ext>
            </a:extLst>
          </p:cNvPr>
          <p:cNvSpPr txBox="1"/>
          <p:nvPr/>
        </p:nvSpPr>
        <p:spPr>
          <a:xfrm>
            <a:off x="1217243" y="2450766"/>
            <a:ext cx="6768752" cy="2018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القيمة المكانية للرقم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S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lnSpc>
                <a:spcPct val="150000"/>
              </a:lnSpc>
            </a:pPr>
            <a:r>
              <a:rPr lang="ar-S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العدد 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17,2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؟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13">
            <a:extLst>
              <a:ext uri="{FF2B5EF4-FFF2-40B4-BE49-F238E27FC236}">
                <a16:creationId xmlns:a16="http://schemas.microsoft.com/office/drawing/2014/main" id="{68DEC3EA-0EAF-50F0-F535-AEC187046295}"/>
              </a:ext>
            </a:extLst>
          </p:cNvPr>
          <p:cNvSpPr txBox="1"/>
          <p:nvPr/>
        </p:nvSpPr>
        <p:spPr>
          <a:xfrm>
            <a:off x="-111647" y="854595"/>
            <a:ext cx="76484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القيمة المكانية للرقم 8 في العدد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17,283</a:t>
            </a:r>
            <a:endParaRPr kumimoji="0" lang="ar-S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87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DCCE9-05B7-613B-DC98-E692A88E8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250B731-D213-55B0-3A10-66DC954D2AD3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0B7A183-E6BB-B0F6-FCF3-2BDF8664B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6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13A73B7-0EDB-02B1-EBCF-45072485C4F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254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D1A72-DA32-50CA-2FE3-1BBE2BB87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40B7A5-7904-566E-EF94-1136F582F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6" name="ZoneTexte 13">
            <a:extLst>
              <a:ext uri="{FF2B5EF4-FFF2-40B4-BE49-F238E27FC236}">
                <a16:creationId xmlns:a16="http://schemas.microsoft.com/office/drawing/2014/main" id="{66321437-4C26-95E6-4EBF-61C631C15DBA}"/>
              </a:ext>
            </a:extLst>
          </p:cNvPr>
          <p:cNvSpPr txBox="1"/>
          <p:nvPr/>
        </p:nvSpPr>
        <p:spPr>
          <a:xfrm>
            <a:off x="-111647" y="854595"/>
            <a:ext cx="76484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51AE272-48AF-4016-CFE9-8EEB1AB44E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384244"/>
              </p:ext>
            </p:extLst>
          </p:nvPr>
        </p:nvGraphicFramePr>
        <p:xfrm>
          <a:off x="617416" y="2171154"/>
          <a:ext cx="7559501" cy="2195999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95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942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MA" sz="2800" b="1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الجزء الصحيح</a:t>
                      </a:r>
                      <a:endParaRPr lang="en-US" sz="2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9EB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800" b="1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الجزء العشري</a:t>
                      </a:r>
                      <a:endParaRPr lang="en-US" sz="2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811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مئات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عشرات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وحدات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أعشار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أجزاء المئة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أجزاء الألف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076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0" b="1" kern="1200" dirty="0">
                        <a:solidFill>
                          <a:srgbClr val="10658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4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4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fr-FR" altLang="en-US" sz="4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ar-SA" altLang="en-US" sz="4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altLang="ar-SA" sz="40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altLang="en-US" sz="4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2</a:t>
                      </a:r>
                      <a:endParaRPr lang="ar-SA" altLang="en-US" sz="40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altLang="en-US" sz="40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ar-SA" altLang="en-US" sz="4000" b="1" kern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4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40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ZoneTexte 13">
            <a:extLst>
              <a:ext uri="{FF2B5EF4-FFF2-40B4-BE49-F238E27FC236}">
                <a16:creationId xmlns:a16="http://schemas.microsoft.com/office/drawing/2014/main" id="{9EB6FCD5-70B3-5B3F-F0DA-19605117915C}"/>
              </a:ext>
            </a:extLst>
          </p:cNvPr>
          <p:cNvSpPr txBox="1"/>
          <p:nvPr/>
        </p:nvSpPr>
        <p:spPr>
          <a:xfrm>
            <a:off x="3941310" y="4573029"/>
            <a:ext cx="2007564" cy="1011551"/>
          </a:xfrm>
          <a:prstGeom prst="roundRect">
            <a:avLst>
              <a:gd name="adj" fmla="val 27950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200">
              <a:lnSpc>
                <a:spcPct val="107000"/>
              </a:lnSpc>
              <a:buClrTx/>
              <a:buSzTx/>
              <a:buFontTx/>
            </a:pPr>
            <a:r>
              <a:rPr lang="fr-FR" sz="4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0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 </a:t>
            </a:r>
            <a:r>
              <a:rPr lang="fr-FR" sz="4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,</a:t>
            </a:r>
            <a:r>
              <a:rPr lang="ar-SA" sz="4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</a:t>
            </a:r>
            <a:r>
              <a:rPr lang="fr-FR" sz="4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0</a:t>
            </a:r>
            <a:r>
              <a:rPr lang="fr-FR" sz="4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</a:t>
            </a:r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8</a:t>
            </a:r>
            <a:r>
              <a:rPr lang="fr-FR" sz="4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</a:t>
            </a:r>
            <a:endParaRPr lang="ar-SA" sz="4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23">
            <a:extLst>
              <a:ext uri="{FF2B5EF4-FFF2-40B4-BE49-F238E27FC236}">
                <a16:creationId xmlns:a16="http://schemas.microsoft.com/office/drawing/2014/main" id="{BCC898A0-9A2D-6A98-2B79-8E0DD8B081FB}"/>
              </a:ext>
            </a:extLst>
          </p:cNvPr>
          <p:cNvGrpSpPr/>
          <p:nvPr/>
        </p:nvGrpSpPr>
        <p:grpSpPr>
          <a:xfrm>
            <a:off x="5948873" y="4353188"/>
            <a:ext cx="377505" cy="767402"/>
            <a:chOff x="6544014" y="4576430"/>
            <a:chExt cx="473694" cy="767402"/>
          </a:xfrm>
        </p:grpSpPr>
        <p:cxnSp>
          <p:nvCxnSpPr>
            <p:cNvPr id="8" name="Straight Arrow Connector 14">
              <a:extLst>
                <a:ext uri="{FF2B5EF4-FFF2-40B4-BE49-F238E27FC236}">
                  <a16:creationId xmlns:a16="http://schemas.microsoft.com/office/drawing/2014/main" id="{2D2A9030-074E-37E1-1A9D-F269538D88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17708" y="4576430"/>
              <a:ext cx="0" cy="767402"/>
            </a:xfrm>
            <a:prstGeom prst="straightConnector1">
              <a:avLst/>
            </a:prstGeom>
            <a:ln>
              <a:solidFill>
                <a:srgbClr val="C00000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14">
              <a:extLst>
                <a:ext uri="{FF2B5EF4-FFF2-40B4-BE49-F238E27FC236}">
                  <a16:creationId xmlns:a16="http://schemas.microsoft.com/office/drawing/2014/main" id="{A36C653D-D082-5E42-9310-DC5CD6EE8A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44014" y="5343832"/>
              <a:ext cx="473694" cy="0"/>
            </a:xfrm>
            <a:prstGeom prst="straightConnector1">
              <a:avLst/>
            </a:prstGeom>
            <a:ln>
              <a:solidFill>
                <a:srgbClr val="C00000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8876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A6674-025C-6E02-BBA5-86BC10880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BA9B17-55E5-9F9D-5B09-C4F49B9579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6858838-9A1A-DAA5-03AD-A88183153BBC}"/>
              </a:ext>
            </a:extLst>
          </p:cNvPr>
          <p:cNvSpPr txBox="1"/>
          <p:nvPr/>
        </p:nvSpPr>
        <p:spPr>
          <a:xfrm>
            <a:off x="1217243" y="2450766"/>
            <a:ext cx="6768752" cy="2018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القيمة المكانية للرقم </a:t>
            </a:r>
            <a:r>
              <a:rPr lang="ar-S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lnSpc>
                <a:spcPct val="150000"/>
              </a:lnSpc>
            </a:pPr>
            <a:r>
              <a:rPr lang="ar-S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العدد 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17,28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؟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13">
            <a:extLst>
              <a:ext uri="{FF2B5EF4-FFF2-40B4-BE49-F238E27FC236}">
                <a16:creationId xmlns:a16="http://schemas.microsoft.com/office/drawing/2014/main" id="{4C9305F5-5F1F-EF49-B837-E285669B3B31}"/>
              </a:ext>
            </a:extLst>
          </p:cNvPr>
          <p:cNvSpPr txBox="1"/>
          <p:nvPr/>
        </p:nvSpPr>
        <p:spPr>
          <a:xfrm>
            <a:off x="-111647" y="854595"/>
            <a:ext cx="76484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القيمة المكانية للرقم 3 في العدد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17,283</a:t>
            </a:r>
            <a:endParaRPr kumimoji="0" lang="ar-S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77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3C449-B48A-B2BD-BD74-C0DEDC870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2B46228-9119-F3D1-402B-646562A8C90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0C8A25-AFAE-6C30-0EFC-44173B1BE6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6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B32839-732C-EA38-D2E7-3AB0CF8D98E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751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07AE2-2C8C-45DE-C323-946C20229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2386BD0-0996-7053-938A-A18EB5E9F7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6" name="ZoneTexte 13">
            <a:extLst>
              <a:ext uri="{FF2B5EF4-FFF2-40B4-BE49-F238E27FC236}">
                <a16:creationId xmlns:a16="http://schemas.microsoft.com/office/drawing/2014/main" id="{0F8F093D-59E5-F441-EB45-557612035A00}"/>
              </a:ext>
            </a:extLst>
          </p:cNvPr>
          <p:cNvSpPr txBox="1"/>
          <p:nvPr/>
        </p:nvSpPr>
        <p:spPr>
          <a:xfrm>
            <a:off x="-111647" y="854595"/>
            <a:ext cx="76484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03D85C4-4917-94EA-B124-FF70FB2A0A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294402"/>
              </p:ext>
            </p:extLst>
          </p:nvPr>
        </p:nvGraphicFramePr>
        <p:xfrm>
          <a:off x="617416" y="2171154"/>
          <a:ext cx="7559501" cy="2195999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95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942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MA" sz="2800" b="1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الجزء الصحيح</a:t>
                      </a:r>
                      <a:endParaRPr lang="en-US" sz="2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9EB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800" b="1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الجزء العشري</a:t>
                      </a:r>
                      <a:endParaRPr lang="en-US" sz="28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811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مئات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عشرات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وحدات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أعشار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أجزاء المئة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426C7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أجزاء الألف</a:t>
                      </a:r>
                      <a:endParaRPr lang="en-US" sz="2000" b="1" kern="1200" dirty="0">
                        <a:solidFill>
                          <a:srgbClr val="426C7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076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0" b="1" kern="1200" dirty="0">
                        <a:solidFill>
                          <a:srgbClr val="10658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4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4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fr-FR" altLang="en-US" sz="4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ar-SA" altLang="en-US" sz="4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altLang="ar-SA" sz="4000" b="1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altLang="en-US" sz="4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2</a:t>
                      </a:r>
                      <a:endParaRPr lang="ar-SA" altLang="en-US" sz="40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altLang="en-US" sz="4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ar-SA" altLang="en-US" sz="40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40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4000" b="1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ZoneTexte 13">
            <a:extLst>
              <a:ext uri="{FF2B5EF4-FFF2-40B4-BE49-F238E27FC236}">
                <a16:creationId xmlns:a16="http://schemas.microsoft.com/office/drawing/2014/main" id="{E4F8775D-9385-ED0B-F39C-D01FC93E461A}"/>
              </a:ext>
            </a:extLst>
          </p:cNvPr>
          <p:cNvSpPr txBox="1"/>
          <p:nvPr/>
        </p:nvSpPr>
        <p:spPr>
          <a:xfrm>
            <a:off x="4713318" y="4586994"/>
            <a:ext cx="2515716" cy="1011551"/>
          </a:xfrm>
          <a:prstGeom prst="roundRect">
            <a:avLst>
              <a:gd name="adj" fmla="val 27950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200">
              <a:lnSpc>
                <a:spcPct val="107000"/>
              </a:lnSpc>
              <a:buClrTx/>
              <a:buSzTx/>
              <a:buFontTx/>
            </a:pPr>
            <a:r>
              <a:rPr lang="fr-FR" sz="4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0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 </a:t>
            </a:r>
            <a:r>
              <a:rPr lang="fr-FR" sz="4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,</a:t>
            </a:r>
            <a:r>
              <a:rPr lang="ar-SA" sz="4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</a:t>
            </a:r>
            <a:r>
              <a:rPr lang="fr-FR" sz="4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0</a:t>
            </a:r>
            <a:r>
              <a:rPr lang="fr-FR" sz="4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</a:t>
            </a:r>
            <a:r>
              <a:rPr lang="ar-SA" sz="4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0</a:t>
            </a:r>
            <a:r>
              <a:rPr lang="fr-FR" sz="4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</a:t>
            </a:r>
            <a:r>
              <a:rPr lang="ar-SA" sz="4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3</a:t>
            </a:r>
            <a:r>
              <a:rPr lang="fr-FR" sz="4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</a:t>
            </a:r>
            <a:endParaRPr lang="ar-SA" sz="4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23">
            <a:extLst>
              <a:ext uri="{FF2B5EF4-FFF2-40B4-BE49-F238E27FC236}">
                <a16:creationId xmlns:a16="http://schemas.microsoft.com/office/drawing/2014/main" id="{F07CAB8C-C5F1-1136-215D-B0A49E165FEA}"/>
              </a:ext>
            </a:extLst>
          </p:cNvPr>
          <p:cNvGrpSpPr/>
          <p:nvPr/>
        </p:nvGrpSpPr>
        <p:grpSpPr>
          <a:xfrm>
            <a:off x="7229033" y="4367153"/>
            <a:ext cx="377505" cy="767402"/>
            <a:chOff x="6544014" y="4576430"/>
            <a:chExt cx="473694" cy="767402"/>
          </a:xfrm>
        </p:grpSpPr>
        <p:cxnSp>
          <p:nvCxnSpPr>
            <p:cNvPr id="8" name="Straight Arrow Connector 14">
              <a:extLst>
                <a:ext uri="{FF2B5EF4-FFF2-40B4-BE49-F238E27FC236}">
                  <a16:creationId xmlns:a16="http://schemas.microsoft.com/office/drawing/2014/main" id="{F688A053-A4D6-F8BF-801D-286157633A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17708" y="4576430"/>
              <a:ext cx="0" cy="767402"/>
            </a:xfrm>
            <a:prstGeom prst="straightConnector1">
              <a:avLst/>
            </a:prstGeom>
            <a:ln>
              <a:solidFill>
                <a:srgbClr val="C00000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14">
              <a:extLst>
                <a:ext uri="{FF2B5EF4-FFF2-40B4-BE49-F238E27FC236}">
                  <a16:creationId xmlns:a16="http://schemas.microsoft.com/office/drawing/2014/main" id="{D9E72674-D286-14C0-A263-B11B7A9574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44014" y="5343832"/>
              <a:ext cx="473694" cy="0"/>
            </a:xfrm>
            <a:prstGeom prst="straightConnector1">
              <a:avLst/>
            </a:prstGeom>
            <a:ln>
              <a:solidFill>
                <a:srgbClr val="C00000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4529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1818526" y="3580753"/>
            <a:ext cx="5021615" cy="12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تفكيك عدد عشري انطلاقا من القيم المكانية لأرقامه.</a:t>
            </a:r>
            <a:endParaRPr lang="en-US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نفكك عددا عشريا انطلاقا من القيم المكانية لأرقامه.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6P1S5L1 (2)">
            <a:hlinkClick r:id="" action="ppaction://media"/>
            <a:extLst>
              <a:ext uri="{FF2B5EF4-FFF2-40B4-BE49-F238E27FC236}">
                <a16:creationId xmlns:a16="http://schemas.microsoft.com/office/drawing/2014/main" id="{C13F0A3F-BD9B-3FE5-976A-55CBCF95983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9311" y="2023782"/>
            <a:ext cx="7979584" cy="448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50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تفكيك عدد عشري انطلاقا من القيم المكانية لأرقامه؟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66CFE3E-0A1C-53F7-2DAE-42A91616B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5356" y="2192718"/>
            <a:ext cx="5051903" cy="292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83287" y="866674"/>
            <a:ext cx="71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سنفكك العدد العشري التالي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خُطْوَةً خطوة مثل مجد وندى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C71B0E-7924-7392-4539-3D160720EF94}"/>
              </a:ext>
            </a:extLst>
          </p:cNvPr>
          <p:cNvSpPr txBox="1"/>
          <p:nvPr/>
        </p:nvSpPr>
        <p:spPr>
          <a:xfrm>
            <a:off x="1363287" y="3011854"/>
            <a:ext cx="58604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fr-FR" sz="6000" b="1" dirty="0">
                <a:solidFill>
                  <a:schemeClr val="accent1"/>
                </a:solidFill>
                <a:latin typeface="Calibri" panose="020F0502020204030204"/>
              </a:rPr>
              <a:t>8,394 =</a:t>
            </a:r>
            <a:r>
              <a:rPr lang="fr-FR" sz="6000" dirty="0">
                <a:solidFill>
                  <a:schemeClr val="accent1"/>
                </a:solidFill>
                <a:latin typeface="Calibri" panose="020F0502020204030204"/>
              </a:rPr>
              <a:t>……………...</a:t>
            </a:r>
            <a:r>
              <a:rPr lang="fr-FR" sz="6000" b="1" dirty="0">
                <a:solidFill>
                  <a:schemeClr val="accent1"/>
                </a:solidFill>
                <a:latin typeface="Calibri" panose="020F050202020403020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533E129-D13F-78B2-4FCE-5F16D6F6D2E1}"/>
              </a:ext>
            </a:extLst>
          </p:cNvPr>
          <p:cNvSpPr/>
          <p:nvPr/>
        </p:nvSpPr>
        <p:spPr>
          <a:xfrm>
            <a:off x="4912822" y="1578981"/>
            <a:ext cx="2493000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القيم المكانية لأرقام العدد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1B3BD865-6AA4-BA6B-ED5C-6A4A638607AA}"/>
              </a:ext>
            </a:extLst>
          </p:cNvPr>
          <p:cNvSpPr>
            <a:spLocks noChangeAspect="1"/>
          </p:cNvSpPr>
          <p:nvPr/>
        </p:nvSpPr>
        <p:spPr>
          <a:xfrm>
            <a:off x="7449631" y="1653066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74014386-9979-0644-4558-7650698FA28B}"/>
              </a:ext>
            </a:extLst>
          </p:cNvPr>
          <p:cNvSpPr>
            <a:spLocks noChangeAspect="1"/>
          </p:cNvSpPr>
          <p:nvPr/>
        </p:nvSpPr>
        <p:spPr>
          <a:xfrm>
            <a:off x="3446616" y="166587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9" name="Rectangle : coins arrondis 4">
            <a:extLst>
              <a:ext uri="{FF2B5EF4-FFF2-40B4-BE49-F238E27FC236}">
                <a16:creationId xmlns:a16="http://schemas.microsoft.com/office/drawing/2014/main" id="{E06712E9-278D-89B3-431B-38FB476A0B96}"/>
              </a:ext>
            </a:extLst>
          </p:cNvPr>
          <p:cNvSpPr/>
          <p:nvPr/>
        </p:nvSpPr>
        <p:spPr>
          <a:xfrm>
            <a:off x="367005" y="1581053"/>
            <a:ext cx="295954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 كل رقم في القيمة المكانية لمنزلته وأجمع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الجداءات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196C15C-1B75-62C0-5685-6368992EEA1A}"/>
              </a:ext>
            </a:extLst>
          </p:cNvPr>
          <p:cNvSpPr txBox="1"/>
          <p:nvPr/>
        </p:nvSpPr>
        <p:spPr>
          <a:xfrm>
            <a:off x="1363287" y="3011854"/>
            <a:ext cx="58604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fr-FR" sz="6000" b="1" dirty="0">
                <a:solidFill>
                  <a:schemeClr val="accent1"/>
                </a:solidFill>
                <a:latin typeface="Calibri" panose="020F0502020204030204"/>
              </a:rPr>
              <a:t>8,394 =</a:t>
            </a:r>
            <a:r>
              <a:rPr lang="fr-FR" sz="6000" dirty="0">
                <a:solidFill>
                  <a:schemeClr val="accent1"/>
                </a:solidFill>
                <a:latin typeface="Calibri" panose="020F0502020204030204"/>
              </a:rPr>
              <a:t>……………...</a:t>
            </a:r>
            <a:r>
              <a:rPr lang="fr-FR" sz="6000" b="1" dirty="0">
                <a:solidFill>
                  <a:schemeClr val="accent1"/>
                </a:solidFill>
                <a:latin typeface="Calibri" panose="020F050202020403020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حددوا القيم المكانية لأرقام العدد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C7BB5B6-C5FC-48A0-EC56-20C656F9D0BA}"/>
              </a:ext>
            </a:extLst>
          </p:cNvPr>
          <p:cNvSpPr/>
          <p:nvPr/>
        </p:nvSpPr>
        <p:spPr>
          <a:xfrm>
            <a:off x="4912822" y="1578981"/>
            <a:ext cx="2493000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القيم المكانية لأرقام العدد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40FA6D48-5888-8799-04E6-9A5298837771}"/>
              </a:ext>
            </a:extLst>
          </p:cNvPr>
          <p:cNvSpPr>
            <a:spLocks noChangeAspect="1"/>
          </p:cNvSpPr>
          <p:nvPr/>
        </p:nvSpPr>
        <p:spPr>
          <a:xfrm>
            <a:off x="7449631" y="1653066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C3BAE40A-BB01-9902-84D5-422F83158C85}"/>
              </a:ext>
            </a:extLst>
          </p:cNvPr>
          <p:cNvSpPr>
            <a:spLocks noChangeAspect="1"/>
          </p:cNvSpPr>
          <p:nvPr/>
        </p:nvSpPr>
        <p:spPr>
          <a:xfrm>
            <a:off x="3446616" y="166587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DD2F3806-FF82-BDFC-FDD3-2EE197EBC4EE}"/>
              </a:ext>
            </a:extLst>
          </p:cNvPr>
          <p:cNvSpPr/>
          <p:nvPr/>
        </p:nvSpPr>
        <p:spPr>
          <a:xfrm>
            <a:off x="367005" y="1581053"/>
            <a:ext cx="295954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 كل رقم في القيمة المكانية لمنزلته وأجمع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الجداءات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F3916F8-B991-2F16-5FEF-ED88DF570E23}"/>
              </a:ext>
            </a:extLst>
          </p:cNvPr>
          <p:cNvSpPr txBox="1"/>
          <p:nvPr/>
        </p:nvSpPr>
        <p:spPr>
          <a:xfrm>
            <a:off x="1363287" y="3011854"/>
            <a:ext cx="58604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fr-FR" sz="6000" b="1" dirty="0">
                <a:solidFill>
                  <a:schemeClr val="accent1"/>
                </a:solidFill>
                <a:latin typeface="Calibri" panose="020F0502020204030204"/>
              </a:rPr>
              <a:t>8,394 =</a:t>
            </a:r>
            <a:r>
              <a:rPr lang="fr-FR" sz="6000" dirty="0">
                <a:solidFill>
                  <a:schemeClr val="accent1"/>
                </a:solidFill>
                <a:latin typeface="Calibri" panose="020F0502020204030204"/>
              </a:rPr>
              <a:t>……………...</a:t>
            </a:r>
            <a:r>
              <a:rPr lang="fr-FR" sz="6000" b="1" dirty="0">
                <a:solidFill>
                  <a:schemeClr val="accent1"/>
                </a:solidFill>
                <a:latin typeface="Calibri" panose="020F050202020403020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536BE-4D75-1855-D9F2-004FADDCE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97AC48E-AA09-5E10-C458-D727C3524889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BC2370-4696-C502-9A33-F314D9F46B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FCCFE8-2830-F912-15BD-15CDABAD8C1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184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0C210F6-0A10-67C3-4B03-638608F36DE3}"/>
              </a:ext>
            </a:extLst>
          </p:cNvPr>
          <p:cNvSpPr/>
          <p:nvPr/>
        </p:nvSpPr>
        <p:spPr>
          <a:xfrm>
            <a:off x="4912822" y="1578981"/>
            <a:ext cx="2493000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القيم المكانية لأرقام العدد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763D186A-993D-FA9A-C924-E5520B68146C}"/>
              </a:ext>
            </a:extLst>
          </p:cNvPr>
          <p:cNvSpPr>
            <a:spLocks noChangeAspect="1"/>
          </p:cNvSpPr>
          <p:nvPr/>
        </p:nvSpPr>
        <p:spPr>
          <a:xfrm>
            <a:off x="7449631" y="1653066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FBE4BEAB-7266-7B16-5D7A-01E09F45B10F}"/>
              </a:ext>
            </a:extLst>
          </p:cNvPr>
          <p:cNvSpPr>
            <a:spLocks noChangeAspect="1"/>
          </p:cNvSpPr>
          <p:nvPr/>
        </p:nvSpPr>
        <p:spPr>
          <a:xfrm>
            <a:off x="3446616" y="166587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E8FC0E3F-2B82-36D8-3915-5F500B6DE05E}"/>
              </a:ext>
            </a:extLst>
          </p:cNvPr>
          <p:cNvSpPr/>
          <p:nvPr/>
        </p:nvSpPr>
        <p:spPr>
          <a:xfrm>
            <a:off x="367005" y="1581053"/>
            <a:ext cx="2959548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 كل رقم في القيمة المكانية لمنزلته وأجمع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الجداءات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EBA0FFD-0302-ED88-E367-BF2CA74ADC23}"/>
              </a:ext>
            </a:extLst>
          </p:cNvPr>
          <p:cNvSpPr txBox="1"/>
          <p:nvPr/>
        </p:nvSpPr>
        <p:spPr>
          <a:xfrm>
            <a:off x="593977" y="3044279"/>
            <a:ext cx="72960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fr-FR" sz="4400" b="1" dirty="0">
                <a:solidFill>
                  <a:schemeClr val="accent1"/>
                </a:solidFill>
                <a:latin typeface="Calibri" panose="020F0502020204030204"/>
              </a:rPr>
              <a:t>8,394 =</a:t>
            </a:r>
            <a:r>
              <a:rPr lang="fr-FR" sz="4400" dirty="0">
                <a:solidFill>
                  <a:schemeClr val="accent1"/>
                </a:solidFill>
                <a:latin typeface="Calibri" panose="020F0502020204030204"/>
              </a:rPr>
              <a:t> </a:t>
            </a:r>
            <a:r>
              <a:rPr lang="fr-FR" sz="4400" b="1" dirty="0">
                <a:solidFill>
                  <a:srgbClr val="FF0000"/>
                </a:solidFill>
                <a:latin typeface="Calibri" panose="020F0502020204030204"/>
              </a:rPr>
              <a:t>8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/>
              </a:rPr>
              <a:t> + </a:t>
            </a:r>
            <a:r>
              <a:rPr lang="fr-FR" sz="4400" b="1" dirty="0">
                <a:solidFill>
                  <a:srgbClr val="FF0000"/>
                </a:solidFill>
                <a:latin typeface="Calibri" panose="020F0502020204030204"/>
              </a:rPr>
              <a:t>0,3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/>
              </a:rPr>
              <a:t> + </a:t>
            </a:r>
            <a:r>
              <a:rPr lang="fr-FR" sz="4400" b="1" dirty="0">
                <a:solidFill>
                  <a:srgbClr val="FF0000"/>
                </a:solidFill>
                <a:latin typeface="Calibri" panose="020F0502020204030204"/>
              </a:rPr>
              <a:t>0,09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/>
              </a:rPr>
              <a:t> + </a:t>
            </a:r>
            <a:r>
              <a:rPr lang="fr-FR" sz="4400" b="1" dirty="0">
                <a:solidFill>
                  <a:srgbClr val="FF0000"/>
                </a:solidFill>
                <a:latin typeface="Calibri" panose="020F0502020204030204"/>
              </a:rPr>
              <a:t>0,004</a:t>
            </a:r>
          </a:p>
        </p:txBody>
      </p:sp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7E9E3-55AC-424A-C4DD-75FB5CA6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A92E17A3-1CDA-F9D5-5D79-B721D0F3A476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E21DDD7-110E-D3D5-BB43-1862FB3EF7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345C4B5-B864-215F-E717-0CE26C900007}"/>
              </a:ext>
            </a:extLst>
          </p:cNvPr>
          <p:cNvSpPr/>
          <p:nvPr/>
        </p:nvSpPr>
        <p:spPr>
          <a:xfrm>
            <a:off x="4912822" y="1578981"/>
            <a:ext cx="249300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القيم المكانية لأرقام العدد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6C53F48-B1E3-E9F7-D94D-5763B24D6852}"/>
              </a:ext>
            </a:extLst>
          </p:cNvPr>
          <p:cNvSpPr>
            <a:spLocks noChangeAspect="1"/>
          </p:cNvSpPr>
          <p:nvPr/>
        </p:nvSpPr>
        <p:spPr>
          <a:xfrm>
            <a:off x="7449631" y="165306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71E120CE-42B2-C69B-729B-0F6ADFAC0A25}"/>
              </a:ext>
            </a:extLst>
          </p:cNvPr>
          <p:cNvSpPr>
            <a:spLocks noChangeAspect="1"/>
          </p:cNvSpPr>
          <p:nvPr/>
        </p:nvSpPr>
        <p:spPr>
          <a:xfrm>
            <a:off x="3446616" y="166587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055C60B3-91B4-9704-211D-5B406A96AE7F}"/>
              </a:ext>
            </a:extLst>
          </p:cNvPr>
          <p:cNvSpPr/>
          <p:nvPr/>
        </p:nvSpPr>
        <p:spPr>
          <a:xfrm>
            <a:off x="367005" y="1581053"/>
            <a:ext cx="2959548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 كل رقم في القيمة المكانية لمنزلته وأجمع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الجداءات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D7C5C8A-4D4B-D166-7ED1-5728C96731F2}"/>
              </a:ext>
            </a:extLst>
          </p:cNvPr>
          <p:cNvSpPr txBox="1"/>
          <p:nvPr/>
        </p:nvSpPr>
        <p:spPr>
          <a:xfrm>
            <a:off x="593977" y="3044279"/>
            <a:ext cx="72960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fr-FR" sz="4400" b="1" dirty="0">
                <a:solidFill>
                  <a:schemeClr val="accent1"/>
                </a:solidFill>
                <a:latin typeface="Calibri" panose="020F0502020204030204"/>
              </a:rPr>
              <a:t>8,394 =</a:t>
            </a:r>
            <a:r>
              <a:rPr lang="fr-FR" sz="4400" dirty="0">
                <a:solidFill>
                  <a:schemeClr val="accent1"/>
                </a:solidFill>
                <a:latin typeface="Calibri" panose="020F0502020204030204"/>
              </a:rPr>
              <a:t> 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/>
              </a:rPr>
              <a:t>8 + 0,3 + 0,09 + 0,004</a:t>
            </a:r>
          </a:p>
        </p:txBody>
      </p:sp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B086E-A1A2-2B9F-5C5F-0F0FA428C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15585F-AC97-92A2-93B2-00C94A139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A18DADF5-0AA8-6A5F-05E9-E82DDC19815E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اضربوا كل رقم في القيمة المكانية لمنزلته واجمعوا </a:t>
            </a:r>
            <a:r>
              <a:rPr lang="ar-S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الجداءات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79C0B5C-DFA0-7B11-4276-74C21EDD8C1F}"/>
              </a:ext>
            </a:extLst>
          </p:cNvPr>
          <p:cNvSpPr/>
          <p:nvPr/>
        </p:nvSpPr>
        <p:spPr>
          <a:xfrm>
            <a:off x="4912822" y="1578981"/>
            <a:ext cx="249300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القيم المكانية لأرقام العدد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CD235DEB-6F68-F0AE-58C5-79DCA9364A82}"/>
              </a:ext>
            </a:extLst>
          </p:cNvPr>
          <p:cNvSpPr>
            <a:spLocks noChangeAspect="1"/>
          </p:cNvSpPr>
          <p:nvPr/>
        </p:nvSpPr>
        <p:spPr>
          <a:xfrm>
            <a:off x="7449631" y="165306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3A3E57B2-D868-17C4-E100-DB549B534405}"/>
              </a:ext>
            </a:extLst>
          </p:cNvPr>
          <p:cNvSpPr>
            <a:spLocks noChangeAspect="1"/>
          </p:cNvSpPr>
          <p:nvPr/>
        </p:nvSpPr>
        <p:spPr>
          <a:xfrm>
            <a:off x="3446616" y="166587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97D733A-49B3-1CD7-4EC8-FC8D2BAB0CFF}"/>
              </a:ext>
            </a:extLst>
          </p:cNvPr>
          <p:cNvSpPr/>
          <p:nvPr/>
        </p:nvSpPr>
        <p:spPr>
          <a:xfrm>
            <a:off x="367005" y="1581053"/>
            <a:ext cx="2959548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 كل رقم في القيمة المكانية لمنزلته وأجمع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الجداءات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B2D5A75-8760-B65A-9B52-3F15B1BF5509}"/>
              </a:ext>
            </a:extLst>
          </p:cNvPr>
          <p:cNvSpPr txBox="1"/>
          <p:nvPr/>
        </p:nvSpPr>
        <p:spPr>
          <a:xfrm>
            <a:off x="593977" y="3044279"/>
            <a:ext cx="72960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fr-FR" sz="4400" b="1" dirty="0">
                <a:solidFill>
                  <a:schemeClr val="accent1"/>
                </a:solidFill>
                <a:latin typeface="Calibri" panose="020F0502020204030204"/>
              </a:rPr>
              <a:t>8,394 =</a:t>
            </a:r>
            <a:r>
              <a:rPr lang="fr-FR" sz="4400" dirty="0">
                <a:solidFill>
                  <a:schemeClr val="accent1"/>
                </a:solidFill>
                <a:latin typeface="Calibri" panose="020F0502020204030204"/>
              </a:rPr>
              <a:t> 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/>
              </a:rPr>
              <a:t>8 + 0,3 + 0,09 + 0,004</a:t>
            </a:r>
          </a:p>
        </p:txBody>
      </p:sp>
    </p:spTree>
    <p:extLst>
      <p:ext uri="{BB962C8B-B14F-4D97-AF65-F5344CB8AC3E}">
        <p14:creationId xmlns:p14="http://schemas.microsoft.com/office/powerpoint/2010/main" val="667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1DD09-326C-826B-D0F3-9A17A561E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5B3A4F3-2F5E-A789-48D6-A3C86797780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B9AF781-491C-F65D-5729-29CE68F2E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11F0698-BE23-D64C-5871-6B1648F4C7F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657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DD291-5BB9-10F7-8587-C25CEDE70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1EA738-0526-BDB0-AEEC-6731801304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65F0BA03-925E-9FF8-3F61-37D7966FA164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5404E2A-5DE3-8B63-CCEA-046F75BA5BEA}"/>
              </a:ext>
            </a:extLst>
          </p:cNvPr>
          <p:cNvSpPr/>
          <p:nvPr/>
        </p:nvSpPr>
        <p:spPr>
          <a:xfrm>
            <a:off x="4912822" y="1578981"/>
            <a:ext cx="249300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القيم المكانية لأرقام العدد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C4E916B-F4ED-5430-B248-42A69723D7A2}"/>
              </a:ext>
            </a:extLst>
          </p:cNvPr>
          <p:cNvSpPr>
            <a:spLocks noChangeAspect="1"/>
          </p:cNvSpPr>
          <p:nvPr/>
        </p:nvSpPr>
        <p:spPr>
          <a:xfrm>
            <a:off x="7449631" y="165306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D3BCAF0-2735-C71A-8C67-C397F355CFB1}"/>
              </a:ext>
            </a:extLst>
          </p:cNvPr>
          <p:cNvSpPr>
            <a:spLocks noChangeAspect="1"/>
          </p:cNvSpPr>
          <p:nvPr/>
        </p:nvSpPr>
        <p:spPr>
          <a:xfrm>
            <a:off x="3446616" y="166587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2BFE31F-89A7-DE95-FF34-CB106DD2694B}"/>
              </a:ext>
            </a:extLst>
          </p:cNvPr>
          <p:cNvSpPr/>
          <p:nvPr/>
        </p:nvSpPr>
        <p:spPr>
          <a:xfrm>
            <a:off x="367005" y="1581053"/>
            <a:ext cx="2959548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 كل رقم في القيمة المكانية لمنزلته وأجمع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الجداءات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CA0F95-ADFD-1584-3CCC-C255C8DA3BD6}"/>
              </a:ext>
            </a:extLst>
          </p:cNvPr>
          <p:cNvSpPr txBox="1"/>
          <p:nvPr/>
        </p:nvSpPr>
        <p:spPr>
          <a:xfrm>
            <a:off x="0" y="3048096"/>
            <a:ext cx="72960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fr-FR" sz="4400" b="1" dirty="0">
                <a:solidFill>
                  <a:schemeClr val="accent1"/>
                </a:solidFill>
                <a:latin typeface="Calibri" panose="020F0502020204030204"/>
              </a:rPr>
              <a:t>8,394 =</a:t>
            </a:r>
            <a:r>
              <a:rPr lang="fr-FR" sz="4400" dirty="0">
                <a:solidFill>
                  <a:schemeClr val="accent1"/>
                </a:solidFill>
                <a:latin typeface="Calibri" panose="020F0502020204030204"/>
              </a:rPr>
              <a:t> 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/>
              </a:rPr>
              <a:t>8 + 0,3 + 0,09 + 0,004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D026B05-84D8-79DD-4CA6-CD4007608026}"/>
                  </a:ext>
                </a:extLst>
              </p:cNvPr>
              <p:cNvSpPr txBox="1"/>
              <p:nvPr/>
            </p:nvSpPr>
            <p:spPr>
              <a:xfrm>
                <a:off x="1239963" y="4169663"/>
                <a:ext cx="74787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+(</m:t>
                      </m:r>
                      <m:r>
                        <a:rPr lang="ar-S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ar-S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ar-S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ar-S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ar-S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ar-S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𝟎𝟏</m:t>
                      </m:r>
                      <m:r>
                        <a:rPr lang="ar-S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ar-S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ar-S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𝟎𝟎𝟏</m:t>
                      </m:r>
                      <m:r>
                        <a:rPr lang="ar-S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D026B05-84D8-79DD-4CA6-CD40076080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9963" y="4169663"/>
                <a:ext cx="7478721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753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C36F3-6F6C-32DD-61FA-CFE13EC1F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08A476-AD12-346A-5F52-4C031DFB7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627068E2-58AB-9CB2-5696-B0A78DADC7F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فككوا العدد العشري التالي باستعمال القيم المكانية لأرقامه 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2380BE9-F27C-BB21-F7F9-703E9A725077}"/>
              </a:ext>
            </a:extLst>
          </p:cNvPr>
          <p:cNvSpPr txBox="1"/>
          <p:nvPr/>
        </p:nvSpPr>
        <p:spPr>
          <a:xfrm>
            <a:off x="1363287" y="3011854"/>
            <a:ext cx="59768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rtl="1">
              <a:defRPr/>
            </a:pPr>
            <a:r>
              <a:rPr lang="fr-FR" sz="4400" b="1" dirty="0">
                <a:solidFill>
                  <a:schemeClr val="accent1"/>
                </a:solidFill>
                <a:latin typeface="Calibri" panose="020F0502020204030204"/>
              </a:rPr>
              <a:t>9,504 =……………... </a:t>
            </a:r>
          </a:p>
        </p:txBody>
      </p:sp>
    </p:spTree>
    <p:extLst>
      <p:ext uri="{BB962C8B-B14F-4D97-AF65-F5344CB8AC3E}">
        <p14:creationId xmlns:p14="http://schemas.microsoft.com/office/powerpoint/2010/main" val="426463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B510D-BE32-9E1F-A37D-0677D176A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B997807-918A-BB94-9BD3-1B8C41143E8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ADE32A-FA44-F8A0-CA41-62F5C8CCA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7722C29-1250-8ED2-E33B-88C222B7BEB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691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7C3F7-0CA0-8287-9CF7-2681971E6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4F67FD-A1BA-4B16-8094-964F37D62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43B909D5-0A07-78C1-7266-2F89FEF2B91B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39C65B7-458D-732C-5094-B36466EA358E}"/>
              </a:ext>
            </a:extLst>
          </p:cNvPr>
          <p:cNvSpPr txBox="1"/>
          <p:nvPr/>
        </p:nvSpPr>
        <p:spPr>
          <a:xfrm>
            <a:off x="1037718" y="2895724"/>
            <a:ext cx="59768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rtl="1">
              <a:defRPr/>
            </a:pPr>
            <a:r>
              <a:rPr lang="fr-FR" sz="4400" b="1" dirty="0">
                <a:solidFill>
                  <a:schemeClr val="accent1"/>
                </a:solidFill>
                <a:latin typeface="Calibri" panose="020F0502020204030204"/>
              </a:rPr>
              <a:t>9,504 = </a:t>
            </a:r>
            <a:r>
              <a:rPr lang="fr-FR" sz="4400" b="1" dirty="0">
                <a:solidFill>
                  <a:srgbClr val="FF0000"/>
                </a:solidFill>
                <a:latin typeface="Calibri" panose="020F0502020204030204"/>
              </a:rPr>
              <a:t>9 + 0,5 + 0,004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FBC6E0C3-F6AD-E1A3-B9E0-C2CB14DF3BC9}"/>
                  </a:ext>
                </a:extLst>
              </p:cNvPr>
              <p:cNvSpPr txBox="1"/>
              <p:nvPr/>
            </p:nvSpPr>
            <p:spPr>
              <a:xfrm>
                <a:off x="1363287" y="3962276"/>
                <a:ext cx="7539643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rtl="1">
                  <a:defRPr/>
                </a:pPr>
                <a:r>
                  <a:rPr lang="fr-FR" sz="3400" b="1" dirty="0">
                    <a:solidFill>
                      <a:schemeClr val="accent1"/>
                    </a:solidFill>
                    <a:latin typeface="Calibri" panose="020F0502020204030204"/>
                  </a:rPr>
                  <a:t>           </a:t>
                </a:r>
                <a14:m>
                  <m:oMath xmlns:m="http://schemas.openxmlformats.org/officeDocument/2006/math">
                    <m:r>
                      <a:rPr lang="fr-FR" sz="3400" b="1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r>
                      <a:rPr lang="fr-FR" sz="3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𝟗</m:t>
                    </m:r>
                    <m:r>
                      <a:rPr lang="fr-FR" sz="3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+(</m:t>
                    </m:r>
                    <m:r>
                      <a:rPr lang="fr-FR" sz="3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fr-FR" sz="3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fr-FR" sz="3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fr-FR" sz="3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3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fr-FR" sz="3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+(</m:t>
                    </m:r>
                    <m:r>
                      <a:rPr lang="fr-FR" sz="3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fr-FR" sz="3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fr-FR" sz="3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fr-FR" sz="3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3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𝟎𝟎𝟏</m:t>
                    </m:r>
                    <m:r>
                      <a:rPr lang="fr-FR" sz="3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endParaRPr lang="fr-FR" sz="3400" b="1" dirty="0">
                  <a:solidFill>
                    <a:schemeClr val="accent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FBC6E0C3-F6AD-E1A3-B9E0-C2CB14DF3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3287" y="3962276"/>
                <a:ext cx="7539643" cy="6155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45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49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AB89E37-FB86-46DD-E618-9516E1875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155" y="1716057"/>
            <a:ext cx="3167504" cy="409919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D92932-3039-B1D0-F656-340B4334E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4148" y="1716057"/>
            <a:ext cx="3167505" cy="4099193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578888" y="2045110"/>
            <a:ext cx="2540828" cy="11774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771CE0-E584-48B7-B6B0-6B3DDEF5A5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756" y="2467897"/>
            <a:ext cx="6683433" cy="310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112F-D91B-651A-9F50-64CA528E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9F470D-1DDF-8CCC-58C3-EE7934C9D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122" y="2192719"/>
            <a:ext cx="4864464" cy="281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5BC04A-E7DC-77EC-7E0B-FA9C9B7E1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891" y="2040640"/>
            <a:ext cx="7358123" cy="342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5729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697BA8B2-C6DC-8AD9-F1ED-3CEC4BB4B4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4147" y="1893039"/>
            <a:ext cx="3167505" cy="4099193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12E9D6E-40B1-DE07-E1CE-BA53E08E2314}"/>
              </a:ext>
            </a:extLst>
          </p:cNvPr>
          <p:cNvSpPr/>
          <p:nvPr/>
        </p:nvSpPr>
        <p:spPr>
          <a:xfrm>
            <a:off x="1545414" y="3311013"/>
            <a:ext cx="2664969" cy="10545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D4CB8B-17EC-D77C-1986-9916F7277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77" y="2226534"/>
            <a:ext cx="7719729" cy="318120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979727-918C-6E54-696F-CE7C80A77E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523" y="2840980"/>
            <a:ext cx="3256689" cy="83324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7EDD50-8521-09EA-41F4-BA5948B5F3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256" y="2840980"/>
            <a:ext cx="3072650" cy="83324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E79303D-9B31-344D-1134-2D978CDDA9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692" y="4093543"/>
            <a:ext cx="3256689" cy="83324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BF969CF-8712-5CBD-C467-587CE3F5AF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7423" y="4093543"/>
            <a:ext cx="3133483" cy="833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2EC0B66-C136-FE24-F488-AFDEF6A23C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52032"/>
            <a:ext cx="3167504" cy="409919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EB42A2-5EFA-001E-F67B-BBED594F32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5993" y="1952032"/>
            <a:ext cx="3167505" cy="409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17864</TotalTime>
  <Words>1133</Words>
  <Application>Microsoft Office PowerPoint</Application>
  <PresentationFormat>Affichage à l'écran (4:3)</PresentationFormat>
  <Paragraphs>362</Paragraphs>
  <Slides>64</Slides>
  <Notes>30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64</vt:i4>
      </vt:variant>
    </vt:vector>
  </HeadingPairs>
  <TitlesOfParts>
    <vt:vector size="75" baseType="lpstr">
      <vt:lpstr>Calibri</vt:lpstr>
      <vt:lpstr>DengXian</vt:lpstr>
      <vt:lpstr>Effra CC Arbc</vt:lpstr>
      <vt:lpstr>Aptos</vt:lpstr>
      <vt:lpstr>Arial</vt:lpstr>
      <vt:lpstr>Cambria Math</vt:lpstr>
      <vt:lpstr>Dosis</vt:lpstr>
      <vt:lpstr>Chalkboard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165</cp:revision>
  <cp:lastPrinted>2025-08-13T10:11:39Z</cp:lastPrinted>
  <dcterms:created xsi:type="dcterms:W3CDTF">2025-08-01T12:31:49Z</dcterms:created>
  <dcterms:modified xsi:type="dcterms:W3CDTF">2025-11-23T21:45:59Z</dcterms:modified>
</cp:coreProperties>
</file>