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2"/>
  </p:notesMasterIdLst>
  <p:handoutMasterIdLst>
    <p:handoutMasterId r:id="rId73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769" r:id="rId13"/>
    <p:sldId id="768" r:id="rId14"/>
    <p:sldId id="810" r:id="rId15"/>
    <p:sldId id="786" r:id="rId16"/>
    <p:sldId id="812" r:id="rId17"/>
    <p:sldId id="751" r:id="rId18"/>
    <p:sldId id="909" r:id="rId19"/>
    <p:sldId id="833" r:id="rId20"/>
    <p:sldId id="918" r:id="rId21"/>
    <p:sldId id="849" r:id="rId22"/>
    <p:sldId id="919" r:id="rId23"/>
    <p:sldId id="851" r:id="rId24"/>
    <p:sldId id="2134806701" r:id="rId25"/>
    <p:sldId id="2134806729" r:id="rId26"/>
    <p:sldId id="950" r:id="rId27"/>
    <p:sldId id="951" r:id="rId28"/>
    <p:sldId id="952" r:id="rId29"/>
    <p:sldId id="953" r:id="rId30"/>
    <p:sldId id="954" r:id="rId31"/>
    <p:sldId id="958" r:id="rId32"/>
    <p:sldId id="959" r:id="rId33"/>
    <p:sldId id="960" r:id="rId34"/>
    <p:sldId id="916" r:id="rId35"/>
    <p:sldId id="848" r:id="rId36"/>
    <p:sldId id="962" r:id="rId37"/>
    <p:sldId id="927" r:id="rId38"/>
    <p:sldId id="928" r:id="rId39"/>
    <p:sldId id="929" r:id="rId40"/>
    <p:sldId id="2134806702" r:id="rId41"/>
    <p:sldId id="2134806703" r:id="rId42"/>
    <p:sldId id="2134806704" r:id="rId43"/>
    <p:sldId id="2134806705" r:id="rId44"/>
    <p:sldId id="2134806706" r:id="rId45"/>
    <p:sldId id="2134806707" r:id="rId46"/>
    <p:sldId id="2134806708" r:id="rId47"/>
    <p:sldId id="2134806709" r:id="rId48"/>
    <p:sldId id="2134806710" r:id="rId49"/>
    <p:sldId id="2134806711" r:id="rId50"/>
    <p:sldId id="2134806712" r:id="rId51"/>
    <p:sldId id="2134806713" r:id="rId52"/>
    <p:sldId id="2134806714" r:id="rId53"/>
    <p:sldId id="2134806715" r:id="rId54"/>
    <p:sldId id="2134806716" r:id="rId55"/>
    <p:sldId id="2134806717" r:id="rId56"/>
    <p:sldId id="2134806718" r:id="rId57"/>
    <p:sldId id="2134806719" r:id="rId58"/>
    <p:sldId id="2134806720" r:id="rId59"/>
    <p:sldId id="2134806721" r:id="rId60"/>
    <p:sldId id="2134806722" r:id="rId61"/>
    <p:sldId id="2134806723" r:id="rId62"/>
    <p:sldId id="2134806724" r:id="rId63"/>
    <p:sldId id="2134806725" r:id="rId64"/>
    <p:sldId id="2134806727" r:id="rId65"/>
    <p:sldId id="788" r:id="rId66"/>
    <p:sldId id="935" r:id="rId67"/>
    <p:sldId id="908" r:id="rId68"/>
    <p:sldId id="2134806699" r:id="rId69"/>
    <p:sldId id="937" r:id="rId70"/>
    <p:sldId id="2134806700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Cambria Math" panose="02040503050406030204" pitchFamily="18" charset="0"/>
      <p:regular r:id="rId76"/>
    </p:embeddedFont>
    <p:embeddedFont>
      <p:font typeface="Dosis" pitchFamily="2" charset="0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ABA3"/>
    <a:srgbClr val="FC8D00"/>
    <a:srgbClr val="104862"/>
    <a:srgbClr val="F6BB00"/>
    <a:srgbClr val="00AB9B"/>
    <a:srgbClr val="FFEFB9"/>
    <a:srgbClr val="FAE496"/>
    <a:srgbClr val="4B5050"/>
    <a:srgbClr val="B2B3AE"/>
    <a:srgbClr val="7F8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100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2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3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0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4.gif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2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png"/><Relationship Id="rId4" Type="http://schemas.openxmlformats.org/officeDocument/2006/relationships/image" Target="../media/image45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6.mp4"/><Relationship Id="rId7" Type="http://schemas.openxmlformats.org/officeDocument/2006/relationships/image" Target="../media/image7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6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جداء الأعداد الكسرية (1)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وضعيات المقارنة 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جداء الأعداد الكسرية 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الكسور المختلطة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المختلطة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9371B8-D65E-3A60-927F-20DCCBAEB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021" y="2389516"/>
            <a:ext cx="3198467" cy="37704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2CD805-2A96-30AC-0C9E-79B91280F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176" y="2389516"/>
            <a:ext cx="3198467" cy="377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085831" y="3537379"/>
            <a:ext cx="6801287" cy="1640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01193" y="3716326"/>
            <a:ext cx="5690308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الأعداد الكسرية المختلطة.</a:t>
            </a:r>
          </a:p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وتحويل أعداد كسرية إلى كسور مختلطة والعكس.</a:t>
            </a:r>
            <a:endParaRPr lang="fr-FR" sz="2800" b="1" dirty="0">
              <a:solidFill>
                <a:srgbClr val="FC8D00"/>
              </a:solidFill>
              <a:latin typeface="Dosis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لحل هذه العمليات.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+ 7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24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/>
              <p:nvPr/>
            </p:nvSpPr>
            <p:spPr>
              <a:xfrm>
                <a:off x="2196051" y="2657451"/>
                <a:ext cx="1739083" cy="466848"/>
              </a:xfrm>
              <a:prstGeom prst="roundRect">
                <a:avLst/>
              </a:prstGeom>
              <a:solidFill>
                <a:srgbClr val="FFEFB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b="1" dirty="0"/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051" y="2657451"/>
                <a:ext cx="1739083" cy="46684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86465" y="85679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9B05EB1-C484-FF5D-2D4B-D61C83BC97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9B4F16-1DA2-33CF-A630-FF7CF6709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78" y="2488412"/>
            <a:ext cx="7775835" cy="239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0412" y="8716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A2C48-8C21-FCCF-6B93-69FBEF410F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A6FECA-7099-1843-BB67-FAC826CC52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37" y="2513127"/>
            <a:ext cx="8109936" cy="2191875"/>
          </a:xfrm>
          <a:prstGeom prst="rect">
            <a:avLst/>
          </a:prstGeom>
        </p:spPr>
      </p:pic>
      <p:pic>
        <p:nvPicPr>
          <p:cNvPr id="2" name="WhatsApp Video 2025-11-09 at 12.16.19">
            <a:hlinkClick r:id="" action="ppaction://media"/>
            <a:extLst>
              <a:ext uri="{FF2B5EF4-FFF2-40B4-BE49-F238E27FC236}">
                <a16:creationId xmlns:a16="http://schemas.microsoft.com/office/drawing/2014/main" id="{897332C8-0CB8-05B3-2076-903DC5387F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7511" y="1492439"/>
            <a:ext cx="700240" cy="70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818526" y="3580753"/>
            <a:ext cx="4382959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كتابة كسر على شكل كتابة كسرية مختلطة.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76468" y="3555002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ar-S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وتحويل أعداد كسرية إلى كسور مختلطة.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6_P1_S3_L1">
            <a:hlinkClick r:id="" action="ppaction://media"/>
            <a:extLst>
              <a:ext uri="{FF2B5EF4-FFF2-40B4-BE49-F238E27FC236}">
                <a16:creationId xmlns:a16="http://schemas.microsoft.com/office/drawing/2014/main" id="{E491D555-6C4E-7FAC-9A18-8AF4481335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9827" y="1932244"/>
            <a:ext cx="6813248" cy="383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34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 تفكي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 وتحويل عدد كسري إلى كسر مختلط؟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5AAE76-B97E-C90C-6EC3-AF18FD4B9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158" y="1975364"/>
            <a:ext cx="5925377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2">
                <a:extLst>
                  <a:ext uri="{FF2B5EF4-FFF2-40B4-BE49-F238E27FC236}">
                    <a16:creationId xmlns:a16="http://schemas.microsoft.com/office/drawing/2014/main" id="{E65E2B95-B182-9057-41D2-BDEE9EE14077}"/>
                  </a:ext>
                </a:extLst>
              </p:cNvPr>
              <p:cNvSpPr txBox="1"/>
              <p:nvPr/>
            </p:nvSpPr>
            <p:spPr>
              <a:xfrm>
                <a:off x="383287" y="866674"/>
                <a:ext cx="7165581" cy="508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انتبهوا ، سن</a:t>
                </a: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فكك ونحول العدد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b="1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𝟐𝟏</m:t>
                        </m:r>
                      </m:num>
                      <m:den>
                        <m:r>
                          <a:rPr lang="ar-SA" b="1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كسر مختلط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خُطْوَةً خطوة مثل مجد وندى</a:t>
                </a:r>
              </a:p>
            </p:txBody>
          </p:sp>
        </mc:Choice>
        <mc:Fallback xmlns="">
          <p:sp>
            <p:nvSpPr>
              <p:cNvPr id="13" name="ZoneTexte 2">
                <a:extLst>
                  <a:ext uri="{FF2B5EF4-FFF2-40B4-BE49-F238E27FC236}">
                    <a16:creationId xmlns:a16="http://schemas.microsoft.com/office/drawing/2014/main" id="{E65E2B95-B182-9057-41D2-BDEE9EE14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866674"/>
                <a:ext cx="7165581" cy="508537"/>
              </a:xfrm>
              <a:prstGeom prst="rect">
                <a:avLst/>
              </a:prstGeom>
              <a:blipFill>
                <a:blip r:embed="rId2"/>
                <a:stretch>
                  <a:fillRect r="-681" b="-35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25D97AE-49F1-6455-1032-842213FFB496}"/>
                  </a:ext>
                </a:extLst>
              </p:cNvPr>
              <p:cNvSpPr txBox="1"/>
              <p:nvPr/>
            </p:nvSpPr>
            <p:spPr>
              <a:xfrm>
                <a:off x="3718973" y="2641937"/>
                <a:ext cx="1068716" cy="1820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25D97AE-49F1-6455-1032-842213FFB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8973" y="2641937"/>
                <a:ext cx="1068716" cy="18209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33E129-D13F-78B2-4FCE-5F16D6F6D2E1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B3BD865-6AA4-BA6B-ED5C-6A4A638607AA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4014386-9979-0644-4558-7650698FA28B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E06712E9-278D-89B3-431B-38FB476A0B96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3">
            <a:extLst>
              <a:ext uri="{FF2B5EF4-FFF2-40B4-BE49-F238E27FC236}">
                <a16:creationId xmlns:a16="http://schemas.microsoft.com/office/drawing/2014/main" id="{95CF616A-F791-E56C-D05B-0385BAC0CC50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9D88F35-8E25-FF4D-23B8-DD05D2BECDCC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FFBB59D-5ED0-5F6D-3161-810D04B68A11}"/>
                  </a:ext>
                </a:extLst>
              </p:cNvPr>
              <p:cNvSpPr txBox="1"/>
              <p:nvPr/>
            </p:nvSpPr>
            <p:spPr>
              <a:xfrm>
                <a:off x="3723231" y="2810365"/>
                <a:ext cx="1068716" cy="1820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5FFBB59D-5ED0-5F6D-3161-810D04B68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231" y="2810365"/>
                <a:ext cx="1068716" cy="18209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مضاعفات المقام 9 الأصغر من 21.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BED6D6-E646-9B05-3253-47287AFF9F52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3A31868-4915-10FA-C536-DAB4FC509A3F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0E787B0-C411-5397-C84B-A04DE0F058CF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9FAF7728-8768-9FE3-69BE-AB1D0011EFAF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55D71BAF-1835-18B8-69A4-8A1B6819D2F5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D5C576E-84FA-4DDA-363E-060C2C6B9AC7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993A41E-AF6C-CCBB-DB42-6D0765E632A0}"/>
                  </a:ext>
                </a:extLst>
              </p:cNvPr>
              <p:cNvSpPr txBox="1"/>
              <p:nvPr/>
            </p:nvSpPr>
            <p:spPr>
              <a:xfrm>
                <a:off x="1395313" y="3028008"/>
                <a:ext cx="6101542" cy="1537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5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993A41E-AF6C-CCBB-DB42-6D0765E63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313" y="3028008"/>
                <a:ext cx="6101542" cy="15377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536BE-4D75-1855-D9F2-004FADDC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7AC48E-AA09-5E10-C458-D727C352488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BC2370-4696-C502-9A33-F314D9F46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CCFE8-2830-F912-15BD-15CDABAD8C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EBDBF87-8E2B-03A7-7EAC-806DAB7F1425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EACE76E-BC58-492E-E602-C0B5D659589B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3891384-105D-2F95-F2F6-9FC021A207FE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34215A84-5600-129D-5E5B-3BE93EDE99DA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0CC8FF21-1A88-E26C-A51C-9A2B66F7D85C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43016B9-6516-3E7D-03A9-D8A8E365AC14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3A4BC9-E4FF-9B92-2E4E-6EAC0E1A4A1A}"/>
              </a:ext>
            </a:extLst>
          </p:cNvPr>
          <p:cNvSpPr txBox="1"/>
          <p:nvPr/>
        </p:nvSpPr>
        <p:spPr>
          <a:xfrm>
            <a:off x="3367871" y="3867850"/>
            <a:ext cx="3207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;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DC579B-A991-5182-ECBF-D5BF6AE61428}"/>
              </a:ext>
            </a:extLst>
          </p:cNvPr>
          <p:cNvSpPr txBox="1"/>
          <p:nvPr/>
        </p:nvSpPr>
        <p:spPr>
          <a:xfrm>
            <a:off x="3828728" y="3061675"/>
            <a:ext cx="5369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مضاعفات 9 الأصغر من 21 هي: </a:t>
            </a:r>
            <a:endParaRPr lang="fr-FR" sz="2800" b="1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0AD7A-BED1-9512-57CB-E27CA2CAA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AF1BB-DFC6-9242-183B-AE3D13213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A7B453E-F568-397D-C0DE-14AD0308CB8A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364BA2D-4A6C-2ACB-F158-6D268E54E042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2BA74B6-279C-D3D2-27C4-37EC2398520D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F1CF9F5A-6300-A9E3-A1C1-37044020420A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48DA3299-54D2-2A83-DB24-A45BF55E16D0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50FD26A-6DB9-CC27-9571-0A040F61548F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8C902B-5E7A-25B6-C769-5FC504471D8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المضاعف الأكبر من بين هذه المضاعفات؟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08B85C-DCC3-8C4A-3BBD-6C0E235E1630}"/>
              </a:ext>
            </a:extLst>
          </p:cNvPr>
          <p:cNvSpPr txBox="1"/>
          <p:nvPr/>
        </p:nvSpPr>
        <p:spPr>
          <a:xfrm>
            <a:off x="3367871" y="3867850"/>
            <a:ext cx="3207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;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BA744D-CFE2-05DA-8DA8-60CCFBE92724}"/>
              </a:ext>
            </a:extLst>
          </p:cNvPr>
          <p:cNvSpPr txBox="1"/>
          <p:nvPr/>
        </p:nvSpPr>
        <p:spPr>
          <a:xfrm>
            <a:off x="3828728" y="3061675"/>
            <a:ext cx="5369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مضاعفات 9 الأصغر من 21 هي: </a:t>
            </a:r>
            <a:endParaRPr lang="fr-FR" sz="2800" b="1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2A3A48F-313C-344B-BCF2-97FF548DDEA3}"/>
              </a:ext>
            </a:extLst>
          </p:cNvPr>
          <p:cNvSpPr/>
          <p:nvPr/>
        </p:nvSpPr>
        <p:spPr>
          <a:xfrm>
            <a:off x="4137265" y="3840210"/>
            <a:ext cx="1004047" cy="87447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809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E21DDD7-110E-D3D5-BB43-1862FB3EF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5DA8089-79FB-3F31-948A-2444A111B706}"/>
                  </a:ext>
                </a:extLst>
              </p:cNvPr>
              <p:cNvSpPr txBox="1"/>
              <p:nvPr/>
            </p:nvSpPr>
            <p:spPr>
              <a:xfrm>
                <a:off x="1229466" y="3001114"/>
                <a:ext cx="6101542" cy="1604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5DA8089-79FB-3F31-948A-2444A111B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466" y="3001114"/>
                <a:ext cx="6101542" cy="16041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679C75-9CD1-B446-EBC9-043D2381E256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7FC52437-DB9F-CD72-521E-FC484E7AE55B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4D8C303-AD7D-B17A-E555-1EC9E5E7914A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F2502BF-C058-FFD2-0FAF-827A85C820E5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Rectangle : coins arrondis 13">
            <a:extLst>
              <a:ext uri="{FF2B5EF4-FFF2-40B4-BE49-F238E27FC236}">
                <a16:creationId xmlns:a16="http://schemas.microsoft.com/office/drawing/2014/main" id="{E526C55F-D646-C2F0-1AEC-0F4923FE64BE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73A34828-0350-3B46-113A-683C025C33C2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18DADF5-0AA8-6A5F-05E9-E82DDC19815E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فككوا العدد الكسري إلى مجموع كسريين.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بسط الكسر الأول هو 18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C3676D-DBE1-3839-4758-2163325C02A2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250C042-7BA6-DE35-AF73-3C7CFA97625F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8878FE-0F32-B2FE-56F0-E40766940475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0C3829-0B7C-E255-3E10-8E41AAE3F647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13">
            <a:extLst>
              <a:ext uri="{FF2B5EF4-FFF2-40B4-BE49-F238E27FC236}">
                <a16:creationId xmlns:a16="http://schemas.microsoft.com/office/drawing/2014/main" id="{9DC5C01E-08EB-F711-4F8B-85A43FD05972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17494EAB-B562-7A88-F422-28C6C7CA60C4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8763FC-C9CF-0607-3128-7670AF1A0C7C}"/>
                  </a:ext>
                </a:extLst>
              </p:cNvPr>
              <p:cNvSpPr txBox="1"/>
              <p:nvPr/>
            </p:nvSpPr>
            <p:spPr>
              <a:xfrm>
                <a:off x="1229466" y="3001114"/>
                <a:ext cx="6101542" cy="1604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8763FC-C9CF-0607-3128-7670AF1A0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466" y="3001114"/>
                <a:ext cx="6101542" cy="16041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DD09-326C-826B-D0F3-9A17A561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5B3A4F3-2F5E-A789-48D6-A3C86797780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9AF781-491C-F65D-5729-29CE68F2E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1F0698-BE23-D64C-5871-6B1648F4C7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5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DD291-5BB9-10F7-8587-C25CEDE70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1EA738-0526-BDB0-AEEC-673180130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5F0BA03-925E-9FF8-3F61-37D7966FA16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9F3FE6-BAF5-547A-D102-63CFA56D6072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FC58BA1-5167-37F2-B613-1A02A622E0A9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509F543-C924-72EB-5A5C-0641EFEE306B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4263C7-D377-8AD0-EC42-7E8AA63E39BB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 : coins arrondis 13">
            <a:extLst>
              <a:ext uri="{FF2B5EF4-FFF2-40B4-BE49-F238E27FC236}">
                <a16:creationId xmlns:a16="http://schemas.microsoft.com/office/drawing/2014/main" id="{A1277AE7-8022-BF16-FC5A-16E162767171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D9507B9-C277-95A9-EEB0-323AB145F8EC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9509EA-B867-B52C-1C91-63EC609F34F2}"/>
                  </a:ext>
                </a:extLst>
              </p:cNvPr>
              <p:cNvSpPr txBox="1"/>
              <p:nvPr/>
            </p:nvSpPr>
            <p:spPr>
              <a:xfrm>
                <a:off x="1229466" y="3001114"/>
                <a:ext cx="6101542" cy="1537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49509EA-B867-B52C-1C91-63EC609F34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466" y="3001114"/>
                <a:ext cx="6101542" cy="15377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7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E646-0BA1-A9E9-E310-FBD97D8B5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45265D-B3B5-89CE-E038-60EAB6204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3CEA850-346A-DD8E-E7FE-B6C4565400A9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093FF85-28FA-686D-7ED3-2D54FA09E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B1CEA53-7A90-BC4F-FA8D-FF005C385466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1CBF31A-D719-A8D4-24DB-A9747CE1E1ED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619FCD7-1B4B-F916-FE0D-DA33282BD6E6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37B247D-F084-1093-0A59-ECE9945218D7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473F254-4816-3D44-27FC-E2AB6A74D2C2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8A1AF2-E16F-2B79-C8DA-2998217DDC9F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8C3E4C6-7FB3-1C71-1A17-1249ED8BC607}"/>
                  </a:ext>
                </a:extLst>
              </p:cNvPr>
              <p:cNvSpPr txBox="1"/>
              <p:nvPr/>
            </p:nvSpPr>
            <p:spPr>
              <a:xfrm>
                <a:off x="1229466" y="3001114"/>
                <a:ext cx="6101542" cy="1537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8C3E4C6-7FB3-1C71-1A17-1249ED8BC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466" y="3001114"/>
                <a:ext cx="6101542" cy="15377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45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8A3D7-4ADE-8A66-5E1D-E0DC426B9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CDE12E-5EE8-39A8-8EA5-CD5F0F7AF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7CB32C3-D8B8-66A4-6132-6B4BDFC6F149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أحسبوا الوحدات التامة واكتبوا العدد كتابة مختلطة.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779045-F706-C291-3F1A-B58DFAE21F14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9054B33-F538-43B0-A9DE-68DFAE5D5F1F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44D8D08-BEE6-DE37-DE3C-611483A5D51E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ACA1355-DDC3-3018-3BEF-5C00982115B0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ECC5F57-37D8-3FD1-0E2D-3530E5E827BC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1BBEC03D-042C-6539-1334-0E12EB185B4B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022E18E-D138-C06D-C380-69E49DE5C242}"/>
                  </a:ext>
                </a:extLst>
              </p:cNvPr>
              <p:cNvSpPr txBox="1"/>
              <p:nvPr/>
            </p:nvSpPr>
            <p:spPr>
              <a:xfrm>
                <a:off x="1229466" y="3001114"/>
                <a:ext cx="6101542" cy="1537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022E18E-D138-C06D-C380-69E49DE5C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466" y="3001114"/>
                <a:ext cx="6101542" cy="15377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545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BE6AD-D614-3388-F9EA-1E1FF27E2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E244432-A055-7EF8-B5DF-91CB68521F0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FFF37F-E45D-DF37-514D-2391D2EC1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45B0F-710C-C81C-9FFE-FD3F1EAA4C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93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B79E0-9DF7-A276-85F4-CC15B723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B59B65-6CC9-BC8C-5A90-619F5F223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026B4247-C92B-80AE-1CE8-96263E98E4E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59842-C0EB-049D-3A7F-5CE6F9CD3FED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أبحث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C9FB463-27EF-D524-BFF0-BBAA85A50B46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DC58085-23C6-5175-7714-A62FCC872516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7C0E69-0543-7601-D015-220BBC44999F}"/>
              </a:ext>
            </a:extLst>
          </p:cNvPr>
          <p:cNvSpPr/>
          <p:nvPr/>
        </p:nvSpPr>
        <p:spPr>
          <a:xfrm>
            <a:off x="3412841" y="1588445"/>
            <a:ext cx="15589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BBF9A0B-76F8-3F8D-E8AB-92C13C8B0C7A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308D2CB-E2FA-8B13-5FFD-46C0E098A8C5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CC236FC-CA3D-160C-0581-2A0EC81C5B04}"/>
                  </a:ext>
                </a:extLst>
              </p:cNvPr>
              <p:cNvSpPr txBox="1"/>
              <p:nvPr/>
            </p:nvSpPr>
            <p:spPr>
              <a:xfrm>
                <a:off x="1891862" y="3001114"/>
                <a:ext cx="5439146" cy="1203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SA" sz="5000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5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𝟐𝟏</m:t>
                        </m:r>
                      </m:num>
                      <m:den>
                        <m:r>
                          <a:rPr lang="fr-FR" sz="5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den>
                    </m:f>
                    <m:r>
                      <a:rPr lang="ar-SA" sz="5000" b="1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ar-SA" sz="5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ar-SA" sz="5000" b="1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ar-SA" sz="5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5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SA" sz="5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den>
                    </m:f>
                    <m:r>
                      <a:rPr lang="ar-SA" sz="5000" b="1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ar-SA" sz="5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ar-SA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4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4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ar-SA" sz="4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CC236FC-CA3D-160C-0581-2A0EC81C5B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862" y="3001114"/>
                <a:ext cx="5439146" cy="12037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344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FD3336-E1DC-82F7-D6E2-4EE224856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763" y="2081945"/>
            <a:ext cx="3198467" cy="37704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F85614-6002-06DA-14DA-09B80EC56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918" y="2081945"/>
            <a:ext cx="3198467" cy="377047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90824" y="2576946"/>
            <a:ext cx="2723976" cy="7897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1D3ECA-7B9D-DC4F-BB0B-1B8F71F4D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647" y="2568030"/>
            <a:ext cx="5449760" cy="292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B374B3-DC6B-2FD7-143D-462643F9F40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706BC4D5-D071-9CD3-AB02-DD6853409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32F3BB3-C180-26DF-3560-F9E5A84005C0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0312A0-54D3-F294-0425-D9A330B3CD4A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526890-4919-ED00-94C5-3D985F6B7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07" y="2475186"/>
            <a:ext cx="4729739" cy="259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2AB8C2-6745-2DB5-8793-CF8ECDD72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17" y="2337830"/>
            <a:ext cx="7102455" cy="28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9EB-E831-8057-6193-658027853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C3419F1-9737-51E3-7095-8D1CE67F768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4CB6E48-8CE0-6F9F-D8BE-352004886B6B}"/>
              </a:ext>
            </a:extLst>
          </p:cNvPr>
          <p:cNvSpPr txBox="1"/>
          <p:nvPr/>
        </p:nvSpPr>
        <p:spPr>
          <a:xfrm>
            <a:off x="1818526" y="3580753"/>
            <a:ext cx="4382959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كتابة مختلطة لعدد كسري إلى كتابة كسرية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C30DDA9-9986-ADDF-66D8-62D2DD5C29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9497405-3D7D-3289-E6D6-B006C6496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76468" y="3555002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125B980A-0F86-6BCE-189D-FACC3AF65609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55E9DE1-494A-7CB8-3A45-EB09DEADAFE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ar-S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B1BC73D-C105-5480-7818-2DFF9FDE7DB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6924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357F0-4F33-E6AF-598A-232EB6BE9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BED600A-7BAC-0938-2D7D-207DF5D2F203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سنرى الآن كيف نحول كتابة مختلطة لعدد كسري إلى كتابة كسرية.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A5339-28E8-60B2-E4D6-63D5AD18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AD1A740F-7A74-70C1-CF6B-921BA795B013}"/>
                  </a:ext>
                </a:extLst>
              </p:cNvPr>
              <p:cNvSpPr txBox="1"/>
              <p:nvPr/>
            </p:nvSpPr>
            <p:spPr>
              <a:xfrm>
                <a:off x="1765832" y="2604929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5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M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fr-FR" sz="5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MA" sz="50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AD1A740F-7A74-70C1-CF6B-921BA795B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2" y="2604929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82955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196BF-8D77-81DC-EA09-9871A96BF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8D7099-F892-292D-C056-C07C8CED3ED5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أولا </a:t>
            </a:r>
            <a:r>
              <a:rPr lang="ar-MA" alt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الكسر المختلط على شكل مجموع عدد صحيح وكسر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A91D90-CBEE-4BCC-3AE0-D6489D723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DA98C81E-A90C-73DA-247B-262C9E16BBCE}"/>
                  </a:ext>
                </a:extLst>
              </p:cNvPr>
              <p:cNvSpPr txBox="1"/>
              <p:nvPr/>
            </p:nvSpPr>
            <p:spPr>
              <a:xfrm>
                <a:off x="2665071" y="2771182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5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MA" sz="5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MA" sz="50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DA98C81E-A90C-73DA-247B-262C9E16B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071" y="2771182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69523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58C6A-70B3-D848-3CC8-2F9681940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1524492-1EE3-7343-0ED4-7BB1545FD1C2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</a:t>
            </a:r>
            <a:r>
              <a:rPr lang="ar-MA" alt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العدد الصحيح على شكل كسر </a:t>
            </a:r>
            <a:r>
              <a:rPr lang="ar-SA" alt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مقامه هو مقام الكسر. </a:t>
            </a:r>
            <a:endParaRPr lang="ar-SA" altLang="fr-FR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E6BB3E-B447-C6FC-E64B-6592FB9CC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297707BE-1CA9-7951-BDC0-4F99F5F32EF1}"/>
                  </a:ext>
                </a:extLst>
              </p:cNvPr>
              <p:cNvSpPr txBox="1"/>
              <p:nvPr/>
            </p:nvSpPr>
            <p:spPr>
              <a:xfrm>
                <a:off x="3258899" y="4151929"/>
                <a:ext cx="4430203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MA" sz="50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297707BE-1CA9-7951-BDC0-4F99F5F32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8899" y="4151929"/>
                <a:ext cx="4430203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E2D4278-583B-8334-A7D6-B21A42613DD0}"/>
                  </a:ext>
                </a:extLst>
              </p:cNvPr>
              <p:cNvSpPr txBox="1"/>
              <p:nvPr/>
            </p:nvSpPr>
            <p:spPr>
              <a:xfrm>
                <a:off x="2165484" y="2028881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5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MA" sz="5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fr-FR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MA" sz="50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E2D4278-583B-8334-A7D6-B21A42613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484" y="2028881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5271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ABA64-FB11-80BC-459E-BAE194C91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4CBC43-11D0-3598-A7AC-74AC75B95155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أحسب مجموع العددين الكسريين، لأحصل على كتابة كسرية </a:t>
            </a:r>
            <a:r>
              <a:rPr lang="ar-SA" altLang="fr-FR" b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للكتابة المختلطة</a:t>
            </a:r>
            <a:endParaRPr lang="ar-SA" altLang="fr-FR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17590D-07EF-64C6-8FBC-E993B1086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C0898D9F-51E5-68A6-F58C-4DFE58DC37C8}"/>
                  </a:ext>
                </a:extLst>
              </p:cNvPr>
              <p:cNvSpPr txBox="1"/>
              <p:nvPr/>
            </p:nvSpPr>
            <p:spPr>
              <a:xfrm>
                <a:off x="1927198" y="4301289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MA" sz="50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C0898D9F-51E5-68A6-F58C-4DFE58DC3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98" y="4301289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5">
                <a:extLst>
                  <a:ext uri="{FF2B5EF4-FFF2-40B4-BE49-F238E27FC236}">
                    <a16:creationId xmlns:a16="http://schemas.microsoft.com/office/drawing/2014/main" id="{7B5D2205-968C-59E3-C18F-16C79FEBDB64}"/>
                  </a:ext>
                </a:extLst>
              </p:cNvPr>
              <p:cNvSpPr txBox="1"/>
              <p:nvPr/>
            </p:nvSpPr>
            <p:spPr>
              <a:xfrm>
                <a:off x="1730224" y="1879520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MA" sz="50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ZoneTexte 5">
                <a:extLst>
                  <a:ext uri="{FF2B5EF4-FFF2-40B4-BE49-F238E27FC236}">
                    <a16:creationId xmlns:a16="http://schemas.microsoft.com/office/drawing/2014/main" id="{7B5D2205-968C-59E3-C18F-16C79FEBD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224" y="1879520"/>
                <a:ext cx="5612337" cy="153279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89859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22D9-CA02-BBFC-184B-0095E6537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96AF2C-B1CC-3969-7603-BA1E3CCB071D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كتابة مختلطة لعدد كسر إلى كتابة كسرية؟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3A9C83-D5A2-32F8-F212-CE6AA28B1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11331B-C7E7-C81E-F45B-7110F6831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97" y="2088431"/>
            <a:ext cx="7065876" cy="38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94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15E96-6F82-8CE3-B307-A01F46FC3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F2AB0B-3360-6EB2-B339-97C027C74FDF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4E1873-AB69-5963-6F78-716F3AA993F0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87CCD7-7BE1-2831-63DE-385F3469809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AB70CD1-8E3F-9A27-1E03-9947411CD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DC65993B-D2AE-AB1B-F209-EEB0B836262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1F1E2CA-D4B8-D408-0FBB-60BFD07F8DF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140DA31-30AE-C0F7-BEE0-BC1CC03F92D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D8B777-4A20-FCD7-DDCC-39645E533287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D2418-4D7C-134A-F6C2-BE6B616E0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2">
                <a:extLst>
                  <a:ext uri="{FF2B5EF4-FFF2-40B4-BE49-F238E27FC236}">
                    <a16:creationId xmlns:a16="http://schemas.microsoft.com/office/drawing/2014/main" id="{8BB607E9-856A-5ED5-37C7-805A0B524558}"/>
                  </a:ext>
                </a:extLst>
              </p:cNvPr>
              <p:cNvSpPr txBox="1"/>
              <p:nvPr/>
            </p:nvSpPr>
            <p:spPr>
              <a:xfrm>
                <a:off x="383287" y="800172"/>
                <a:ext cx="7165581" cy="508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انتبهوا ، سنحول الكتابة المختلطة  </a:t>
                </a:r>
                <a14:m>
                  <m:oMath xmlns:m="http://schemas.openxmlformats.org/officeDocument/2006/math">
                    <m:r>
                      <a:rPr lang="ar-SA" b="1" i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b="1" i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𝟏</m:t>
                    </m:r>
                    <m:f>
                      <m:fPr>
                        <m:ctrlPr>
                          <a:rPr lang="ar-SA" b="1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FR" b="1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كتابة كسرية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خُطْوَةً خطوة</a:t>
                </a:r>
              </a:p>
            </p:txBody>
          </p:sp>
        </mc:Choice>
        <mc:Fallback xmlns="">
          <p:sp>
            <p:nvSpPr>
              <p:cNvPr id="13" name="ZoneTexte 2">
                <a:extLst>
                  <a:ext uri="{FF2B5EF4-FFF2-40B4-BE49-F238E27FC236}">
                    <a16:creationId xmlns:a16="http://schemas.microsoft.com/office/drawing/2014/main" id="{8BB607E9-856A-5ED5-37C7-805A0B524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7" y="800172"/>
                <a:ext cx="7165581" cy="508537"/>
              </a:xfrm>
              <a:prstGeom prst="rect">
                <a:avLst/>
              </a:prstGeom>
              <a:blipFill>
                <a:blip r:embed="rId2"/>
                <a:stretch>
                  <a:fillRect r="-681" b="-35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20755F-E9C3-2047-5076-A9D44C075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24EE1567-FF0F-042F-62DA-FE0C44BFA1E0}"/>
                  </a:ext>
                </a:extLst>
              </p:cNvPr>
              <p:cNvSpPr txBox="1"/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24EE1567-FF0F-042F-62DA-FE0C44BFA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84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B38AC-8F8C-032C-5FAF-56F70127D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148FC5-7ABD-BF37-D91B-58D43F576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E9EA2D9-8652-3439-F598-BF55C062132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6448C2-1063-AB27-FD60-10EC2CBDBF06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9B011FD-AE46-460C-359B-D288EF17B923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57D1AAC-07C5-AC53-C3E0-30A7F8B338D5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4B2C6E08-735E-1947-4F07-D4ACC5A8DC9E}"/>
              </a:ext>
            </a:extLst>
          </p:cNvPr>
          <p:cNvSpPr/>
          <p:nvPr/>
        </p:nvSpPr>
        <p:spPr>
          <a:xfrm>
            <a:off x="2859741" y="1588445"/>
            <a:ext cx="211206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3">
            <a:extLst>
              <a:ext uri="{FF2B5EF4-FFF2-40B4-BE49-F238E27FC236}">
                <a16:creationId xmlns:a16="http://schemas.microsoft.com/office/drawing/2014/main" id="{D9231E4B-1FE0-63C1-EF97-AFF1E74AC5F6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3F1A8A4-F633-CA13-D4CA-74451E236EC4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2BAE60C-C401-6624-D55C-AC7968720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F0F4F19D-00C2-2F24-0CA2-8A542DCB686F}"/>
                  </a:ext>
                </a:extLst>
              </p:cNvPr>
              <p:cNvSpPr txBox="1"/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F0F4F19D-00C2-2F24-0CA2-8A542DCB6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555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00E66-70AD-C8CA-45F7-10FDF010A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D243AF-58C3-9B0C-0800-A5C474DBF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CB6ADBB-C257-6265-A201-6A55E0423A05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فككوا الكسر المختلط إلى مجموع عدد صحيح و كسر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4F73BC-69E2-EC08-A9F3-02EF66CC51F7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E2993DD-20D8-FBD3-A670-4323F1AD920F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6C3607D-7A5B-01D3-C78B-3F6182F83447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7E27D580-19B8-625F-5907-95F0CEA9830C}"/>
              </a:ext>
            </a:extLst>
          </p:cNvPr>
          <p:cNvSpPr/>
          <p:nvPr/>
        </p:nvSpPr>
        <p:spPr>
          <a:xfrm>
            <a:off x="2920149" y="1588445"/>
            <a:ext cx="205165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A42FF654-29F9-E4B3-7720-84367E146BB6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3DD5575-90C1-89AD-88C0-0E437157EEF2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6C65BF7F-28D5-7D59-833A-DBE1DF9C9E9C}"/>
                  </a:ext>
                </a:extLst>
              </p:cNvPr>
              <p:cNvSpPr txBox="1"/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6C65BF7F-28D5-7D59-833A-DBE1DF9C9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871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01EA3-B467-B11D-9582-795AAED1B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D35440F-8836-0756-9CAE-E56613C00CB6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7A6070-10B3-2CF2-C083-2062A230A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88E8EB-34B9-7A4B-FE1E-A6E5459C45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74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F0D2B-7A43-C346-4A23-34DBB900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C5E8A1-8B49-9BEA-6A02-2EFFB23F7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0FB469-4686-3A7F-3CA6-27DC92458859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607583C-9B78-A3B3-A57A-8CEDC88A469D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6A7BABE-563A-945C-E48F-495743518B46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4191ACA0-DDDD-F7BC-E6F0-FCDC432DC0FF}"/>
              </a:ext>
            </a:extLst>
          </p:cNvPr>
          <p:cNvSpPr/>
          <p:nvPr/>
        </p:nvSpPr>
        <p:spPr>
          <a:xfrm>
            <a:off x="2850777" y="1588445"/>
            <a:ext cx="2121032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D1A6AD6A-AEDA-0D73-A547-5BC96A15DBB6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853026B-EFE9-B894-BFB0-AE98F5E811A0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419AAD7-4296-D48C-7DBF-B86BDB1D1C4E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75C7C78D-3BA1-2AAA-058A-B44CF13AD4BC}"/>
                  </a:ext>
                </a:extLst>
              </p:cNvPr>
              <p:cNvSpPr txBox="1"/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75C7C78D-3BA1-2AAA-058A-B44CF13AD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316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5EA42-3A11-3C1F-7EA7-1A2E4B9FD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BDF41E-D13A-68A3-9712-E2CC02C0B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06B533C3-96E0-E81F-9CC7-5A36115B59E0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87F57D2-40D4-FE6A-4A30-601B0E3C3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D7838D4-A3CF-E3A4-40CB-79DF915C5931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ACADBE1-000D-ECFB-DCE4-90E3F55C8BDE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14CA4B7-C23D-89AB-0E78-D5467D5F90F6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9CF1B44-E250-C61E-EAB8-97BA563A9CEE}"/>
              </a:ext>
            </a:extLst>
          </p:cNvPr>
          <p:cNvSpPr/>
          <p:nvPr/>
        </p:nvSpPr>
        <p:spPr>
          <a:xfrm>
            <a:off x="2774577" y="1588445"/>
            <a:ext cx="2197232" cy="4403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Rectangle : coins arrondis 13">
            <a:extLst>
              <a:ext uri="{FF2B5EF4-FFF2-40B4-BE49-F238E27FC236}">
                <a16:creationId xmlns:a16="http://schemas.microsoft.com/office/drawing/2014/main" id="{65A4E324-C4E5-1B8B-9104-9BDF09D337C2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7270873B-9187-04D0-ED62-9A6053960DDA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9A79C2BC-0BB6-B18F-8718-340529D25382}"/>
                  </a:ext>
                </a:extLst>
              </p:cNvPr>
              <p:cNvSpPr txBox="1"/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9A79C2BC-0BB6-B18F-8718-340529D25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66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16EBC-8C79-D46F-3108-AFA9AFBAF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12E8A8-83A9-7AA1-F06B-290AF6AA1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7545349E-6C4E-319E-1246-6664CFD8F4F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1 على شكل كسر مقامه 5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72614-3160-8940-3E18-F2785233163B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1ABDE97-BC59-676D-791C-8FCF8F3AFCF1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7B06E0A-FAF1-AD04-9BF7-C5CE9BCFDD4D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13">
            <a:extLst>
              <a:ext uri="{FF2B5EF4-FFF2-40B4-BE49-F238E27FC236}">
                <a16:creationId xmlns:a16="http://schemas.microsoft.com/office/drawing/2014/main" id="{CBD09FA2-3930-37D7-73BA-4F4E70F8FA64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B21DE8F-B134-D288-74CF-C1327B0E2B2C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5">
                <a:extLst>
                  <a:ext uri="{FF2B5EF4-FFF2-40B4-BE49-F238E27FC236}">
                    <a16:creationId xmlns:a16="http://schemas.microsoft.com/office/drawing/2014/main" id="{8919A87B-8869-2881-1371-A1F01759691B}"/>
                  </a:ext>
                </a:extLst>
              </p:cNvPr>
              <p:cNvSpPr txBox="1"/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ZoneTexte 5">
                <a:extLst>
                  <a:ext uri="{FF2B5EF4-FFF2-40B4-BE49-F238E27FC236}">
                    <a16:creationId xmlns:a16="http://schemas.microsoft.com/office/drawing/2014/main" id="{8919A87B-8869-2881-1371-A1F017596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2" y="2688990"/>
                <a:ext cx="5612337" cy="1826975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B91EFA5-1F48-F86A-A1A8-8A1FF9CF87D6}"/>
              </a:ext>
            </a:extLst>
          </p:cNvPr>
          <p:cNvSpPr/>
          <p:nvPr/>
        </p:nvSpPr>
        <p:spPr>
          <a:xfrm>
            <a:off x="2774577" y="1588445"/>
            <a:ext cx="2197232" cy="4403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95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C5CE0-A2B2-B00F-5570-7521A3744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7CE2-D23C-AA25-08AB-4175C55EFE3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8F8BD8-6BD3-117E-EDF5-CB64CDA0E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5CE447-3240-C272-492D-2667D4EF40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17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64F32-93CB-85D3-7624-D49A0520D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0CBD24-6974-2BB5-DD55-888358CF9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2449213-333C-EE02-9464-A31907DE0F1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089C74-19AD-5241-CFAE-30951178343A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3002626-20B0-0B3E-3BC4-0BCDC6B5229C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1216181-E8BB-2826-FDDF-EBC3021235DE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13">
            <a:extLst>
              <a:ext uri="{FF2B5EF4-FFF2-40B4-BE49-F238E27FC236}">
                <a16:creationId xmlns:a16="http://schemas.microsoft.com/office/drawing/2014/main" id="{D7AFF316-7E90-0C90-6C76-2E6999A1049E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CDCFEE2-DE50-33A2-EC51-74CF9F3A756D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0BDC7B38-0D5D-3E25-9B2A-C2C7AC7AE89A}"/>
                  </a:ext>
                </a:extLst>
              </p:cNvPr>
              <p:cNvSpPr txBox="1"/>
              <p:nvPr/>
            </p:nvSpPr>
            <p:spPr>
              <a:xfrm>
                <a:off x="1765831" y="2978837"/>
                <a:ext cx="5612337" cy="184576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0BDC7B38-0D5D-3E25-9B2A-C2C7AC7AE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1" y="2978837"/>
                <a:ext cx="5612337" cy="184576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236148-B889-19FB-5D3A-A96FF37C271B}"/>
              </a:ext>
            </a:extLst>
          </p:cNvPr>
          <p:cNvSpPr/>
          <p:nvPr/>
        </p:nvSpPr>
        <p:spPr>
          <a:xfrm>
            <a:off x="2774577" y="1588445"/>
            <a:ext cx="2197232" cy="4403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0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22650-6B72-E824-6050-F59CC2AA8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F50216-58B1-5CDE-B803-AAD7F67A9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C74B51CB-5FAB-BD06-CAD6-D5D495718B6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AFFAE87-13EF-04C8-600F-F80887657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FA13F1D-8A2F-7792-5F9E-A56F2D90EDE0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71A7167-C42A-8DCD-A4AF-52D62334B830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4CBAB8D-71AC-BB26-154A-209ADEBF0323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2D5C221-3F7C-C70E-235C-CC9BA0216D07}"/>
              </a:ext>
            </a:extLst>
          </p:cNvPr>
          <p:cNvSpPr/>
          <p:nvPr/>
        </p:nvSpPr>
        <p:spPr>
          <a:xfrm>
            <a:off x="2877671" y="1588445"/>
            <a:ext cx="209413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F7DCDC0-9D74-B3D9-11B4-74A3A702C214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B2BF55A8-0988-82E1-55FA-69256551830B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FDBF7507-5B75-13FB-5C31-F89382AD9671}"/>
                  </a:ext>
                </a:extLst>
              </p:cNvPr>
              <p:cNvSpPr txBox="1"/>
              <p:nvPr/>
            </p:nvSpPr>
            <p:spPr>
              <a:xfrm>
                <a:off x="1765831" y="2978837"/>
                <a:ext cx="5612337" cy="184576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FDBF7507-5B75-13FB-5C31-F89382AD9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1" y="2978837"/>
                <a:ext cx="5612337" cy="184576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900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DE36B-8CD5-75BF-C47A-CC272AAB9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8BF025-AD21-38FA-6763-78C55FBDD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FED77688-8A4C-96E1-37D6-24F8646DA303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المجموع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شكل كسر.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527D014-6C73-9EDB-B746-9905682BB3D8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5041883-E4AD-22F2-4A2E-770580787F5F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F6431F3-624D-1618-EC3F-95BC5A53C8A7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BFE9456-2203-106B-56B7-0BA941D62EB3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F6BB321-44A5-0FCF-EF81-01EB3C86D265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669C76A7-6B7F-C8B6-A20B-ED14940039AA}"/>
                  </a:ext>
                </a:extLst>
              </p:cNvPr>
              <p:cNvSpPr txBox="1"/>
              <p:nvPr/>
            </p:nvSpPr>
            <p:spPr>
              <a:xfrm>
                <a:off x="1765831" y="2978837"/>
                <a:ext cx="6974757" cy="190661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669C76A7-6B7F-C8B6-A20B-ED1494003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31" y="2978837"/>
                <a:ext cx="6974757" cy="190661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281D3A0-3DB0-4C47-8514-B5FA6AB6FA3E}"/>
              </a:ext>
            </a:extLst>
          </p:cNvPr>
          <p:cNvSpPr/>
          <p:nvPr/>
        </p:nvSpPr>
        <p:spPr>
          <a:xfrm>
            <a:off x="2877671" y="1588445"/>
            <a:ext cx="209413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43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8D320-CEEC-7501-8A25-4C73B5002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B603EE-E7B9-F0EE-D0FB-873D1A18CA9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B54829-7211-BD50-7C31-8E436D81F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680866-4D78-8D26-AB67-413DDB0B3B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19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F15EC-65E4-6E99-76D3-13291B851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B7E5AA-2D51-EC5B-9BA1-AC8E55E4C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2EF0105-A92C-4750-813C-1998DD9649DE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67B740-4276-4C15-2E5D-F0C5E629460B}"/>
              </a:ext>
            </a:extLst>
          </p:cNvPr>
          <p:cNvSpPr/>
          <p:nvPr/>
        </p:nvSpPr>
        <p:spPr>
          <a:xfrm>
            <a:off x="6114608" y="1578981"/>
            <a:ext cx="1291214" cy="44986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أفكك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8B52087-B0FC-2134-0119-59A47FFDD7B9}"/>
              </a:ext>
            </a:extLst>
          </p:cNvPr>
          <p:cNvSpPr>
            <a:spLocks noChangeAspect="1"/>
          </p:cNvSpPr>
          <p:nvPr/>
        </p:nvSpPr>
        <p:spPr>
          <a:xfrm>
            <a:off x="7431413" y="158105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591936F-40CB-D973-6DEA-3839BB90199D}"/>
              </a:ext>
            </a:extLst>
          </p:cNvPr>
          <p:cNvSpPr>
            <a:spLocks noChangeAspect="1"/>
          </p:cNvSpPr>
          <p:nvPr/>
        </p:nvSpPr>
        <p:spPr>
          <a:xfrm>
            <a:off x="4989224" y="157442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B6E476C-162B-A3DC-6621-C78941031D77}"/>
              </a:ext>
            </a:extLst>
          </p:cNvPr>
          <p:cNvSpPr/>
          <p:nvPr/>
        </p:nvSpPr>
        <p:spPr>
          <a:xfrm>
            <a:off x="943948" y="1586373"/>
            <a:ext cx="1291214" cy="4470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9DCE72FF-3378-0250-3D9E-152F3DBF478C}"/>
              </a:ext>
            </a:extLst>
          </p:cNvPr>
          <p:cNvSpPr>
            <a:spLocks noChangeAspect="1"/>
          </p:cNvSpPr>
          <p:nvPr/>
        </p:nvSpPr>
        <p:spPr>
          <a:xfrm>
            <a:off x="2258338" y="158844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143EC61-B2D2-3C1D-34D8-84EF6706F17C}"/>
              </a:ext>
            </a:extLst>
          </p:cNvPr>
          <p:cNvSpPr/>
          <p:nvPr/>
        </p:nvSpPr>
        <p:spPr>
          <a:xfrm>
            <a:off x="2877671" y="1588445"/>
            <a:ext cx="2094137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على شكل كسر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B14D4CEA-7EB6-1D85-461F-4202C32B498D}"/>
                  </a:ext>
                </a:extLst>
              </p:cNvPr>
              <p:cNvSpPr txBox="1"/>
              <p:nvPr/>
            </p:nvSpPr>
            <p:spPr>
              <a:xfrm>
                <a:off x="1425172" y="2986217"/>
                <a:ext cx="6974757" cy="190661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M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ar-MA" sz="6000" b="1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ZoneTexte 5">
                <a:extLst>
                  <a:ext uri="{FF2B5EF4-FFF2-40B4-BE49-F238E27FC236}">
                    <a16:creationId xmlns:a16="http://schemas.microsoft.com/office/drawing/2014/main" id="{B14D4CEA-7EB6-1D85-461F-4202C32B4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172" y="2986217"/>
                <a:ext cx="6974757" cy="1906612"/>
              </a:xfrm>
              <a:custGeom>
                <a:avLst/>
                <a:gdLst>
                  <a:gd name="connsiteX0" fmla="*/ 0 w 7640250"/>
                  <a:gd name="connsiteY0" fmla="*/ 0 h 830997"/>
                  <a:gd name="connsiteX1" fmla="*/ 7640250 w 7640250"/>
                  <a:gd name="connsiteY1" fmla="*/ 0 h 830997"/>
                  <a:gd name="connsiteX2" fmla="*/ 7640250 w 7640250"/>
                  <a:gd name="connsiteY2" fmla="*/ 830997 h 830997"/>
                  <a:gd name="connsiteX3" fmla="*/ 0 w 7640250"/>
                  <a:gd name="connsiteY3" fmla="*/ 830997 h 830997"/>
                  <a:gd name="connsiteX4" fmla="*/ 0 w 7640250"/>
                  <a:gd name="connsiteY4" fmla="*/ 0 h 83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40250" h="830997" extrusionOk="0">
                    <a:moveTo>
                      <a:pt x="0" y="0"/>
                    </a:moveTo>
                    <a:cubicBezTo>
                      <a:pt x="1883208" y="-39874"/>
                      <a:pt x="4045368" y="20368"/>
                      <a:pt x="7640250" y="0"/>
                    </a:cubicBezTo>
                    <a:cubicBezTo>
                      <a:pt x="7672100" y="159870"/>
                      <a:pt x="7661560" y="741570"/>
                      <a:pt x="7640250" y="830997"/>
                    </a:cubicBezTo>
                    <a:cubicBezTo>
                      <a:pt x="6573347" y="926335"/>
                      <a:pt x="3046103" y="978914"/>
                      <a:pt x="0" y="830997"/>
                    </a:cubicBezTo>
                    <a:cubicBezTo>
                      <a:pt x="-43015" y="680189"/>
                      <a:pt x="-5438" y="240146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504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95803-9D35-23A5-A593-76FDAEEDD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0E443A-BFC1-F049-37BA-E9F2AA053B82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F73A47-6E0D-A4CE-39A3-76A5006C08F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6F2412E-C992-EFFD-C647-D226453D561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9BAEE9D-4288-7A6B-2DE1-F0BD421C4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63F2D1-EA88-2D08-8346-158AFC1D063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9D8A5E34-E352-D3F9-8B12-C62E1BD0A05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C85D678-AC4B-53BE-99BD-7E84AF34C27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6F8E03-AF78-A9E6-12E3-FF83EFAAFB5B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0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A39AD-2411-E835-E7A7-B6B860D9E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519F56-DF8B-CFC4-E127-7F200B6460AA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48981E5-6141-A216-DA6B-FEF3929A3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04C7A3-A77F-E113-659C-5DFE99CA6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763" y="2081945"/>
            <a:ext cx="3198467" cy="37704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6DDB8-8112-3810-F291-67304002E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918" y="2081945"/>
            <a:ext cx="3198467" cy="377047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DCA9F11-0537-DD1C-AADC-131B95505EF0}"/>
              </a:ext>
            </a:extLst>
          </p:cNvPr>
          <p:cNvSpPr/>
          <p:nvPr/>
        </p:nvSpPr>
        <p:spPr>
          <a:xfrm>
            <a:off x="1398163" y="3316777"/>
            <a:ext cx="2723976" cy="9060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403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818B-2A6F-F92A-5B07-35D2CBB7A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600628-6984-570D-698E-16A58B919B40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6C9052E7-F039-2F83-0BDB-6CCF0E4E4BC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1C64454-C788-6D15-D1CF-9943E94FF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BBBBF27B-855E-A2F9-21BD-540D21EE98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933D3DC-218C-09E9-190E-01640B49A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A7840-DCB6-15F9-0A76-730F80A36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D7D6F4-68BC-F7BD-2ACE-B872401BAB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7" y="2201288"/>
            <a:ext cx="5902610" cy="3514323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E94608-BBBD-44A3-3991-F28BC4FF194D}"/>
              </a:ext>
            </a:extLst>
          </p:cNvPr>
          <p:cNvSpPr/>
          <p:nvPr/>
        </p:nvSpPr>
        <p:spPr>
          <a:xfrm>
            <a:off x="2563177" y="3052362"/>
            <a:ext cx="3530051" cy="24423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78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0E688-52DC-C568-5998-BADC8390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C62D8-C826-5C3C-B78D-2293A7B301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179AB459-719D-2913-62E7-026B76803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0C18C3-9EC6-2FBC-FF48-5306C81D0A2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2F7648-0E1A-96F3-6E33-632F50672A20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557C5B-29ED-9246-5886-5331C5B30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31" y="2582889"/>
            <a:ext cx="4804935" cy="260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3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71925-432B-CAB3-DF4A-7D88A1B3C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AAF880-78F7-3A05-2065-E1FAE347F843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612085-B4E4-FC2F-25FA-B0E953A30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E8719C-47EC-B79B-89DF-DC3A8D0F2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40" y="2410209"/>
            <a:ext cx="7445385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1BCB58-F9E9-F837-F089-7FFCA5586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163" y="2118750"/>
            <a:ext cx="3194581" cy="376765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579418" y="4231178"/>
            <a:ext cx="2676698" cy="15461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A30F702-9A1A-6BCB-3AB7-68F2F333A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71" y="1821001"/>
            <a:ext cx="7344992" cy="433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DA9EDD-B1D6-CF31-2A69-623495675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138" y="2132152"/>
            <a:ext cx="3198467" cy="37704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9A9EFF-0FDE-3518-90A7-025BD6FC80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293" y="2132152"/>
            <a:ext cx="3198467" cy="377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17139</TotalTime>
  <Words>1081</Words>
  <Application>Microsoft Office PowerPoint</Application>
  <PresentationFormat>Affichage à l'écran (4:3)</PresentationFormat>
  <Paragraphs>326</Paragraphs>
  <Slides>68</Slides>
  <Notes>9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68</vt:i4>
      </vt:variant>
    </vt:vector>
  </HeadingPairs>
  <TitlesOfParts>
    <vt:vector size="79" baseType="lpstr">
      <vt:lpstr>Effra CC Arbc</vt:lpstr>
      <vt:lpstr>Calibri</vt:lpstr>
      <vt:lpstr>DengXian</vt:lpstr>
      <vt:lpstr>Arial</vt:lpstr>
      <vt:lpstr>Aptos</vt:lpstr>
      <vt:lpstr>Dosis</vt:lpstr>
      <vt:lpstr>Cambria Math</vt:lpstr>
      <vt:lpstr>Chalkboard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165</cp:revision>
  <cp:lastPrinted>2025-08-13T10:11:39Z</cp:lastPrinted>
  <dcterms:created xsi:type="dcterms:W3CDTF">2025-08-01T12:31:49Z</dcterms:created>
  <dcterms:modified xsi:type="dcterms:W3CDTF">2025-11-09T14:06:22Z</dcterms:modified>
</cp:coreProperties>
</file>