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46"/>
  </p:notesMasterIdLst>
  <p:handoutMasterIdLst>
    <p:handoutMasterId r:id="rId47"/>
  </p:handoutMasterIdLst>
  <p:sldIdLst>
    <p:sldId id="779" r:id="rId4"/>
    <p:sldId id="955" r:id="rId5"/>
    <p:sldId id="738" r:id="rId6"/>
    <p:sldId id="780" r:id="rId7"/>
    <p:sldId id="842" r:id="rId8"/>
    <p:sldId id="834" r:id="rId9"/>
    <p:sldId id="746" r:id="rId10"/>
    <p:sldId id="784" r:id="rId11"/>
    <p:sldId id="926" r:id="rId12"/>
    <p:sldId id="990" r:id="rId13"/>
    <p:sldId id="931" r:id="rId14"/>
    <p:sldId id="766" r:id="rId15"/>
    <p:sldId id="768" r:id="rId16"/>
    <p:sldId id="792" r:id="rId17"/>
    <p:sldId id="837" r:id="rId18"/>
    <p:sldId id="812" r:id="rId19"/>
    <p:sldId id="832" r:id="rId20"/>
    <p:sldId id="984" r:id="rId21"/>
    <p:sldId id="777" r:id="rId22"/>
    <p:sldId id="740" r:id="rId23"/>
    <p:sldId id="961" r:id="rId24"/>
    <p:sldId id="957" r:id="rId25"/>
    <p:sldId id="753" r:id="rId26"/>
    <p:sldId id="814" r:id="rId27"/>
    <p:sldId id="962" r:id="rId28"/>
    <p:sldId id="958" r:id="rId29"/>
    <p:sldId id="752" r:id="rId30"/>
    <p:sldId id="908" r:id="rId31"/>
    <p:sldId id="754" r:id="rId32"/>
    <p:sldId id="965" r:id="rId33"/>
    <p:sldId id="736" r:id="rId34"/>
    <p:sldId id="914" r:id="rId35"/>
    <p:sldId id="848" r:id="rId36"/>
    <p:sldId id="922" r:id="rId37"/>
    <p:sldId id="924" r:id="rId38"/>
    <p:sldId id="849" r:id="rId39"/>
    <p:sldId id="978" r:id="rId40"/>
    <p:sldId id="644" r:id="rId41"/>
    <p:sldId id="989" r:id="rId42"/>
    <p:sldId id="809" r:id="rId43"/>
    <p:sldId id="956" r:id="rId44"/>
    <p:sldId id="789" r:id="rId4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104862"/>
    <a:srgbClr val="BFBFBF"/>
    <a:srgbClr val="B2B3AE"/>
    <a:srgbClr val="FFC000"/>
    <a:srgbClr val="106585"/>
    <a:srgbClr val="FC8D00"/>
    <a:srgbClr val="17AB98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89883" autoAdjust="0"/>
  </p:normalViewPr>
  <p:slideViewPr>
    <p:cSldViewPr snapToGrid="0">
      <p:cViewPr varScale="1">
        <p:scale>
          <a:sx n="67" d="100"/>
          <a:sy n="67" d="100"/>
        </p:scale>
        <p:origin x="124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48686-B41D-EBE6-2267-4A58164B1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B03ACE-97F5-4A21-7A97-C78D0DFCA0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8748EAD-2D62-8862-960B-FB49CEB77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3C97BC-881F-8067-3A70-74B0AB24C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9204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9817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4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2.gif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2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26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4.mp4"/><Relationship Id="rId7" Type="http://schemas.openxmlformats.org/officeDocument/2006/relationships/image" Target="../media/image2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73E64-F02D-08DA-EFC3-643DE3478488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C8A367-B918-AA7E-2E02-113162FE46A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18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A63F9655-21E3-9252-48DB-024F7EC38F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3B0D2B1-C816-2753-49C6-5F01E59B8892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0E49FF8-7BE3-232A-3AF1-E87C96F8823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19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31D4E40-ED78-7002-9F68-E429BADB7A8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21478F8-CA27-A9A3-B7CC-5C42C793B1F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8F5017B-F4D5-9CAD-6E6E-A9863DDC1CE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20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7FE2781F-5E82-5333-3355-F5A1038DD47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DDDCDB9-D3DE-A0CC-23F7-7A5D3DFB00A0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0E7D9DDD-D243-0B02-F6EC-CF21107BE87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E5DCF955-762B-C6A5-AE3C-B320DA42AE0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810294CF-BE0A-3E5C-99B7-CC9036163670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2402E41F-33AF-2937-B9AE-DD3A6A1CDF73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47096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العشرية: حساب مجموع وفرق عددين عشريين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57341" y="244657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الكتابة المختلطة للكسور المركبة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535746" y="3907777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341" y="4136236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777316" y="390294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694575" y="4279924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الأعداد العشرية: تحويل الكسور إلى أعداد عشرية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91F3D3C-67EB-E9AE-A15E-C9015CD4001C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3614C84D-9BD4-BEF9-CBC1-BA2A437F73E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E5876894-38E8-D8C8-C5D0-13AE83C5BF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0B8897E3-C67A-E510-058B-949503726F6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AABD5702-83B4-C047-5293-A44BFA1A17B0}"/>
              </a:ext>
            </a:extLst>
          </p:cNvPr>
          <p:cNvGrpSpPr/>
          <p:nvPr/>
        </p:nvGrpSpPr>
        <p:grpSpPr>
          <a:xfrm>
            <a:off x="4457341" y="244657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BF7C21F4-3A7D-EF25-CA49-1252EE14362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9" name="Organigramme : Terminateur 21">
              <a:extLst>
                <a:ext uri="{FF2B5EF4-FFF2-40B4-BE49-F238E27FC236}">
                  <a16:creationId xmlns:a16="http://schemas.microsoft.com/office/drawing/2014/main" id="{DED13BB7-B1E6-4EA6-44B3-48FAF5C16B4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7A82CC51-F58C-CEFF-2853-8754A9E44C7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العشرية: مقارنة وترتيب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F6E279AC-823D-F718-5FAF-CF52B6B6EB0D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1F6888A3-F696-DCCF-5567-C3B51D10BB7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3" name="Organigramme : Terminateur 21">
              <a:extLst>
                <a:ext uri="{FF2B5EF4-FFF2-40B4-BE49-F238E27FC236}">
                  <a16:creationId xmlns:a16="http://schemas.microsoft.com/office/drawing/2014/main" id="{02E4F8E9-1A4B-12ED-BB10-BAF545CB416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Espace réservé du texte 5">
              <a:extLst>
                <a:ext uri="{FF2B5EF4-FFF2-40B4-BE49-F238E27FC236}">
                  <a16:creationId xmlns:a16="http://schemas.microsoft.com/office/drawing/2014/main" id="{5717A452-EF44-AE8F-3D99-F65AC76B350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الأعداد العشرية 3: تحويل كسور عشرية إلى أعداد عشرية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50292" y="2618665"/>
            <a:ext cx="5058750" cy="3686720"/>
            <a:chOff x="1550292" y="2618665"/>
            <a:chExt cx="5058750" cy="368672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5247" y="2618665"/>
              <a:ext cx="2623795" cy="368672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0292" y="2656991"/>
              <a:ext cx="2606532" cy="35910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 كسور عشرية إلى أعداد عشرية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88BFD5-7925-4EAB-E49F-48F13E082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B58E201-0689-4307-73DB-E49E724E4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4818B64-080F-45BF-0C20-C6C6E569CB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282" t="13924" r="9372" b="19906"/>
          <a:stretch>
            <a:fillRect/>
          </a:stretch>
        </p:blipFill>
        <p:spPr>
          <a:xfrm>
            <a:off x="409404" y="2609849"/>
            <a:ext cx="7972596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ECCC4-3F9F-2244-83B5-3D0F12FA2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C10CDB7-A25E-E0FC-195B-A0F2067B5AD7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698D14-AC98-3676-7890-EFA3FB9885F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DA85B0B6-BEC8-7683-962B-E57BD19AB94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E5A24F2F-D569-0DCE-35AD-04A99EC1E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F200FA3B-66E6-AB3F-3D8E-C2968779BD7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3" name="Image 52">
            <a:extLst>
              <a:ext uri="{FF2B5EF4-FFF2-40B4-BE49-F238E27FC236}">
                <a16:creationId xmlns:a16="http://schemas.microsoft.com/office/drawing/2014/main" id="{67679840-61EB-E02A-E502-F1095BE1B91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029" t="3985" r="8149" b="5751"/>
          <a:stretch>
            <a:fillRect/>
          </a:stretch>
        </p:blipFill>
        <p:spPr>
          <a:xfrm>
            <a:off x="463690" y="2243137"/>
            <a:ext cx="7993672" cy="351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79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8065F1F-24AF-03A8-F06F-C2806D5809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F24C32A-F393-945E-A825-CCB80A5B6A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5499" y="3009900"/>
            <a:ext cx="8569989" cy="114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CF884F-938A-E9E1-3AE5-85881A7A74E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019" y="2942233"/>
            <a:ext cx="8747973" cy="117036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8E0DE5-454A-266A-B937-700D1C13C68C}"/>
              </a:ext>
            </a:extLst>
          </p:cNvPr>
          <p:cNvSpPr txBox="1"/>
          <p:nvPr/>
        </p:nvSpPr>
        <p:spPr>
          <a:xfrm>
            <a:off x="1292278" y="3017586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36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D22FA7-DBEE-FE2C-ABE0-D4ADF7EE3F7E}"/>
              </a:ext>
            </a:extLst>
          </p:cNvPr>
          <p:cNvSpPr txBox="1"/>
          <p:nvPr/>
        </p:nvSpPr>
        <p:spPr>
          <a:xfrm>
            <a:off x="1292278" y="3491367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28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3406FA-3843-12F8-9226-55B61E8B6A09}"/>
              </a:ext>
            </a:extLst>
          </p:cNvPr>
          <p:cNvSpPr txBox="1"/>
          <p:nvPr/>
        </p:nvSpPr>
        <p:spPr>
          <a:xfrm>
            <a:off x="3101479" y="3032537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8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D001CA-30BB-B95B-81C5-7A7D543D4628}"/>
              </a:ext>
            </a:extLst>
          </p:cNvPr>
          <p:cNvSpPr txBox="1"/>
          <p:nvPr/>
        </p:nvSpPr>
        <p:spPr>
          <a:xfrm>
            <a:off x="3053805" y="3452684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8D60449-58CB-8E4D-8D7E-F03B4E7E46EF}"/>
              </a:ext>
            </a:extLst>
          </p:cNvPr>
          <p:cNvSpPr txBox="1"/>
          <p:nvPr/>
        </p:nvSpPr>
        <p:spPr>
          <a:xfrm>
            <a:off x="4602523" y="3051587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32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C46104-B45D-D790-7B36-9BDC1A7EC04A}"/>
              </a:ext>
            </a:extLst>
          </p:cNvPr>
          <p:cNvSpPr txBox="1"/>
          <p:nvPr/>
        </p:nvSpPr>
        <p:spPr>
          <a:xfrm>
            <a:off x="4651875" y="3452684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40B77E6-602C-3540-88DE-0A1882E4FE3E}"/>
              </a:ext>
            </a:extLst>
          </p:cNvPr>
          <p:cNvSpPr txBox="1"/>
          <p:nvPr/>
        </p:nvSpPr>
        <p:spPr>
          <a:xfrm>
            <a:off x="6231434" y="3050360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12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55478D7-5874-5353-D91F-563870A2AD25}"/>
              </a:ext>
            </a:extLst>
          </p:cNvPr>
          <p:cNvSpPr txBox="1"/>
          <p:nvPr/>
        </p:nvSpPr>
        <p:spPr>
          <a:xfrm>
            <a:off x="6247582" y="3452684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16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9CA81B-B3E9-7BAB-F9D3-E757FC22323C}"/>
              </a:ext>
            </a:extLst>
          </p:cNvPr>
          <p:cNvSpPr txBox="1"/>
          <p:nvPr/>
        </p:nvSpPr>
        <p:spPr>
          <a:xfrm>
            <a:off x="7959081" y="3045225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20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FC10FEA-53C2-E5AC-B1F3-528C2AF967DD}"/>
              </a:ext>
            </a:extLst>
          </p:cNvPr>
          <p:cNvSpPr txBox="1"/>
          <p:nvPr/>
        </p:nvSpPr>
        <p:spPr>
          <a:xfrm>
            <a:off x="7975229" y="3491366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24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أحول كسورا عشرية إلى أعداد عشرية</a:t>
              </a: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كيف نحول عددا كسريا عشريا إلى عدد عشري</a:t>
            </a:r>
            <a:endParaRPr lang="fr-FR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73487AC-ED9B-043B-16F9-1774D3A493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14A41A-1C1E-5E08-CC29-AF8F77EFDC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1AA99B-1351-C750-8AD4-FE6280C7F6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A53119A-3B5B-37BF-8492-B456608A5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F5A55D-9C3F-FA89-DA39-994853089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3" y="2071122"/>
            <a:ext cx="7254869" cy="42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D73A7C0-459D-D8AD-0316-062928B5B71E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536162D4-BB42-45C8-9CF9-A2FE38DCCC8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1B7457E6-499A-973A-E45D-704DB5F4AF7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92AB3E1-AB3B-B32E-9503-EF03358FA9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B13A93-1BEA-1850-7DAA-B9B3E3FDF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C94ED5AD-29F6-F399-05BC-A80B2A7C514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D45B35-AA44-64DF-0B53-23982236B96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BDD9C60A-F29B-A174-49CC-932C1DC9DFC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D8147FF-167F-1AA9-F49C-D6EE7BFAB3FD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9E4899B-1F16-F470-E1A0-3B3B2AD4BA3E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185375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سنحول عددا كسريا عشريا إلى عدد عشري باتباع نفس الخطوات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D47BF8B-E4EB-C333-F9FD-2E38E496F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01D9B2-793D-AE44-B4A6-EE70F8CDCB4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F7E85D-3E47-721E-2A49-9CCA0A4FEC5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DA418B4-7036-115A-4C15-F1EA817899F0}"/>
              </a:ext>
            </a:extLst>
          </p:cNvPr>
          <p:cNvSpPr/>
          <p:nvPr/>
        </p:nvSpPr>
        <p:spPr>
          <a:xfrm>
            <a:off x="4750717" y="2015326"/>
            <a:ext cx="2383532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الكسر المكافئ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6F280483-185C-7A75-E451-E35AE969D60D}"/>
              </a:ext>
            </a:extLst>
          </p:cNvPr>
          <p:cNvSpPr>
            <a:spLocks noChangeAspect="1"/>
          </p:cNvSpPr>
          <p:nvPr/>
        </p:nvSpPr>
        <p:spPr>
          <a:xfrm>
            <a:off x="7159841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F65E348-A0BA-8DC4-BD70-8D5E8B2CEB5D}"/>
              </a:ext>
            </a:extLst>
          </p:cNvPr>
          <p:cNvSpPr/>
          <p:nvPr/>
        </p:nvSpPr>
        <p:spPr>
          <a:xfrm>
            <a:off x="1097286" y="2015327"/>
            <a:ext cx="2383532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العدد العشري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032DB070-9C48-41AF-B0F2-E30701D81D2B}"/>
              </a:ext>
            </a:extLst>
          </p:cNvPr>
          <p:cNvSpPr>
            <a:spLocks noChangeAspect="1"/>
          </p:cNvSpPr>
          <p:nvPr/>
        </p:nvSpPr>
        <p:spPr>
          <a:xfrm>
            <a:off x="3506411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729C7F8-5390-B40A-8506-A30D55DC3D77}"/>
                  </a:ext>
                </a:extLst>
              </p:cNvPr>
              <p:cNvSpPr txBox="1"/>
              <p:nvPr/>
            </p:nvSpPr>
            <p:spPr>
              <a:xfrm>
                <a:off x="3942514" y="3429000"/>
                <a:ext cx="453649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729C7F8-5390-B40A-8506-A30D55DC3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14" y="3429000"/>
                <a:ext cx="453649" cy="12676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59CD3-8ACB-5C57-BA2E-8A28DAAFC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4381321-40C6-CFA2-FDEC-E4A165CBCAD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العدد المكافئ والذي مقامه 10 أو 100 أو 1000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1838BC-4066-2E2B-14DB-72C29EFB10F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2251B09-2675-1441-822E-EC006FA50895}"/>
              </a:ext>
            </a:extLst>
          </p:cNvPr>
          <p:cNvSpPr/>
          <p:nvPr/>
        </p:nvSpPr>
        <p:spPr>
          <a:xfrm>
            <a:off x="4750717" y="2015326"/>
            <a:ext cx="2383532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الكسر المكافئ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29FCA38-1E4B-750A-DD7E-9A60757A5E09}"/>
              </a:ext>
            </a:extLst>
          </p:cNvPr>
          <p:cNvSpPr>
            <a:spLocks noChangeAspect="1"/>
          </p:cNvSpPr>
          <p:nvPr/>
        </p:nvSpPr>
        <p:spPr>
          <a:xfrm>
            <a:off x="7159841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86308C1-7FAE-5924-AA1C-93C883F675C7}"/>
              </a:ext>
            </a:extLst>
          </p:cNvPr>
          <p:cNvSpPr/>
          <p:nvPr/>
        </p:nvSpPr>
        <p:spPr>
          <a:xfrm>
            <a:off x="1097286" y="2015327"/>
            <a:ext cx="2383532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العدد العشري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F67BF87-DC3C-8DD9-1A35-63B2F1AF0FF7}"/>
              </a:ext>
            </a:extLst>
          </p:cNvPr>
          <p:cNvSpPr>
            <a:spLocks noChangeAspect="1"/>
          </p:cNvSpPr>
          <p:nvPr/>
        </p:nvSpPr>
        <p:spPr>
          <a:xfrm>
            <a:off x="3506411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22858A7-D08F-0130-90E2-D2D0222C6161}"/>
                  </a:ext>
                </a:extLst>
              </p:cNvPr>
              <p:cNvSpPr txBox="1"/>
              <p:nvPr/>
            </p:nvSpPr>
            <p:spPr>
              <a:xfrm>
                <a:off x="3942514" y="3429000"/>
                <a:ext cx="453649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22858A7-D08F-0130-90E2-D2D0222C61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14" y="3429000"/>
                <a:ext cx="453649" cy="12676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960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0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21815FC3-4F8C-6649-A421-EE2EACD44A83}"/>
              </a:ext>
            </a:extLst>
          </p:cNvPr>
          <p:cNvSpPr txBox="1"/>
          <p:nvPr/>
        </p:nvSpPr>
        <p:spPr>
          <a:xfrm>
            <a:off x="620137" y="89146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يقوم إلى السبورة ليشرح لنا كيف أنجز الخطوة الأولى</a:t>
            </a:r>
          </a:p>
        </p:txBody>
      </p:sp>
      <p:pic>
        <p:nvPicPr>
          <p:cNvPr id="2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179AF7-EA08-674D-9A2D-CEB819C34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F0D4BE-D4D9-2E0E-FCFF-836F74F7BA4E}"/>
              </a:ext>
            </a:extLst>
          </p:cNvPr>
          <p:cNvSpPr/>
          <p:nvPr/>
        </p:nvSpPr>
        <p:spPr>
          <a:xfrm>
            <a:off x="4750717" y="2015326"/>
            <a:ext cx="2383532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الكسر المكافئ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721F0E0-0301-59CB-82B4-DFFE0C47893C}"/>
              </a:ext>
            </a:extLst>
          </p:cNvPr>
          <p:cNvSpPr>
            <a:spLocks noChangeAspect="1"/>
          </p:cNvSpPr>
          <p:nvPr/>
        </p:nvSpPr>
        <p:spPr>
          <a:xfrm>
            <a:off x="7159841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F67D8C3-21B2-5058-C1CC-0119CF51A8A0}"/>
              </a:ext>
            </a:extLst>
          </p:cNvPr>
          <p:cNvSpPr/>
          <p:nvPr/>
        </p:nvSpPr>
        <p:spPr>
          <a:xfrm>
            <a:off x="1097286" y="2015327"/>
            <a:ext cx="2383532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العدد العشري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1D889CA-051F-0B7C-B28A-EC4BC6138B8D}"/>
              </a:ext>
            </a:extLst>
          </p:cNvPr>
          <p:cNvSpPr>
            <a:spLocks noChangeAspect="1"/>
          </p:cNvSpPr>
          <p:nvPr/>
        </p:nvSpPr>
        <p:spPr>
          <a:xfrm>
            <a:off x="3506411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2966EF2-602C-69C4-9677-ACFBA6E75CC2}"/>
                  </a:ext>
                </a:extLst>
              </p:cNvPr>
              <p:cNvSpPr txBox="1"/>
              <p:nvPr/>
            </p:nvSpPr>
            <p:spPr>
              <a:xfrm>
                <a:off x="1637906" y="3440576"/>
                <a:ext cx="453649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2966EF2-602C-69C4-9677-ACFBA6E75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906" y="3440576"/>
                <a:ext cx="453649" cy="12676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79129B5D-86AB-1DF2-7A4A-23900D9A779A}"/>
              </a:ext>
            </a:extLst>
          </p:cNvPr>
          <p:cNvSpPr txBox="1"/>
          <p:nvPr/>
        </p:nvSpPr>
        <p:spPr>
          <a:xfrm>
            <a:off x="2427984" y="5238780"/>
            <a:ext cx="1026991" cy="64633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×25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17" name="Flèche : courbe vers le haut 16">
            <a:extLst>
              <a:ext uri="{FF2B5EF4-FFF2-40B4-BE49-F238E27FC236}">
                <a16:creationId xmlns:a16="http://schemas.microsoft.com/office/drawing/2014/main" id="{29FD6DE0-55AB-86DF-222F-E56BB33BC914}"/>
              </a:ext>
            </a:extLst>
          </p:cNvPr>
          <p:cNvSpPr/>
          <p:nvPr/>
        </p:nvSpPr>
        <p:spPr>
          <a:xfrm>
            <a:off x="1910856" y="4899671"/>
            <a:ext cx="2280095" cy="457200"/>
          </a:xfrm>
          <a:prstGeom prst="curved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BF3655-C6D5-0927-C51A-BAA47986AA23}"/>
              </a:ext>
            </a:extLst>
          </p:cNvPr>
          <p:cNvSpPr txBox="1"/>
          <p:nvPr/>
        </p:nvSpPr>
        <p:spPr>
          <a:xfrm>
            <a:off x="2262653" y="2440803"/>
            <a:ext cx="1026991" cy="6463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×25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19" name="Flèche : courbe vers le haut 18">
            <a:extLst>
              <a:ext uri="{FF2B5EF4-FFF2-40B4-BE49-F238E27FC236}">
                <a16:creationId xmlns:a16="http://schemas.microsoft.com/office/drawing/2014/main" id="{BAA98F2F-A92C-5533-CF87-82370C63BB4D}"/>
              </a:ext>
            </a:extLst>
          </p:cNvPr>
          <p:cNvSpPr/>
          <p:nvPr/>
        </p:nvSpPr>
        <p:spPr>
          <a:xfrm flipV="1">
            <a:off x="1890323" y="2970073"/>
            <a:ext cx="2300627" cy="457200"/>
          </a:xfrm>
          <a:prstGeom prst="curved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9FE3D5C-F3C7-80DC-048C-6457A156AF8A}"/>
                  </a:ext>
                </a:extLst>
              </p:cNvPr>
              <p:cNvSpPr txBox="1"/>
              <p:nvPr/>
            </p:nvSpPr>
            <p:spPr>
              <a:xfrm>
                <a:off x="3620599" y="3440576"/>
                <a:ext cx="1130118" cy="12861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𝟐𝟐</m:t>
                          </m:r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𝟓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9FE3D5C-F3C7-80DC-048C-6457A156A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0599" y="3440576"/>
                <a:ext cx="1130118" cy="12861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C55175B-891F-ECEE-0C6B-0D63FD6DB075}"/>
                  </a:ext>
                </a:extLst>
              </p:cNvPr>
              <p:cNvSpPr txBox="1"/>
              <p:nvPr/>
            </p:nvSpPr>
            <p:spPr>
              <a:xfrm>
                <a:off x="2575713" y="3777027"/>
                <a:ext cx="53700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ar-MA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E2841">
                              <a:lumMod val="90000"/>
                              <a:lumOff val="10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C55175B-891F-ECEE-0C6B-0D63FD6DB0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713" y="3777027"/>
                <a:ext cx="537005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CE00D7E-142E-71E4-0EBB-041B14C85B23}"/>
                  </a:ext>
                </a:extLst>
              </p:cNvPr>
              <p:cNvSpPr txBox="1"/>
              <p:nvPr/>
            </p:nvSpPr>
            <p:spPr>
              <a:xfrm>
                <a:off x="6029723" y="3510561"/>
                <a:ext cx="1041952" cy="988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MA" sz="44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𝟓</m:t>
                        </m:r>
                      </m:num>
                      <m:den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𝟏𝟎𝟎</m:t>
                        </m:r>
                      </m:den>
                    </m:f>
                  </m:oMath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CE00D7E-142E-71E4-0EBB-041B14C85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723" y="3510561"/>
                <a:ext cx="1041952" cy="988091"/>
              </a:xfrm>
              <a:prstGeom prst="rect">
                <a:avLst/>
              </a:prstGeom>
              <a:blipFill>
                <a:blip r:embed="rId7"/>
                <a:stretch>
                  <a:fillRect l="-32164" b="-2037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65406DA-567F-DC83-8A81-7C9878FCF005}"/>
                  </a:ext>
                </a:extLst>
              </p:cNvPr>
              <p:cNvSpPr txBox="1"/>
              <p:nvPr/>
            </p:nvSpPr>
            <p:spPr>
              <a:xfrm>
                <a:off x="4984837" y="3847012"/>
                <a:ext cx="53700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ar-MA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E2841">
                              <a:lumMod val="90000"/>
                              <a:lumOff val="10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65406DA-567F-DC83-8A81-7C9878FCF0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4837" y="3847012"/>
                <a:ext cx="537005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612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8806C-95A1-B93B-4598-973D7783C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75CAE89-5D4C-50F6-FB07-3E5E96A3BFC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4BB7B6-5C37-AE26-E6B9-FFA6218AC03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98F983C-DBA0-F64B-63D8-AF178205DBEE}"/>
              </a:ext>
            </a:extLst>
          </p:cNvPr>
          <p:cNvSpPr/>
          <p:nvPr/>
        </p:nvSpPr>
        <p:spPr>
          <a:xfrm>
            <a:off x="4750717" y="2015326"/>
            <a:ext cx="2383532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الكسر المكافئ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1814B17-C487-1954-2BFA-3CB5F2AC7A05}"/>
              </a:ext>
            </a:extLst>
          </p:cNvPr>
          <p:cNvSpPr>
            <a:spLocks noChangeAspect="1"/>
          </p:cNvSpPr>
          <p:nvPr/>
        </p:nvSpPr>
        <p:spPr>
          <a:xfrm>
            <a:off x="7159841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D1B2E34-8FC4-4963-B20C-06EFAFB5C2D8}"/>
              </a:ext>
            </a:extLst>
          </p:cNvPr>
          <p:cNvSpPr/>
          <p:nvPr/>
        </p:nvSpPr>
        <p:spPr>
          <a:xfrm>
            <a:off x="1097286" y="2015327"/>
            <a:ext cx="238353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العدد العشري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4A5557B7-4B8E-7BBC-24A7-DCBF4D7CEFED}"/>
              </a:ext>
            </a:extLst>
          </p:cNvPr>
          <p:cNvSpPr>
            <a:spLocks noChangeAspect="1"/>
          </p:cNvSpPr>
          <p:nvPr/>
        </p:nvSpPr>
        <p:spPr>
          <a:xfrm>
            <a:off x="3506411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FBFAA89-8348-47D4-C3BE-61E88A697124}"/>
                  </a:ext>
                </a:extLst>
              </p:cNvPr>
              <p:cNvSpPr txBox="1"/>
              <p:nvPr/>
            </p:nvSpPr>
            <p:spPr>
              <a:xfrm>
                <a:off x="1637906" y="3440576"/>
                <a:ext cx="453649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FBFAA89-8348-47D4-C3BE-61E88A697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906" y="3440576"/>
                <a:ext cx="453649" cy="12676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A4AA1C64-E2E9-1832-91F2-AB2527628584}"/>
              </a:ext>
            </a:extLst>
          </p:cNvPr>
          <p:cNvSpPr txBox="1"/>
          <p:nvPr/>
        </p:nvSpPr>
        <p:spPr>
          <a:xfrm>
            <a:off x="2427984" y="5238780"/>
            <a:ext cx="1026991" cy="64633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×25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18" name="Flèche : courbe vers le haut 17">
            <a:extLst>
              <a:ext uri="{FF2B5EF4-FFF2-40B4-BE49-F238E27FC236}">
                <a16:creationId xmlns:a16="http://schemas.microsoft.com/office/drawing/2014/main" id="{949CA2B0-7810-1415-8294-614E37B94936}"/>
              </a:ext>
            </a:extLst>
          </p:cNvPr>
          <p:cNvSpPr/>
          <p:nvPr/>
        </p:nvSpPr>
        <p:spPr>
          <a:xfrm>
            <a:off x="1910856" y="4899671"/>
            <a:ext cx="2280095" cy="457200"/>
          </a:xfrm>
          <a:prstGeom prst="curved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45B8B84-F7BB-BC7C-4595-31C7DF0FC76D}"/>
              </a:ext>
            </a:extLst>
          </p:cNvPr>
          <p:cNvSpPr txBox="1"/>
          <p:nvPr/>
        </p:nvSpPr>
        <p:spPr>
          <a:xfrm>
            <a:off x="2262653" y="2440803"/>
            <a:ext cx="1026991" cy="6463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×25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20" name="Flèche : courbe vers le haut 19">
            <a:extLst>
              <a:ext uri="{FF2B5EF4-FFF2-40B4-BE49-F238E27FC236}">
                <a16:creationId xmlns:a16="http://schemas.microsoft.com/office/drawing/2014/main" id="{D9E1D950-6D89-5154-D050-976CBED2077D}"/>
              </a:ext>
            </a:extLst>
          </p:cNvPr>
          <p:cNvSpPr/>
          <p:nvPr/>
        </p:nvSpPr>
        <p:spPr>
          <a:xfrm flipV="1">
            <a:off x="1890323" y="2970073"/>
            <a:ext cx="2300627" cy="457200"/>
          </a:xfrm>
          <a:prstGeom prst="curved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CCFE5D0-0ECD-DDC8-2FE2-D1FA5099AEB9}"/>
                  </a:ext>
                </a:extLst>
              </p:cNvPr>
              <p:cNvSpPr txBox="1"/>
              <p:nvPr/>
            </p:nvSpPr>
            <p:spPr>
              <a:xfrm>
                <a:off x="3620599" y="3440576"/>
                <a:ext cx="1130118" cy="12861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𝟐𝟐</m:t>
                          </m:r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𝟓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CCFE5D0-0ECD-DDC8-2FE2-D1FA5099A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0599" y="3440576"/>
                <a:ext cx="1130118" cy="12861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94C2704-0B28-8703-F623-4750DD692B39}"/>
                  </a:ext>
                </a:extLst>
              </p:cNvPr>
              <p:cNvSpPr txBox="1"/>
              <p:nvPr/>
            </p:nvSpPr>
            <p:spPr>
              <a:xfrm>
                <a:off x="2575713" y="3777027"/>
                <a:ext cx="53700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ar-MA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E2841">
                              <a:lumMod val="90000"/>
                              <a:lumOff val="10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94C2704-0B28-8703-F623-4750DD692B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713" y="3777027"/>
                <a:ext cx="537005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4AAF5CD-8414-AFE8-2498-88F18D215F64}"/>
                  </a:ext>
                </a:extLst>
              </p:cNvPr>
              <p:cNvSpPr txBox="1"/>
              <p:nvPr/>
            </p:nvSpPr>
            <p:spPr>
              <a:xfrm>
                <a:off x="6029723" y="3510561"/>
                <a:ext cx="1041952" cy="988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MA" sz="44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𝟓</m:t>
                        </m:r>
                      </m:num>
                      <m:den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𝟏𝟎𝟎</m:t>
                        </m:r>
                      </m:den>
                    </m:f>
                  </m:oMath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4AAF5CD-8414-AFE8-2498-88F18D215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723" y="3510561"/>
                <a:ext cx="1041952" cy="988091"/>
              </a:xfrm>
              <a:prstGeom prst="rect">
                <a:avLst/>
              </a:prstGeom>
              <a:blipFill>
                <a:blip r:embed="rId6"/>
                <a:stretch>
                  <a:fillRect l="-32164" b="-2037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EBEE2BB-B98F-493D-C342-042C6D372D73}"/>
                  </a:ext>
                </a:extLst>
              </p:cNvPr>
              <p:cNvSpPr txBox="1"/>
              <p:nvPr/>
            </p:nvSpPr>
            <p:spPr>
              <a:xfrm>
                <a:off x="4984837" y="3847012"/>
                <a:ext cx="53700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ar-MA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E2841">
                              <a:lumMod val="90000"/>
                              <a:lumOff val="10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EBEE2BB-B98F-493D-C342-042C6D372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4837" y="3847012"/>
                <a:ext cx="537005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542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E3DE9-D5B9-8372-88AF-950C9D722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EDBC1A-E488-8912-C48B-E9DC78B8289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العدد على شكل عشري على الألواح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E04CA3-2E18-7EFA-F779-44D7B84492C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D165272-CB8F-7C5D-961A-BB06F1FC5831}"/>
              </a:ext>
            </a:extLst>
          </p:cNvPr>
          <p:cNvSpPr/>
          <p:nvPr/>
        </p:nvSpPr>
        <p:spPr>
          <a:xfrm>
            <a:off x="4750717" y="2015326"/>
            <a:ext cx="2383532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الكسر المكافئ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0E5305E-AFB2-E86F-3A2A-22D8A0092B56}"/>
              </a:ext>
            </a:extLst>
          </p:cNvPr>
          <p:cNvSpPr>
            <a:spLocks noChangeAspect="1"/>
          </p:cNvSpPr>
          <p:nvPr/>
        </p:nvSpPr>
        <p:spPr>
          <a:xfrm>
            <a:off x="7159841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0662A6F-5C35-6FB2-A51F-EAC209D58B8B}"/>
              </a:ext>
            </a:extLst>
          </p:cNvPr>
          <p:cNvSpPr/>
          <p:nvPr/>
        </p:nvSpPr>
        <p:spPr>
          <a:xfrm>
            <a:off x="1097286" y="2015327"/>
            <a:ext cx="238353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العدد العشري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F207A83-F170-43EC-8DD6-F1E797095070}"/>
              </a:ext>
            </a:extLst>
          </p:cNvPr>
          <p:cNvSpPr>
            <a:spLocks noChangeAspect="1"/>
          </p:cNvSpPr>
          <p:nvPr/>
        </p:nvSpPr>
        <p:spPr>
          <a:xfrm>
            <a:off x="3506411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9818A6D-EEEC-5EEA-98A4-6ABDF741BC3D}"/>
                  </a:ext>
                </a:extLst>
              </p:cNvPr>
              <p:cNvSpPr txBox="1"/>
              <p:nvPr/>
            </p:nvSpPr>
            <p:spPr>
              <a:xfrm>
                <a:off x="956262" y="3429000"/>
                <a:ext cx="453649" cy="12679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𝟗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9818A6D-EEEC-5EEA-98A4-6ABDF741BC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262" y="3429000"/>
                <a:ext cx="453649" cy="12679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306611D-7AB2-FF20-6601-00EF0BF67135}"/>
                  </a:ext>
                </a:extLst>
              </p:cNvPr>
              <p:cNvSpPr txBox="1"/>
              <p:nvPr/>
            </p:nvSpPr>
            <p:spPr>
              <a:xfrm>
                <a:off x="2938955" y="3429000"/>
                <a:ext cx="1130118" cy="12861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𝟐𝟐𝟓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306611D-7AB2-FF20-6601-00EF0BF671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955" y="3429000"/>
                <a:ext cx="1130118" cy="12861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B0EE066-50F6-A013-32FB-407C32CF2882}"/>
                  </a:ext>
                </a:extLst>
              </p:cNvPr>
              <p:cNvSpPr txBox="1"/>
              <p:nvPr/>
            </p:nvSpPr>
            <p:spPr>
              <a:xfrm>
                <a:off x="1894069" y="3765451"/>
                <a:ext cx="53700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ar-MA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E2841">
                              <a:lumMod val="90000"/>
                              <a:lumOff val="10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B0EE066-50F6-A013-32FB-407C32CF28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4069" y="3765451"/>
                <a:ext cx="537005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A01076B-AC97-032D-375E-4ECA42DEE875}"/>
                  </a:ext>
                </a:extLst>
              </p:cNvPr>
              <p:cNvSpPr txBox="1"/>
              <p:nvPr/>
            </p:nvSpPr>
            <p:spPr>
              <a:xfrm>
                <a:off x="4901562" y="3464557"/>
                <a:ext cx="1041952" cy="988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MA" sz="44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𝟓</m:t>
                        </m:r>
                      </m:num>
                      <m:den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𝟏𝟎𝟎</m:t>
                        </m:r>
                      </m:den>
                    </m:f>
                  </m:oMath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A01076B-AC97-032D-375E-4ECA42DEE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1562" y="3464557"/>
                <a:ext cx="1041952" cy="988091"/>
              </a:xfrm>
              <a:prstGeom prst="rect">
                <a:avLst/>
              </a:prstGeom>
              <a:blipFill>
                <a:blip r:embed="rId6"/>
                <a:stretch>
                  <a:fillRect l="-32164" b="-2098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4278BB2-74A7-4896-41DF-760D2358C984}"/>
                  </a:ext>
                </a:extLst>
              </p:cNvPr>
              <p:cNvSpPr txBox="1"/>
              <p:nvPr/>
            </p:nvSpPr>
            <p:spPr>
              <a:xfrm>
                <a:off x="4303193" y="3768936"/>
                <a:ext cx="53700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ar-MA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E2841">
                              <a:lumMod val="90000"/>
                              <a:lumOff val="10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4278BB2-74A7-4896-41DF-760D2358C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93" y="3768936"/>
                <a:ext cx="537005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685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AD87E7-CFF4-AA3F-9559-7DB19D287A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302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الثانية؟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52DC9F-ED85-2E9A-A1BF-BF2E5305C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6C84805-5E8C-3614-C546-315013CB4231}"/>
              </a:ext>
            </a:extLst>
          </p:cNvPr>
          <p:cNvSpPr/>
          <p:nvPr/>
        </p:nvSpPr>
        <p:spPr>
          <a:xfrm>
            <a:off x="4750717" y="2015326"/>
            <a:ext cx="2383532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أجد الكسر المكافئ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FD96CCC2-11C7-DB85-2219-14D6C37DAE40}"/>
              </a:ext>
            </a:extLst>
          </p:cNvPr>
          <p:cNvSpPr>
            <a:spLocks noChangeAspect="1"/>
          </p:cNvSpPr>
          <p:nvPr/>
        </p:nvSpPr>
        <p:spPr>
          <a:xfrm>
            <a:off x="7159841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1A295C7-35A3-A6AD-2DEA-2174DC5CB3BE}"/>
              </a:ext>
            </a:extLst>
          </p:cNvPr>
          <p:cNvSpPr/>
          <p:nvPr/>
        </p:nvSpPr>
        <p:spPr>
          <a:xfrm>
            <a:off x="1097286" y="2015327"/>
            <a:ext cx="238353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 العدد العشري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595A650A-745A-F4CD-9FB9-EE91756C64A6}"/>
              </a:ext>
            </a:extLst>
          </p:cNvPr>
          <p:cNvSpPr>
            <a:spLocks noChangeAspect="1"/>
          </p:cNvSpPr>
          <p:nvPr/>
        </p:nvSpPr>
        <p:spPr>
          <a:xfrm>
            <a:off x="3506411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C0C6830-8276-1A7B-B639-C75785192F2B}"/>
                  </a:ext>
                </a:extLst>
              </p:cNvPr>
              <p:cNvSpPr txBox="1"/>
              <p:nvPr/>
            </p:nvSpPr>
            <p:spPr>
              <a:xfrm>
                <a:off x="956262" y="3429000"/>
                <a:ext cx="453649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C0C6830-8276-1A7B-B639-C75785192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262" y="3429000"/>
                <a:ext cx="453649" cy="12676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67D540A-6B5B-BB37-F22D-D65220BB44A1}"/>
                  </a:ext>
                </a:extLst>
              </p:cNvPr>
              <p:cNvSpPr txBox="1"/>
              <p:nvPr/>
            </p:nvSpPr>
            <p:spPr>
              <a:xfrm>
                <a:off x="2938955" y="3429000"/>
                <a:ext cx="1130118" cy="12861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𝟐𝟐𝟓</m:t>
                          </m:r>
                        </m:num>
                        <m:den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67D540A-6B5B-BB37-F22D-D65220BB44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955" y="3429000"/>
                <a:ext cx="1130118" cy="12861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DA24428-1230-B688-81E1-87BF06101045}"/>
                  </a:ext>
                </a:extLst>
              </p:cNvPr>
              <p:cNvSpPr txBox="1"/>
              <p:nvPr/>
            </p:nvSpPr>
            <p:spPr>
              <a:xfrm>
                <a:off x="1894069" y="3765451"/>
                <a:ext cx="53700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ar-MA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E2841">
                              <a:lumMod val="90000"/>
                              <a:lumOff val="10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DA24428-1230-B688-81E1-87BF06101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4069" y="3765451"/>
                <a:ext cx="537005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70DDB8F-6198-E99F-4975-8F2863B0B7EB}"/>
                  </a:ext>
                </a:extLst>
              </p:cNvPr>
              <p:cNvSpPr txBox="1"/>
              <p:nvPr/>
            </p:nvSpPr>
            <p:spPr>
              <a:xfrm>
                <a:off x="4901562" y="3464557"/>
                <a:ext cx="1041952" cy="988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MA" sz="44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𝟓</m:t>
                        </m:r>
                      </m:num>
                      <m:den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𝟏𝟎𝟎</m:t>
                        </m:r>
                      </m:den>
                    </m:f>
                  </m:oMath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70DDB8F-6198-E99F-4975-8F2863B0B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1562" y="3464557"/>
                <a:ext cx="1041952" cy="988091"/>
              </a:xfrm>
              <a:prstGeom prst="rect">
                <a:avLst/>
              </a:prstGeom>
              <a:blipFill>
                <a:blip r:embed="rId6"/>
                <a:stretch>
                  <a:fillRect l="-32164" b="-2098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5310D04-FDA9-F68D-0112-6BBD5EA7AD38}"/>
                  </a:ext>
                </a:extLst>
              </p:cNvPr>
              <p:cNvSpPr txBox="1"/>
              <p:nvPr/>
            </p:nvSpPr>
            <p:spPr>
              <a:xfrm>
                <a:off x="4303193" y="3768936"/>
                <a:ext cx="53700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ar-MA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E2841">
                              <a:lumMod val="90000"/>
                              <a:lumOff val="10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5310D04-FDA9-F68D-0112-6BBD5EA7A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93" y="3768936"/>
                <a:ext cx="537005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92793A0-2990-ECB8-6C64-27885FA51020}"/>
                  </a:ext>
                </a:extLst>
              </p:cNvPr>
              <p:cNvSpPr txBox="1"/>
              <p:nvPr/>
            </p:nvSpPr>
            <p:spPr>
              <a:xfrm>
                <a:off x="7199242" y="3765451"/>
                <a:ext cx="109324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fr-FR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fr-FR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r>
                        <a:rPr kumimoji="0" lang="fr-FR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𝟐𝟓</m:t>
                      </m:r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92793A0-2990-ECB8-6C64-27885FA51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242" y="3765451"/>
                <a:ext cx="1093248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7A91FF2-F53F-E716-68D5-4D71E72EECFF}"/>
                  </a:ext>
                </a:extLst>
              </p:cNvPr>
              <p:cNvSpPr txBox="1"/>
              <p:nvPr/>
            </p:nvSpPr>
            <p:spPr>
              <a:xfrm>
                <a:off x="6476439" y="3768936"/>
                <a:ext cx="537005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ar-MA" sz="4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E2841">
                              <a:lumMod val="90000"/>
                              <a:lumOff val="10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7A91FF2-F53F-E716-68D5-4D71E72EEC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439" y="3768936"/>
                <a:ext cx="537005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34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D6A70-7359-0CC5-DBC8-6C4EAF5AE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ABAE0CC-8934-CD9D-E62B-87C2597ECB6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D7A2720-42AC-4E5E-A7E6-10FDEAE2DEC7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948F89-8A6C-9DCD-12CB-D07E9508B8E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55E03E3-4D9E-9F0D-221E-42F38839C26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3655037-2EC9-6F88-D41F-156204EFDA4D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9D8873-1129-6F24-D1F3-79316CA04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820C103B-6A52-75D4-E234-78DD4B010EE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92721521-D365-8F17-48B9-3627F49B9FD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45E420B5-7E5D-9D68-BDCC-EB0397893668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DD2DB44-EF61-6D77-4FCC-3D2AB6E277E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465EB46-0095-7726-5EA1-97977A481C58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345964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F8CDA9-E586-D0E4-AAFE-8D645F18F6E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AD8BCC-C959-5F62-34F5-B5D1138E2612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الألواح؛ اكتبوا العدد الكسري العشري كتابة عشرية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4035483-C279-6519-FB72-093B31136790}"/>
                  </a:ext>
                </a:extLst>
              </p:cNvPr>
              <p:cNvSpPr txBox="1"/>
              <p:nvPr/>
            </p:nvSpPr>
            <p:spPr>
              <a:xfrm>
                <a:off x="3441882" y="3162993"/>
                <a:ext cx="453649" cy="1272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ar-MA" sz="4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𝟐</m:t>
                          </m:r>
                        </m:num>
                        <m:den>
                          <m:r>
                            <a:rPr kumimoji="0" lang="ar-MA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E2841">
                                  <a:lumMod val="90000"/>
                                  <a:lumOff val="10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4035483-C279-6519-FB72-093B311367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882" y="3162993"/>
                <a:ext cx="453649" cy="12720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638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19E1A-20CA-7929-2082-F9E0FBF53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8FA0F4-F44C-4011-EC00-36060510A91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D9F24C-ECE8-6684-BFBA-118EE41C9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01BFF4-9BB6-750F-CC1B-855B6ABC01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486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6BE30D7-0AEE-0AF5-E623-C5E4F17B6DEB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FE7343-AB58-CAE3-3EF1-38E25B0C993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C57854D-FEB8-117A-6C97-8F0C3159DC08}"/>
                  </a:ext>
                </a:extLst>
              </p:cNvPr>
              <p:cNvSpPr txBox="1"/>
              <p:nvPr/>
            </p:nvSpPr>
            <p:spPr>
              <a:xfrm>
                <a:off x="2939755" y="3106063"/>
                <a:ext cx="2889702" cy="978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𝟐</m:t>
                        </m:r>
                      </m:num>
                      <m:den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MA" sz="4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E2841">
                                <a:lumMod val="90000"/>
                                <a:lumOff val="1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a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</m:t>
                        </m:r>
                      </m:num>
                      <m:den>
                        <m:r>
                          <a:rPr kumimoji="0" lang="fr-MA" sz="44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14:m>
                  <m:oMath xmlns:m="http://schemas.openxmlformats.org/officeDocument/2006/math">
                    <m:r>
                      <a:rPr kumimoji="0" lang="fr-FR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𝟎</m:t>
                    </m:r>
                    <m:r>
                      <a:rPr kumimoji="0" lang="fr-FR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fr-FR" sz="4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𝟒</m:t>
                    </m:r>
                  </m:oMath>
                </a14:m>
                <a:endParaRPr kumimoji="0" lang="f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C57854D-FEB8-117A-6C97-8F0C3159DC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755" y="3106063"/>
                <a:ext cx="2889702" cy="978025"/>
              </a:xfrm>
              <a:prstGeom prst="rect">
                <a:avLst/>
              </a:prstGeom>
              <a:blipFill>
                <a:blip r:embed="rId3"/>
                <a:stretch>
                  <a:fillRect l="-3376" t="-3750" b="-2062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9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2FEC8761-53B9-0BAD-C875-CA8026E5698B}"/>
              </a:ext>
            </a:extLst>
          </p:cNvPr>
          <p:cNvGrpSpPr/>
          <p:nvPr/>
        </p:nvGrpSpPr>
        <p:grpSpPr>
          <a:xfrm>
            <a:off x="2042625" y="2119901"/>
            <a:ext cx="5058750" cy="3686720"/>
            <a:chOff x="1550292" y="2618665"/>
            <a:chExt cx="5058750" cy="368672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1D7267-3507-2CAE-BEFE-2C874BC88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5247" y="2618665"/>
              <a:ext cx="2623795" cy="368672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422EB88-8342-1804-3824-21DFCED9F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0292" y="2656991"/>
              <a:ext cx="2606532" cy="3591013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53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2139612" y="2360814"/>
            <a:ext cx="2432388" cy="13064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587CE79-7F3A-7D5E-6877-613829DF3B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891" y="2998628"/>
            <a:ext cx="5341474" cy="192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FBDA68-F754-FEF7-33CF-9E19A6838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17" y="2314823"/>
            <a:ext cx="5505165" cy="306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من يقوم ليشرح كيف حصل على النتيجة؟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AB5713-44AC-7640-CA63-3C82ACC54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111" y="2510444"/>
            <a:ext cx="7201420" cy="260139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68F2798-D1C1-1594-4B79-999D2E4F44F5}"/>
              </a:ext>
            </a:extLst>
          </p:cNvPr>
          <p:cNvSpPr txBox="1"/>
          <p:nvPr/>
        </p:nvSpPr>
        <p:spPr>
          <a:xfrm>
            <a:off x="4366393" y="3174945"/>
            <a:ext cx="684483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0,36</a:t>
            </a:r>
            <a:endParaRPr lang="fr-MA" sz="44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0E5199-B9AE-EFD9-B77E-DBE6F981353A}"/>
              </a:ext>
            </a:extLst>
          </p:cNvPr>
          <p:cNvSpPr txBox="1"/>
          <p:nvPr/>
        </p:nvSpPr>
        <p:spPr>
          <a:xfrm>
            <a:off x="2018334" y="4158618"/>
            <a:ext cx="19236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lang="fr-MA" sz="44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F6903E-0BB4-949E-8204-3BB5AA6B9B49}"/>
              </a:ext>
            </a:extLst>
          </p:cNvPr>
          <p:cNvSpPr txBox="1"/>
          <p:nvPr/>
        </p:nvSpPr>
        <p:spPr>
          <a:xfrm>
            <a:off x="4545704" y="4158618"/>
            <a:ext cx="49212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1,4</a:t>
            </a:r>
            <a:endParaRPr lang="fr-MA" sz="44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6719838-0007-A679-B520-A5EEEE38DBDE}"/>
              </a:ext>
            </a:extLst>
          </p:cNvPr>
          <p:cNvSpPr txBox="1"/>
          <p:nvPr/>
        </p:nvSpPr>
        <p:spPr>
          <a:xfrm>
            <a:off x="6868659" y="3119046"/>
            <a:ext cx="684483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0,92</a:t>
            </a:r>
            <a:endParaRPr lang="fr-MA" sz="44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E54E6F9-4002-D872-23DE-626D539EB854}"/>
              </a:ext>
            </a:extLst>
          </p:cNvPr>
          <p:cNvSpPr txBox="1"/>
          <p:nvPr/>
        </p:nvSpPr>
        <p:spPr>
          <a:xfrm>
            <a:off x="7003308" y="4156124"/>
            <a:ext cx="49212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0,4</a:t>
            </a:r>
            <a:endParaRPr lang="fr-MA" sz="44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7798383-7EF4-07FB-0D8F-F19360CD1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1032" y="2007223"/>
            <a:ext cx="3042860" cy="418748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53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906047" y="3429000"/>
            <a:ext cx="2449215" cy="12593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46536-9882-F3A4-E12E-4B129311E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B45B59A9-8491-E7C7-7ADF-ADA2F0E6AE2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35D6EE-3B39-26D0-88DA-FAC15BE1B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1AE38F-14E9-822B-5E43-A7342AA48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635" y="2740127"/>
            <a:ext cx="6663185" cy="244617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C3493F4-8B43-9DEE-CFE0-18C33FAA6DAE}"/>
              </a:ext>
            </a:extLst>
          </p:cNvPr>
          <p:cNvSpPr txBox="1"/>
          <p:nvPr/>
        </p:nvSpPr>
        <p:spPr>
          <a:xfrm>
            <a:off x="4524488" y="3346399"/>
            <a:ext cx="58830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0,36</a:t>
            </a:r>
            <a:endParaRPr lang="fr-MA" sz="40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0DBFF2-DC7A-62E2-EE48-93E5F43A2654}"/>
              </a:ext>
            </a:extLst>
          </p:cNvPr>
          <p:cNvSpPr txBox="1"/>
          <p:nvPr/>
        </p:nvSpPr>
        <p:spPr>
          <a:xfrm>
            <a:off x="2258617" y="3429000"/>
            <a:ext cx="58830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0,85</a:t>
            </a:r>
            <a:endParaRPr lang="fr-MA" sz="40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62111EA-19DB-666C-2760-19C8BDB1D746}"/>
              </a:ext>
            </a:extLst>
          </p:cNvPr>
          <p:cNvSpPr txBox="1"/>
          <p:nvPr/>
        </p:nvSpPr>
        <p:spPr>
          <a:xfrm>
            <a:off x="2341171" y="4394872"/>
            <a:ext cx="42319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2,5</a:t>
            </a:r>
            <a:endParaRPr lang="fr-MA" sz="40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72F729-3262-8CFE-F072-4A583D4B9221}"/>
              </a:ext>
            </a:extLst>
          </p:cNvPr>
          <p:cNvSpPr txBox="1"/>
          <p:nvPr/>
        </p:nvSpPr>
        <p:spPr>
          <a:xfrm>
            <a:off x="4605145" y="4446896"/>
            <a:ext cx="42319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1,5</a:t>
            </a:r>
            <a:endParaRPr lang="fr-MA" sz="40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F19E6D3-5A59-5E26-4C3D-BCD249B68524}"/>
              </a:ext>
            </a:extLst>
          </p:cNvPr>
          <p:cNvSpPr txBox="1"/>
          <p:nvPr/>
        </p:nvSpPr>
        <p:spPr>
          <a:xfrm>
            <a:off x="6687334" y="4446895"/>
            <a:ext cx="58830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0,86</a:t>
            </a:r>
            <a:endParaRPr lang="fr-MA" sz="40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A694896-0904-B98D-D860-F102E97C7F27}"/>
              </a:ext>
            </a:extLst>
          </p:cNvPr>
          <p:cNvSpPr txBox="1"/>
          <p:nvPr/>
        </p:nvSpPr>
        <p:spPr>
          <a:xfrm>
            <a:off x="6702519" y="3346399"/>
            <a:ext cx="58830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0,17</a:t>
            </a:r>
            <a:endParaRPr lang="fr-MA" sz="4000" b="1" dirty="0">
              <a:solidFill>
                <a:srgbClr val="0E2841">
                  <a:lumMod val="90000"/>
                  <a:lumOff val="10000"/>
                </a:srgbClr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41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292F586-CCAA-EFC4-FD5D-4851E73B7990}"/>
              </a:ext>
            </a:extLst>
          </p:cNvPr>
          <p:cNvGrpSpPr/>
          <p:nvPr/>
        </p:nvGrpSpPr>
        <p:grpSpPr>
          <a:xfrm>
            <a:off x="1749797" y="2003523"/>
            <a:ext cx="5058750" cy="3686720"/>
            <a:chOff x="1550292" y="2618665"/>
            <a:chExt cx="5058750" cy="368672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3860910-684B-4C0E-C053-81EFCD2E6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5247" y="2618665"/>
              <a:ext cx="2623795" cy="368672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EA0390F-7B52-949E-1533-1AEC37E7C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0292" y="2656991"/>
              <a:ext cx="2606532" cy="35910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13772</TotalTime>
  <Words>627</Words>
  <Application>Microsoft Office PowerPoint</Application>
  <PresentationFormat>Affichage à l'écran (4:3)</PresentationFormat>
  <Paragraphs>207</Paragraphs>
  <Slides>42</Slides>
  <Notes>8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42</vt:i4>
      </vt:variant>
    </vt:vector>
  </HeadingPairs>
  <TitlesOfParts>
    <vt:vector size="53" baseType="lpstr">
      <vt:lpstr>Aptos</vt:lpstr>
      <vt:lpstr>Aptos Display</vt:lpstr>
      <vt:lpstr>Arial</vt:lpstr>
      <vt:lpstr>Calibri</vt:lpstr>
      <vt:lpstr>Cambria Math</vt:lpstr>
      <vt:lpstr>DengXian</vt:lpstr>
      <vt:lpstr>Dosis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213</cp:revision>
  <cp:lastPrinted>2025-08-13T10:11:39Z</cp:lastPrinted>
  <dcterms:created xsi:type="dcterms:W3CDTF">2025-08-01T12:31:49Z</dcterms:created>
  <dcterms:modified xsi:type="dcterms:W3CDTF">2025-11-23T12:00:38Z</dcterms:modified>
</cp:coreProperties>
</file>