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5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6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7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8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9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2" r:id="rId4"/>
    <p:sldMasterId id="2147483909" r:id="rId5"/>
    <p:sldMasterId id="2147483912" r:id="rId6"/>
    <p:sldMasterId id="2147483916" r:id="rId7"/>
    <p:sldMasterId id="2147483923" r:id="rId8"/>
    <p:sldMasterId id="2147483929" r:id="rId9"/>
    <p:sldMasterId id="2147483935" r:id="rId10"/>
  </p:sldMasterIdLst>
  <p:notesMasterIdLst>
    <p:notesMasterId r:id="rId69"/>
  </p:notesMasterIdLst>
  <p:handoutMasterIdLst>
    <p:handoutMasterId r:id="rId70"/>
  </p:handoutMasterIdLst>
  <p:sldIdLst>
    <p:sldId id="982" r:id="rId11"/>
    <p:sldId id="998" r:id="rId12"/>
    <p:sldId id="738" r:id="rId13"/>
    <p:sldId id="780" r:id="rId14"/>
    <p:sldId id="2134806642" r:id="rId15"/>
    <p:sldId id="973" r:id="rId16"/>
    <p:sldId id="950" r:id="rId17"/>
    <p:sldId id="2134806695" r:id="rId18"/>
    <p:sldId id="2134806705" r:id="rId19"/>
    <p:sldId id="2134806706" r:id="rId20"/>
    <p:sldId id="2134806680" r:id="rId21"/>
    <p:sldId id="2134806696" r:id="rId22"/>
    <p:sldId id="2134806708" r:id="rId23"/>
    <p:sldId id="769" r:id="rId24"/>
    <p:sldId id="768" r:id="rId25"/>
    <p:sldId id="2134806678" r:id="rId26"/>
    <p:sldId id="2134806841" r:id="rId27"/>
    <p:sldId id="2134806804" r:id="rId28"/>
    <p:sldId id="2134807046" r:id="rId29"/>
    <p:sldId id="2134807048" r:id="rId30"/>
    <p:sldId id="2134806842" r:id="rId31"/>
    <p:sldId id="2134806756" r:id="rId32"/>
    <p:sldId id="2134806843" r:id="rId33"/>
    <p:sldId id="2134806709" r:id="rId34"/>
    <p:sldId id="2134806710" r:id="rId35"/>
    <p:sldId id="2134806711" r:id="rId36"/>
    <p:sldId id="2134806844" r:id="rId37"/>
    <p:sldId id="2134806665" r:id="rId38"/>
    <p:sldId id="2134806663" r:id="rId39"/>
    <p:sldId id="2134806664" r:id="rId40"/>
    <p:sldId id="2134806845" r:id="rId41"/>
    <p:sldId id="2134806828" r:id="rId42"/>
    <p:sldId id="2134806846" r:id="rId43"/>
    <p:sldId id="2134806719" r:id="rId44"/>
    <p:sldId id="2134806720" r:id="rId45"/>
    <p:sldId id="2134806721" r:id="rId46"/>
    <p:sldId id="2134807024" r:id="rId47"/>
    <p:sldId id="2134807049" r:id="rId48"/>
    <p:sldId id="2134807052" r:id="rId49"/>
    <p:sldId id="2134807053" r:id="rId50"/>
    <p:sldId id="2134807028" r:id="rId51"/>
    <p:sldId id="2134807029" r:id="rId52"/>
    <p:sldId id="2134807031" r:id="rId53"/>
    <p:sldId id="2134807032" r:id="rId54"/>
    <p:sldId id="2134807033" r:id="rId55"/>
    <p:sldId id="2134807034" r:id="rId56"/>
    <p:sldId id="2134806836" r:id="rId57"/>
    <p:sldId id="2134806791" r:id="rId58"/>
    <p:sldId id="2134806793" r:id="rId59"/>
    <p:sldId id="2134806745" r:id="rId60"/>
    <p:sldId id="2134806840" r:id="rId61"/>
    <p:sldId id="2134806746" r:id="rId62"/>
    <p:sldId id="2134806747" r:id="rId63"/>
    <p:sldId id="2134806748" r:id="rId64"/>
    <p:sldId id="985" r:id="rId65"/>
    <p:sldId id="2134806797" r:id="rId66"/>
    <p:sldId id="2134806798" r:id="rId67"/>
    <p:sldId id="980" r:id="rId68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1"/>
      <p:bold r:id="rId72"/>
    </p:embeddedFont>
    <p:embeddedFont>
      <p:font typeface="Dosis" pitchFamily="2" charset="0"/>
      <p:regular r:id="rId73"/>
      <p:bold r:id="rId7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FDDEE"/>
    <a:srgbClr val="B89E25"/>
    <a:srgbClr val="17AB98"/>
    <a:srgbClr val="104862"/>
    <a:srgbClr val="106585"/>
    <a:srgbClr val="FC8D00"/>
    <a:srgbClr val="B2B3AE"/>
    <a:srgbClr val="E87D17"/>
    <a:srgbClr val="4B5050"/>
    <a:srgbClr val="FAE4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532" autoAdjust="0"/>
    <p:restoredTop sz="94725" autoAdjust="0"/>
  </p:normalViewPr>
  <p:slideViewPr>
    <p:cSldViewPr snapToGrid="0">
      <p:cViewPr varScale="1">
        <p:scale>
          <a:sx n="75" d="100"/>
          <a:sy n="75" d="100"/>
        </p:scale>
        <p:origin x="1182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63" Type="http://schemas.openxmlformats.org/officeDocument/2006/relationships/slide" Target="slides/slide53.xml"/><Relationship Id="rId68" Type="http://schemas.openxmlformats.org/officeDocument/2006/relationships/slide" Target="slides/slide58.xml"/><Relationship Id="rId16" Type="http://schemas.openxmlformats.org/officeDocument/2006/relationships/slide" Target="slides/slide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66" Type="http://schemas.openxmlformats.org/officeDocument/2006/relationships/slide" Target="slides/slide56.xml"/><Relationship Id="rId74" Type="http://schemas.openxmlformats.org/officeDocument/2006/relationships/font" Target="fonts/font4.fntdata"/><Relationship Id="rId79" Type="http://schemas.microsoft.com/office/2018/10/relationships/authors" Target="author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1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slide" Target="slides/slide54.xml"/><Relationship Id="rId69" Type="http://schemas.openxmlformats.org/officeDocument/2006/relationships/notesMaster" Target="notesMasters/notesMaster1.xml"/><Relationship Id="rId77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72" Type="http://schemas.openxmlformats.org/officeDocument/2006/relationships/font" Target="fonts/font2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slide" Target="slides/slide57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handoutMaster" Target="handoutMasters/handoutMaster1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73" Type="http://schemas.openxmlformats.org/officeDocument/2006/relationships/font" Target="fonts/font3.fntdata"/><Relationship Id="rId78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76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23/11/2025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23/11/2025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64723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625D08-009E-2217-C5B5-085FBE185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9D1D24E-8EE6-FE43-7AD8-8FD4652C08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DB75169-D089-341F-0980-6C32D02818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5566A4-0D55-BF0C-6863-5A50A17FF1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97570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8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9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9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0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0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0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928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3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104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59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054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516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6578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965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6661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9857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3576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6809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378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5147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0943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2411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2870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5670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0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3793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1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9937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816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4778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8242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1212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9546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4652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6948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50903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940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2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8111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6" r:id="rId3"/>
    <p:sldLayoutId id="214748390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721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1352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0465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0" r:id="rId4"/>
    <p:sldLayoutId id="2147483922" r:id="rId5"/>
    <p:sldLayoutId id="214748393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2452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7032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3463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6" r:id="rId1"/>
    <p:sldLayoutId id="2147483937" r:id="rId2"/>
    <p:sldLayoutId id="2147483938" r:id="rId3"/>
    <p:sldLayoutId id="214748393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media" Target="../media/media2.mp4"/><Relationship Id="rId7" Type="http://schemas.openxmlformats.org/officeDocument/2006/relationships/image" Target="../media/image27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5.xml"/><Relationship Id="rId10" Type="http://schemas.openxmlformats.org/officeDocument/2006/relationships/image" Target="../media/image30.png"/><Relationship Id="rId4" Type="http://schemas.openxmlformats.org/officeDocument/2006/relationships/video" Target="../media/media2.mp4"/><Relationship Id="rId9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5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Relationship Id="rId4" Type="http://schemas.openxmlformats.org/officeDocument/2006/relationships/hyperlink" Target="https://mathix.org/linux/archives/12827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1.xml"/><Relationship Id="rId4" Type="http://schemas.openxmlformats.org/officeDocument/2006/relationships/hyperlink" Target="https://mathix.org/linux/archives/12827" TargetMode="Externa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1.png"/><Relationship Id="rId4" Type="http://schemas.openxmlformats.org/officeDocument/2006/relationships/image" Target="../media/image25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1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mathix.org/linux/archives/12827" TargetMode="Externa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3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1.xml"/><Relationship Id="rId4" Type="http://schemas.openxmlformats.org/officeDocument/2006/relationships/hyperlink" Target="https://mathix.org/linux/archives/12827" TargetMode="Externa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Relationship Id="rId4" Type="http://schemas.openxmlformats.org/officeDocument/2006/relationships/hyperlink" Target="https://mathix.org/linux/archives/12827" TargetMode="Externa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1.png"/><Relationship Id="rId4" Type="http://schemas.openxmlformats.org/officeDocument/2006/relationships/image" Target="../media/image4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2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1.png"/><Relationship Id="rId4" Type="http://schemas.openxmlformats.org/officeDocument/2006/relationships/image" Target="../media/image25.em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5.emf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microsoft.com/office/2007/relationships/media" Target="../media/media4.mp4"/><Relationship Id="rId7" Type="http://schemas.openxmlformats.org/officeDocument/2006/relationships/image" Target="../media/image4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16.xml"/><Relationship Id="rId4" Type="http://schemas.openxmlformats.org/officeDocument/2006/relationships/video" Target="../media/media4.mp4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5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cs typeface="Effra CC Arbc" panose="020B0503020203020204" pitchFamily="34" charset="-78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97212F3-E030-AEED-26DE-F2DD2E6630E7}"/>
              </a:ext>
            </a:extLst>
          </p:cNvPr>
          <p:cNvSpPr/>
          <p:nvPr/>
        </p:nvSpPr>
        <p:spPr>
          <a:xfrm>
            <a:off x="3992549" y="6005205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cs typeface="Effra CC Arbc" panose="020B0503020203020204" pitchFamily="34" charset="-78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cs typeface="Effra CC Arbc" panose="020B0503020203020204" pitchFamily="34" charset="-78"/>
              </a:rPr>
              <a:t>13</a:t>
            </a:r>
            <a:endParaRPr lang="fr-FR" sz="1400" b="1" dirty="0">
              <a:solidFill>
                <a:schemeClr val="bg1"/>
              </a:solidFill>
              <a:cs typeface="Effra CC Arbc" panose="020B0503020203020204" pitchFamily="34" charset="-78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A1D6075A-8D9C-27F1-CB27-32DC99EE0E14}"/>
              </a:ext>
            </a:extLst>
          </p:cNvPr>
          <p:cNvSpPr/>
          <p:nvPr/>
        </p:nvSpPr>
        <p:spPr>
          <a:xfrm>
            <a:off x="4008985" y="603075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B54243B2-6848-E5AE-F6D3-5A399CACCC89}"/>
              </a:ext>
            </a:extLst>
          </p:cNvPr>
          <p:cNvGrpSpPr/>
          <p:nvPr/>
        </p:nvGrpSpPr>
        <p:grpSpPr>
          <a:xfrm>
            <a:off x="7208224" y="6021421"/>
            <a:ext cx="1124468" cy="288630"/>
            <a:chOff x="7208224" y="6021421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CA410A90-79A9-5202-428F-1A7E9C41E9F3}"/>
                </a:ext>
              </a:extLst>
            </p:cNvPr>
            <p:cNvSpPr/>
            <p:nvPr/>
          </p:nvSpPr>
          <p:spPr>
            <a:xfrm>
              <a:off x="7208224" y="602142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fr-FR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</a:t>
              </a:r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11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81CD7625-DF9E-DD12-18D8-629A0204A464}"/>
                </a:ext>
              </a:extLst>
            </p:cNvPr>
            <p:cNvSpPr/>
            <p:nvPr/>
          </p:nvSpPr>
          <p:spPr>
            <a:xfrm>
              <a:off x="7210775" y="6028855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7B499E8A-7E3A-89C2-6734-FFF0695DE4F1}"/>
              </a:ext>
            </a:extLst>
          </p:cNvPr>
          <p:cNvGrpSpPr/>
          <p:nvPr/>
        </p:nvGrpSpPr>
        <p:grpSpPr>
          <a:xfrm>
            <a:off x="5618415" y="6031812"/>
            <a:ext cx="1124468" cy="288630"/>
            <a:chOff x="7208224" y="6021421"/>
            <a:chExt cx="1124468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32D5283A-2C38-9B7B-9B74-538EE2263C3B}"/>
                </a:ext>
              </a:extLst>
            </p:cNvPr>
            <p:cNvSpPr/>
            <p:nvPr/>
          </p:nvSpPr>
          <p:spPr>
            <a:xfrm>
              <a:off x="7208224" y="602142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fr-FR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</a:t>
              </a:r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12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17E56B07-9CE2-80B8-634E-ECB06508516A}"/>
                </a:ext>
              </a:extLst>
            </p:cNvPr>
            <p:cNvSpPr/>
            <p:nvPr/>
          </p:nvSpPr>
          <p:spPr>
            <a:xfrm>
              <a:off x="7210775" y="6028855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9E94548-53F0-9D75-35EF-F124E74865F8}"/>
              </a:ext>
            </a:extLst>
          </p:cNvPr>
          <p:cNvSpPr/>
          <p:nvPr/>
        </p:nvSpPr>
        <p:spPr>
          <a:xfrm>
            <a:off x="2418978" y="6012867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14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D4F5F7C-289A-840E-8A40-8F37BB99F8B2}"/>
              </a:ext>
            </a:extLst>
          </p:cNvPr>
          <p:cNvSpPr/>
          <p:nvPr/>
        </p:nvSpPr>
        <p:spPr>
          <a:xfrm>
            <a:off x="2439161" y="602314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092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823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الخامس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20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تَعَرُّفُ أَنْواعِ الزَّوايا: الحادَّةُ والْقائِمَةُ وَالمُنْفَرِجَةُ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19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اِسْتِعْمالُ الْمِسْطَرَةِ لِإنْشاءِ قِطَعٍ وَمُسْتَقيماتٍ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22</a:t>
            </a:r>
            <a:endParaRPr lang="fr-FR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حَلُّ المَسائِل : البَحثُ عَنِ الْكُلِّ أَوِ الْجُزْءِ (3) 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21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إِنْشاءُ الزَّوايا: الحادَّةُ والْقائِمَةُ وَالمُنْفَرِجَةُ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98C62966-8FD2-A668-3D21-B98E06297E7D}"/>
              </a:ext>
            </a:extLst>
          </p:cNvPr>
          <p:cNvSpPr/>
          <p:nvPr/>
        </p:nvSpPr>
        <p:spPr>
          <a:xfrm>
            <a:off x="2439564" y="5468677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37" name="Organigramme : Terminateur 21">
            <a:extLst>
              <a:ext uri="{FF2B5EF4-FFF2-40B4-BE49-F238E27FC236}">
                <a16:creationId xmlns:a16="http://schemas.microsoft.com/office/drawing/2014/main" id="{643F8C6E-3B63-B3F4-94CE-FA2BB7EAE5C0}"/>
              </a:ext>
            </a:extLst>
          </p:cNvPr>
          <p:cNvSpPr/>
          <p:nvPr/>
        </p:nvSpPr>
        <p:spPr>
          <a:xfrm>
            <a:off x="4681134" y="5221918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المراجعة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Espace réservé du texte 5">
            <a:extLst>
              <a:ext uri="{FF2B5EF4-FFF2-40B4-BE49-F238E27FC236}">
                <a16:creationId xmlns:a16="http://schemas.microsoft.com/office/drawing/2014/main" id="{2BBD08C9-A6E2-7ABC-8477-72E6B48FA0F5}"/>
              </a:ext>
            </a:extLst>
          </p:cNvPr>
          <p:cNvSpPr txBox="1">
            <a:spLocks/>
          </p:cNvSpPr>
          <p:nvPr/>
        </p:nvSpPr>
        <p:spPr>
          <a:xfrm>
            <a:off x="2619564" y="5604142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مُراجَعَةُ دُروسِ الأُسْبوعِ الْخامِسِ</a:t>
            </a: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حصة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77152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3795AF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مراجعة دروس الأسبوع (5)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ED9F615-07B1-89A7-E694-22D403FCC0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8881" y="2537943"/>
            <a:ext cx="5694737" cy="3848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مراجعة  دروس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19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20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21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22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726377" y="3126124"/>
            <a:ext cx="6564862" cy="187508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843693" y="3272537"/>
            <a:ext cx="6074572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اِسْتِعْمالِ الْمِسْطَرَةِ لِإنْشاءِ قِطَعٍ وَمُسْتَقيماتٍ؛</a:t>
            </a:r>
            <a:endParaRPr lang="ar-MA" sz="20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تَعَرُّفِ أَنْواعِ الزَّوايا: الحادَّةُ والْقائِمَةُ وَالمُنْفَرِجَةُ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  <a:endParaRPr lang="ar-MA" sz="20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r" rtl="1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إِنْشاءِ الزَّوايا: الْقائِمَةُ وَالحادَّةُ وَالمُنْفَرِجَةُ؛</a:t>
            </a:r>
          </a:p>
          <a:p>
            <a:pPr marL="342900" lvl="0" indent="-342900" algn="r" rtl="1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حَ</a:t>
            </a:r>
            <a:r>
              <a:rPr kumimoji="0" lang="ar-S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ِّ</a:t>
            </a:r>
            <a:r>
              <a:rPr kumimoji="0" lang="ar-S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مَسَائِل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ِ</a:t>
            </a:r>
            <a:r>
              <a:rPr kumimoji="0" lang="ar-S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الْبَحْثِ عَنِ الْكُلِّ أَوِ الْجُزْءِ بِاسْتِعْمَالِ نَمُوذَجِ الْأَشْرِطَةِ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ar-SA" sz="20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569588" y="166192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7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عند نهاية </a:t>
              </a:r>
              <a:r>
                <a:rPr kumimoji="0" lang="ar-S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الحصة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على الأقل </a:t>
              </a:r>
              <a:r>
                <a: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80%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من المتعلمين 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سيكونون قادرين على</a:t>
              </a:r>
              <a:r>
                <a:rPr kumimoji="0" lang="en-GB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: 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6918265" y="3034038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E1740D-48F9-1EFE-D1C1-B32CCA4D86D0}"/>
              </a:ext>
            </a:extLst>
          </p:cNvPr>
          <p:cNvGrpSpPr/>
          <p:nvPr/>
        </p:nvGrpSpPr>
        <p:grpSpPr>
          <a:xfrm>
            <a:off x="2161606" y="2436266"/>
            <a:ext cx="4583439" cy="2598313"/>
            <a:chOff x="2398274" y="2221113"/>
            <a:chExt cx="4583439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6179956" y="3154977"/>
              <a:ext cx="631873" cy="631873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398274" y="3211434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A8AD340F-350B-83A6-7647-660D9B5E7B7E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505452" y="3736976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B2B3A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حساب ذهني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D54F16-7EC9-5820-209F-60AF045CC878}"/>
              </a:ext>
            </a:extLst>
          </p:cNvPr>
          <p:cNvGrpSpPr/>
          <p:nvPr/>
        </p:nvGrpSpPr>
        <p:grpSpPr>
          <a:xfrm>
            <a:off x="4197632" y="5218088"/>
            <a:ext cx="628396" cy="688367"/>
            <a:chOff x="910241" y="3511073"/>
            <a:chExt cx="628396" cy="68836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B081345-401C-E97F-DB4C-69B8997B04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AF6594A-7DE6-197D-7F04-ED801CEBF44E}"/>
                </a:ext>
              </a:extLst>
            </p:cNvPr>
            <p:cNvSpPr txBox="1"/>
            <p:nvPr/>
          </p:nvSpPr>
          <p:spPr>
            <a:xfrm>
              <a:off x="910241" y="3679859"/>
              <a:ext cx="61449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199665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27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9EC5355-3883-0ACE-565F-79373D9CBD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96" y="1732069"/>
            <a:ext cx="6873766" cy="4659511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1322964-05B2-3935-7853-C31843A2552F}"/>
              </a:ext>
            </a:extLst>
          </p:cNvPr>
          <p:cNvSpPr/>
          <p:nvPr/>
        </p:nvSpPr>
        <p:spPr>
          <a:xfrm>
            <a:off x="1211559" y="3580758"/>
            <a:ext cx="3003980" cy="2577445"/>
          </a:xfrm>
          <a:prstGeom prst="roundRect">
            <a:avLst>
              <a:gd name="adj" fmla="val 3324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96912D7-A89B-6CBE-C02B-7468F914DCA5}"/>
              </a:ext>
            </a:extLst>
          </p:cNvPr>
          <p:cNvSpPr txBox="1"/>
          <p:nvPr/>
        </p:nvSpPr>
        <p:spPr>
          <a:xfrm>
            <a:off x="998483" y="854031"/>
            <a:ext cx="649803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الكراسة،  ص 55، سنصحح تمارين الواجب المنزلي </a:t>
            </a:r>
          </a:p>
        </p:txBody>
      </p:sp>
    </p:spTree>
    <p:extLst>
      <p:ext uri="{BB962C8B-B14F-4D97-AF65-F5344CB8AC3E}">
        <p14:creationId xmlns:p14="http://schemas.microsoft.com/office/powerpoint/2010/main" val="32861735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8869A1-E7AB-8259-CC39-DC07486146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8F2AE05A-2D86-F88B-B33D-F7621BFAC5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301" y="1441818"/>
            <a:ext cx="5531481" cy="5129678"/>
          </a:xfrm>
          <a:prstGeom prst="rect">
            <a:avLst/>
          </a:prstGeom>
        </p:spPr>
      </p:pic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01FEBA-591E-BBC4-02C3-188D821D3A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B4A84AF-0397-1F34-4205-51023685DD22}"/>
              </a:ext>
            </a:extLst>
          </p:cNvPr>
          <p:cNvSpPr txBox="1"/>
          <p:nvPr/>
        </p:nvSpPr>
        <p:spPr>
          <a:xfrm>
            <a:off x="1403648" y="838597"/>
            <a:ext cx="605852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5 و6 بسرعة، لديكم دقيقتان.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E9F96D3-B353-9C08-75F5-10FE5EEC6E8D}"/>
              </a:ext>
            </a:extLst>
          </p:cNvPr>
          <p:cNvSpPr txBox="1"/>
          <p:nvPr/>
        </p:nvSpPr>
        <p:spPr>
          <a:xfrm>
            <a:off x="4192947" y="5439353"/>
            <a:ext cx="24877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Aptos" panose="02110004020202020204"/>
              </a:rPr>
              <a:t>275 + 131 + 24 = 430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1A3749E-9459-C876-860F-E1BCD601DAFF}"/>
              </a:ext>
            </a:extLst>
          </p:cNvPr>
          <p:cNvSpPr txBox="1"/>
          <p:nvPr/>
        </p:nvSpPr>
        <p:spPr>
          <a:xfrm>
            <a:off x="3303037" y="6168199"/>
            <a:ext cx="35280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عدد الكتب في المكتبة هو 430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3807FF2-13C7-1059-2B38-529FAE779C7F}"/>
              </a:ext>
            </a:extLst>
          </p:cNvPr>
          <p:cNvGrpSpPr/>
          <p:nvPr/>
        </p:nvGrpSpPr>
        <p:grpSpPr>
          <a:xfrm>
            <a:off x="1884784" y="5416182"/>
            <a:ext cx="1954680" cy="737690"/>
            <a:chOff x="2857748" y="4994533"/>
            <a:chExt cx="3658665" cy="100475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68421E9-7309-3467-44E9-E2C059D7E45B}"/>
                </a:ext>
              </a:extLst>
            </p:cNvPr>
            <p:cNvSpPr/>
            <p:nvPr/>
          </p:nvSpPr>
          <p:spPr>
            <a:xfrm>
              <a:off x="2857750" y="5496910"/>
              <a:ext cx="1318423" cy="50237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275</a:t>
              </a:r>
              <a:endParaRPr lang="fr-FR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38D9D2D-B2AE-87BF-7A41-39056CC5B87C}"/>
                </a:ext>
              </a:extLst>
            </p:cNvPr>
            <p:cNvSpPr/>
            <p:nvPr/>
          </p:nvSpPr>
          <p:spPr>
            <a:xfrm>
              <a:off x="5512358" y="5496909"/>
              <a:ext cx="1004053" cy="50237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24</a:t>
              </a:r>
              <a:endParaRPr lang="fr-FR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B3D9E67-DB4F-F980-F948-6501AB50E153}"/>
                </a:ext>
              </a:extLst>
            </p:cNvPr>
            <p:cNvSpPr/>
            <p:nvPr/>
          </p:nvSpPr>
          <p:spPr>
            <a:xfrm>
              <a:off x="2857748" y="4994533"/>
              <a:ext cx="3658665" cy="50237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?</a:t>
              </a: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EA8BA650-0C54-E563-9008-E1418676A3F4}"/>
              </a:ext>
            </a:extLst>
          </p:cNvPr>
          <p:cNvGrpSpPr/>
          <p:nvPr/>
        </p:nvGrpSpPr>
        <p:grpSpPr>
          <a:xfrm>
            <a:off x="1820665" y="2791871"/>
            <a:ext cx="1954680" cy="737690"/>
            <a:chOff x="2857748" y="4994533"/>
            <a:chExt cx="3658665" cy="1004752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3D34BF6-F565-2AE5-9BE4-EF8C82E3C396}"/>
                </a:ext>
              </a:extLst>
            </p:cNvPr>
            <p:cNvSpPr/>
            <p:nvPr/>
          </p:nvSpPr>
          <p:spPr>
            <a:xfrm>
              <a:off x="2857749" y="5496910"/>
              <a:ext cx="1587062" cy="50237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30</a:t>
              </a:r>
              <a:endParaRPr lang="fr-FR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1A4235F-3D53-132F-75A1-8C6450872945}"/>
                </a:ext>
              </a:extLst>
            </p:cNvPr>
            <p:cNvSpPr/>
            <p:nvPr/>
          </p:nvSpPr>
          <p:spPr>
            <a:xfrm>
              <a:off x="4444810" y="5496909"/>
              <a:ext cx="2071603" cy="50237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?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79ADBBC-57C8-3E05-C28E-C06E2E08685D}"/>
                </a:ext>
              </a:extLst>
            </p:cNvPr>
            <p:cNvSpPr/>
            <p:nvPr/>
          </p:nvSpPr>
          <p:spPr>
            <a:xfrm>
              <a:off x="2857748" y="4994533"/>
              <a:ext cx="3658665" cy="50237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126</a:t>
              </a:r>
              <a:endParaRPr lang="fr-FR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528A4E77-FBF1-F80A-9A09-954900D5F4CB}"/>
              </a:ext>
            </a:extLst>
          </p:cNvPr>
          <p:cNvSpPr txBox="1"/>
          <p:nvPr/>
        </p:nvSpPr>
        <p:spPr>
          <a:xfrm>
            <a:off x="3987152" y="2948544"/>
            <a:ext cx="24877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126 – 30 = 96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B82BBCA-E103-F2DD-0525-2806EA03D13B}"/>
              </a:ext>
            </a:extLst>
          </p:cNvPr>
          <p:cNvSpPr/>
          <p:nvPr/>
        </p:nvSpPr>
        <p:spPr>
          <a:xfrm>
            <a:off x="2589167" y="5786706"/>
            <a:ext cx="713871" cy="36884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131</a:t>
            </a:r>
            <a:endParaRPr lang="fr-FR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557D45E-EC52-DBE7-5409-514150C60528}"/>
              </a:ext>
            </a:extLst>
          </p:cNvPr>
          <p:cNvSpPr txBox="1"/>
          <p:nvPr/>
        </p:nvSpPr>
        <p:spPr>
          <a:xfrm>
            <a:off x="1819474" y="3584727"/>
            <a:ext cx="51142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كمية الزيتون التي عصرها الفلاح هي 96 كيلوغرام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6916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94A559-B616-98CF-901A-83236BC030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92AF30C-0832-999D-0CE5-E8B0DC42E2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1AB578D-FE98-818D-4398-2E35C9B35FBD}"/>
              </a:ext>
            </a:extLst>
          </p:cNvPr>
          <p:cNvGrpSpPr/>
          <p:nvPr/>
        </p:nvGrpSpPr>
        <p:grpSpPr>
          <a:xfrm>
            <a:off x="2161606" y="2436266"/>
            <a:ext cx="4583439" cy="2598313"/>
            <a:chOff x="2398274" y="2221113"/>
            <a:chExt cx="4583439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A3A66CC-2B28-515A-694D-3C3C746CE087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57A655D-8FF2-D62C-09AC-6EEFB2B7A7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6179956" y="3645171"/>
              <a:ext cx="631873" cy="631873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CEA6281B-6953-A0C2-8255-C523F922B7F8}"/>
                </a:ext>
              </a:extLst>
            </p:cNvPr>
            <p:cNvSpPr txBox="1"/>
            <p:nvPr/>
          </p:nvSpPr>
          <p:spPr>
            <a:xfrm>
              <a:off x="2398274" y="3211434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7CBB9CE2-5B22-E755-0191-07DCC849DBC5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DEF48DC2-EFA3-2C0C-63D2-1F5A1A26A1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8824D2A7-4927-6E23-8E5E-5347A457506A}"/>
                </a:ext>
              </a:extLst>
            </p:cNvPr>
            <p:cNvSpPr txBox="1"/>
            <p:nvPr/>
          </p:nvSpPr>
          <p:spPr>
            <a:xfrm>
              <a:off x="2505452" y="3736976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حساب ذهني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8BFB4F9-BDA2-7E48-6602-D8FCA2ABBFB5}"/>
              </a:ext>
            </a:extLst>
          </p:cNvPr>
          <p:cNvGrpSpPr/>
          <p:nvPr/>
        </p:nvGrpSpPr>
        <p:grpSpPr>
          <a:xfrm>
            <a:off x="4197632" y="5218088"/>
            <a:ext cx="628396" cy="688367"/>
            <a:chOff x="910241" y="3511073"/>
            <a:chExt cx="628396" cy="68836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8E39F114-72C7-620C-2CE0-E23929C7BA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3CBF28B-1818-C07B-6CFC-0383B726B2B6}"/>
                </a:ext>
              </a:extLst>
            </p:cNvPr>
            <p:cNvSpPr txBox="1"/>
            <p:nvPr/>
          </p:nvSpPr>
          <p:spPr>
            <a:xfrm>
              <a:off x="910241" y="3679859"/>
              <a:ext cx="61449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3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988614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ننتقل إلى نشاط الحساب الذهني. خذوا دفاتر البحث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28240FD-8A01-FB84-4908-2675984A9A2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908960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462116" y="927437"/>
            <a:ext cx="7075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لإنجاز عمليات الجمع. دوّنوا النتيجة فقط في دفاتركم كما في المثال.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160675" y="2689451"/>
              <a:ext cx="166423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25 + </a:t>
              </a:r>
              <a:r>
                <a:rPr lang="fr-FR" sz="2400" dirty="0">
                  <a:solidFill>
                    <a:prstClr val="black"/>
                  </a:solidFill>
                  <a:latin typeface="Aptos" panose="02110004020202020204"/>
                  <a:cs typeface="Arial" panose="020B0604020202020204" pitchFamily="34" charset="0"/>
                </a:rPr>
                <a:t>..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=  </a:t>
              </a:r>
              <a:r>
                <a:rPr lang="fr-FR" sz="2400" dirty="0">
                  <a:solidFill>
                    <a:prstClr val="black"/>
                  </a:solidFill>
                  <a:latin typeface="Aptos" panose="02110004020202020204"/>
                </a:rPr>
                <a:t>30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2519021" y="2768475"/>
              <a:ext cx="465992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مِ</a:t>
              </a:r>
              <a:r>
                <a: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ثالٌ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: 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0"/>
            <a:chOff x="2208522" y="3613351"/>
            <a:chExt cx="5090686" cy="931210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806504" y="3893660"/>
              <a:ext cx="10547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   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5</a:t>
              </a: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اُكْتُبواْ في دَفاتِرِكُمْ:</a:t>
              </a:r>
              <a:endPara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910593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الذهني.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9B58E24-E4E3-68BF-73E5-51F4AD206EB2}"/>
              </a:ext>
            </a:extLst>
          </p:cNvPr>
          <p:cNvSpPr/>
          <p:nvPr/>
        </p:nvSpPr>
        <p:spPr>
          <a:xfrm>
            <a:off x="955902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44 + </a:t>
            </a:r>
            <a:r>
              <a:rPr lang="fr-MA" b="1" dirty="0">
                <a:solidFill>
                  <a:prstClr val="black"/>
                </a:solidFill>
              </a:rPr>
              <a:t>..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= 50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CD9CA83-04C3-3EE7-BFAC-A34D270E7FDE}"/>
              </a:ext>
            </a:extLst>
          </p:cNvPr>
          <p:cNvSpPr/>
          <p:nvPr/>
        </p:nvSpPr>
        <p:spPr>
          <a:xfrm>
            <a:off x="2930488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53 + </a:t>
            </a:r>
            <a:r>
              <a:rPr lang="fr-MA" b="1" dirty="0">
                <a:solidFill>
                  <a:prstClr val="black"/>
                </a:solidFill>
              </a:rPr>
              <a:t>..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= 60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37F999B-C1B0-3D96-6F6D-186E40EC04A9}"/>
              </a:ext>
            </a:extLst>
          </p:cNvPr>
          <p:cNvSpPr/>
          <p:nvPr/>
        </p:nvSpPr>
        <p:spPr>
          <a:xfrm>
            <a:off x="4905074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45 + </a:t>
            </a:r>
            <a:r>
              <a:rPr lang="fr-MA" b="1" dirty="0">
                <a:solidFill>
                  <a:prstClr val="black"/>
                </a:solidFill>
              </a:rPr>
              <a:t>..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= 50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30FCB7D-AD4A-909E-52F6-CA416B4CE154}"/>
              </a:ext>
            </a:extLst>
          </p:cNvPr>
          <p:cNvSpPr/>
          <p:nvPr/>
        </p:nvSpPr>
        <p:spPr>
          <a:xfrm>
            <a:off x="6879660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38 + </a:t>
            </a:r>
            <a:r>
              <a:rPr lang="fr-MA" b="1" dirty="0">
                <a:solidFill>
                  <a:prstClr val="black"/>
                </a:solidFill>
              </a:rPr>
              <a:t>..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= 40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717F820-561F-6A95-B3F5-3064692B1A09}"/>
              </a:ext>
            </a:extLst>
          </p:cNvPr>
          <p:cNvSpPr/>
          <p:nvPr/>
        </p:nvSpPr>
        <p:spPr>
          <a:xfrm>
            <a:off x="6879659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</a:t>
            </a:r>
            <a:r>
              <a:rPr lang="fr-MA" b="1" dirty="0">
                <a:solidFill>
                  <a:prstClr val="black"/>
                </a:solidFill>
                <a:latin typeface="Aptos" panose="02110004020202020204"/>
              </a:rPr>
              <a:t>2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+ </a:t>
            </a:r>
            <a:r>
              <a:rPr lang="fr-MA" b="1" dirty="0">
                <a:solidFill>
                  <a:prstClr val="black"/>
                </a:solidFill>
              </a:rPr>
              <a:t>..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= 50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E11B8C0-7561-EBCD-CF60-14E7A35E6209}"/>
              </a:ext>
            </a:extLst>
          </p:cNvPr>
          <p:cNvSpPr/>
          <p:nvPr/>
        </p:nvSpPr>
        <p:spPr>
          <a:xfrm>
            <a:off x="2930487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37 + </a:t>
            </a:r>
            <a:r>
              <a:rPr lang="fr-MA" b="1" dirty="0">
                <a:solidFill>
                  <a:prstClr val="black"/>
                </a:solidFill>
              </a:rPr>
              <a:t>..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= 40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3EB206C-AF4E-A324-0413-7AEF205874F8}"/>
              </a:ext>
            </a:extLst>
          </p:cNvPr>
          <p:cNvSpPr/>
          <p:nvPr/>
        </p:nvSpPr>
        <p:spPr>
          <a:xfrm>
            <a:off x="4905073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26 + </a:t>
            </a:r>
            <a:r>
              <a:rPr lang="fr-MA" b="1" dirty="0">
                <a:solidFill>
                  <a:prstClr val="black"/>
                </a:solidFill>
              </a:rPr>
              <a:t>..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= 30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BF6FFF0-B958-18B9-C9CB-0EC89A16C199}"/>
              </a:ext>
            </a:extLst>
          </p:cNvPr>
          <p:cNvSpPr/>
          <p:nvPr/>
        </p:nvSpPr>
        <p:spPr>
          <a:xfrm>
            <a:off x="955901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31 + </a:t>
            </a:r>
            <a:r>
              <a:rPr lang="fr-MA" b="1" dirty="0">
                <a:solidFill>
                  <a:prstClr val="black"/>
                </a:solidFill>
              </a:rPr>
              <a:t>..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= 40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4C06A39-D037-9DA8-1DFF-E2C78BF3B581}"/>
              </a:ext>
            </a:extLst>
          </p:cNvPr>
          <p:cNvGrpSpPr/>
          <p:nvPr/>
        </p:nvGrpSpPr>
        <p:grpSpPr>
          <a:xfrm>
            <a:off x="519486" y="3689986"/>
            <a:ext cx="396000" cy="461665"/>
            <a:chOff x="558769" y="3710527"/>
            <a:chExt cx="396000" cy="461665"/>
          </a:xfrm>
        </p:grpSpPr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2E8F6224-8F2E-AAFC-6C32-76DCCAC95165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A81A622-91A1-EEB9-269D-FD65FAB64A16}"/>
                </a:ext>
              </a:extLst>
            </p:cNvPr>
            <p:cNvSpPr txBox="1"/>
            <p:nvPr/>
          </p:nvSpPr>
          <p:spPr>
            <a:xfrm>
              <a:off x="563698" y="3710527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DFA0226-2F8E-0EA5-6657-431B3915F2EB}"/>
              </a:ext>
            </a:extLst>
          </p:cNvPr>
          <p:cNvGrpSpPr/>
          <p:nvPr/>
        </p:nvGrpSpPr>
        <p:grpSpPr>
          <a:xfrm>
            <a:off x="519933" y="4416265"/>
            <a:ext cx="396000" cy="461665"/>
            <a:chOff x="558769" y="3710527"/>
            <a:chExt cx="396000" cy="461665"/>
          </a:xfrm>
        </p:grpSpPr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66D33CAB-F2D9-8F9D-2243-C196B53A13A4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F568CBD0-953D-0909-2AAB-79B79825F70F}"/>
                </a:ext>
              </a:extLst>
            </p:cNvPr>
            <p:cNvSpPr txBox="1"/>
            <p:nvPr/>
          </p:nvSpPr>
          <p:spPr>
            <a:xfrm>
              <a:off x="573029" y="3710527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E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4A4C09F0-922A-0086-1F83-F41759DF2E30}"/>
              </a:ext>
            </a:extLst>
          </p:cNvPr>
          <p:cNvGrpSpPr/>
          <p:nvPr/>
        </p:nvGrpSpPr>
        <p:grpSpPr>
          <a:xfrm>
            <a:off x="2491914" y="3699317"/>
            <a:ext cx="396000" cy="461665"/>
            <a:chOff x="558769" y="3719858"/>
            <a:chExt cx="396000" cy="461665"/>
          </a:xfrm>
        </p:grpSpPr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F556827C-E24D-76BF-8758-D9FF04CF2AAF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DBB22110-B13E-5E92-E858-A3B66783BAED}"/>
                </a:ext>
              </a:extLst>
            </p:cNvPr>
            <p:cNvSpPr txBox="1"/>
            <p:nvPr/>
          </p:nvSpPr>
          <p:spPr>
            <a:xfrm>
              <a:off x="563698" y="3719858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B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AACCC6F-0D2C-91BA-AB44-60B4080DAE52}"/>
              </a:ext>
            </a:extLst>
          </p:cNvPr>
          <p:cNvGrpSpPr/>
          <p:nvPr/>
        </p:nvGrpSpPr>
        <p:grpSpPr>
          <a:xfrm>
            <a:off x="2502627" y="4425596"/>
            <a:ext cx="396000" cy="461665"/>
            <a:chOff x="558769" y="3719858"/>
            <a:chExt cx="396000" cy="461665"/>
          </a:xfrm>
        </p:grpSpPr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4BD00A79-C30A-EB44-581C-4F4CF8ED2B30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488CCF06-41CF-4A36-2775-4A9DBBA30042}"/>
                </a:ext>
              </a:extLst>
            </p:cNvPr>
            <p:cNvSpPr txBox="1"/>
            <p:nvPr/>
          </p:nvSpPr>
          <p:spPr>
            <a:xfrm>
              <a:off x="582360" y="3719858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F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EEC80736-9C9F-36F6-1579-ABE1E848BD11}"/>
              </a:ext>
            </a:extLst>
          </p:cNvPr>
          <p:cNvGrpSpPr/>
          <p:nvPr/>
        </p:nvGrpSpPr>
        <p:grpSpPr>
          <a:xfrm>
            <a:off x="4468929" y="4425596"/>
            <a:ext cx="400402" cy="461665"/>
            <a:chOff x="554367" y="3719858"/>
            <a:chExt cx="400402" cy="461665"/>
          </a:xfrm>
        </p:grpSpPr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16C92D32-61BB-85FE-B94C-1A0311B7DC18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CE528FC6-00E3-8F08-9381-95491B0FA00F}"/>
                </a:ext>
              </a:extLst>
            </p:cNvPr>
            <p:cNvSpPr txBox="1"/>
            <p:nvPr/>
          </p:nvSpPr>
          <p:spPr>
            <a:xfrm>
              <a:off x="554367" y="3719858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G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7E4A4A87-CCF6-194A-FA7E-F24C6C885A6E}"/>
              </a:ext>
            </a:extLst>
          </p:cNvPr>
          <p:cNvGrpSpPr/>
          <p:nvPr/>
        </p:nvGrpSpPr>
        <p:grpSpPr>
          <a:xfrm>
            <a:off x="4464666" y="3699317"/>
            <a:ext cx="400402" cy="461665"/>
            <a:chOff x="554367" y="3719858"/>
            <a:chExt cx="400402" cy="461665"/>
          </a:xfrm>
        </p:grpSpPr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33C1A74D-80D8-A3AC-790F-88AC3E2FEC2F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2351F218-F7B3-5782-28B0-EFD086FDDCBD}"/>
                </a:ext>
              </a:extLst>
            </p:cNvPr>
            <p:cNvSpPr txBox="1"/>
            <p:nvPr/>
          </p:nvSpPr>
          <p:spPr>
            <a:xfrm>
              <a:off x="554367" y="3719858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C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340A36B7-5D8E-CD8A-2AD9-120F28C3C089}"/>
              </a:ext>
            </a:extLst>
          </p:cNvPr>
          <p:cNvGrpSpPr/>
          <p:nvPr/>
        </p:nvGrpSpPr>
        <p:grpSpPr>
          <a:xfrm>
            <a:off x="6443244" y="3699317"/>
            <a:ext cx="396000" cy="461665"/>
            <a:chOff x="558769" y="3719858"/>
            <a:chExt cx="396000" cy="461665"/>
          </a:xfrm>
        </p:grpSpPr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CE8D821C-7290-5429-9CC0-1A703FD3D46D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23D2607C-DF8B-2785-358F-849BB462DA9A}"/>
                </a:ext>
              </a:extLst>
            </p:cNvPr>
            <p:cNvSpPr txBox="1"/>
            <p:nvPr/>
          </p:nvSpPr>
          <p:spPr>
            <a:xfrm>
              <a:off x="563698" y="3719858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D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1B2A8F00-05DE-4537-B227-C76ABA298023}"/>
              </a:ext>
            </a:extLst>
          </p:cNvPr>
          <p:cNvGrpSpPr/>
          <p:nvPr/>
        </p:nvGrpSpPr>
        <p:grpSpPr>
          <a:xfrm>
            <a:off x="6428515" y="4425596"/>
            <a:ext cx="400402" cy="461665"/>
            <a:chOff x="554367" y="3719858"/>
            <a:chExt cx="400402" cy="461665"/>
          </a:xfrm>
        </p:grpSpPr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956B66A5-B67F-D9AF-BE9E-32E703F54A54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4C102034-0C34-45EF-DE2B-FAD8F2C4C9B0}"/>
                </a:ext>
              </a:extLst>
            </p:cNvPr>
            <p:cNvSpPr txBox="1"/>
            <p:nvPr/>
          </p:nvSpPr>
          <p:spPr>
            <a:xfrm>
              <a:off x="554367" y="3719858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H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901505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45" name="Groupe 44">
            <a:extLst>
              <a:ext uri="{FF2B5EF4-FFF2-40B4-BE49-F238E27FC236}">
                <a16:creationId xmlns:a16="http://schemas.microsoft.com/office/drawing/2014/main" id="{6150A575-BE84-725D-6975-573BFEC9261E}"/>
              </a:ext>
            </a:extLst>
          </p:cNvPr>
          <p:cNvGrpSpPr/>
          <p:nvPr/>
        </p:nvGrpSpPr>
        <p:grpSpPr>
          <a:xfrm>
            <a:off x="519486" y="3689986"/>
            <a:ext cx="396000" cy="461665"/>
            <a:chOff x="558769" y="3710527"/>
            <a:chExt cx="396000" cy="461665"/>
          </a:xfrm>
        </p:grpSpPr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2DA90305-E94E-6581-6EEA-0B606E4988D6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BE7C5B90-C45B-D22E-BC44-3376954DB559}"/>
                </a:ext>
              </a:extLst>
            </p:cNvPr>
            <p:cNvSpPr txBox="1"/>
            <p:nvPr/>
          </p:nvSpPr>
          <p:spPr>
            <a:xfrm>
              <a:off x="563698" y="3710527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FA279C3E-5933-5A27-CB7D-4F8E6DB28B07}"/>
              </a:ext>
            </a:extLst>
          </p:cNvPr>
          <p:cNvGrpSpPr/>
          <p:nvPr/>
        </p:nvGrpSpPr>
        <p:grpSpPr>
          <a:xfrm>
            <a:off x="519933" y="4425596"/>
            <a:ext cx="396000" cy="461665"/>
            <a:chOff x="558769" y="3719858"/>
            <a:chExt cx="396000" cy="461665"/>
          </a:xfrm>
        </p:grpSpPr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DCA6B7AA-40D0-6122-4D68-09BDA35A3579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B2134B23-DE30-E420-7586-F0421FCAAA99}"/>
                </a:ext>
              </a:extLst>
            </p:cNvPr>
            <p:cNvSpPr txBox="1"/>
            <p:nvPr/>
          </p:nvSpPr>
          <p:spPr>
            <a:xfrm>
              <a:off x="563698" y="3719858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E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70A9AA3D-9186-50E4-A378-7E89D4DFCF02}"/>
              </a:ext>
            </a:extLst>
          </p:cNvPr>
          <p:cNvGrpSpPr/>
          <p:nvPr/>
        </p:nvGrpSpPr>
        <p:grpSpPr>
          <a:xfrm>
            <a:off x="2491914" y="3708648"/>
            <a:ext cx="396000" cy="461665"/>
            <a:chOff x="558769" y="3729189"/>
            <a:chExt cx="396000" cy="461665"/>
          </a:xfrm>
        </p:grpSpPr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8E0B822C-7C04-F055-E2E2-FB7C029FF3C2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78E26719-1863-6E5E-B7AB-FE719510B114}"/>
                </a:ext>
              </a:extLst>
            </p:cNvPr>
            <p:cNvSpPr txBox="1"/>
            <p:nvPr/>
          </p:nvSpPr>
          <p:spPr>
            <a:xfrm>
              <a:off x="563698" y="3729189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B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D5BBE981-211C-54D5-B06E-FEA99054D2A4}"/>
              </a:ext>
            </a:extLst>
          </p:cNvPr>
          <p:cNvGrpSpPr/>
          <p:nvPr/>
        </p:nvGrpSpPr>
        <p:grpSpPr>
          <a:xfrm>
            <a:off x="2502627" y="4434927"/>
            <a:ext cx="396000" cy="461665"/>
            <a:chOff x="558769" y="3729189"/>
            <a:chExt cx="396000" cy="461665"/>
          </a:xfrm>
        </p:grpSpPr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6C26DCD2-28B5-CB99-9C95-B13237B8BCE3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BB042F07-6F97-BEEE-3031-7214BB0059E3}"/>
                </a:ext>
              </a:extLst>
            </p:cNvPr>
            <p:cNvSpPr txBox="1"/>
            <p:nvPr/>
          </p:nvSpPr>
          <p:spPr>
            <a:xfrm>
              <a:off x="563698" y="3729189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F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A9B6D1FF-4475-2691-5738-4D78ABD35329}"/>
              </a:ext>
            </a:extLst>
          </p:cNvPr>
          <p:cNvGrpSpPr/>
          <p:nvPr/>
        </p:nvGrpSpPr>
        <p:grpSpPr>
          <a:xfrm>
            <a:off x="4468929" y="4425596"/>
            <a:ext cx="400402" cy="461665"/>
            <a:chOff x="554367" y="3719858"/>
            <a:chExt cx="400402" cy="461665"/>
          </a:xfrm>
        </p:grpSpPr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72A630A7-48A8-45CD-D770-52B3983F3EBB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00DC7B38-541E-3D63-5B53-F058909AC6D6}"/>
                </a:ext>
              </a:extLst>
            </p:cNvPr>
            <p:cNvSpPr txBox="1"/>
            <p:nvPr/>
          </p:nvSpPr>
          <p:spPr>
            <a:xfrm>
              <a:off x="554367" y="3719858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G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9AC62A33-ABD6-216E-448D-86C713262C83}"/>
              </a:ext>
            </a:extLst>
          </p:cNvPr>
          <p:cNvGrpSpPr/>
          <p:nvPr/>
        </p:nvGrpSpPr>
        <p:grpSpPr>
          <a:xfrm>
            <a:off x="4455335" y="3708648"/>
            <a:ext cx="409733" cy="461665"/>
            <a:chOff x="545036" y="3729189"/>
            <a:chExt cx="409733" cy="461665"/>
          </a:xfrm>
        </p:grpSpPr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6A4D41E2-8120-67AF-766D-79DC19AD9E56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1663E728-2C37-86CD-CCE7-6E43155D3711}"/>
                </a:ext>
              </a:extLst>
            </p:cNvPr>
            <p:cNvSpPr txBox="1"/>
            <p:nvPr/>
          </p:nvSpPr>
          <p:spPr>
            <a:xfrm>
              <a:off x="545036" y="3729189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C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1681ADCD-35F6-3469-D5B5-53C3E2F710C2}"/>
              </a:ext>
            </a:extLst>
          </p:cNvPr>
          <p:cNvGrpSpPr/>
          <p:nvPr/>
        </p:nvGrpSpPr>
        <p:grpSpPr>
          <a:xfrm>
            <a:off x="6443244" y="3708648"/>
            <a:ext cx="396000" cy="461665"/>
            <a:chOff x="558769" y="3729189"/>
            <a:chExt cx="396000" cy="461665"/>
          </a:xfrm>
        </p:grpSpPr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A16F7132-5C0C-7627-07BA-49D66C153B42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5" name="ZoneTexte 64">
              <a:extLst>
                <a:ext uri="{FF2B5EF4-FFF2-40B4-BE49-F238E27FC236}">
                  <a16:creationId xmlns:a16="http://schemas.microsoft.com/office/drawing/2014/main" id="{AF0531FF-5257-1C8C-3486-DD3932E61FB3}"/>
                </a:ext>
              </a:extLst>
            </p:cNvPr>
            <p:cNvSpPr txBox="1"/>
            <p:nvPr/>
          </p:nvSpPr>
          <p:spPr>
            <a:xfrm>
              <a:off x="563698" y="3729189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D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66" name="Groupe 65">
            <a:extLst>
              <a:ext uri="{FF2B5EF4-FFF2-40B4-BE49-F238E27FC236}">
                <a16:creationId xmlns:a16="http://schemas.microsoft.com/office/drawing/2014/main" id="{DD6A949B-6E86-C2C7-0AE8-D9BAF4B7168C}"/>
              </a:ext>
            </a:extLst>
          </p:cNvPr>
          <p:cNvGrpSpPr/>
          <p:nvPr/>
        </p:nvGrpSpPr>
        <p:grpSpPr>
          <a:xfrm>
            <a:off x="6419184" y="4425596"/>
            <a:ext cx="409733" cy="461665"/>
            <a:chOff x="545036" y="3719858"/>
            <a:chExt cx="409733" cy="461665"/>
          </a:xfrm>
        </p:grpSpPr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1BE04D63-9205-D23E-5A5B-BDBD24D302AD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8" name="ZoneTexte 67">
              <a:extLst>
                <a:ext uri="{FF2B5EF4-FFF2-40B4-BE49-F238E27FC236}">
                  <a16:creationId xmlns:a16="http://schemas.microsoft.com/office/drawing/2014/main" id="{1761B9F0-06E1-5F4C-31ED-72F179FF4E25}"/>
                </a:ext>
              </a:extLst>
            </p:cNvPr>
            <p:cNvSpPr txBox="1"/>
            <p:nvPr/>
          </p:nvSpPr>
          <p:spPr>
            <a:xfrm>
              <a:off x="545036" y="3719858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H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6814DD85-2072-7320-FEC7-A07680C238F5}"/>
              </a:ext>
            </a:extLst>
          </p:cNvPr>
          <p:cNvGrpSpPr/>
          <p:nvPr/>
        </p:nvGrpSpPr>
        <p:grpSpPr>
          <a:xfrm>
            <a:off x="347510" y="875154"/>
            <a:ext cx="628396" cy="688367"/>
            <a:chOff x="910241" y="3511073"/>
            <a:chExt cx="628396" cy="68836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D5086DFB-F8DB-6459-3AF0-F0E57A311AF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B4EA0BE6-C1DE-8594-BB13-3155E61B6562}"/>
                </a:ext>
              </a:extLst>
            </p:cNvPr>
            <p:cNvSpPr txBox="1"/>
            <p:nvPr/>
          </p:nvSpPr>
          <p:spPr>
            <a:xfrm>
              <a:off x="910241" y="3679859"/>
              <a:ext cx="61449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4BFD743-E0AF-25E3-DB92-BC8B120287EB}"/>
              </a:ext>
            </a:extLst>
          </p:cNvPr>
          <p:cNvSpPr/>
          <p:nvPr/>
        </p:nvSpPr>
        <p:spPr>
          <a:xfrm>
            <a:off x="955902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44 + </a:t>
            </a:r>
            <a:r>
              <a:rPr lang="fr-MA" sz="2000" b="1" dirty="0">
                <a:solidFill>
                  <a:srgbClr val="C00000"/>
                </a:solidFill>
              </a:rPr>
              <a:t>6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= 50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70FBE19-DCAB-233E-F7CA-4AD14FB42470}"/>
              </a:ext>
            </a:extLst>
          </p:cNvPr>
          <p:cNvSpPr/>
          <p:nvPr/>
        </p:nvSpPr>
        <p:spPr>
          <a:xfrm>
            <a:off x="2930488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53 + </a:t>
            </a:r>
            <a:r>
              <a:rPr lang="fr-MA" sz="2000" b="1" dirty="0">
                <a:solidFill>
                  <a:srgbClr val="C00000"/>
                </a:solidFill>
              </a:rPr>
              <a:t>7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= 60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AB0C8C8-F7DE-E4C0-7DB0-00000CFF7CE0}"/>
              </a:ext>
            </a:extLst>
          </p:cNvPr>
          <p:cNvSpPr/>
          <p:nvPr/>
        </p:nvSpPr>
        <p:spPr>
          <a:xfrm>
            <a:off x="4905074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45 + </a:t>
            </a:r>
            <a:r>
              <a:rPr lang="fr-MA" sz="2000" b="1" dirty="0">
                <a:solidFill>
                  <a:srgbClr val="C00000"/>
                </a:solidFill>
              </a:rPr>
              <a:t>5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= 50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01FFB6E-0C38-E228-2608-74CDDD82EB7B}"/>
              </a:ext>
            </a:extLst>
          </p:cNvPr>
          <p:cNvSpPr/>
          <p:nvPr/>
        </p:nvSpPr>
        <p:spPr>
          <a:xfrm>
            <a:off x="6879660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38 + </a:t>
            </a:r>
            <a:r>
              <a:rPr lang="fr-MA" sz="2000" b="1" dirty="0">
                <a:solidFill>
                  <a:srgbClr val="C00000"/>
                </a:solidFill>
              </a:rPr>
              <a:t>2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= 40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DD46735-70DC-64F9-EAB7-FB59EE5778DC}"/>
              </a:ext>
            </a:extLst>
          </p:cNvPr>
          <p:cNvSpPr/>
          <p:nvPr/>
        </p:nvSpPr>
        <p:spPr>
          <a:xfrm>
            <a:off x="6879659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</a:t>
            </a:r>
            <a:r>
              <a:rPr lang="fr-MA" b="1" dirty="0">
                <a:solidFill>
                  <a:prstClr val="black"/>
                </a:solidFill>
                <a:latin typeface="Aptos" panose="02110004020202020204"/>
              </a:rPr>
              <a:t>2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+ </a:t>
            </a:r>
            <a:r>
              <a:rPr lang="fr-MA" sz="2000" b="1" dirty="0">
                <a:solidFill>
                  <a:srgbClr val="C00000"/>
                </a:solidFill>
              </a:rPr>
              <a:t>8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= 50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25DC430-C92A-4DA1-9145-8334D7B6A154}"/>
              </a:ext>
            </a:extLst>
          </p:cNvPr>
          <p:cNvSpPr/>
          <p:nvPr/>
        </p:nvSpPr>
        <p:spPr>
          <a:xfrm>
            <a:off x="2930487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37 + </a:t>
            </a:r>
            <a:r>
              <a:rPr lang="fr-MA" sz="2000" b="1" dirty="0">
                <a:solidFill>
                  <a:srgbClr val="C00000"/>
                </a:solidFill>
              </a:rPr>
              <a:t>3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= 40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69F2C77-F69B-F334-9C6D-5F5AB6D8CC4A}"/>
              </a:ext>
            </a:extLst>
          </p:cNvPr>
          <p:cNvSpPr/>
          <p:nvPr/>
        </p:nvSpPr>
        <p:spPr>
          <a:xfrm>
            <a:off x="4905073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26 + </a:t>
            </a:r>
            <a:r>
              <a:rPr lang="fr-MA" sz="2000" b="1" dirty="0">
                <a:solidFill>
                  <a:srgbClr val="C00000"/>
                </a:solidFill>
              </a:rPr>
              <a:t>4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= 30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D0D1B32-1F86-6BD7-EC30-DD807CC45005}"/>
              </a:ext>
            </a:extLst>
          </p:cNvPr>
          <p:cNvSpPr/>
          <p:nvPr/>
        </p:nvSpPr>
        <p:spPr>
          <a:xfrm>
            <a:off x="955901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31 + </a:t>
            </a:r>
            <a:r>
              <a:rPr lang="fr-MA" sz="2000" b="1" dirty="0">
                <a:solidFill>
                  <a:srgbClr val="C00000"/>
                </a:solidFill>
              </a:rPr>
              <a:t>9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= 40</a:t>
            </a:r>
          </a:p>
        </p:txBody>
      </p:sp>
    </p:spTree>
    <p:extLst>
      <p:ext uri="{BB962C8B-B14F-4D97-AF65-F5344CB8AC3E}">
        <p14:creationId xmlns:p14="http://schemas.microsoft.com/office/powerpoint/2010/main" val="224937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C813B-8FAB-9568-86B9-D233B138B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A50FDF1-4DE4-14CC-6D49-1192A0704BB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CFA4A77-CE39-BBB9-5C53-F4583EBB740C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18444B7-50D5-E886-7E94-08522AB06C31}"/>
              </a:ext>
            </a:extLst>
          </p:cNvPr>
          <p:cNvGrpSpPr/>
          <p:nvPr/>
        </p:nvGrpSpPr>
        <p:grpSpPr>
          <a:xfrm>
            <a:off x="1773572" y="2644631"/>
            <a:ext cx="5793970" cy="2964317"/>
            <a:chOff x="2207927" y="2601942"/>
            <a:chExt cx="5340370" cy="290363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0A42B2B-62FF-7547-8BF8-E88769C9A669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93F1D47-CBC1-1821-7ABD-3D34661EB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07334" y="3595386"/>
              <a:ext cx="631873" cy="631873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C388E4DA-F244-B99B-10BA-967B470D422D}"/>
              </a:ext>
            </a:extLst>
          </p:cNvPr>
          <p:cNvSpPr txBox="1"/>
          <p:nvPr/>
        </p:nvSpPr>
        <p:spPr>
          <a:xfrm>
            <a:off x="2331422" y="3703918"/>
            <a:ext cx="46137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8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FC612AD-F168-68DF-8A28-200DE3D89077}"/>
              </a:ext>
            </a:extLst>
          </p:cNvPr>
          <p:cNvSpPr txBox="1"/>
          <p:nvPr/>
        </p:nvSpPr>
        <p:spPr>
          <a:xfrm>
            <a:off x="1727831" y="4374049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8575C02-F135-491A-C45B-A64C41339DA4}"/>
              </a:ext>
            </a:extLst>
          </p:cNvPr>
          <p:cNvSpPr txBox="1"/>
          <p:nvPr/>
        </p:nvSpPr>
        <p:spPr>
          <a:xfrm>
            <a:off x="3015063" y="5037957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654AA971-A4FC-62B1-C3FA-C252E2C94306}"/>
              </a:ext>
            </a:extLst>
          </p:cNvPr>
          <p:cNvSpPr/>
          <p:nvPr/>
        </p:nvSpPr>
        <p:spPr>
          <a:xfrm>
            <a:off x="3015063" y="2144743"/>
            <a:ext cx="3136177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19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B837FC5-26B1-43B0-BF9A-DD74F176137C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6A170EA-DF91-F077-BDC5-C6A7A747D580}"/>
              </a:ext>
            </a:extLst>
          </p:cNvPr>
          <p:cNvSpPr txBox="1"/>
          <p:nvPr/>
        </p:nvSpPr>
        <p:spPr>
          <a:xfrm>
            <a:off x="1196462" y="3008921"/>
            <a:ext cx="63710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اِسْتِعْمالُ الْمِسْطَرَةِ لِإنْشاءِ قِطَعٍ وَمُسْتَقيماتٍ؛</a:t>
            </a:r>
          </a:p>
        </p:txBody>
      </p:sp>
    </p:spTree>
    <p:extLst>
      <p:ext uri="{BB962C8B-B14F-4D97-AF65-F5344CB8AC3E}">
        <p14:creationId xmlns:p14="http://schemas.microsoft.com/office/powerpoint/2010/main" val="12521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3CB67-161C-C895-D5A3-D2E489BCD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626AE4AD-740B-4F31-7B24-51242B2894B2}"/>
              </a:ext>
            </a:extLst>
          </p:cNvPr>
          <p:cNvSpPr txBox="1"/>
          <p:nvPr/>
        </p:nvSpPr>
        <p:spPr>
          <a:xfrm>
            <a:off x="1259268" y="89128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6D421EC-919A-C118-B650-AC7AE82FD18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6DC1AA0-4618-EBF8-1671-E808874ACC4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56533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ارسموا ، على دفاتركم، القطعة </a:t>
            </a:r>
            <a:r>
              <a:rPr lang="fr-FR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[CD]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باستعمال المسطرة.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0F0F206-389F-C643-66E0-D287A9ACD80E}"/>
              </a:ext>
            </a:extLst>
          </p:cNvPr>
          <p:cNvGrpSpPr/>
          <p:nvPr/>
        </p:nvGrpSpPr>
        <p:grpSpPr>
          <a:xfrm>
            <a:off x="2260105" y="2792061"/>
            <a:ext cx="4215227" cy="1990767"/>
            <a:chOff x="2044772" y="2493175"/>
            <a:chExt cx="4115592" cy="1114504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A305AA2D-31B3-12B9-D5C4-996E705A5BE0}"/>
                </a:ext>
              </a:extLst>
            </p:cNvPr>
            <p:cNvSpPr txBox="1"/>
            <p:nvPr/>
          </p:nvSpPr>
          <p:spPr>
            <a:xfrm>
              <a:off x="2222617" y="2493175"/>
              <a:ext cx="3342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/>
                <a:t>×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B8164DE3-133E-2717-FC10-2D34FFB3CB84}"/>
                </a:ext>
              </a:extLst>
            </p:cNvPr>
            <p:cNvSpPr txBox="1"/>
            <p:nvPr/>
          </p:nvSpPr>
          <p:spPr>
            <a:xfrm>
              <a:off x="2044772" y="2594779"/>
              <a:ext cx="501446" cy="2584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C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DC614968-9AC7-758E-BC3D-E46B12E7FEB4}"/>
                </a:ext>
              </a:extLst>
            </p:cNvPr>
            <p:cNvSpPr txBox="1"/>
            <p:nvPr/>
          </p:nvSpPr>
          <p:spPr>
            <a:xfrm>
              <a:off x="5658918" y="3146014"/>
              <a:ext cx="3342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/>
                <a:t>×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CECC79F3-5BF3-9013-E83F-7C85002BD9D0}"/>
                </a:ext>
              </a:extLst>
            </p:cNvPr>
            <p:cNvSpPr txBox="1"/>
            <p:nvPr/>
          </p:nvSpPr>
          <p:spPr>
            <a:xfrm>
              <a:off x="5658918" y="2962178"/>
              <a:ext cx="501446" cy="2584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D</a:t>
              </a:r>
            </a:p>
          </p:txBody>
        </p:sp>
      </p:grp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52C453E-B668-5ADD-36C3-91C2D8C605D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9371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من يقوم إلى السبورة ليرسم القطعة </a:t>
            </a:r>
            <a:r>
              <a:rPr lang="fr-FR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[CD]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8C39AF4D-DC79-41E2-6B4F-6F5219AECB67}"/>
              </a:ext>
            </a:extLst>
          </p:cNvPr>
          <p:cNvCxnSpPr>
            <a:cxnSpLocks/>
          </p:cNvCxnSpPr>
          <p:nvPr/>
        </p:nvCxnSpPr>
        <p:spPr>
          <a:xfrm flipH="1" flipV="1">
            <a:off x="2621902" y="3015091"/>
            <a:ext cx="3508310" cy="116502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e 6">
            <a:extLst>
              <a:ext uri="{FF2B5EF4-FFF2-40B4-BE49-F238E27FC236}">
                <a16:creationId xmlns:a16="http://schemas.microsoft.com/office/drawing/2014/main" id="{7B6A1E11-02CE-D06A-A767-C0B3E6989EF0}"/>
              </a:ext>
            </a:extLst>
          </p:cNvPr>
          <p:cNvGrpSpPr/>
          <p:nvPr/>
        </p:nvGrpSpPr>
        <p:grpSpPr>
          <a:xfrm>
            <a:off x="2260105" y="2792061"/>
            <a:ext cx="4215227" cy="1990767"/>
            <a:chOff x="2044772" y="2493175"/>
            <a:chExt cx="4115592" cy="1114504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CB6F72D4-E5AD-61BF-F422-BEF097B48586}"/>
                </a:ext>
              </a:extLst>
            </p:cNvPr>
            <p:cNvSpPr txBox="1"/>
            <p:nvPr/>
          </p:nvSpPr>
          <p:spPr>
            <a:xfrm>
              <a:off x="2222617" y="2493175"/>
              <a:ext cx="3342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/>
                <a:t>×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1AEF6CDD-FD2B-34B5-F3F4-03BD7E7F425B}"/>
                </a:ext>
              </a:extLst>
            </p:cNvPr>
            <p:cNvSpPr txBox="1"/>
            <p:nvPr/>
          </p:nvSpPr>
          <p:spPr>
            <a:xfrm>
              <a:off x="2044772" y="2594779"/>
              <a:ext cx="501446" cy="2584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C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9CD7A77C-0291-4D2C-263B-CABACA36EF3C}"/>
                </a:ext>
              </a:extLst>
            </p:cNvPr>
            <p:cNvSpPr txBox="1"/>
            <p:nvPr/>
          </p:nvSpPr>
          <p:spPr>
            <a:xfrm>
              <a:off x="5658918" y="3146014"/>
              <a:ext cx="3342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/>
                <a:t>×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C2A40F70-B84D-D1DA-C40D-5F96BD3DA317}"/>
                </a:ext>
              </a:extLst>
            </p:cNvPr>
            <p:cNvSpPr txBox="1"/>
            <p:nvPr/>
          </p:nvSpPr>
          <p:spPr>
            <a:xfrm>
              <a:off x="5658918" y="2962178"/>
              <a:ext cx="501446" cy="2584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60769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DC890-8517-4565-9DAF-28504DF257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4686C54-8FC6-D88C-077B-0F86F696926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B0E4BC98-B768-5297-BA68-B1CF804F3430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DE28F94-53C8-8B04-1624-BF7B28810C74}"/>
              </a:ext>
            </a:extLst>
          </p:cNvPr>
          <p:cNvGrpSpPr/>
          <p:nvPr/>
        </p:nvGrpSpPr>
        <p:grpSpPr>
          <a:xfrm>
            <a:off x="1773572" y="2644631"/>
            <a:ext cx="5793970" cy="2964317"/>
            <a:chOff x="2207927" y="2601942"/>
            <a:chExt cx="5340370" cy="290363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93754D3-66B5-B925-1690-D69D776F48DD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088B602-279E-8E56-F32B-F8A06FC31B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07334" y="4214359"/>
              <a:ext cx="631873" cy="631873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3118093C-FAFB-705A-2E92-92C5A9C34CE7}"/>
              </a:ext>
            </a:extLst>
          </p:cNvPr>
          <p:cNvSpPr txBox="1"/>
          <p:nvPr/>
        </p:nvSpPr>
        <p:spPr>
          <a:xfrm>
            <a:off x="2331422" y="370391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D922BB6-081D-6C65-2E91-E7BA3B43CD94}"/>
              </a:ext>
            </a:extLst>
          </p:cNvPr>
          <p:cNvSpPr txBox="1"/>
          <p:nvPr/>
        </p:nvSpPr>
        <p:spPr>
          <a:xfrm>
            <a:off x="1727831" y="4374049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E25C6C7-4BCB-03D9-6ADC-6C87E5983875}"/>
              </a:ext>
            </a:extLst>
          </p:cNvPr>
          <p:cNvSpPr txBox="1"/>
          <p:nvPr/>
        </p:nvSpPr>
        <p:spPr>
          <a:xfrm>
            <a:off x="3015063" y="5037957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9843DB80-0C1D-DAAD-1759-E2367A624E30}"/>
              </a:ext>
            </a:extLst>
          </p:cNvPr>
          <p:cNvSpPr/>
          <p:nvPr/>
        </p:nvSpPr>
        <p:spPr>
          <a:xfrm>
            <a:off x="2911151" y="2144743"/>
            <a:ext cx="324008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19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5991F02C-E262-9C50-B928-6C19B708E91B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F1E6CC4-61C0-06DE-4384-93772725B685}"/>
              </a:ext>
            </a:extLst>
          </p:cNvPr>
          <p:cNvSpPr txBox="1"/>
          <p:nvPr/>
        </p:nvSpPr>
        <p:spPr>
          <a:xfrm>
            <a:off x="1196462" y="3008921"/>
            <a:ext cx="63710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اِسْتِعْمالُ الْمِسْطَرَةِ لِإنْشاءِ قِطَعٍ وَمُسْتَقيماتٍ؛</a:t>
            </a:r>
          </a:p>
        </p:txBody>
      </p:sp>
    </p:spTree>
    <p:extLst>
      <p:ext uri="{BB962C8B-B14F-4D97-AF65-F5344CB8AC3E}">
        <p14:creationId xmlns:p14="http://schemas.microsoft.com/office/powerpoint/2010/main" val="2255957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858D7-A0D1-21B3-FF26-26BC17783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C86BF612-CA0C-F562-A038-93C80A95E8BA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lang="ar-S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النمذج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على السبورة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62DE577-0902-C6FD-D47D-B176D0F77E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E5F2602-407D-4F4E-9FDE-D18DEBE9A08E}"/>
              </a:ext>
            </a:extLst>
          </p:cNvPr>
          <p:cNvSpPr/>
          <p:nvPr/>
        </p:nvSpPr>
        <p:spPr>
          <a:xfrm>
            <a:off x="2923650" y="4888542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0CC74CDA-2169-5368-FD20-9ECBC02D7BAC}"/>
              </a:ext>
            </a:extLst>
          </p:cNvPr>
          <p:cNvCxnSpPr>
            <a:cxnSpLocks/>
          </p:cNvCxnSpPr>
          <p:nvPr/>
        </p:nvCxnSpPr>
        <p:spPr>
          <a:xfrm flipH="1" flipV="1">
            <a:off x="1842968" y="4060724"/>
            <a:ext cx="3508310" cy="116502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58BC75E-BA2F-7862-4387-1B4F8E48EC5A}"/>
              </a:ext>
            </a:extLst>
          </p:cNvPr>
          <p:cNvGrpSpPr/>
          <p:nvPr/>
        </p:nvGrpSpPr>
        <p:grpSpPr>
          <a:xfrm>
            <a:off x="1481171" y="3837694"/>
            <a:ext cx="4215227" cy="1990767"/>
            <a:chOff x="2044772" y="2493175"/>
            <a:chExt cx="4115592" cy="1114504"/>
          </a:xfrm>
        </p:grpSpPr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B80BB8ED-4133-20B4-BB03-62DADE0DB27F}"/>
                </a:ext>
              </a:extLst>
            </p:cNvPr>
            <p:cNvSpPr txBox="1"/>
            <p:nvPr/>
          </p:nvSpPr>
          <p:spPr>
            <a:xfrm>
              <a:off x="2222617" y="2493175"/>
              <a:ext cx="3342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/>
                <a:t>×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529A1B7E-9908-70B7-5841-1B127D4406C0}"/>
                </a:ext>
              </a:extLst>
            </p:cNvPr>
            <p:cNvSpPr txBox="1"/>
            <p:nvPr/>
          </p:nvSpPr>
          <p:spPr>
            <a:xfrm>
              <a:off x="2044772" y="2594779"/>
              <a:ext cx="501446" cy="2584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C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353F6EA-F95A-56C2-2DF2-916CDFCD34B2}"/>
                </a:ext>
              </a:extLst>
            </p:cNvPr>
            <p:cNvSpPr txBox="1"/>
            <p:nvPr/>
          </p:nvSpPr>
          <p:spPr>
            <a:xfrm>
              <a:off x="5658918" y="3146014"/>
              <a:ext cx="3342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/>
                <a:t>×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F96D0067-0804-90C9-CD35-98727FD929E3}"/>
                </a:ext>
              </a:extLst>
            </p:cNvPr>
            <p:cNvSpPr txBox="1"/>
            <p:nvPr/>
          </p:nvSpPr>
          <p:spPr>
            <a:xfrm>
              <a:off x="5658918" y="2962178"/>
              <a:ext cx="501446" cy="2584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D</a:t>
              </a:r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523D0388-6390-8F25-9F1D-D0EFE960B319}"/>
              </a:ext>
            </a:extLst>
          </p:cNvPr>
          <p:cNvSpPr/>
          <p:nvPr/>
        </p:nvSpPr>
        <p:spPr>
          <a:xfrm>
            <a:off x="4860067" y="348706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261E1B73-70D6-EE3C-A98E-14A6F5CC135F}"/>
              </a:ext>
            </a:extLst>
          </p:cNvPr>
          <p:cNvCxnSpPr>
            <a:cxnSpLocks/>
          </p:cNvCxnSpPr>
          <p:nvPr/>
        </p:nvCxnSpPr>
        <p:spPr>
          <a:xfrm flipH="1" flipV="1">
            <a:off x="2616938" y="2072371"/>
            <a:ext cx="4968000" cy="116502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10034984-58DA-151F-E66E-4AB948633D08}"/>
              </a:ext>
            </a:extLst>
          </p:cNvPr>
          <p:cNvGrpSpPr/>
          <p:nvPr/>
        </p:nvGrpSpPr>
        <p:grpSpPr>
          <a:xfrm>
            <a:off x="2923650" y="2013808"/>
            <a:ext cx="4132908" cy="1563458"/>
            <a:chOff x="2044772" y="2511364"/>
            <a:chExt cx="4035219" cy="875281"/>
          </a:xfrm>
        </p:grpSpPr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454F4855-95A2-7BE1-07CC-3E500E45E980}"/>
                </a:ext>
              </a:extLst>
            </p:cNvPr>
            <p:cNvSpPr txBox="1"/>
            <p:nvPr/>
          </p:nvSpPr>
          <p:spPr>
            <a:xfrm>
              <a:off x="2257726" y="2511364"/>
              <a:ext cx="3342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/>
                <a:t>×</a:t>
              </a: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1F0200C1-AD4A-0B04-1909-8CB421E12852}"/>
                </a:ext>
              </a:extLst>
            </p:cNvPr>
            <p:cNvSpPr txBox="1"/>
            <p:nvPr/>
          </p:nvSpPr>
          <p:spPr>
            <a:xfrm>
              <a:off x="2044772" y="2612968"/>
              <a:ext cx="501446" cy="2584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52B05FB8-B25D-9680-BAF5-FF6DBAA080F0}"/>
                </a:ext>
              </a:extLst>
            </p:cNvPr>
            <p:cNvSpPr txBox="1"/>
            <p:nvPr/>
          </p:nvSpPr>
          <p:spPr>
            <a:xfrm>
              <a:off x="5298536" y="2924980"/>
              <a:ext cx="3342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/>
                <a:t>×</a:t>
              </a: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49E3A8B0-1C26-D648-1001-C58BC2D80DE8}"/>
                </a:ext>
              </a:extLst>
            </p:cNvPr>
            <p:cNvSpPr txBox="1"/>
            <p:nvPr/>
          </p:nvSpPr>
          <p:spPr>
            <a:xfrm>
              <a:off x="5578545" y="3128188"/>
              <a:ext cx="501446" cy="2584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98128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01FA1-6A16-1ECA-EF16-E823554AA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E78EE4D-36F2-94C4-D225-97B2FE0C8E6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D8DC423D-9FE2-CCE7-A6AE-0ED74CD2230C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E482779A-DBDF-BAF7-199D-19BF2A83E7B1}"/>
              </a:ext>
            </a:extLst>
          </p:cNvPr>
          <p:cNvGrpSpPr/>
          <p:nvPr/>
        </p:nvGrpSpPr>
        <p:grpSpPr>
          <a:xfrm>
            <a:off x="1773572" y="2644631"/>
            <a:ext cx="5793970" cy="2977475"/>
            <a:chOff x="2207927" y="2601942"/>
            <a:chExt cx="5340370" cy="2916524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A743175-BE39-2390-B32E-59DA862ADDCB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A3E6BEB-93F6-FDAE-8144-1E402E7198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07334" y="4886593"/>
              <a:ext cx="631873" cy="631873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91822955-3813-A291-0EFF-50C1EF22EAF6}"/>
              </a:ext>
            </a:extLst>
          </p:cNvPr>
          <p:cNvSpPr txBox="1"/>
          <p:nvPr/>
        </p:nvSpPr>
        <p:spPr>
          <a:xfrm>
            <a:off x="2331422" y="370391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F336EB7-FB65-9BAC-EE92-326CCCB70606}"/>
              </a:ext>
            </a:extLst>
          </p:cNvPr>
          <p:cNvSpPr txBox="1"/>
          <p:nvPr/>
        </p:nvSpPr>
        <p:spPr>
          <a:xfrm>
            <a:off x="1727831" y="4374049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B2B3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عرض شريط النمذجة ( نسبة أقل من </a:t>
            </a:r>
            <a:r>
              <a:rPr lang="fr-FR" sz="2400" b="1" dirty="0">
                <a:solidFill>
                  <a:srgbClr val="B2B3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rgbClr val="B2B3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32D64D3-5072-AA96-C06B-CB3B5789CD2E}"/>
              </a:ext>
            </a:extLst>
          </p:cNvPr>
          <p:cNvSpPr txBox="1"/>
          <p:nvPr/>
        </p:nvSpPr>
        <p:spPr>
          <a:xfrm>
            <a:off x="3015063" y="5037957"/>
            <a:ext cx="38570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077DEA0E-852E-E653-0C11-5C6413DC0F85}"/>
              </a:ext>
            </a:extLst>
          </p:cNvPr>
          <p:cNvSpPr/>
          <p:nvPr/>
        </p:nvSpPr>
        <p:spPr>
          <a:xfrm>
            <a:off x="2911151" y="2144743"/>
            <a:ext cx="324008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19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8888D429-E1E1-40AA-1967-02A177866242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C552662-BE3F-F5DC-8A51-9414C7D09AF5}"/>
              </a:ext>
            </a:extLst>
          </p:cNvPr>
          <p:cNvSpPr txBox="1"/>
          <p:nvPr/>
        </p:nvSpPr>
        <p:spPr>
          <a:xfrm>
            <a:off x="1196462" y="3008921"/>
            <a:ext cx="63710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اِسْتِعْمالُ الْمِسْطَرَةِ لِإنْشاءِ قِطَعٍ وَمُسْتَقيماتٍ؛</a:t>
            </a:r>
          </a:p>
        </p:txBody>
      </p:sp>
    </p:spTree>
    <p:extLst>
      <p:ext uri="{BB962C8B-B14F-4D97-AF65-F5344CB8AC3E}">
        <p14:creationId xmlns:p14="http://schemas.microsoft.com/office/powerpoint/2010/main" val="332687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7AD24-272F-DBE3-A374-125442047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CCAB5B9-E0E0-0C65-E1AE-58F8BDC376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4436" y="1838130"/>
            <a:ext cx="6675128" cy="4510655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4CC9445-1A07-B0C3-0A77-39B19F9BA7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42A86E2-64E6-9B87-A50C-16ADE76AC83B}"/>
              </a:ext>
            </a:extLst>
          </p:cNvPr>
          <p:cNvSpPr txBox="1"/>
          <p:nvPr/>
        </p:nvSpPr>
        <p:spPr>
          <a:xfrm>
            <a:off x="1465006" y="943963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56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1E54E29-DAA4-44C5-9441-B604DA8C0456}"/>
              </a:ext>
            </a:extLst>
          </p:cNvPr>
          <p:cNvSpPr/>
          <p:nvPr/>
        </p:nvSpPr>
        <p:spPr>
          <a:xfrm>
            <a:off x="4907903" y="2270517"/>
            <a:ext cx="2817845" cy="2030895"/>
          </a:xfrm>
          <a:prstGeom prst="roundRect">
            <a:avLst>
              <a:gd name="adj" fmla="val 6559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389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9EC55-5B6B-F6E7-5739-1CD9DF278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C8332086-32E5-6927-F0AD-327EE6B656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050" y="1706338"/>
            <a:ext cx="6317771" cy="4819051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D831C76-20B8-57FE-7892-0FE53C9F92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B964D27-4F89-A657-A20A-02A3959BE35F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D74A17D-AFAC-79D3-D4C0-60AC1CA93E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4266" y="1477445"/>
            <a:ext cx="2083826" cy="2083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408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EFC21-D506-139F-6015-3C14A9840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0438BBB-01F5-1916-0EA3-99C39A1AE9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D8D793C-A3B4-32C4-1CAE-32B2A4DEF066}"/>
              </a:ext>
            </a:extLst>
          </p:cNvPr>
          <p:cNvSpPr txBox="1"/>
          <p:nvPr/>
        </p:nvSpPr>
        <p:spPr>
          <a:xfrm>
            <a:off x="0" y="93876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2314013D-DEEA-537A-1FF7-3172FED361F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C56299BF-2DE9-EB1F-8E72-7C4154C738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126E257A-8A88-D049-5053-816D826887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07FA3C71-33DC-E702-224F-2CBA12164F62}"/>
              </a:ext>
            </a:extLst>
          </p:cNvPr>
          <p:cNvGrpSpPr/>
          <p:nvPr/>
        </p:nvGrpSpPr>
        <p:grpSpPr>
          <a:xfrm>
            <a:off x="1212980" y="1744825"/>
            <a:ext cx="6177246" cy="4823699"/>
            <a:chOff x="1108767" y="1444564"/>
            <a:chExt cx="6912768" cy="5272901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97AE0207-FC8E-82E0-82FB-14318669FC17}"/>
                </a:ext>
              </a:extLst>
            </p:cNvPr>
            <p:cNvGrpSpPr/>
            <p:nvPr/>
          </p:nvGrpSpPr>
          <p:grpSpPr>
            <a:xfrm>
              <a:off x="1108767" y="1444564"/>
              <a:ext cx="6912768" cy="5272901"/>
              <a:chOff x="1108767" y="1444564"/>
              <a:chExt cx="6912768" cy="5272901"/>
            </a:xfrm>
          </p:grpSpPr>
          <p:grpSp>
            <p:nvGrpSpPr>
              <p:cNvPr id="26" name="Groupe 25">
                <a:extLst>
                  <a:ext uri="{FF2B5EF4-FFF2-40B4-BE49-F238E27FC236}">
                    <a16:creationId xmlns:a16="http://schemas.microsoft.com/office/drawing/2014/main" id="{17321AD4-5F4A-2326-8589-E946CFA0CC83}"/>
                  </a:ext>
                </a:extLst>
              </p:cNvPr>
              <p:cNvGrpSpPr/>
              <p:nvPr/>
            </p:nvGrpSpPr>
            <p:grpSpPr>
              <a:xfrm>
                <a:off x="1108767" y="1444564"/>
                <a:ext cx="6912768" cy="5272901"/>
                <a:chOff x="1108767" y="1444564"/>
                <a:chExt cx="6912768" cy="5272901"/>
              </a:xfrm>
            </p:grpSpPr>
            <p:grpSp>
              <p:nvGrpSpPr>
                <p:cNvPr id="28" name="Groupe 27">
                  <a:extLst>
                    <a:ext uri="{FF2B5EF4-FFF2-40B4-BE49-F238E27FC236}">
                      <a16:creationId xmlns:a16="http://schemas.microsoft.com/office/drawing/2014/main" id="{44ADF154-E8D4-7720-8737-0303CDD4D85E}"/>
                    </a:ext>
                  </a:extLst>
                </p:cNvPr>
                <p:cNvGrpSpPr/>
                <p:nvPr/>
              </p:nvGrpSpPr>
              <p:grpSpPr>
                <a:xfrm>
                  <a:off x="1108767" y="1444564"/>
                  <a:ext cx="6912768" cy="5272901"/>
                  <a:chOff x="1108767" y="1444564"/>
                  <a:chExt cx="6912768" cy="5272901"/>
                </a:xfrm>
              </p:grpSpPr>
              <p:pic>
                <p:nvPicPr>
                  <p:cNvPr id="30" name="Image 29">
                    <a:extLst>
                      <a:ext uri="{FF2B5EF4-FFF2-40B4-BE49-F238E27FC236}">
                        <a16:creationId xmlns:a16="http://schemas.microsoft.com/office/drawing/2014/main" id="{063F5498-936E-1738-C1F7-FCBDE49EBC4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1108767" y="1444564"/>
                    <a:ext cx="6912768" cy="5272901"/>
                  </a:xfrm>
                  <a:prstGeom prst="rect">
                    <a:avLst/>
                  </a:prstGeom>
                </p:spPr>
              </p:pic>
              <p:cxnSp>
                <p:nvCxnSpPr>
                  <p:cNvPr id="31" name="Connecteur droit 30">
                    <a:extLst>
                      <a:ext uri="{FF2B5EF4-FFF2-40B4-BE49-F238E27FC236}">
                        <a16:creationId xmlns:a16="http://schemas.microsoft.com/office/drawing/2014/main" id="{77753408-7013-6E70-0651-DB38D00F558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551116" y="2420888"/>
                    <a:ext cx="1306585" cy="3528392"/>
                  </a:xfrm>
                  <a:prstGeom prst="line">
                    <a:avLst/>
                  </a:prstGeom>
                </p:spPr>
                <p:style>
                  <a:lnRef idx="3">
                    <a:schemeClr val="accent2"/>
                  </a:lnRef>
                  <a:fillRef idx="0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9" name="Connecteur droit 28">
                  <a:extLst>
                    <a:ext uri="{FF2B5EF4-FFF2-40B4-BE49-F238E27FC236}">
                      <a16:creationId xmlns:a16="http://schemas.microsoft.com/office/drawing/2014/main" id="{81C7BC1E-4138-21DB-A754-563928D79E0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470996" y="2461687"/>
                  <a:ext cx="1080120" cy="3528392"/>
                </a:xfrm>
                <a:prstGeom prst="line">
                  <a:avLst/>
                </a:prstGeom>
              </p:spPr>
              <p:style>
                <a:lnRef idx="3">
                  <a:schemeClr val="accent2"/>
                </a:lnRef>
                <a:fillRef idx="0">
                  <a:schemeClr val="accent2"/>
                </a:fillRef>
                <a:effectRef idx="2">
                  <a:schemeClr val="accent2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7" name="Connecteur droit 26">
                <a:extLst>
                  <a:ext uri="{FF2B5EF4-FFF2-40B4-BE49-F238E27FC236}">
                    <a16:creationId xmlns:a16="http://schemas.microsoft.com/office/drawing/2014/main" id="{624AE695-1CC9-64D6-8577-B84708FB771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470996" y="3696023"/>
                <a:ext cx="2952328" cy="2304256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E117A86F-4872-C1C7-6FD8-1B26505076CC}"/>
                </a:ext>
              </a:extLst>
            </p:cNvPr>
            <p:cNvGrpSpPr/>
            <p:nvPr/>
          </p:nvGrpSpPr>
          <p:grpSpPr>
            <a:xfrm>
              <a:off x="2771800" y="3696024"/>
              <a:ext cx="3672408" cy="2262848"/>
              <a:chOff x="2771800" y="3696024"/>
              <a:chExt cx="3672408" cy="2262848"/>
            </a:xfrm>
          </p:grpSpPr>
          <p:cxnSp>
            <p:nvCxnSpPr>
              <p:cNvPr id="24" name="Connecteur droit 23">
                <a:extLst>
                  <a:ext uri="{FF2B5EF4-FFF2-40B4-BE49-F238E27FC236}">
                    <a16:creationId xmlns:a16="http://schemas.microsoft.com/office/drawing/2014/main" id="{EA06A36E-FEF1-0482-0423-A06833FB59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71800" y="3696024"/>
                <a:ext cx="3672408" cy="0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1F8C6186-17B8-590D-3222-F7B6A383BE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82242" y="3726624"/>
                <a:ext cx="3096343" cy="2232248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433976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1BEA1-C3F4-7C53-E9BD-9B8439F11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4E5E3D6-B348-F9C5-2DA0-B661C2FF058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EE9F26D-99D1-837A-DD35-1D88D81B637E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37E913B-4504-6E72-4C06-D7D33C2EBA0D}"/>
              </a:ext>
            </a:extLst>
          </p:cNvPr>
          <p:cNvGrpSpPr/>
          <p:nvPr/>
        </p:nvGrpSpPr>
        <p:grpSpPr>
          <a:xfrm>
            <a:off x="1773572" y="2644631"/>
            <a:ext cx="5793970" cy="3150265"/>
            <a:chOff x="2207927" y="2601942"/>
            <a:chExt cx="5340370" cy="290363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55B59EA-716D-A280-86A7-C06B1F866597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4D04DCEA-2588-CEC5-FE77-3EDAC7095F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888301" y="3789527"/>
              <a:ext cx="631873" cy="631873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D66D710C-072A-1F09-A42D-4AACAAF50A20}"/>
              </a:ext>
            </a:extLst>
          </p:cNvPr>
          <p:cNvSpPr txBox="1"/>
          <p:nvPr/>
        </p:nvSpPr>
        <p:spPr>
          <a:xfrm>
            <a:off x="2310772" y="3963028"/>
            <a:ext cx="46137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8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D00F8AA-7351-D783-C8AE-4539DB441C33}"/>
              </a:ext>
            </a:extLst>
          </p:cNvPr>
          <p:cNvSpPr txBox="1"/>
          <p:nvPr/>
        </p:nvSpPr>
        <p:spPr>
          <a:xfrm>
            <a:off x="1707181" y="4633159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AF03B6E-735C-F183-5C9A-23C766FA5CA2}"/>
              </a:ext>
            </a:extLst>
          </p:cNvPr>
          <p:cNvSpPr txBox="1"/>
          <p:nvPr/>
        </p:nvSpPr>
        <p:spPr>
          <a:xfrm>
            <a:off x="2994413" y="5297067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07CE2766-FF87-B222-4360-01DE2ED5B84F}"/>
              </a:ext>
            </a:extLst>
          </p:cNvPr>
          <p:cNvSpPr/>
          <p:nvPr/>
        </p:nvSpPr>
        <p:spPr>
          <a:xfrm>
            <a:off x="2994413" y="2144743"/>
            <a:ext cx="3156827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20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FAF353C-9DA4-D7D1-2361-657698F07B6F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0EB60C3-C7B0-9A11-2E44-E18013496991}"/>
              </a:ext>
            </a:extLst>
          </p:cNvPr>
          <p:cNvSpPr txBox="1"/>
          <p:nvPr/>
        </p:nvSpPr>
        <p:spPr>
          <a:xfrm>
            <a:off x="1196462" y="2961786"/>
            <a:ext cx="63710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تَعَرُّفُ أَنْواعِ الزَّوايا: الحادَّةُ والْقائِمَةُ وَالمُنْفَرِجَةُ؛</a:t>
            </a:r>
          </a:p>
        </p:txBody>
      </p:sp>
    </p:spTree>
    <p:extLst>
      <p:ext uri="{BB962C8B-B14F-4D97-AF65-F5344CB8AC3E}">
        <p14:creationId xmlns:p14="http://schemas.microsoft.com/office/powerpoint/2010/main" val="398334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C8F490-6443-77AD-6D07-08339E52DC4D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19" name="ZoneTexte 2">
            <a:extLst>
              <a:ext uri="{FF2B5EF4-FFF2-40B4-BE49-F238E27FC236}">
                <a16:creationId xmlns:a16="http://schemas.microsoft.com/office/drawing/2014/main" id="{FC0C70D8-EFAB-2A5E-63C4-65550C02819D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حددوا، على ألواحكم، نوع هذه الزاوية: اكتبوا فقط حرف الجواب الصحيح.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75B6A1E5-6229-2D5E-955D-ECCB2997EDD8}"/>
              </a:ext>
            </a:extLst>
          </p:cNvPr>
          <p:cNvGrpSpPr/>
          <p:nvPr/>
        </p:nvGrpSpPr>
        <p:grpSpPr>
          <a:xfrm>
            <a:off x="6543040" y="5271476"/>
            <a:ext cx="2063365" cy="551406"/>
            <a:chOff x="6350000" y="5280253"/>
            <a:chExt cx="2063365" cy="551406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321589A-35EE-4ED3-F837-16771CE28737}"/>
                </a:ext>
              </a:extLst>
            </p:cNvPr>
            <p:cNvSpPr/>
            <p:nvPr/>
          </p:nvSpPr>
          <p:spPr>
            <a:xfrm>
              <a:off x="6350000" y="5280253"/>
              <a:ext cx="1736744" cy="551406"/>
            </a:xfrm>
            <a:prstGeom prst="roundRect">
              <a:avLst/>
            </a:prstGeom>
            <a:noFill/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3A8F98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زاوِيَةٌ حَادَّةٌ</a:t>
              </a:r>
              <a:endParaRPr kumimoji="0" lang="ar-SA" sz="28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953C9951-E001-0A7B-9045-8D33CA3D8A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80747" y="5345583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A</a:t>
              </a:r>
              <a:endParaRPr kumimoji="0" lang="fr-MA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3705DFA3-6626-A6D7-05E3-0A27D11D509B}"/>
              </a:ext>
            </a:extLst>
          </p:cNvPr>
          <p:cNvGrpSpPr/>
          <p:nvPr/>
        </p:nvGrpSpPr>
        <p:grpSpPr>
          <a:xfrm>
            <a:off x="3623662" y="5271476"/>
            <a:ext cx="2063365" cy="551406"/>
            <a:chOff x="3634572" y="5280253"/>
            <a:chExt cx="2063365" cy="551406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E0F03F31-FE5E-07C5-4379-5D6D917E3293}"/>
                </a:ext>
              </a:extLst>
            </p:cNvPr>
            <p:cNvSpPr/>
            <p:nvPr/>
          </p:nvSpPr>
          <p:spPr>
            <a:xfrm>
              <a:off x="3634572" y="5280253"/>
              <a:ext cx="1736744" cy="551406"/>
            </a:xfrm>
            <a:prstGeom prst="roundRect">
              <a:avLst/>
            </a:prstGeom>
            <a:noFill/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3A8F98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زاوِيَةٌ قائِمَةٌ</a:t>
              </a:r>
              <a:endParaRPr kumimoji="0" lang="ar-SA" sz="28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2" name="Oval 80">
              <a:extLst>
                <a:ext uri="{FF2B5EF4-FFF2-40B4-BE49-F238E27FC236}">
                  <a16:creationId xmlns:a16="http://schemas.microsoft.com/office/drawing/2014/main" id="{7B895AA1-D19D-B3CC-6D53-F7A8AD9B367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65319" y="5345583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B</a:t>
              </a:r>
              <a:endParaRPr kumimoji="0" lang="fr-MA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8C797C17-AA6D-0BD8-C9DE-1E96C3384853}"/>
              </a:ext>
            </a:extLst>
          </p:cNvPr>
          <p:cNvGrpSpPr/>
          <p:nvPr/>
        </p:nvGrpSpPr>
        <p:grpSpPr>
          <a:xfrm>
            <a:off x="264160" y="5271476"/>
            <a:ext cx="2503488" cy="551406"/>
            <a:chOff x="264160" y="5555956"/>
            <a:chExt cx="2503488" cy="551406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07C14B3F-B7BE-8E1D-509E-4E40BF125581}"/>
                </a:ext>
              </a:extLst>
            </p:cNvPr>
            <p:cNvSpPr/>
            <p:nvPr/>
          </p:nvSpPr>
          <p:spPr>
            <a:xfrm>
              <a:off x="264160" y="5555956"/>
              <a:ext cx="2169155" cy="551406"/>
            </a:xfrm>
            <a:prstGeom prst="roundRect">
              <a:avLst/>
            </a:prstGeom>
            <a:noFill/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3A8F98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زاوِيَةٌ مُنفَرِجَةٌ</a:t>
              </a:r>
              <a:endParaRPr kumimoji="0" lang="ar-SA" sz="28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5" name="Oval 80">
              <a:extLst>
                <a:ext uri="{FF2B5EF4-FFF2-40B4-BE49-F238E27FC236}">
                  <a16:creationId xmlns:a16="http://schemas.microsoft.com/office/drawing/2014/main" id="{A4572619-E563-A601-7138-0B75339F96C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35030" y="5621286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C</a:t>
              </a:r>
              <a:endParaRPr kumimoji="0" lang="fr-MA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EB90209A-8F44-A27F-D801-38B7166506CB}"/>
              </a:ext>
            </a:extLst>
          </p:cNvPr>
          <p:cNvGrpSpPr/>
          <p:nvPr/>
        </p:nvGrpSpPr>
        <p:grpSpPr>
          <a:xfrm>
            <a:off x="2575250" y="1944047"/>
            <a:ext cx="3967790" cy="2478662"/>
            <a:chOff x="2575250" y="1944047"/>
            <a:chExt cx="3967790" cy="2478662"/>
          </a:xfrm>
        </p:grpSpPr>
        <p:cxnSp>
          <p:nvCxnSpPr>
            <p:cNvPr id="4" name="Connecteur droit 3">
              <a:extLst>
                <a:ext uri="{FF2B5EF4-FFF2-40B4-BE49-F238E27FC236}">
                  <a16:creationId xmlns:a16="http://schemas.microsoft.com/office/drawing/2014/main" id="{0AEF6EC4-8E2B-4923-CB59-5DDA5F98AF9B}"/>
                </a:ext>
              </a:extLst>
            </p:cNvPr>
            <p:cNvCxnSpPr/>
            <p:nvPr/>
          </p:nvCxnSpPr>
          <p:spPr>
            <a:xfrm>
              <a:off x="2575250" y="2155370"/>
              <a:ext cx="1259632" cy="2267339"/>
            </a:xfrm>
            <a:prstGeom prst="line">
              <a:avLst/>
            </a:prstGeom>
            <a:ln w="2857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75360198-99A8-E818-04F2-7F54E6E1D2D9}"/>
                </a:ext>
              </a:extLst>
            </p:cNvPr>
            <p:cNvCxnSpPr/>
            <p:nvPr/>
          </p:nvCxnSpPr>
          <p:spPr>
            <a:xfrm flipV="1">
              <a:off x="3834882" y="3401007"/>
              <a:ext cx="2708158" cy="1012371"/>
            </a:xfrm>
            <a:prstGeom prst="line">
              <a:avLst/>
            </a:prstGeom>
            <a:ln w="2857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2" name="Image 11" descr="Une image contenant capture d’écran, instrument de mesure rigide, ligne, règle&#10;&#10;Le contenu généré par l’IA peut être incorrect.">
              <a:extLst>
                <a:ext uri="{FF2B5EF4-FFF2-40B4-BE49-F238E27FC236}">
                  <a16:creationId xmlns:a16="http://schemas.microsoft.com/office/drawing/2014/main" id="{D8863A6C-6B07-B0A9-6E54-B7104EF59E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rcRect l="412"/>
            <a:stretch>
              <a:fillRect/>
            </a:stretch>
          </p:blipFill>
          <p:spPr>
            <a:xfrm rot="14979020">
              <a:off x="2918073" y="2422576"/>
              <a:ext cx="2289605" cy="13325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B2A720-B5E3-1BFC-F4B7-875CF28CF0C8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6160C144-D45C-9264-1794-A2B66F14DBB8}"/>
              </a:ext>
            </a:extLst>
          </p:cNvPr>
          <p:cNvGrpSpPr/>
          <p:nvPr/>
        </p:nvGrpSpPr>
        <p:grpSpPr>
          <a:xfrm>
            <a:off x="6543040" y="5271476"/>
            <a:ext cx="2063365" cy="551406"/>
            <a:chOff x="6350000" y="5280253"/>
            <a:chExt cx="2063365" cy="551406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338C8DAC-084D-CBE1-E59B-AC2AA2B58ABC}"/>
                </a:ext>
              </a:extLst>
            </p:cNvPr>
            <p:cNvSpPr/>
            <p:nvPr/>
          </p:nvSpPr>
          <p:spPr>
            <a:xfrm>
              <a:off x="6350000" y="5280253"/>
              <a:ext cx="1736744" cy="551406"/>
            </a:xfrm>
            <a:prstGeom prst="roundRect">
              <a:avLst/>
            </a:prstGeom>
            <a:noFill/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3A8F98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زاوِيَةٌ حَادَّةٌ</a:t>
              </a:r>
              <a:endParaRPr kumimoji="0" lang="ar-SA" sz="28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1" name="Oval 80">
              <a:extLst>
                <a:ext uri="{FF2B5EF4-FFF2-40B4-BE49-F238E27FC236}">
                  <a16:creationId xmlns:a16="http://schemas.microsoft.com/office/drawing/2014/main" id="{5A65C7FB-A4AB-1F7F-7485-FBE26C01909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80747" y="5345583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A</a:t>
              </a:r>
              <a:endParaRPr kumimoji="0" lang="fr-MA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1BBD772-25E1-B712-A5D2-C47F0EEF0E36}"/>
              </a:ext>
            </a:extLst>
          </p:cNvPr>
          <p:cNvGrpSpPr/>
          <p:nvPr/>
        </p:nvGrpSpPr>
        <p:grpSpPr>
          <a:xfrm>
            <a:off x="3623662" y="5271476"/>
            <a:ext cx="2063365" cy="551406"/>
            <a:chOff x="3634572" y="5280253"/>
            <a:chExt cx="2063365" cy="551406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8FAAA83-7FC7-890D-CCBE-A29276C11D04}"/>
                </a:ext>
              </a:extLst>
            </p:cNvPr>
            <p:cNvSpPr/>
            <p:nvPr/>
          </p:nvSpPr>
          <p:spPr>
            <a:xfrm>
              <a:off x="3634572" y="5280253"/>
              <a:ext cx="1736744" cy="551406"/>
            </a:xfrm>
            <a:prstGeom prst="roundRect">
              <a:avLst/>
            </a:prstGeom>
            <a:noFill/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800" b="1" kern="0" dirty="0">
                  <a:solidFill>
                    <a:srgbClr val="3A8F9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زاوِيَةٌ قائِمَةٌ</a:t>
              </a:r>
              <a:endParaRPr lang="ar-SA" sz="28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" name="Oval 80">
              <a:extLst>
                <a:ext uri="{FF2B5EF4-FFF2-40B4-BE49-F238E27FC236}">
                  <a16:creationId xmlns:a16="http://schemas.microsoft.com/office/drawing/2014/main" id="{480A3521-EAFD-69DA-EA60-617B9278B32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65319" y="5345583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2400" kern="0" dirty="0">
                  <a:solidFill>
                    <a:prstClr val="white"/>
                  </a:solidFill>
                  <a:latin typeface="Aptos" panose="02110004020202020204"/>
                  <a:cs typeface="Calibri" panose="020F0502020204030204" pitchFamily="34" charset="0"/>
                </a:rPr>
                <a:t>B</a:t>
              </a:r>
              <a:endParaRPr lang="f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049A04B8-B893-9A11-E8D4-DBD8C15BAEDC}"/>
              </a:ext>
            </a:extLst>
          </p:cNvPr>
          <p:cNvGrpSpPr/>
          <p:nvPr/>
        </p:nvGrpSpPr>
        <p:grpSpPr>
          <a:xfrm>
            <a:off x="264160" y="5271476"/>
            <a:ext cx="2503488" cy="551406"/>
            <a:chOff x="264160" y="5555956"/>
            <a:chExt cx="2503488" cy="551406"/>
          </a:xfrm>
        </p:grpSpPr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054B8F78-9E38-536A-C070-ED03647DF5AF}"/>
                </a:ext>
              </a:extLst>
            </p:cNvPr>
            <p:cNvSpPr/>
            <p:nvPr/>
          </p:nvSpPr>
          <p:spPr>
            <a:xfrm>
              <a:off x="264160" y="5555956"/>
              <a:ext cx="2169155" cy="551406"/>
            </a:xfrm>
            <a:prstGeom prst="roundRect">
              <a:avLst/>
            </a:prstGeom>
            <a:noFill/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زاوِيَةٌ مُنفَرِجَةٌ</a:t>
              </a:r>
              <a:endPara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7" name="Oval 80">
              <a:extLst>
                <a:ext uri="{FF2B5EF4-FFF2-40B4-BE49-F238E27FC236}">
                  <a16:creationId xmlns:a16="http://schemas.microsoft.com/office/drawing/2014/main" id="{2F4FCBA9-42A9-5B2D-B2B2-457DF6A3EF7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35030" y="5621286"/>
              <a:ext cx="432618" cy="432618"/>
            </a:xfrm>
            <a:prstGeom prst="ellipse">
              <a:avLst/>
            </a:prstGeom>
            <a:solidFill>
              <a:srgbClr val="C00000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C</a:t>
              </a:r>
              <a:endParaRPr kumimoji="0" lang="fr-MA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51340A5B-4B8E-0834-C151-A449040BAB39}"/>
              </a:ext>
            </a:extLst>
          </p:cNvPr>
          <p:cNvGrpSpPr/>
          <p:nvPr/>
        </p:nvGrpSpPr>
        <p:grpSpPr>
          <a:xfrm>
            <a:off x="2575250" y="1944047"/>
            <a:ext cx="3967790" cy="2478662"/>
            <a:chOff x="2575250" y="1944047"/>
            <a:chExt cx="3967790" cy="2478662"/>
          </a:xfrm>
        </p:grpSpPr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D519B5F1-72A5-403B-CCAB-51E75F1AAF66}"/>
                </a:ext>
              </a:extLst>
            </p:cNvPr>
            <p:cNvCxnSpPr/>
            <p:nvPr/>
          </p:nvCxnSpPr>
          <p:spPr>
            <a:xfrm>
              <a:off x="2575250" y="2155370"/>
              <a:ext cx="1259632" cy="2267339"/>
            </a:xfrm>
            <a:prstGeom prst="line">
              <a:avLst/>
            </a:prstGeom>
            <a:ln w="2857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BB035544-9AE4-D74D-66E1-9289601E03B7}"/>
                </a:ext>
              </a:extLst>
            </p:cNvPr>
            <p:cNvCxnSpPr/>
            <p:nvPr/>
          </p:nvCxnSpPr>
          <p:spPr>
            <a:xfrm flipV="1">
              <a:off x="3834882" y="3401007"/>
              <a:ext cx="2708158" cy="1012371"/>
            </a:xfrm>
            <a:prstGeom prst="line">
              <a:avLst/>
            </a:prstGeom>
            <a:ln w="2857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Image 6" descr="Une image contenant capture d’écran, instrument de mesure rigide, ligne, règle&#10;&#10;Le contenu généré par l’IA peut être incorrect.">
              <a:extLst>
                <a:ext uri="{FF2B5EF4-FFF2-40B4-BE49-F238E27FC236}">
                  <a16:creationId xmlns:a16="http://schemas.microsoft.com/office/drawing/2014/main" id="{949103C0-B165-63F8-2C5D-2AD51FD3E9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rcRect l="412"/>
            <a:stretch>
              <a:fillRect/>
            </a:stretch>
          </p:blipFill>
          <p:spPr>
            <a:xfrm rot="14979020">
              <a:off x="2918073" y="2422576"/>
              <a:ext cx="2289605" cy="13325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13F47-5427-9A0E-DB3A-7B81FC1A1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88B6CE3-3E0F-6707-FC0F-D73CA2767B2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A19EC6B0-6CC0-A27A-B629-A12F868E31AB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CE64331-E7C8-ECA0-FD4E-55D12B69370C}"/>
              </a:ext>
            </a:extLst>
          </p:cNvPr>
          <p:cNvGrpSpPr/>
          <p:nvPr/>
        </p:nvGrpSpPr>
        <p:grpSpPr>
          <a:xfrm>
            <a:off x="1773572" y="2644631"/>
            <a:ext cx="5793970" cy="3150265"/>
            <a:chOff x="2207927" y="2601942"/>
            <a:chExt cx="5340370" cy="290363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5197D07-55F6-6984-76D5-DF3B8B544F2F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D6514F0-21FD-BB19-2390-45DF1DC493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888301" y="4338621"/>
              <a:ext cx="631873" cy="631873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C463A3AB-218B-6D21-AA23-739554EDC932}"/>
              </a:ext>
            </a:extLst>
          </p:cNvPr>
          <p:cNvSpPr txBox="1"/>
          <p:nvPr/>
        </p:nvSpPr>
        <p:spPr>
          <a:xfrm>
            <a:off x="2310772" y="396302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FC6D39F-A6E1-E72A-3971-98E7F84D2F94}"/>
              </a:ext>
            </a:extLst>
          </p:cNvPr>
          <p:cNvSpPr txBox="1"/>
          <p:nvPr/>
        </p:nvSpPr>
        <p:spPr>
          <a:xfrm>
            <a:off x="1707181" y="4633159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CE3CF58-927E-2F63-FF3C-9AAF52222CD1}"/>
              </a:ext>
            </a:extLst>
          </p:cNvPr>
          <p:cNvSpPr txBox="1"/>
          <p:nvPr/>
        </p:nvSpPr>
        <p:spPr>
          <a:xfrm>
            <a:off x="2994413" y="5297067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00686C2A-6CF0-92D5-9488-94593C04AB8D}"/>
              </a:ext>
            </a:extLst>
          </p:cNvPr>
          <p:cNvSpPr/>
          <p:nvPr/>
        </p:nvSpPr>
        <p:spPr>
          <a:xfrm>
            <a:off x="2873829" y="2144743"/>
            <a:ext cx="327741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20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8E8B200C-024A-DBEB-D132-0FABDE61331C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365E824-32E9-CEDF-A672-547D36AAAFA8}"/>
              </a:ext>
            </a:extLst>
          </p:cNvPr>
          <p:cNvSpPr txBox="1"/>
          <p:nvPr/>
        </p:nvSpPr>
        <p:spPr>
          <a:xfrm>
            <a:off x="1196462" y="2961786"/>
            <a:ext cx="63710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تَعَرُّفُ أَنْواعِ الزَّوايا: الحادَّةُ والْقائِمَةُ وَالمُنْفَرِجَةُ؛</a:t>
            </a:r>
          </a:p>
        </p:txBody>
      </p:sp>
    </p:spTree>
    <p:extLst>
      <p:ext uri="{BB962C8B-B14F-4D97-AF65-F5344CB8AC3E}">
        <p14:creationId xmlns:p14="http://schemas.microsoft.com/office/powerpoint/2010/main" val="64742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C488D-55A2-0939-884D-16E823107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8F976DA-33A4-B743-7008-E489A9B219FA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944B63D-4A5C-C746-971E-C7D64537EB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C51FE224-D046-901C-3692-7414BE97B44B}"/>
              </a:ext>
            </a:extLst>
          </p:cNvPr>
          <p:cNvGrpSpPr/>
          <p:nvPr/>
        </p:nvGrpSpPr>
        <p:grpSpPr>
          <a:xfrm>
            <a:off x="4120417" y="2701470"/>
            <a:ext cx="3967790" cy="2267339"/>
            <a:chOff x="2575250" y="2155370"/>
            <a:chExt cx="3967790" cy="2267339"/>
          </a:xfrm>
        </p:grpSpPr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F9242316-D650-9AE2-ADC3-392ACFABBF76}"/>
                </a:ext>
              </a:extLst>
            </p:cNvPr>
            <p:cNvCxnSpPr/>
            <p:nvPr/>
          </p:nvCxnSpPr>
          <p:spPr>
            <a:xfrm>
              <a:off x="2575250" y="2155370"/>
              <a:ext cx="1259632" cy="2267339"/>
            </a:xfrm>
            <a:prstGeom prst="line">
              <a:avLst/>
            </a:prstGeom>
            <a:ln w="2857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EB3F198A-B698-4351-29CF-0BE90D309E6E}"/>
                </a:ext>
              </a:extLst>
            </p:cNvPr>
            <p:cNvCxnSpPr/>
            <p:nvPr/>
          </p:nvCxnSpPr>
          <p:spPr>
            <a:xfrm flipV="1">
              <a:off x="3834882" y="3401007"/>
              <a:ext cx="2708158" cy="1012371"/>
            </a:xfrm>
            <a:prstGeom prst="line">
              <a:avLst/>
            </a:prstGeom>
            <a:ln w="2857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D3A59DDA-7DD2-8F57-D221-8337F5F3D80A}"/>
              </a:ext>
            </a:extLst>
          </p:cNvPr>
          <p:cNvGrpSpPr/>
          <p:nvPr/>
        </p:nvGrpSpPr>
        <p:grpSpPr>
          <a:xfrm rot="17186551">
            <a:off x="463876" y="2752498"/>
            <a:ext cx="3879161" cy="2267339"/>
            <a:chOff x="2575250" y="2155370"/>
            <a:chExt cx="3879161" cy="2267339"/>
          </a:xfrm>
        </p:grpSpPr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06D3AB2A-3DC9-BD2C-7A80-DF02EE773428}"/>
                </a:ext>
              </a:extLst>
            </p:cNvPr>
            <p:cNvCxnSpPr/>
            <p:nvPr/>
          </p:nvCxnSpPr>
          <p:spPr>
            <a:xfrm>
              <a:off x="2575250" y="2155370"/>
              <a:ext cx="1259632" cy="2267339"/>
            </a:xfrm>
            <a:prstGeom prst="line">
              <a:avLst/>
            </a:prstGeom>
            <a:ln w="2857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9D0FAD58-231B-B9E2-4619-85AAAF663DFE}"/>
                </a:ext>
              </a:extLst>
            </p:cNvPr>
            <p:cNvCxnSpPr>
              <a:cxnSpLocks/>
            </p:cNvCxnSpPr>
            <p:nvPr/>
          </p:nvCxnSpPr>
          <p:spPr>
            <a:xfrm rot="3606066" flipV="1">
              <a:off x="5030987" y="2345881"/>
              <a:ext cx="55349" cy="2791498"/>
            </a:xfrm>
            <a:prstGeom prst="line">
              <a:avLst/>
            </a:prstGeom>
            <a:ln w="2857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8981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377E23-616D-7E68-69CF-64B5B50CF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472C217-A956-642F-5099-9E389EAF9FB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B1C095FE-5536-4717-D23D-45853A783567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02E8EA5-25CC-621D-D943-80E375873D69}"/>
              </a:ext>
            </a:extLst>
          </p:cNvPr>
          <p:cNvGrpSpPr/>
          <p:nvPr/>
        </p:nvGrpSpPr>
        <p:grpSpPr>
          <a:xfrm>
            <a:off x="1773572" y="2644631"/>
            <a:ext cx="5793970" cy="3251387"/>
            <a:chOff x="2207927" y="2601942"/>
            <a:chExt cx="5340370" cy="299684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DAEF3B2-0551-0056-1C32-57CBA98DA6FB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9BB7C95-7250-1A7B-8AD9-27F001F2B58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888301" y="4966909"/>
              <a:ext cx="631873" cy="631873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F4565CD-6060-80E3-CD20-A6A15A3423EF}"/>
              </a:ext>
            </a:extLst>
          </p:cNvPr>
          <p:cNvSpPr txBox="1"/>
          <p:nvPr/>
        </p:nvSpPr>
        <p:spPr>
          <a:xfrm>
            <a:off x="2310772" y="396302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F4B8452-2EA1-22DC-A744-164B3E5171F1}"/>
              </a:ext>
            </a:extLst>
          </p:cNvPr>
          <p:cNvSpPr txBox="1"/>
          <p:nvPr/>
        </p:nvSpPr>
        <p:spPr>
          <a:xfrm>
            <a:off x="1707181" y="4633159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F13467F-3C80-AC97-1B9B-34EF76527D80}"/>
              </a:ext>
            </a:extLst>
          </p:cNvPr>
          <p:cNvSpPr txBox="1"/>
          <p:nvPr/>
        </p:nvSpPr>
        <p:spPr>
          <a:xfrm>
            <a:off x="2994413" y="5297067"/>
            <a:ext cx="38570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F5A0064E-9266-B546-5B66-A767D0AB2BC1}"/>
              </a:ext>
            </a:extLst>
          </p:cNvPr>
          <p:cNvSpPr/>
          <p:nvPr/>
        </p:nvSpPr>
        <p:spPr>
          <a:xfrm>
            <a:off x="2873829" y="2144743"/>
            <a:ext cx="327741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20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7654725-26A0-1C06-7FD1-F6CA0FA70A9E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6207A20-39F8-FCAC-3F52-981D41BF9463}"/>
              </a:ext>
            </a:extLst>
          </p:cNvPr>
          <p:cNvSpPr txBox="1"/>
          <p:nvPr/>
        </p:nvSpPr>
        <p:spPr>
          <a:xfrm>
            <a:off x="1196462" y="2961786"/>
            <a:ext cx="63710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تَعَرُّفُ أَنْواعِ الزَّوايا: الحادَّةُ والْقائِمَةُ وَالمُنْفَرِجَةُ؛</a:t>
            </a:r>
          </a:p>
        </p:txBody>
      </p:sp>
    </p:spTree>
    <p:extLst>
      <p:ext uri="{BB962C8B-B14F-4D97-AF65-F5344CB8AC3E}">
        <p14:creationId xmlns:p14="http://schemas.microsoft.com/office/powerpoint/2010/main" val="1429348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5D624-D996-91EE-247B-237B1B498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21E82C5-D8AB-D4F2-EC19-1ACC1E42C7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4436" y="1838130"/>
            <a:ext cx="6675128" cy="4510655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2ED05C4-848B-87A6-FFD4-756A3F7842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9523FB5-1397-FA81-60D6-C8817FAA4F40}"/>
              </a:ext>
            </a:extLst>
          </p:cNvPr>
          <p:cNvSpPr txBox="1"/>
          <p:nvPr/>
        </p:nvSpPr>
        <p:spPr>
          <a:xfrm>
            <a:off x="1452929" y="926189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56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8F2048C-C74F-E64E-A613-7E28CC5DE7F0}"/>
              </a:ext>
            </a:extLst>
          </p:cNvPr>
          <p:cNvSpPr/>
          <p:nvPr/>
        </p:nvSpPr>
        <p:spPr>
          <a:xfrm flipH="1">
            <a:off x="4879909" y="4357970"/>
            <a:ext cx="2897911" cy="1716259"/>
          </a:xfrm>
          <a:prstGeom prst="roundRect">
            <a:avLst>
              <a:gd name="adj" fmla="val 1068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0200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BAF88-AC51-ED6E-3AD4-78C6E46CD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804002F5-7010-2273-D131-371407F1F2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682" y="1944144"/>
            <a:ext cx="6871345" cy="4424932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E82A28D-43E0-A042-C15F-3549A4212D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DEB49BD-C98E-6BC5-EFE5-941DE4B57223}"/>
              </a:ext>
            </a:extLst>
          </p:cNvPr>
          <p:cNvSpPr txBox="1"/>
          <p:nvPr/>
        </p:nvSpPr>
        <p:spPr>
          <a:xfrm>
            <a:off x="425194" y="926560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EB798CD5-DE7D-DF20-3558-10A6CC1BABBF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68DE50B9-4ACE-4C75-E831-AD2A8D9A2E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956CCDF0-164B-E8F8-2DAF-A82EB54F2B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B75753D4-5E30-68A4-2D75-57E173BB0E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743830" y="3202418"/>
            <a:ext cx="2067981" cy="2067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330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B1087-CFA9-1F4E-6DC1-0B1260B3C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B6F4C30-1FA1-8468-6637-EF3653634F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F1BED2-4F96-D101-D8DE-432C9EC278DC}"/>
              </a:ext>
            </a:extLst>
          </p:cNvPr>
          <p:cNvSpPr txBox="1"/>
          <p:nvPr/>
        </p:nvSpPr>
        <p:spPr>
          <a:xfrm>
            <a:off x="0" y="91331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CB713430-8E4D-09E3-AF16-5EB5318209DF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25494506-4951-6F8A-BD7B-8AC9A93F3C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67B6F9CC-3EB0-B034-7533-0D86379381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234C5B8D-896A-AECA-436D-86C97B8054E0}"/>
              </a:ext>
            </a:extLst>
          </p:cNvPr>
          <p:cNvGrpSpPr/>
          <p:nvPr/>
        </p:nvGrpSpPr>
        <p:grpSpPr>
          <a:xfrm>
            <a:off x="775610" y="1831364"/>
            <a:ext cx="7351356" cy="4650221"/>
            <a:chOff x="482778" y="1520249"/>
            <a:chExt cx="7834039" cy="5044877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3960D002-354E-BFD8-D5B1-F316808AB0FE}"/>
                </a:ext>
              </a:extLst>
            </p:cNvPr>
            <p:cNvGrpSpPr/>
            <p:nvPr/>
          </p:nvGrpSpPr>
          <p:grpSpPr>
            <a:xfrm>
              <a:off x="482778" y="1520249"/>
              <a:ext cx="7834039" cy="5044877"/>
              <a:chOff x="482778" y="1520249"/>
              <a:chExt cx="7834039" cy="5044877"/>
            </a:xfrm>
          </p:grpSpPr>
          <p:grpSp>
            <p:nvGrpSpPr>
              <p:cNvPr id="31" name="Groupe 30">
                <a:extLst>
                  <a:ext uri="{FF2B5EF4-FFF2-40B4-BE49-F238E27FC236}">
                    <a16:creationId xmlns:a16="http://schemas.microsoft.com/office/drawing/2014/main" id="{68F46B24-E1CD-42B5-2AFA-161192AAB70E}"/>
                  </a:ext>
                </a:extLst>
              </p:cNvPr>
              <p:cNvGrpSpPr/>
              <p:nvPr/>
            </p:nvGrpSpPr>
            <p:grpSpPr>
              <a:xfrm>
                <a:off x="482778" y="1520249"/>
                <a:ext cx="7834039" cy="5044877"/>
                <a:chOff x="482778" y="1520249"/>
                <a:chExt cx="7834039" cy="5044877"/>
              </a:xfrm>
            </p:grpSpPr>
            <p:grpSp>
              <p:nvGrpSpPr>
                <p:cNvPr id="33" name="Groupe 32">
                  <a:extLst>
                    <a:ext uri="{FF2B5EF4-FFF2-40B4-BE49-F238E27FC236}">
                      <a16:creationId xmlns:a16="http://schemas.microsoft.com/office/drawing/2014/main" id="{787ADE02-7B45-8F18-AE98-58C976070DCF}"/>
                    </a:ext>
                  </a:extLst>
                </p:cNvPr>
                <p:cNvGrpSpPr/>
                <p:nvPr/>
              </p:nvGrpSpPr>
              <p:grpSpPr>
                <a:xfrm>
                  <a:off x="482778" y="1520249"/>
                  <a:ext cx="7834039" cy="5044877"/>
                  <a:chOff x="482778" y="1520249"/>
                  <a:chExt cx="7834039" cy="5044877"/>
                </a:xfrm>
              </p:grpSpPr>
              <p:grpSp>
                <p:nvGrpSpPr>
                  <p:cNvPr id="35" name="Groupe 34">
                    <a:extLst>
                      <a:ext uri="{FF2B5EF4-FFF2-40B4-BE49-F238E27FC236}">
                        <a16:creationId xmlns:a16="http://schemas.microsoft.com/office/drawing/2014/main" id="{2CEA82EA-09EF-8027-4EE9-675E3A6770EA}"/>
                      </a:ext>
                    </a:extLst>
                  </p:cNvPr>
                  <p:cNvGrpSpPr/>
                  <p:nvPr/>
                </p:nvGrpSpPr>
                <p:grpSpPr>
                  <a:xfrm>
                    <a:off x="482778" y="1520249"/>
                    <a:ext cx="7834039" cy="5044877"/>
                    <a:chOff x="482778" y="1520249"/>
                    <a:chExt cx="7834039" cy="5044877"/>
                  </a:xfrm>
                </p:grpSpPr>
                <p:pic>
                  <p:nvPicPr>
                    <p:cNvPr id="37" name="Image 36">
                      <a:extLst>
                        <a:ext uri="{FF2B5EF4-FFF2-40B4-BE49-F238E27FC236}">
                          <a16:creationId xmlns:a16="http://schemas.microsoft.com/office/drawing/2014/main" id="{48E761BD-4885-E3B4-6A32-94E1A2296027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4"/>
                    <a:stretch>
                      <a:fillRect/>
                    </a:stretch>
                  </p:blipFill>
                  <p:spPr>
                    <a:xfrm>
                      <a:off x="482778" y="1520249"/>
                      <a:ext cx="7834039" cy="5044877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38" name="Rectangle 37">
                      <a:extLst>
                        <a:ext uri="{FF2B5EF4-FFF2-40B4-BE49-F238E27FC236}">
                          <a16:creationId xmlns:a16="http://schemas.microsoft.com/office/drawing/2014/main" id="{F9C0F5EB-DFDE-AABC-F854-DB7889A19B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61768" y="3340652"/>
                      <a:ext cx="216024" cy="216024"/>
                    </a:xfrm>
                    <a:prstGeom prst="rect">
                      <a:avLst/>
                    </a:prstGeom>
                    <a:solidFill>
                      <a:srgbClr val="C00000"/>
                    </a:solidFill>
                    <a:ln>
                      <a:solidFill>
                        <a:srgbClr val="C0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</p:grpSp>
              <p:sp>
                <p:nvSpPr>
                  <p:cNvPr id="36" name="Rectangle 35">
                    <a:extLst>
                      <a:ext uri="{FF2B5EF4-FFF2-40B4-BE49-F238E27FC236}">
                        <a16:creationId xmlns:a16="http://schemas.microsoft.com/office/drawing/2014/main" id="{935B8939-83D3-843C-CD3D-B128BF07D944}"/>
                      </a:ext>
                    </a:extLst>
                  </p:cNvPr>
                  <p:cNvSpPr/>
                  <p:nvPr/>
                </p:nvSpPr>
                <p:spPr>
                  <a:xfrm>
                    <a:off x="4879696" y="2368544"/>
                    <a:ext cx="216024" cy="216024"/>
                  </a:xfrm>
                  <a:prstGeom prst="rect">
                    <a:avLst/>
                  </a:prstGeom>
                  <a:solidFill>
                    <a:srgbClr val="C00000"/>
                  </a:solidFill>
                  <a:ln>
                    <a:solidFill>
                      <a:srgbClr val="C00000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 dirty="0"/>
                  </a:p>
                </p:txBody>
              </p:sp>
            </p:grpSp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9E4B3893-51D3-3C3C-9FD9-EAF8D140E3C6}"/>
                    </a:ext>
                  </a:extLst>
                </p:cNvPr>
                <p:cNvSpPr/>
                <p:nvPr/>
              </p:nvSpPr>
              <p:spPr>
                <a:xfrm>
                  <a:off x="6824635" y="5877273"/>
                  <a:ext cx="216024" cy="216024"/>
                </a:xfrm>
                <a:prstGeom prst="rect">
                  <a:avLst/>
                </a:pr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AA3F2CF9-C657-0DFA-C22C-29B7C9C3D6C7}"/>
                  </a:ext>
                </a:extLst>
              </p:cNvPr>
              <p:cNvSpPr/>
              <p:nvPr/>
            </p:nvSpPr>
            <p:spPr>
              <a:xfrm rot="2676767">
                <a:off x="1829402" y="5832536"/>
                <a:ext cx="216024" cy="216024"/>
              </a:xfrm>
              <a:prstGeom prst="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43965D9-8049-A5E6-46CD-FD78E4480B96}"/>
                </a:ext>
              </a:extLst>
            </p:cNvPr>
            <p:cNvSpPr/>
            <p:nvPr/>
          </p:nvSpPr>
          <p:spPr>
            <a:xfrm>
              <a:off x="3737400" y="4997335"/>
              <a:ext cx="216024" cy="231866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203024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EEEC99-AC4E-E879-4851-DC7B568ECF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B7FC8BC-6F44-FC62-CED6-CE109CB4794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07E975D0-DF05-E87A-049B-1816FE52C4E8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6BC3A38-085A-C8C2-E136-B3D48FD4F250}"/>
              </a:ext>
            </a:extLst>
          </p:cNvPr>
          <p:cNvGrpSpPr/>
          <p:nvPr/>
        </p:nvGrpSpPr>
        <p:grpSpPr>
          <a:xfrm>
            <a:off x="1773572" y="2644631"/>
            <a:ext cx="5793970" cy="2964317"/>
            <a:chOff x="2207927" y="2601942"/>
            <a:chExt cx="5340370" cy="290363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B00771D-E862-5F15-9A54-B1F52E9759B5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2B8A4E8C-2396-AA5F-0F75-70B5794D62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07334" y="3595386"/>
              <a:ext cx="631873" cy="631873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E4F486B-5294-947D-0699-B9E9F6B891C5}"/>
              </a:ext>
            </a:extLst>
          </p:cNvPr>
          <p:cNvSpPr txBox="1"/>
          <p:nvPr/>
        </p:nvSpPr>
        <p:spPr>
          <a:xfrm>
            <a:off x="2331422" y="3703918"/>
            <a:ext cx="46137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38B27CD-30D2-3AF7-56BD-244217FDC610}"/>
              </a:ext>
            </a:extLst>
          </p:cNvPr>
          <p:cNvSpPr txBox="1"/>
          <p:nvPr/>
        </p:nvSpPr>
        <p:spPr>
          <a:xfrm>
            <a:off x="1727831" y="4374049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النمذجة ( نسبة أقل من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80%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71F36B3-A95A-ADE7-53F1-50D6F2C469B7}"/>
              </a:ext>
            </a:extLst>
          </p:cNvPr>
          <p:cNvSpPr txBox="1"/>
          <p:nvPr/>
        </p:nvSpPr>
        <p:spPr>
          <a:xfrm>
            <a:off x="3015063" y="5037957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C2CE5BFF-A883-1230-8BC4-B1779CCF6BF0}"/>
              </a:ext>
            </a:extLst>
          </p:cNvPr>
          <p:cNvSpPr/>
          <p:nvPr/>
        </p:nvSpPr>
        <p:spPr>
          <a:xfrm>
            <a:off x="2929812" y="2144743"/>
            <a:ext cx="3221428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21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0BADD1FE-8469-F4DB-9263-D4869FE1E8D6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D1D9F2C-4CF4-033A-CA06-1CEA7473B98F}"/>
              </a:ext>
            </a:extLst>
          </p:cNvPr>
          <p:cNvSpPr txBox="1"/>
          <p:nvPr/>
        </p:nvSpPr>
        <p:spPr>
          <a:xfrm>
            <a:off x="1196462" y="3008921"/>
            <a:ext cx="63710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إِنْشاءُ الزَّوايا: الْقائِمَةُ وَالحادَّةُ وَالمُنْفَرِجَةُ؛</a:t>
            </a:r>
          </a:p>
        </p:txBody>
      </p:sp>
    </p:spTree>
    <p:extLst>
      <p:ext uri="{BB962C8B-B14F-4D97-AF65-F5344CB8AC3E}">
        <p14:creationId xmlns:p14="http://schemas.microsoft.com/office/powerpoint/2010/main" val="1221735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4CE59-9242-3D2E-8597-943897FE8D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B54B483A-D53E-2DAA-F2E4-B11252E82C21}"/>
              </a:ext>
            </a:extLst>
          </p:cNvPr>
          <p:cNvSpPr txBox="1"/>
          <p:nvPr/>
        </p:nvSpPr>
        <p:spPr>
          <a:xfrm>
            <a:off x="1259268" y="89128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دفاتر البحث.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7F807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D0DEC2C-8F27-2409-64A4-E4B0F6A92F0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2162A46-A023-B02C-2C2F-41B4E6ECB0E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788221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72024-708F-C6B1-EB4A-5B1E0768E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9A28D67-90E5-3907-95EF-3B7AEE37AC89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4358DDF-001B-3A47-BBBA-EF4FA082D091}"/>
              </a:ext>
            </a:extLst>
          </p:cNvPr>
          <p:cNvSpPr txBox="1"/>
          <p:nvPr/>
        </p:nvSpPr>
        <p:spPr>
          <a:xfrm>
            <a:off x="178676" y="858759"/>
            <a:ext cx="7420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دفاتر البحث، أتموا رسم زاوية 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منفرجة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DB0CFB2F-2871-1281-B5F4-45E43003FA49}"/>
              </a:ext>
            </a:extLst>
          </p:cNvPr>
          <p:cNvCxnSpPr>
            <a:cxnSpLocks/>
          </p:cNvCxnSpPr>
          <p:nvPr/>
        </p:nvCxnSpPr>
        <p:spPr>
          <a:xfrm flipV="1">
            <a:off x="2662176" y="5317172"/>
            <a:ext cx="3727048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Image 6" descr="Une image contenant capture d’écran, instrument de mesure rigide, ligne, règle&#10;&#10;Le contenu généré par l’IA peut être incorrect.">
            <a:extLst>
              <a:ext uri="{FF2B5EF4-FFF2-40B4-BE49-F238E27FC236}">
                <a16:creationId xmlns:a16="http://schemas.microsoft.com/office/drawing/2014/main" id="{B1A591E3-157E-AFD8-AAEB-FF93ED2398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rot="16200000">
            <a:off x="2185935" y="3477616"/>
            <a:ext cx="2299082" cy="1332547"/>
          </a:xfrm>
          <a:prstGeom prst="rect">
            <a:avLst/>
          </a:prstGeom>
        </p:spPr>
      </p:pic>
      <p:pic>
        <p:nvPicPr>
          <p:cNvPr id="13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C9D10FA-6494-8E6F-AD40-F77D0A3A250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1111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F304A-6204-551C-B6D9-685C997FB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52633AB-38DD-C72C-BF0B-B7D4C063E9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AEE23F18-07E2-0F9A-3B7C-C48713B81AE7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من يقوم إلى السبورة ليشرح لنا كيف توصل إلى الجواب؟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5CBF2C27-D0F8-6904-0BA9-9B06234F5150}"/>
              </a:ext>
            </a:extLst>
          </p:cNvPr>
          <p:cNvCxnSpPr>
            <a:cxnSpLocks/>
          </p:cNvCxnSpPr>
          <p:nvPr/>
        </p:nvCxnSpPr>
        <p:spPr>
          <a:xfrm flipV="1">
            <a:off x="2662176" y="5317172"/>
            <a:ext cx="372704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3EE76E6B-8BAC-1AF2-5376-02FE58F841C6}"/>
              </a:ext>
            </a:extLst>
          </p:cNvPr>
          <p:cNvCxnSpPr>
            <a:cxnSpLocks/>
          </p:cNvCxnSpPr>
          <p:nvPr/>
        </p:nvCxnSpPr>
        <p:spPr>
          <a:xfrm flipH="1" flipV="1">
            <a:off x="1828800" y="2873829"/>
            <a:ext cx="840402" cy="244334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4" name="Image 23" descr="Une image contenant capture d’écran, instrument de mesure rigide, ligne, règle&#10;&#10;Le contenu généré par l’IA peut être incorrect.">
            <a:extLst>
              <a:ext uri="{FF2B5EF4-FFF2-40B4-BE49-F238E27FC236}">
                <a16:creationId xmlns:a16="http://schemas.microsoft.com/office/drawing/2014/main" id="{684FDE40-106E-DBF4-4664-5FC8954844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16200000">
            <a:off x="2185935" y="3477616"/>
            <a:ext cx="2299082" cy="1332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876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586E9E-E6B1-A0FF-6FCD-00E462CD0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3DB357-A543-1E61-2CC3-545FDB31B79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83D34733-E1DC-C9A7-8AA6-262B1988A6B1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E753335-06A2-D9B4-1ADE-AC69C5D06C35}"/>
              </a:ext>
            </a:extLst>
          </p:cNvPr>
          <p:cNvGrpSpPr/>
          <p:nvPr/>
        </p:nvGrpSpPr>
        <p:grpSpPr>
          <a:xfrm>
            <a:off x="1773572" y="2644631"/>
            <a:ext cx="5793970" cy="2964317"/>
            <a:chOff x="2207927" y="2601942"/>
            <a:chExt cx="5340370" cy="290363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51E64AC-0BE3-0D0B-A3CC-C7F5F51463DE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03A7A15-88B5-0AF0-5AC5-73CF24B044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16424" y="4224596"/>
              <a:ext cx="631873" cy="631873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3B2ED68-5145-C05B-2E33-30415267C885}"/>
              </a:ext>
            </a:extLst>
          </p:cNvPr>
          <p:cNvSpPr txBox="1"/>
          <p:nvPr/>
        </p:nvSpPr>
        <p:spPr>
          <a:xfrm>
            <a:off x="2331422" y="370391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رائز التحقق (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2A421AC-E057-3FFA-1D44-D039FC378DED}"/>
              </a:ext>
            </a:extLst>
          </p:cNvPr>
          <p:cNvSpPr txBox="1"/>
          <p:nvPr/>
        </p:nvSpPr>
        <p:spPr>
          <a:xfrm>
            <a:off x="1727831" y="4374049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النمذجة ( نسبة أقل من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80%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B3FD6C4-873B-A46A-02E6-D392FDECD033}"/>
              </a:ext>
            </a:extLst>
          </p:cNvPr>
          <p:cNvSpPr txBox="1"/>
          <p:nvPr/>
        </p:nvSpPr>
        <p:spPr>
          <a:xfrm>
            <a:off x="3015063" y="5037957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528A5E5E-48A1-5F50-52D3-80963DDBA1E3}"/>
              </a:ext>
            </a:extLst>
          </p:cNvPr>
          <p:cNvSpPr/>
          <p:nvPr/>
        </p:nvSpPr>
        <p:spPr>
          <a:xfrm>
            <a:off x="2948473" y="2144743"/>
            <a:ext cx="3202767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21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1AB09B3F-BA76-CEDF-A24B-865CC8232922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7FDB966-74A3-CA9C-0D02-C901B3FCFDD7}"/>
              </a:ext>
            </a:extLst>
          </p:cNvPr>
          <p:cNvSpPr txBox="1"/>
          <p:nvPr/>
        </p:nvSpPr>
        <p:spPr>
          <a:xfrm>
            <a:off x="1196462" y="3008921"/>
            <a:ext cx="63710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إِنْشاءُ الزَّوايا: الْقائِمَةُ وَالحادَّةُ وَالمُنْفَرِجَةُ؛</a:t>
            </a:r>
          </a:p>
        </p:txBody>
      </p:sp>
    </p:spTree>
    <p:extLst>
      <p:ext uri="{BB962C8B-B14F-4D97-AF65-F5344CB8AC3E}">
        <p14:creationId xmlns:p14="http://schemas.microsoft.com/office/powerpoint/2010/main" val="3953968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84062-6C40-E98F-97A2-35D4A523D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0F1DE4D-23B7-40B6-6B6A-DD571AF3F80F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النمذجة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634FEA-1A08-8811-7F02-25B5D978CB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0070F58-54C6-4538-AA32-4137F249A616}"/>
              </a:ext>
            </a:extLst>
          </p:cNvPr>
          <p:cNvCxnSpPr>
            <a:cxnSpLocks/>
          </p:cNvCxnSpPr>
          <p:nvPr/>
        </p:nvCxnSpPr>
        <p:spPr>
          <a:xfrm rot="1656605" flipV="1">
            <a:off x="2431906" y="5380668"/>
            <a:ext cx="372704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age 4" descr="Une image contenant capture d’écran, instrument de mesure rigide, ligne, règle&#10;&#10;Le contenu généré par l’IA peut être incorrect.">
            <a:extLst>
              <a:ext uri="{FF2B5EF4-FFF2-40B4-BE49-F238E27FC236}">
                <a16:creationId xmlns:a16="http://schemas.microsoft.com/office/drawing/2014/main" id="{B1D50718-909F-0F08-577F-2DF328EB64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17856605">
            <a:off x="2617736" y="3130482"/>
            <a:ext cx="2299082" cy="1332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036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A46FED-183D-43A5-C14F-279CF92BAF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7077F32-D33F-EF33-AE00-3D8495DA472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F4407863-3CC7-ECAD-11B4-4BFC330E1084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4217C041-E433-B010-48F2-E72C97B3D16B}"/>
              </a:ext>
            </a:extLst>
          </p:cNvPr>
          <p:cNvGrpSpPr/>
          <p:nvPr/>
        </p:nvGrpSpPr>
        <p:grpSpPr>
          <a:xfrm>
            <a:off x="1773572" y="2644631"/>
            <a:ext cx="5793970" cy="2977475"/>
            <a:chOff x="2207927" y="2601942"/>
            <a:chExt cx="5340370" cy="2916524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71D24F6-168E-5F06-1D83-17D9FF54395F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AA501A4-91A1-FFFF-D2B2-CC32A13A92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07334" y="4886593"/>
              <a:ext cx="631873" cy="631873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57E5E314-9FEA-352F-7F93-FA04E40DCCCB}"/>
              </a:ext>
            </a:extLst>
          </p:cNvPr>
          <p:cNvSpPr txBox="1"/>
          <p:nvPr/>
        </p:nvSpPr>
        <p:spPr>
          <a:xfrm>
            <a:off x="2331422" y="370391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رائز التحقق (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D767120-FEEC-CA39-401F-E37D28C7739A}"/>
              </a:ext>
            </a:extLst>
          </p:cNvPr>
          <p:cNvSpPr txBox="1"/>
          <p:nvPr/>
        </p:nvSpPr>
        <p:spPr>
          <a:xfrm>
            <a:off x="1727831" y="4374049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 شريط النمذجة ( نسبة أقل من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80%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9F4C9ED-34A8-AFFC-E53A-09A4BC522027}"/>
              </a:ext>
            </a:extLst>
          </p:cNvPr>
          <p:cNvSpPr txBox="1"/>
          <p:nvPr/>
        </p:nvSpPr>
        <p:spPr>
          <a:xfrm>
            <a:off x="3015063" y="5037957"/>
            <a:ext cx="38570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EA5003C9-512A-D7C7-B986-100CF8515056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14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D9951E37-81A0-66AB-7D61-90701D15A327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057FBD0-632F-0CCB-5954-32C929DD37EB}"/>
              </a:ext>
            </a:extLst>
          </p:cNvPr>
          <p:cNvSpPr txBox="1"/>
          <p:nvPr/>
        </p:nvSpPr>
        <p:spPr>
          <a:xfrm>
            <a:off x="1196462" y="3008921"/>
            <a:ext cx="63710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إِنْشاءُ الزَّوايا: الْقائِمَةُ وَالحادَّةُ وَالمُنْفَرِجَةُ؛</a:t>
            </a:r>
          </a:p>
        </p:txBody>
      </p:sp>
    </p:spTree>
    <p:extLst>
      <p:ext uri="{BB962C8B-B14F-4D97-AF65-F5344CB8AC3E}">
        <p14:creationId xmlns:p14="http://schemas.microsoft.com/office/powerpoint/2010/main" val="468411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CEAF47-2467-A539-9333-39B5EB81A3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387EB74A-F6ED-B77A-DF7B-C022F59A6E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4436" y="1838130"/>
            <a:ext cx="6675128" cy="4510655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3D3A4A9-A1E1-CA2D-864C-BCBB813D4F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7264B4D-FE47-B0EC-B6D3-73B744B3B1AE}"/>
              </a:ext>
            </a:extLst>
          </p:cNvPr>
          <p:cNvSpPr txBox="1"/>
          <p:nvPr/>
        </p:nvSpPr>
        <p:spPr>
          <a:xfrm>
            <a:off x="1465006" y="862060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الكراسة، 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الصفحة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57.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14B5C49-F7DD-9EA1-7EC3-D2FA6C023B1F}"/>
              </a:ext>
            </a:extLst>
          </p:cNvPr>
          <p:cNvSpPr/>
          <p:nvPr/>
        </p:nvSpPr>
        <p:spPr>
          <a:xfrm>
            <a:off x="1465007" y="2088670"/>
            <a:ext cx="2733770" cy="1293675"/>
          </a:xfrm>
          <a:prstGeom prst="roundRect">
            <a:avLst>
              <a:gd name="adj" fmla="val 1284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6708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CBB434-CD7D-1357-A990-0C84882D0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C18971-EF0C-D698-941A-A4CE2BBD19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0577877-AB31-438B-F7DE-F16AA93EB40B}"/>
              </a:ext>
            </a:extLst>
          </p:cNvPr>
          <p:cNvSpPr txBox="1"/>
          <p:nvPr/>
        </p:nvSpPr>
        <p:spPr>
          <a:xfrm>
            <a:off x="481938" y="9577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 دقائق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لحل هذه المسألة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87E6831D-96DB-D71D-FDCE-C3D5478203D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7BB67352-3D7F-1D8C-AD5B-128361E13A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CA978C31-A70D-AAD0-EE12-9C71C64BD2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fr-FR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Calibri" panose="020F0502020204030204" pitchFamily="34" charset="0"/>
                </a:rPr>
                <a:t>5</a:t>
              </a:r>
              <a:endParaRPr kumimoji="0" lang="fr-FR" alt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F3E3A30B-DD73-C29D-356A-EFC79ED0E7A2}"/>
              </a:ext>
            </a:extLst>
          </p:cNvPr>
          <p:cNvGrpSpPr/>
          <p:nvPr/>
        </p:nvGrpSpPr>
        <p:grpSpPr>
          <a:xfrm>
            <a:off x="317840" y="2111039"/>
            <a:ext cx="6978699" cy="3319377"/>
            <a:chOff x="715946" y="1626714"/>
            <a:chExt cx="7712108" cy="360457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570C450-D82D-6735-F737-2CABB5F8453D}"/>
                </a:ext>
              </a:extLst>
            </p:cNvPr>
            <p:cNvGrpSpPr/>
            <p:nvPr/>
          </p:nvGrpSpPr>
          <p:grpSpPr>
            <a:xfrm>
              <a:off x="715946" y="1626714"/>
              <a:ext cx="7712108" cy="3604572"/>
              <a:chOff x="715946" y="1626714"/>
              <a:chExt cx="7712108" cy="3604572"/>
            </a:xfrm>
          </p:grpSpPr>
          <p:pic>
            <p:nvPicPr>
              <p:cNvPr id="12" name="Image 11">
                <a:extLst>
                  <a:ext uri="{FF2B5EF4-FFF2-40B4-BE49-F238E27FC236}">
                    <a16:creationId xmlns:a16="http://schemas.microsoft.com/office/drawing/2014/main" id="{2AA1509F-BC66-9866-11F3-3909B8D716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15946" y="1626714"/>
                <a:ext cx="7712108" cy="3604572"/>
              </a:xfrm>
              <a:prstGeom prst="rect">
                <a:avLst/>
              </a:prstGeom>
            </p:spPr>
          </p:pic>
          <p:cxnSp>
            <p:nvCxnSpPr>
              <p:cNvPr id="13" name="Connecteur droit 12">
                <a:extLst>
                  <a:ext uri="{FF2B5EF4-FFF2-40B4-BE49-F238E27FC236}">
                    <a16:creationId xmlns:a16="http://schemas.microsoft.com/office/drawing/2014/main" id="{806C2833-F9AA-F045-153E-90AD9C9DF2DA}"/>
                  </a:ext>
                </a:extLst>
              </p:cNvPr>
              <p:cNvCxnSpPr/>
              <p:nvPr/>
            </p:nvCxnSpPr>
            <p:spPr>
              <a:xfrm flipV="1">
                <a:off x="1475656" y="2815181"/>
                <a:ext cx="0" cy="1296144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A0B6DF2-F5B1-D8F6-7690-E83432A66DAD}"/>
                </a:ext>
              </a:extLst>
            </p:cNvPr>
            <p:cNvSpPr/>
            <p:nvPr/>
          </p:nvSpPr>
          <p:spPr>
            <a:xfrm>
              <a:off x="1478496" y="3895301"/>
              <a:ext cx="216024" cy="216024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CA408C45-CF62-C015-67A2-C3298A43A9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29804" y="3181448"/>
            <a:ext cx="2396356" cy="239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077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C0DF2-B005-D5FC-21AA-C85E010E0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22CFB12-0EDD-A1C8-CB78-7FD9AC9B9E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322381C-11BC-1974-8AFB-1FBBFBD4F23E}"/>
              </a:ext>
            </a:extLst>
          </p:cNvPr>
          <p:cNvSpPr txBox="1"/>
          <p:nvPr/>
        </p:nvSpPr>
        <p:spPr>
          <a:xfrm>
            <a:off x="0" y="948865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لديكم دقيقتان.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386BC086-1A4D-50BD-1B76-CAE050599804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62E07D37-D040-1103-C430-A96CF7DE6E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69F7E874-70FB-1F04-AA31-3BB09F040D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fr-FR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FR" alt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F1609F9A-E911-E149-01B6-8550812B32AE}"/>
              </a:ext>
            </a:extLst>
          </p:cNvPr>
          <p:cNvGrpSpPr/>
          <p:nvPr/>
        </p:nvGrpSpPr>
        <p:grpSpPr>
          <a:xfrm>
            <a:off x="598756" y="2612972"/>
            <a:ext cx="7712108" cy="3604572"/>
            <a:chOff x="715946" y="1626714"/>
            <a:chExt cx="7712108" cy="3604572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39644C2-ED78-9E75-15C0-2817655AE22C}"/>
                </a:ext>
              </a:extLst>
            </p:cNvPr>
            <p:cNvGrpSpPr/>
            <p:nvPr/>
          </p:nvGrpSpPr>
          <p:grpSpPr>
            <a:xfrm>
              <a:off x="715946" y="1626714"/>
              <a:ext cx="7712108" cy="3604572"/>
              <a:chOff x="715946" y="1626714"/>
              <a:chExt cx="7712108" cy="3604572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6DCA576D-0C66-B962-535E-C5DA1C8377C5}"/>
                  </a:ext>
                </a:extLst>
              </p:cNvPr>
              <p:cNvGrpSpPr/>
              <p:nvPr/>
            </p:nvGrpSpPr>
            <p:grpSpPr>
              <a:xfrm>
                <a:off x="715946" y="1626714"/>
                <a:ext cx="7712108" cy="3604572"/>
                <a:chOff x="715946" y="1626714"/>
                <a:chExt cx="7712108" cy="3604572"/>
              </a:xfrm>
            </p:grpSpPr>
            <p:grpSp>
              <p:nvGrpSpPr>
                <p:cNvPr id="12" name="Groupe 11">
                  <a:extLst>
                    <a:ext uri="{FF2B5EF4-FFF2-40B4-BE49-F238E27FC236}">
                      <a16:creationId xmlns:a16="http://schemas.microsoft.com/office/drawing/2014/main" id="{9880F31D-E80E-39BD-5F6B-0BD5F6620067}"/>
                    </a:ext>
                  </a:extLst>
                </p:cNvPr>
                <p:cNvGrpSpPr/>
                <p:nvPr/>
              </p:nvGrpSpPr>
              <p:grpSpPr>
                <a:xfrm>
                  <a:off x="715946" y="1626714"/>
                  <a:ext cx="7712108" cy="3604572"/>
                  <a:chOff x="715946" y="1626714"/>
                  <a:chExt cx="7712108" cy="3604572"/>
                </a:xfrm>
              </p:grpSpPr>
              <p:grpSp>
                <p:nvGrpSpPr>
                  <p:cNvPr id="15" name="Groupe 14">
                    <a:extLst>
                      <a:ext uri="{FF2B5EF4-FFF2-40B4-BE49-F238E27FC236}">
                        <a16:creationId xmlns:a16="http://schemas.microsoft.com/office/drawing/2014/main" id="{90D90A53-EEE5-2438-6FA9-DD303EDA6BA0}"/>
                      </a:ext>
                    </a:extLst>
                  </p:cNvPr>
                  <p:cNvGrpSpPr/>
                  <p:nvPr/>
                </p:nvGrpSpPr>
                <p:grpSpPr>
                  <a:xfrm>
                    <a:off x="715946" y="1626714"/>
                    <a:ext cx="7712108" cy="3604572"/>
                    <a:chOff x="715946" y="1626714"/>
                    <a:chExt cx="7712108" cy="3604572"/>
                  </a:xfrm>
                </p:grpSpPr>
                <p:grpSp>
                  <p:nvGrpSpPr>
                    <p:cNvPr id="17" name="Groupe 16">
                      <a:extLst>
                        <a:ext uri="{FF2B5EF4-FFF2-40B4-BE49-F238E27FC236}">
                          <a16:creationId xmlns:a16="http://schemas.microsoft.com/office/drawing/2014/main" id="{A1855331-FB86-4954-BE09-40D9AE0769E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15946" y="1626714"/>
                      <a:ext cx="7712108" cy="3604572"/>
                      <a:chOff x="715946" y="1626714"/>
                      <a:chExt cx="7712108" cy="3604572"/>
                    </a:xfrm>
                  </p:grpSpPr>
                  <p:pic>
                    <p:nvPicPr>
                      <p:cNvPr id="19" name="Image 18">
                        <a:extLst>
                          <a:ext uri="{FF2B5EF4-FFF2-40B4-BE49-F238E27FC236}">
                            <a16:creationId xmlns:a16="http://schemas.microsoft.com/office/drawing/2014/main" id="{F55C9BC4-EE0A-D2E3-4928-E55365FFE50E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15946" y="1626714"/>
                        <a:ext cx="7712108" cy="3604572"/>
                      </a:xfrm>
                      <a:prstGeom prst="rect">
                        <a:avLst/>
                      </a:prstGeom>
                    </p:spPr>
                  </p:pic>
                  <p:cxnSp>
                    <p:nvCxnSpPr>
                      <p:cNvPr id="20" name="Connecteur droit 19">
                        <a:extLst>
                          <a:ext uri="{FF2B5EF4-FFF2-40B4-BE49-F238E27FC236}">
                            <a16:creationId xmlns:a16="http://schemas.microsoft.com/office/drawing/2014/main" id="{C8B4DEA2-C2EA-4C6C-06C6-AC8DDC800CA9}"/>
                          </a:ext>
                        </a:extLst>
                      </p:cNvPr>
                      <p:cNvCxnSpPr/>
                      <p:nvPr/>
                    </p:nvCxnSpPr>
                    <p:spPr>
                      <a:xfrm flipV="1">
                        <a:off x="1438332" y="2815181"/>
                        <a:ext cx="0" cy="1296144"/>
                      </a:xfrm>
                      <a:prstGeom prst="line">
                        <a:avLst/>
                      </a:prstGeom>
                      <a:ln>
                        <a:solidFill>
                          <a:srgbClr val="C00000"/>
                        </a:solidFill>
                      </a:ln>
                    </p:spPr>
                    <p:style>
                      <a:lnRef idx="3">
                        <a:schemeClr val="accent2"/>
                      </a:lnRef>
                      <a:fillRef idx="0">
                        <a:schemeClr val="accent2"/>
                      </a:fillRef>
                      <a:effectRef idx="2">
                        <a:schemeClr val="accent2"/>
                      </a:effectRef>
                      <a:fontRef idx="minor">
                        <a:schemeClr val="tx1"/>
                      </a:fontRef>
                    </p:style>
                  </p:cxnSp>
                </p:grp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F701C6C6-D441-B2C7-CD7D-D10B222DB73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59834" y="3895301"/>
                      <a:ext cx="216024" cy="216024"/>
                    </a:xfrm>
                    <a:prstGeom prst="rect">
                      <a:avLst/>
                    </a:prstGeom>
                    <a:solidFill>
                      <a:srgbClr val="C00000"/>
                    </a:solidFill>
                    <a:ln>
                      <a:solidFill>
                        <a:srgbClr val="C0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 dirty="0"/>
                    </a:p>
                  </p:txBody>
                </p:sp>
              </p:grpSp>
              <p:cxnSp>
                <p:nvCxnSpPr>
                  <p:cNvPr id="16" name="Connecteur droit 15">
                    <a:extLst>
                      <a:ext uri="{FF2B5EF4-FFF2-40B4-BE49-F238E27FC236}">
                        <a16:creationId xmlns:a16="http://schemas.microsoft.com/office/drawing/2014/main" id="{7F65AC56-11D9-D1D1-585A-C7B177A6A89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4241322" y="2916945"/>
                    <a:ext cx="944066" cy="1194380"/>
                  </a:xfrm>
                  <a:prstGeom prst="line">
                    <a:avLst/>
                  </a:prstGeom>
                  <a:ln>
                    <a:solidFill>
                      <a:srgbClr val="C00000"/>
                    </a:solidFill>
                  </a:ln>
                </p:spPr>
                <p:style>
                  <a:lnRef idx="3">
                    <a:schemeClr val="accent2"/>
                  </a:lnRef>
                  <a:fillRef idx="0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3" name="Connecteur droit 12">
                  <a:extLst>
                    <a:ext uri="{FF2B5EF4-FFF2-40B4-BE49-F238E27FC236}">
                      <a16:creationId xmlns:a16="http://schemas.microsoft.com/office/drawing/2014/main" id="{00DB4BDB-7846-3446-0C16-F69E8814A34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5094717" y="2978290"/>
                  <a:ext cx="1080120" cy="1114373"/>
                </a:xfrm>
                <a:prstGeom prst="line">
                  <a:avLst/>
                </a:prstGeom>
                <a:ln>
                  <a:solidFill>
                    <a:srgbClr val="C00000"/>
                  </a:solidFill>
                </a:ln>
              </p:spPr>
              <p:style>
                <a:lnRef idx="3">
                  <a:schemeClr val="accent2"/>
                </a:lnRef>
                <a:fillRef idx="0">
                  <a:schemeClr val="accent2"/>
                </a:fillRef>
                <a:effectRef idx="2">
                  <a:schemeClr val="accent2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" name="Arc 10">
                <a:extLst>
                  <a:ext uri="{FF2B5EF4-FFF2-40B4-BE49-F238E27FC236}">
                    <a16:creationId xmlns:a16="http://schemas.microsoft.com/office/drawing/2014/main" id="{EC3D191B-EAC2-DEDC-BC3A-140906694624}"/>
                  </a:ext>
                </a:extLst>
              </p:cNvPr>
              <p:cNvSpPr/>
              <p:nvPr/>
            </p:nvSpPr>
            <p:spPr>
              <a:xfrm rot="20889966">
                <a:off x="5678406" y="3876420"/>
                <a:ext cx="852754" cy="695870"/>
              </a:xfrm>
              <a:prstGeom prst="arc">
                <a:avLst>
                  <a:gd name="adj1" fmla="val 15649225"/>
                  <a:gd name="adj2" fmla="val 0"/>
                </a:avLst>
              </a:prstGeom>
              <a:ln>
                <a:solidFill>
                  <a:srgbClr val="C00000"/>
                </a:solidFill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" name="Arc 5">
              <a:extLst>
                <a:ext uri="{FF2B5EF4-FFF2-40B4-BE49-F238E27FC236}">
                  <a16:creationId xmlns:a16="http://schemas.microsoft.com/office/drawing/2014/main" id="{6C35C96C-405F-46B3-EE20-D543F2475F2E}"/>
                </a:ext>
              </a:extLst>
            </p:cNvPr>
            <p:cNvSpPr/>
            <p:nvPr/>
          </p:nvSpPr>
          <p:spPr>
            <a:xfrm rot="16200000">
              <a:off x="4719718" y="3855002"/>
              <a:ext cx="555072" cy="437818"/>
            </a:xfrm>
            <a:prstGeom prst="arc">
              <a:avLst>
                <a:gd name="adj1" fmla="val 15649225"/>
                <a:gd name="adj2" fmla="val 20892579"/>
              </a:avLst>
            </a:prstGeom>
            <a:ln>
              <a:solidFill>
                <a:srgbClr val="C0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1062326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34944-594C-C463-5E72-AB92340C1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859089F-480E-BEB3-6D03-F6F0F1EE029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E9AB8843-B360-EA82-1027-175F47674EBE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05BBBDEF-9B78-A6E3-4B09-81292B0E5AB1}"/>
              </a:ext>
            </a:extLst>
          </p:cNvPr>
          <p:cNvGrpSpPr/>
          <p:nvPr/>
        </p:nvGrpSpPr>
        <p:grpSpPr>
          <a:xfrm>
            <a:off x="1773572" y="2644631"/>
            <a:ext cx="5793970" cy="2964317"/>
            <a:chOff x="2207927" y="2601942"/>
            <a:chExt cx="5340370" cy="290363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266E250-FC97-37B9-0B8B-73DC7C82A66B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5A1F3F0-F590-0FC8-9617-01BC6DED7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07334" y="3595386"/>
              <a:ext cx="631873" cy="631873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C1D12E06-D3EC-A7CB-8674-0670A4AC94F5}"/>
              </a:ext>
            </a:extLst>
          </p:cNvPr>
          <p:cNvSpPr txBox="1"/>
          <p:nvPr/>
        </p:nvSpPr>
        <p:spPr>
          <a:xfrm>
            <a:off x="2331422" y="3703918"/>
            <a:ext cx="46137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8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59D4C27-3573-0438-60C6-5B6E44E3B8E8}"/>
              </a:ext>
            </a:extLst>
          </p:cNvPr>
          <p:cNvSpPr txBox="1"/>
          <p:nvPr/>
        </p:nvSpPr>
        <p:spPr>
          <a:xfrm>
            <a:off x="3015062" y="4342138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A1A2AAF4-AA0D-CF10-7179-4D83915D5362}"/>
              </a:ext>
            </a:extLst>
          </p:cNvPr>
          <p:cNvSpPr/>
          <p:nvPr/>
        </p:nvSpPr>
        <p:spPr>
          <a:xfrm>
            <a:off x="2939143" y="2144743"/>
            <a:ext cx="3212097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22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D028D63E-CFAA-48BB-595C-BD515A070401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A640753-5100-53E2-9E25-D038E966E7D0}"/>
              </a:ext>
            </a:extLst>
          </p:cNvPr>
          <p:cNvSpPr txBox="1"/>
          <p:nvPr/>
        </p:nvSpPr>
        <p:spPr>
          <a:xfrm>
            <a:off x="1196462" y="3008921"/>
            <a:ext cx="63710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حَلُّ مَسَائِلِ الْبَحْثِ عَنِ الْكُلِّ أَوِ الْجُزْءِ بِاسْتِعْمَالِ نَمُوذَجِ الْأَشْرِطَةِ؛</a:t>
            </a:r>
          </a:p>
        </p:txBody>
      </p:sp>
    </p:spTree>
    <p:extLst>
      <p:ext uri="{BB962C8B-B14F-4D97-AF65-F5344CB8AC3E}">
        <p14:creationId xmlns:p14="http://schemas.microsoft.com/office/powerpoint/2010/main" val="1960072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3C1E30-2296-473C-E753-2C9A29267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626D93-C647-68F5-FF7F-E68E5A6A3ED3}"/>
              </a:ext>
            </a:extLst>
          </p:cNvPr>
          <p:cNvSpPr txBox="1"/>
          <p:nvPr/>
        </p:nvSpPr>
        <p:spPr>
          <a:xfrm>
            <a:off x="1258230" y="89967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r>
              <a:rPr lang="f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C3B910B-2F5A-A3C8-DBEB-D34C925D5DE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6CAE0C6-2C34-7B01-1E8E-5E27F26F79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3578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977492-07D9-38EA-C745-4C0E88A42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44D89C1D-ED65-4FAE-A399-07117C8CF9DD}"/>
              </a:ext>
            </a:extLst>
          </p:cNvPr>
          <p:cNvSpPr txBox="1"/>
          <p:nvPr/>
        </p:nvSpPr>
        <p:spPr>
          <a:xfrm>
            <a:off x="1231973" y="938768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قوموا بحل المسألة التالية، لديكم 5 دقائق.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" name="Groupe 8">
            <a:extLst>
              <a:ext uri="{FF2B5EF4-FFF2-40B4-BE49-F238E27FC236}">
                <a16:creationId xmlns:a16="http://schemas.microsoft.com/office/drawing/2014/main" id="{0A86F455-E15F-3C76-7FC6-E2823D91B28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5" name="Image 11">
              <a:extLst>
                <a:ext uri="{FF2B5EF4-FFF2-40B4-BE49-F238E27FC236}">
                  <a16:creationId xmlns:a16="http://schemas.microsoft.com/office/drawing/2014/main" id="{3F00FC72-FFA2-DE3F-91C6-B7BDB6777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ZoneTexte 12">
              <a:extLst>
                <a:ext uri="{FF2B5EF4-FFF2-40B4-BE49-F238E27FC236}">
                  <a16:creationId xmlns:a16="http://schemas.microsoft.com/office/drawing/2014/main" id="{CE168DB3-8234-55C7-03BD-08C4B56B47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AE136A9-09A5-D841-7584-16DB41C973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8AB96DA9-0019-5228-1738-4036F94589F2}"/>
              </a:ext>
            </a:extLst>
          </p:cNvPr>
          <p:cNvGrpSpPr/>
          <p:nvPr/>
        </p:nvGrpSpPr>
        <p:grpSpPr>
          <a:xfrm>
            <a:off x="295469" y="2133100"/>
            <a:ext cx="8279364" cy="4028727"/>
            <a:chOff x="304799" y="2217076"/>
            <a:chExt cx="8279364" cy="402872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B2D2950-47D3-F0D2-451B-083BCEC2A7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49993"/>
            <a:stretch>
              <a:fillRect/>
            </a:stretch>
          </p:blipFill>
          <p:spPr>
            <a:xfrm flipV="1">
              <a:off x="304799" y="2217076"/>
              <a:ext cx="8279364" cy="1892777"/>
            </a:xfrm>
            <a:prstGeom prst="round2SameRect">
              <a:avLst>
                <a:gd name="adj1" fmla="val 0"/>
                <a:gd name="adj2" fmla="val 10068"/>
              </a:avLst>
            </a:prstGeom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8FC624E-E20B-636E-D015-2D0C487742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35317"/>
            <a:stretch>
              <a:fillRect/>
            </a:stretch>
          </p:blipFill>
          <p:spPr>
            <a:xfrm>
              <a:off x="304799" y="3797563"/>
              <a:ext cx="8279364" cy="2448240"/>
            </a:xfrm>
            <a:prstGeom prst="round2SameRect">
              <a:avLst>
                <a:gd name="adj1" fmla="val 0"/>
                <a:gd name="adj2" fmla="val 8390"/>
              </a:avLst>
            </a:prstGeom>
          </p:spPr>
        </p:pic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1D8B104-FAAA-529D-9D73-0E022BF9AE64}"/>
                </a:ext>
              </a:extLst>
            </p:cNvPr>
            <p:cNvSpPr/>
            <p:nvPr/>
          </p:nvSpPr>
          <p:spPr>
            <a:xfrm>
              <a:off x="382554" y="2288575"/>
              <a:ext cx="8117633" cy="1695597"/>
            </a:xfrm>
            <a:prstGeom prst="roundRect">
              <a:avLst>
                <a:gd name="adj" fmla="val 10421"/>
              </a:avLst>
            </a:prstGeom>
            <a:solidFill>
              <a:srgbClr val="DFDDE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>
                <a:lnSpc>
                  <a:spcPct val="150000"/>
                </a:lnSpc>
              </a:pPr>
              <a:r>
                <a:rPr lang="ar-MA" sz="2400" dirty="0">
                  <a:solidFill>
                    <a:schemeClr val="tx1"/>
                  </a:solidFill>
                </a:rPr>
                <a:t>يَتَوَفَّرُ مُزارِعٌ عَلى 67 حَيَوَاناً فِي مَزْرَعَتِهِ، مِنها 22 دَجَاجَةً وَ13 أَرْنَباً وَعَدَداً مِنَ الأَغْنَامِ. ما عَدَدُ الأَغَنَامِ فِي هَذِهِ الْمَزْرَعَةِ؟</a:t>
              </a:r>
              <a:endParaRPr lang="fr-FR" sz="24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47817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1C492-8F9A-A412-FE56-97A2FE4C6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38F0C2A1-2745-3604-7194-A0EBAAAB1DA3}"/>
              </a:ext>
            </a:extLst>
          </p:cNvPr>
          <p:cNvGrpSpPr/>
          <p:nvPr/>
        </p:nvGrpSpPr>
        <p:grpSpPr>
          <a:xfrm>
            <a:off x="295469" y="2133100"/>
            <a:ext cx="8279364" cy="4028727"/>
            <a:chOff x="304799" y="2217076"/>
            <a:chExt cx="8279364" cy="402872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97C58819-BF41-732B-D274-31807A9DA0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49993"/>
            <a:stretch>
              <a:fillRect/>
            </a:stretch>
          </p:blipFill>
          <p:spPr>
            <a:xfrm flipV="1">
              <a:off x="304799" y="2217076"/>
              <a:ext cx="8279364" cy="1892777"/>
            </a:xfrm>
            <a:prstGeom prst="round2SameRect">
              <a:avLst>
                <a:gd name="adj1" fmla="val 0"/>
                <a:gd name="adj2" fmla="val 10068"/>
              </a:avLst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BE1221CB-DF0B-C536-450B-E92FBE8FFA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35317"/>
            <a:stretch>
              <a:fillRect/>
            </a:stretch>
          </p:blipFill>
          <p:spPr>
            <a:xfrm>
              <a:off x="304799" y="3797563"/>
              <a:ext cx="8279364" cy="2448240"/>
            </a:xfrm>
            <a:prstGeom prst="round2SameRect">
              <a:avLst>
                <a:gd name="adj1" fmla="val 0"/>
                <a:gd name="adj2" fmla="val 8390"/>
              </a:avLst>
            </a:prstGeom>
          </p:spPr>
        </p:pic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122C6E02-2B01-67CD-983A-78948EE460A2}"/>
                </a:ext>
              </a:extLst>
            </p:cNvPr>
            <p:cNvSpPr/>
            <p:nvPr/>
          </p:nvSpPr>
          <p:spPr>
            <a:xfrm>
              <a:off x="382554" y="2288575"/>
              <a:ext cx="8117633" cy="1695597"/>
            </a:xfrm>
            <a:prstGeom prst="roundRect">
              <a:avLst>
                <a:gd name="adj" fmla="val 10421"/>
              </a:avLst>
            </a:prstGeom>
            <a:solidFill>
              <a:srgbClr val="DFDDE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>
                <a:lnSpc>
                  <a:spcPct val="150000"/>
                </a:lnSpc>
              </a:pPr>
              <a:r>
                <a:rPr lang="ar-MA" sz="2400" dirty="0">
                  <a:solidFill>
                    <a:schemeClr val="tx1"/>
                  </a:solidFill>
                </a:rPr>
                <a:t>يَتَوَفَّرُ مُزارِعٌ عَلى 67 حَيَوَاناً فِي مَزْرَعَتِهِ، مِنها 22 دَجَاجَةً وَ13 أَرْنَباً وَعَدَداً مِنَ الأَغْنَامِ. ما عَدَدُ الأَغَنَامِ فِي هَذِهِ الْمَزْرَعَةِ؟</a:t>
              </a:r>
              <a:endParaRPr lang="fr-FR" sz="24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A28C594-471B-562F-7E5C-DF3FBDCBED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E421C86-8054-C07A-BE0F-5F97BB177DF5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الحل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الصحيح هو :</a:t>
            </a:r>
          </a:p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يحتسب الأستاذ نسبة التحكم</a:t>
            </a:r>
            <a:r>
              <a:rPr lang="f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E8BB2945-E24B-6A02-A4BF-E973A586B71C}"/>
              </a:ext>
            </a:extLst>
          </p:cNvPr>
          <p:cNvGrpSpPr/>
          <p:nvPr/>
        </p:nvGrpSpPr>
        <p:grpSpPr>
          <a:xfrm>
            <a:off x="802431" y="4422710"/>
            <a:ext cx="2931050" cy="895738"/>
            <a:chOff x="886407" y="4040155"/>
            <a:chExt cx="2931050" cy="895738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246940B-6FD5-A30D-8529-C427FAF6ADE4}"/>
                </a:ext>
              </a:extLst>
            </p:cNvPr>
            <p:cNvSpPr/>
            <p:nvPr/>
          </p:nvSpPr>
          <p:spPr>
            <a:xfrm>
              <a:off x="886407" y="4040155"/>
              <a:ext cx="2931050" cy="44786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rgbClr val="C00000"/>
                  </a:solidFill>
                </a:rPr>
                <a:t>67</a:t>
              </a:r>
              <a:endParaRPr lang="fr-FR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07676E1-A9CA-0CB5-07BF-406360B7E6ED}"/>
                </a:ext>
              </a:extLst>
            </p:cNvPr>
            <p:cNvSpPr/>
            <p:nvPr/>
          </p:nvSpPr>
          <p:spPr>
            <a:xfrm>
              <a:off x="886409" y="4488024"/>
              <a:ext cx="1192124" cy="44786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rgbClr val="C00000"/>
                  </a:solidFill>
                </a:rPr>
                <a:t>22</a:t>
              </a:r>
              <a:endParaRPr lang="fr-FR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4A3972E-50D3-CCB7-6A8B-0B993C832D7A}"/>
                </a:ext>
              </a:extLst>
            </p:cNvPr>
            <p:cNvSpPr/>
            <p:nvPr/>
          </p:nvSpPr>
          <p:spPr>
            <a:xfrm>
              <a:off x="2080723" y="4488023"/>
              <a:ext cx="619251" cy="44786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rgbClr val="C00000"/>
                  </a:solidFill>
                </a:rPr>
                <a:t>13</a:t>
              </a:r>
              <a:endParaRPr lang="fr-FR" sz="20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4BFDFB26-D110-5FFC-61DE-3C38787090BA}"/>
              </a:ext>
            </a:extLst>
          </p:cNvPr>
          <p:cNvSpPr/>
          <p:nvPr/>
        </p:nvSpPr>
        <p:spPr>
          <a:xfrm>
            <a:off x="4350541" y="4787209"/>
            <a:ext cx="2920483" cy="447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>
                <a:solidFill>
                  <a:srgbClr val="C00000"/>
                </a:solidFill>
              </a:rPr>
              <a:t>67 – 22 – 13 = 32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1DA35A7-3F9A-8CD5-6AF0-5FDAAA90CC35}"/>
              </a:ext>
            </a:extLst>
          </p:cNvPr>
          <p:cNvSpPr/>
          <p:nvPr/>
        </p:nvSpPr>
        <p:spPr>
          <a:xfrm>
            <a:off x="3461657" y="5702218"/>
            <a:ext cx="4979438" cy="447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C00000"/>
                </a:solidFill>
              </a:rPr>
              <a:t>عَدَدُ الأَغَنَامِ فِي هَذِهِ الْمَزْرَعَةِ</a:t>
            </a:r>
            <a:r>
              <a:rPr lang="fr-FR" sz="2400" b="1" dirty="0">
                <a:solidFill>
                  <a:srgbClr val="C00000"/>
                </a:solidFill>
              </a:rPr>
              <a:t> </a:t>
            </a:r>
            <a:r>
              <a:rPr lang="ar-MA" sz="2400" b="1" dirty="0">
                <a:solidFill>
                  <a:srgbClr val="C00000"/>
                </a:solidFill>
              </a:rPr>
              <a:t>هو </a:t>
            </a:r>
            <a:r>
              <a:rPr lang="fr-FR" sz="2400" b="1" dirty="0">
                <a:solidFill>
                  <a:srgbClr val="C00000"/>
                </a:solidFill>
              </a:rPr>
              <a:t>32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64D3EEC-84D5-9CEB-C472-E354BC019C90}"/>
              </a:ext>
            </a:extLst>
          </p:cNvPr>
          <p:cNvSpPr/>
          <p:nvPr/>
        </p:nvSpPr>
        <p:spPr>
          <a:xfrm>
            <a:off x="2613807" y="4870578"/>
            <a:ext cx="1119674" cy="44786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rgbClr val="C0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8765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84CF1-BC0E-B17D-B71A-DC56D9D9C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D8F2C51-6B19-2D49-9C76-46EC81AFEF1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0A53E680-9C1F-36CC-AAE6-2E87FEE90E3B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481643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28AE617-AC67-2EAD-027D-3C37505CBFA1}"/>
              </a:ext>
            </a:extLst>
          </p:cNvPr>
          <p:cNvGrpSpPr/>
          <p:nvPr/>
        </p:nvGrpSpPr>
        <p:grpSpPr>
          <a:xfrm>
            <a:off x="1773572" y="2644631"/>
            <a:ext cx="5793970" cy="2964317"/>
            <a:chOff x="2207927" y="2601942"/>
            <a:chExt cx="5340370" cy="290363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A48A844-B225-3853-B14F-5AF821A2D228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05C35AE-EA09-E1AB-E542-89354B8F1C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07334" y="4211297"/>
              <a:ext cx="631873" cy="631873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A0FAA341-B2E8-34A0-A772-2B7BE234F96A}"/>
              </a:ext>
            </a:extLst>
          </p:cNvPr>
          <p:cNvSpPr txBox="1"/>
          <p:nvPr/>
        </p:nvSpPr>
        <p:spPr>
          <a:xfrm>
            <a:off x="2331422" y="370391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التحقق (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احتساب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6D6247A-9A9E-1C75-8C16-6AA89AB711A4}"/>
              </a:ext>
            </a:extLst>
          </p:cNvPr>
          <p:cNvSpPr txBox="1"/>
          <p:nvPr/>
        </p:nvSpPr>
        <p:spPr>
          <a:xfrm>
            <a:off x="3015063" y="4377558"/>
            <a:ext cx="38570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BD573002-0301-0581-52A6-498B50305D7A}"/>
              </a:ext>
            </a:extLst>
          </p:cNvPr>
          <p:cNvSpPr/>
          <p:nvPr/>
        </p:nvSpPr>
        <p:spPr>
          <a:xfrm>
            <a:off x="2901820" y="2144743"/>
            <a:ext cx="3249420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22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486260B4-15E1-C1FF-F902-0D162DFB3533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1AA95D3-0BB3-6835-631A-828713251675}"/>
              </a:ext>
            </a:extLst>
          </p:cNvPr>
          <p:cNvSpPr txBox="1"/>
          <p:nvPr/>
        </p:nvSpPr>
        <p:spPr>
          <a:xfrm>
            <a:off x="1196462" y="3008921"/>
            <a:ext cx="63710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حَلُّ مَسَائِلِ الْبَحْثِ عَنِ الْكُلِّ أَوِ الْجُزْءِ بِاسْتِعْمَالِ نَمُوذَجِ الْأَشْرِطَةِ؛</a:t>
            </a:r>
          </a:p>
        </p:txBody>
      </p:sp>
    </p:spTree>
    <p:extLst>
      <p:ext uri="{BB962C8B-B14F-4D97-AF65-F5344CB8AC3E}">
        <p14:creationId xmlns:p14="http://schemas.microsoft.com/office/powerpoint/2010/main" val="3108855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61132-D723-EBFF-3C6E-A5C0DE9C3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07A3FF42-2FEC-53B3-402C-8C064C5B6B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4436" y="1838130"/>
            <a:ext cx="6675128" cy="4510655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4686CD-2C7B-6660-A91A-A27896C396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DEAD64E-907B-219B-802D-9930169D5BE8}"/>
              </a:ext>
            </a:extLst>
          </p:cNvPr>
          <p:cNvSpPr txBox="1"/>
          <p:nvPr/>
        </p:nvSpPr>
        <p:spPr>
          <a:xfrm>
            <a:off x="1465006" y="862060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57.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6DBB914-5589-42E6-3213-ABBE42572A9D}"/>
              </a:ext>
            </a:extLst>
          </p:cNvPr>
          <p:cNvSpPr/>
          <p:nvPr/>
        </p:nvSpPr>
        <p:spPr>
          <a:xfrm>
            <a:off x="1399592" y="3410338"/>
            <a:ext cx="2771191" cy="1422919"/>
          </a:xfrm>
          <a:prstGeom prst="roundRect">
            <a:avLst>
              <a:gd name="adj" fmla="val 9986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0762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DCD19-4942-CA14-64BF-2B06FC2CE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B9353686-0A59-BA2F-F571-83C7E7A966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500" y="2008172"/>
            <a:ext cx="7639239" cy="4274686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45A1F6-A8C5-F1B9-41B7-4FE38EB48F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19E9618-14A8-C960-1A04-6877931F502E}"/>
              </a:ext>
            </a:extLst>
          </p:cNvPr>
          <p:cNvSpPr txBox="1"/>
          <p:nvPr/>
        </p:nvSpPr>
        <p:spPr>
          <a:xfrm>
            <a:off x="481938" y="9577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لحل هذه المسألة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2C37EB3C-169A-53C5-C04A-6CFFF0A17211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D2269B86-FCD8-ECEA-A1E6-E295BB5CEB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33223F78-2784-9711-E5A6-911BCB9306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1B983C7E-D7EF-E62F-7A9E-C21319A3C9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8892" y="3886502"/>
            <a:ext cx="2396356" cy="239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535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F18CE-E8C9-A2AC-69F1-64F7F9631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6DF3FE5-2517-E762-153C-85BE54713E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500" y="2008172"/>
            <a:ext cx="7639239" cy="4274686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3C503A1-427D-398D-5E19-53D304E27F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361723D-03BD-3F23-775C-E578A73B3668}"/>
              </a:ext>
            </a:extLst>
          </p:cNvPr>
          <p:cNvSpPr txBox="1"/>
          <p:nvPr/>
        </p:nvSpPr>
        <p:spPr>
          <a:xfrm>
            <a:off x="0" y="948865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دقيقتان.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44827F40-909E-F57A-0E0E-A08B10C085B7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07D48046-7193-C312-B5D5-E7C1DF144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D049C5C6-B12D-A3E0-A88C-11EFF39DEC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2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70E4A7B0-FEA8-F41E-0858-DF3E9CBA0CDE}"/>
              </a:ext>
            </a:extLst>
          </p:cNvPr>
          <p:cNvSpPr/>
          <p:nvPr/>
        </p:nvSpPr>
        <p:spPr>
          <a:xfrm>
            <a:off x="4184774" y="4254756"/>
            <a:ext cx="2920483" cy="447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>
                <a:solidFill>
                  <a:srgbClr val="C00000"/>
                </a:solidFill>
              </a:rPr>
              <a:t>183-122-31 = 30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710A5C-CA3D-6D32-1665-251FB8258C2B}"/>
              </a:ext>
            </a:extLst>
          </p:cNvPr>
          <p:cNvSpPr/>
          <p:nvPr/>
        </p:nvSpPr>
        <p:spPr>
          <a:xfrm>
            <a:off x="4362063" y="5133514"/>
            <a:ext cx="698997" cy="447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fr-FR" sz="2400" b="1" dirty="0">
                <a:solidFill>
                  <a:srgbClr val="C00000"/>
                </a:solidFill>
              </a:rPr>
              <a:t>30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D979A17-A674-B3C5-1D47-E26C297A9F09}"/>
              </a:ext>
            </a:extLst>
          </p:cNvPr>
          <p:cNvGrpSpPr/>
          <p:nvPr/>
        </p:nvGrpSpPr>
        <p:grpSpPr>
          <a:xfrm>
            <a:off x="1017032" y="4422710"/>
            <a:ext cx="2584584" cy="895738"/>
            <a:chOff x="1017032" y="4422710"/>
            <a:chExt cx="2584584" cy="895738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30D1D521-633D-58FE-E2E0-E39FC5BF84A0}"/>
                </a:ext>
              </a:extLst>
            </p:cNvPr>
            <p:cNvGrpSpPr/>
            <p:nvPr/>
          </p:nvGrpSpPr>
          <p:grpSpPr>
            <a:xfrm>
              <a:off x="1017032" y="4422710"/>
              <a:ext cx="2584584" cy="895738"/>
              <a:chOff x="886407" y="4040155"/>
              <a:chExt cx="2537928" cy="895738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AFEE6F7-2E66-69E1-DF38-8FEDB3E3A95E}"/>
                  </a:ext>
                </a:extLst>
              </p:cNvPr>
              <p:cNvSpPr/>
              <p:nvPr/>
            </p:nvSpPr>
            <p:spPr>
              <a:xfrm>
                <a:off x="886407" y="4040155"/>
                <a:ext cx="2537927" cy="447869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rgbClr val="C00000"/>
                    </a:solidFill>
                  </a:rPr>
                  <a:t>183</a:t>
                </a: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2A282DEB-2365-1A4C-6B82-68CD06963D37}"/>
                  </a:ext>
                </a:extLst>
              </p:cNvPr>
              <p:cNvSpPr/>
              <p:nvPr/>
            </p:nvSpPr>
            <p:spPr>
              <a:xfrm>
                <a:off x="886408" y="4488024"/>
                <a:ext cx="1041209" cy="447869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rgbClr val="C00000"/>
                    </a:solidFill>
                  </a:rPr>
                  <a:t>122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EC2E7C86-9F99-AC46-CF9E-84AA2158BDC4}"/>
                  </a:ext>
                </a:extLst>
              </p:cNvPr>
              <p:cNvSpPr/>
              <p:nvPr/>
            </p:nvSpPr>
            <p:spPr>
              <a:xfrm>
                <a:off x="2656012" y="4488023"/>
                <a:ext cx="768323" cy="447869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rgbClr val="C00000"/>
                    </a:solidFill>
                  </a:rPr>
                  <a:t>?</a:t>
                </a:r>
              </a:p>
            </p:txBody>
          </p:sp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F3BB3D9-70F3-EABB-FF2A-4B72306DB91F}"/>
                </a:ext>
              </a:extLst>
            </p:cNvPr>
            <p:cNvSpPr/>
            <p:nvPr/>
          </p:nvSpPr>
          <p:spPr>
            <a:xfrm>
              <a:off x="2081800" y="4870578"/>
              <a:ext cx="737368" cy="44786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rgbClr val="C00000"/>
                  </a:solidFill>
                </a:rPr>
                <a:t>31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9512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911697" y="327085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6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E0284-13AB-8715-42D5-EC702AB57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5D60967-4A90-8D2F-3AB9-ADB3F52337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D0B337F-E3DB-9CC4-6473-F573BC99ED6C}"/>
              </a:ext>
            </a:extLst>
          </p:cNvPr>
          <p:cNvSpPr txBox="1"/>
          <p:nvPr/>
        </p:nvSpPr>
        <p:spPr>
          <a:xfrm>
            <a:off x="255698" y="955377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56 و 57.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990BF00-B810-ABD5-A911-1F13D80C47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4436" y="1838130"/>
            <a:ext cx="6675128" cy="4510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94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F4ADE-EE9E-BFC6-B525-6019BAE4C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275ED8D-1D0E-17A9-7EA3-F9CA87920D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AF275C-02C8-B105-9127-0337C89F4208}"/>
              </a:ext>
            </a:extLst>
          </p:cNvPr>
          <p:cNvSpPr txBox="1"/>
          <p:nvPr/>
        </p:nvSpPr>
        <p:spPr>
          <a:xfrm>
            <a:off x="367005" y="955377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1FC9217E-FA5C-D84C-0E44-A7974A59A7C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72000" y="2282300"/>
            <a:ext cx="2114090" cy="33762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F8BFD477-9D69-8B01-FE7E-7A00B88D3BA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51137" y="2252392"/>
            <a:ext cx="1941172" cy="345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843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2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4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3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5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14718</TotalTime>
  <Words>1351</Words>
  <Application>Microsoft Office PowerPoint</Application>
  <PresentationFormat>Affichage à l'écran (4:3)</PresentationFormat>
  <Paragraphs>328</Paragraphs>
  <Slides>58</Slides>
  <Notes>9</Notes>
  <HiddenSlides>0</HiddenSlides>
  <MMClips>4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58</vt:i4>
      </vt:variant>
    </vt:vector>
  </HeadingPairs>
  <TitlesOfParts>
    <vt:vector size="77" baseType="lpstr">
      <vt:lpstr>Dosis</vt:lpstr>
      <vt:lpstr>Aptos Display</vt:lpstr>
      <vt:lpstr>Chalkboard</vt:lpstr>
      <vt:lpstr>Calibri</vt:lpstr>
      <vt:lpstr>Wingdings</vt:lpstr>
      <vt:lpstr>DengXian</vt:lpstr>
      <vt:lpstr>Aptos</vt:lpstr>
      <vt:lpstr>Arial</vt:lpstr>
      <vt:lpstr>Effra CC Arbc</vt:lpstr>
      <vt:lpstr>2_Conception personnalisée</vt:lpstr>
      <vt:lpstr>Page d'entree</vt:lpstr>
      <vt:lpstr>partie 1</vt:lpstr>
      <vt:lpstr>1_partie 1</vt:lpstr>
      <vt:lpstr>2_Page d'entree</vt:lpstr>
      <vt:lpstr>4_Conception personnalisée</vt:lpstr>
      <vt:lpstr>2_partie 1</vt:lpstr>
      <vt:lpstr>3_partie 1</vt:lpstr>
      <vt:lpstr>3_Conception personnalisée</vt:lpstr>
      <vt:lpstr>5_Conception personnalisée</vt:lpstr>
      <vt:lpstr>Présentation PowerPoint</vt:lpstr>
      <vt:lpstr>Présentation PowerPoint</vt:lpstr>
      <vt:lpstr>برمجة الأسبوع الخامس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HASSAN.OULHOU</dc:creator>
  <cp:lastModifiedBy>EL HAMDOUNI BTIHAJ</cp:lastModifiedBy>
  <cp:revision>9</cp:revision>
  <cp:lastPrinted>2025-08-13T10:11:39Z</cp:lastPrinted>
  <dcterms:created xsi:type="dcterms:W3CDTF">2025-08-01T12:31:49Z</dcterms:created>
  <dcterms:modified xsi:type="dcterms:W3CDTF">2025-11-23T10:07:22Z</dcterms:modified>
</cp:coreProperties>
</file>