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5"/>
  </p:notesMasterIdLst>
  <p:handoutMasterIdLst>
    <p:handoutMasterId r:id="rId76"/>
  </p:handoutMasterIdLst>
  <p:sldIdLst>
    <p:sldId id="779" r:id="rId8"/>
    <p:sldId id="948" r:id="rId9"/>
    <p:sldId id="738" r:id="rId10"/>
    <p:sldId id="780" r:id="rId11"/>
    <p:sldId id="1011" r:id="rId12"/>
    <p:sldId id="741" r:id="rId13"/>
    <p:sldId id="746" r:id="rId14"/>
    <p:sldId id="825" r:id="rId15"/>
    <p:sldId id="914" r:id="rId16"/>
    <p:sldId id="2134806637" r:id="rId17"/>
    <p:sldId id="2134806709" r:id="rId18"/>
    <p:sldId id="2134806708" r:id="rId19"/>
    <p:sldId id="769" r:id="rId20"/>
    <p:sldId id="768" r:id="rId21"/>
    <p:sldId id="870" r:id="rId22"/>
    <p:sldId id="2134806681" r:id="rId23"/>
    <p:sldId id="2134806700" r:id="rId24"/>
    <p:sldId id="2134806722" r:id="rId25"/>
    <p:sldId id="898" r:id="rId26"/>
    <p:sldId id="977" r:id="rId27"/>
    <p:sldId id="2134806707" r:id="rId28"/>
    <p:sldId id="850" r:id="rId29"/>
    <p:sldId id="899" r:id="rId30"/>
    <p:sldId id="984" r:id="rId31"/>
    <p:sldId id="978" r:id="rId32"/>
    <p:sldId id="2134807038" r:id="rId33"/>
    <p:sldId id="2134807039" r:id="rId34"/>
    <p:sldId id="2134807040" r:id="rId35"/>
    <p:sldId id="2134807041" r:id="rId36"/>
    <p:sldId id="2134807042" r:id="rId37"/>
    <p:sldId id="2134807043" r:id="rId38"/>
    <p:sldId id="2134807044" r:id="rId39"/>
    <p:sldId id="2134807045" r:id="rId40"/>
    <p:sldId id="919" r:id="rId41"/>
    <p:sldId id="979" r:id="rId42"/>
    <p:sldId id="942" r:id="rId43"/>
    <p:sldId id="920" r:id="rId44"/>
    <p:sldId id="2134807036" r:id="rId45"/>
    <p:sldId id="2134807046" r:id="rId46"/>
    <p:sldId id="943" r:id="rId47"/>
    <p:sldId id="2134807047" r:id="rId48"/>
    <p:sldId id="2134806689" r:id="rId49"/>
    <p:sldId id="2134806665" r:id="rId50"/>
    <p:sldId id="2134806664" r:id="rId51"/>
    <p:sldId id="2134807014" r:id="rId52"/>
    <p:sldId id="2134807015" r:id="rId53"/>
    <p:sldId id="2134807016" r:id="rId54"/>
    <p:sldId id="2134807048" r:id="rId55"/>
    <p:sldId id="2134807049" r:id="rId56"/>
    <p:sldId id="2134807050" r:id="rId57"/>
    <p:sldId id="2134807051" r:id="rId58"/>
    <p:sldId id="2134807052" r:id="rId59"/>
    <p:sldId id="2134807053" r:id="rId60"/>
    <p:sldId id="2134806696" r:id="rId61"/>
    <p:sldId id="848" r:id="rId62"/>
    <p:sldId id="921" r:id="rId63"/>
    <p:sldId id="922" r:id="rId64"/>
    <p:sldId id="924" r:id="rId65"/>
    <p:sldId id="925" r:id="rId66"/>
    <p:sldId id="849" r:id="rId67"/>
    <p:sldId id="2134806697" r:id="rId68"/>
    <p:sldId id="2134806706" r:id="rId69"/>
    <p:sldId id="858" r:id="rId70"/>
    <p:sldId id="868" r:id="rId71"/>
    <p:sldId id="869" r:id="rId72"/>
    <p:sldId id="764" r:id="rId73"/>
    <p:sldId id="949" r:id="rId74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3A8F98"/>
    <a:srgbClr val="CF1F3C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D1B81-0097-4241-AE71-33BC18702194}" v="61" dt="2025-11-22T14:52:39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microsoft.com/office/2018/10/relationships/authors" Target="author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1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notesMaster" Target="notesMasters/notesMaster1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2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23/11/2025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89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4.mp4"/><Relationship Id="rId7" Type="http://schemas.openxmlformats.org/officeDocument/2006/relationships/image" Target="../media/image2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4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M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9788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تَعَرُّفُ أَنْواعِ الزَّوايا: الحادَّةُ والْقائِمَةُ وَالمُنْفَرِجَةُ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اِسْتِعْمالُ الْمِسْطَرَةِ لِإنْشاءِ قِطَعٍ وَمُسْتَقيماتٍ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الْكُلِّ أَوِ الْجُزْءِ (3)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الزَّوايا: الحادَّةُ والْقائِمَةُ وَالمُنْفَرِجَةُ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المَسَائِلِ (البَحْثُ عَنِ الكُلِّ أَوِ الجُزْءِ)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C5CC46-B23E-BC36-D018-D3E18E5E3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458" y="2491909"/>
            <a:ext cx="5812680" cy="394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651769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19784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09796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598288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140638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84654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17378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395040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686612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133370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830833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592634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5" y="3835273"/>
            <a:ext cx="63132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مَسَائِلِ الكُلِّ أَوِ الجُزْءِ بِاسْتِعْمَالِ نَمُوذَجِ الأَشرِطَةِ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112940-9F7B-E67E-6695-3C4CCA470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430" y="1902372"/>
            <a:ext cx="6513139" cy="443811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53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408387" y="2139211"/>
            <a:ext cx="2831058" cy="116608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6 بسرعة، لديكم دقيقة واحدة.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D6903F-EBC8-6AFD-570A-CCF3A029BA07}"/>
              </a:ext>
            </a:extLst>
          </p:cNvPr>
          <p:cNvGrpSpPr/>
          <p:nvPr/>
        </p:nvGrpSpPr>
        <p:grpSpPr>
          <a:xfrm>
            <a:off x="315310" y="2417379"/>
            <a:ext cx="8281421" cy="3314394"/>
            <a:chOff x="315310" y="2417379"/>
            <a:chExt cx="8281421" cy="331439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BCC9F0B-3F7D-3146-4E1E-A7527954D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5310" y="2417379"/>
              <a:ext cx="8281421" cy="3314394"/>
            </a:xfrm>
            <a:prstGeom prst="rect">
              <a:avLst/>
            </a:prstGeom>
          </p:spPr>
        </p:pic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EC6215D9-1E80-FCF0-611A-A8D308FF0B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5216" y="2806262"/>
              <a:ext cx="225685" cy="166063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0A032779-909B-287E-9BFB-B439DB0949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8474" y="2869324"/>
              <a:ext cx="105388" cy="190944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64E15FF-1E42-CF9B-A799-7C4A4D1F99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5425" y="2969172"/>
              <a:ext cx="0" cy="18025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EDAE97-E03B-68E8-C7FE-01E127D7F9D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64069" y="8712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4064994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017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17 + .. = 20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847491" y="388350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  3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30EC2A-7133-6407-EC4B-A34359E4BF27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18 + ..  = 20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F787867-D163-5EF3-24D1-50C1669AF222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25 + .. = 30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E250CAA-0AD1-7D13-6160-36431555A033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+ .. = 40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008398B-B7DA-985C-B2B0-FB7511563A8E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42 + .. = 50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3F96615-5500-AD24-B769-37BB50C0B505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30 + .. = 40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576F168-7D98-9BAE-6072-80A44965687D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74 + .. = 80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62B8B94-6571-3A07-49E9-343E8EAF1D35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21 + .. = 30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DAD94D-7723-D915-12C2-FCE4E150D6B2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53 + .. = 60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636035A-018A-A508-A128-AE9E140EC3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A015700-C006-47BD-35E1-F5589E199EC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1AE3DFE-C4A7-3D6B-C939-9695D17BE6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38C225-CC1B-C969-4181-D5DDACCE5C04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A6805E-F296-8AE0-8219-02741A385A3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1593299-037F-3DE3-5C78-FB41DF18396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43CB5CD-41BB-0AA0-606A-025366A2F461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61D071A-2A1F-7347-A5C7-C65AB061A3B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C2E5C6D-C76F-7A34-E25F-225925480C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873F14F-7B69-C12F-DD60-C4EB269B128E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1615E83-DC7D-6D2A-D4C0-0F583DCDBFC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5444CCD-A071-8B95-FCE1-2134A5B7C71E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2EED06-FB37-1F3A-7F0B-189BC0D71137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AFF2247-842B-8F54-C909-BEE4768B9CC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D4B314-EADE-514C-59DE-ECF60B8553C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7B06BCB-6900-5951-B2EC-7196E8E9BFC7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39010FB-4283-3D81-ADEF-396E466D208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84C8BB3-3BC2-DA47-0BFE-859A2A7D6E4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67E1119-6970-CE8A-682B-8C7FC1293871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07B67D3-C684-B5A8-5D20-F4164C7EAD6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133E5DE-B823-4BC7-4612-DCDE1532BFF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966FA83-7E30-EF1D-0113-D1FDD9B449C4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8C7FFA8-DAC2-2356-A224-55760A934EF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B294282-1B7F-9D9A-16BC-4938CE6458F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F9D968-A536-754E-203E-9D7A21E691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964FA7C-C079-27D0-BC6E-2FD603BF4D6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173D1F2-EB2F-A298-ADA4-928793879E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964C009-95ED-8F91-DF07-55342DC735F1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7A82CB3-9862-67E1-9C52-F5ABEE3D7E4A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A01E75F-A47E-0446-D500-BEA984F16FE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326E4C12-7116-A606-1A2B-12D9EAB4AE95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64908E2-9352-E586-8042-0E85353BAA2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6E2EC9-3346-87B3-F574-C4340A7E84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FFA1DC9-1F4C-F746-CA21-AFFFFEFC02D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3F90DC8-CF64-86BA-DD22-D824960584E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7C7EF911-2B81-1D0D-F9C9-804572CC23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F0C18BE3-3100-B78C-4EB9-291ED62AF0B9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E8B7DC6-3CED-8EBB-B18B-95DD58F2BBE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3C5CD0DD-079F-BFF8-0B08-4B0EC5D00D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8C52EB9-1996-02DE-B246-F509D90ED7BD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124258F-B812-7A0C-0B3A-3887186894E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C4D9676-4DA3-E510-6F67-C124CB5853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67B92CE3-AEE8-1331-2204-494CFBC9F46A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835A2EB-7660-29E3-68B7-B89FA6E4F6B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FED0753C-9CC3-D5E7-3C51-C03891CFEF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465EAC0-7A43-44D9-FF20-BC15F77359E9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2C14B4F-BED5-3C83-751A-B0C755ACCE5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2560629-6D36-FCB7-834A-22D52DEEA57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DCF51B1-0DD6-6D1E-D675-4CC34FF479E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8C2EDAE-3ED9-C913-A154-D37CECF1DDF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18 + </a:t>
            </a:r>
            <a:r>
              <a:rPr lang="fr-MA" sz="2000" b="1" dirty="0">
                <a:solidFill>
                  <a:srgbClr val="FF0000"/>
                </a:solidFill>
              </a:rPr>
              <a:t>2</a:t>
            </a:r>
            <a:r>
              <a:rPr lang="fr-MA" b="1" dirty="0">
                <a:solidFill>
                  <a:schemeClr val="tx1"/>
                </a:solidFill>
              </a:rPr>
              <a:t>  = 20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34FAE3-2E52-0D50-B057-901E394CC86F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25 + </a:t>
            </a:r>
            <a:r>
              <a:rPr lang="fr-MA" sz="2000" b="1" dirty="0">
                <a:solidFill>
                  <a:srgbClr val="FF0000"/>
                </a:solidFill>
              </a:rPr>
              <a:t>5</a:t>
            </a:r>
            <a:r>
              <a:rPr lang="fr-MA" b="1" dirty="0">
                <a:solidFill>
                  <a:schemeClr val="tx1"/>
                </a:solidFill>
              </a:rPr>
              <a:t> = 30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F5AA31-BBFB-D30A-8ECD-837C261CBB8C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+ </a:t>
            </a:r>
            <a:r>
              <a:rPr lang="fr-MA" sz="2000" b="1" dirty="0">
                <a:solidFill>
                  <a:srgbClr val="FF0000"/>
                </a:solidFill>
              </a:rPr>
              <a:t>4</a:t>
            </a:r>
            <a:r>
              <a:rPr lang="fr-MA" b="1" dirty="0">
                <a:solidFill>
                  <a:schemeClr val="tx1"/>
                </a:solidFill>
              </a:rPr>
              <a:t> = 40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2D0909-127D-8575-6C77-E99991334BF0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42 + </a:t>
            </a:r>
            <a:r>
              <a:rPr lang="fr-MA" sz="2000" b="1" dirty="0">
                <a:solidFill>
                  <a:srgbClr val="FF0000"/>
                </a:solidFill>
              </a:rPr>
              <a:t>8</a:t>
            </a:r>
            <a:r>
              <a:rPr lang="fr-MA" b="1" dirty="0">
                <a:solidFill>
                  <a:schemeClr val="tx1"/>
                </a:solidFill>
              </a:rPr>
              <a:t> = 50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5C1FE49-C795-3AEE-4B26-045D3E1062B1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30 + </a:t>
            </a:r>
            <a:r>
              <a:rPr lang="fr-MA" sz="2000" b="1" dirty="0">
                <a:solidFill>
                  <a:srgbClr val="FF0000"/>
                </a:solidFill>
              </a:rPr>
              <a:t>10</a:t>
            </a:r>
            <a:r>
              <a:rPr lang="fr-MA" b="1" dirty="0">
                <a:solidFill>
                  <a:schemeClr val="tx1"/>
                </a:solidFill>
              </a:rPr>
              <a:t> = 40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46CECEB-ACD5-BAA3-D96A-9E892E324B3B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74 + </a:t>
            </a:r>
            <a:r>
              <a:rPr lang="fr-MA" sz="2000" b="1" dirty="0">
                <a:solidFill>
                  <a:srgbClr val="FF0000"/>
                </a:solidFill>
              </a:rPr>
              <a:t>6</a:t>
            </a:r>
            <a:r>
              <a:rPr lang="fr-MA" b="1" dirty="0">
                <a:solidFill>
                  <a:schemeClr val="tx1"/>
                </a:solidFill>
              </a:rPr>
              <a:t> = 80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9E500D2-AFDE-71A1-8639-32E1B9738F40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21 + </a:t>
            </a:r>
            <a:r>
              <a:rPr lang="fr-MA" sz="2000" b="1" dirty="0">
                <a:solidFill>
                  <a:srgbClr val="FF0000"/>
                </a:solidFill>
              </a:rPr>
              <a:t>9</a:t>
            </a:r>
            <a:r>
              <a:rPr lang="fr-MA" b="1" dirty="0">
                <a:solidFill>
                  <a:schemeClr val="tx1"/>
                </a:solidFill>
              </a:rPr>
              <a:t> = 30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6799DD-591C-AA3F-D768-3C27DC9551A3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53 + </a:t>
            </a:r>
            <a:r>
              <a:rPr lang="fr-MA" sz="2000" b="1" dirty="0">
                <a:solidFill>
                  <a:srgbClr val="FF0000"/>
                </a:solidFill>
              </a:rPr>
              <a:t>7</a:t>
            </a:r>
            <a:r>
              <a:rPr lang="fr-MA" b="1" dirty="0">
                <a:solidFill>
                  <a:schemeClr val="tx1"/>
                </a:solidFill>
              </a:rPr>
              <a:t> = 60</a:t>
            </a: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468CED-1942-C634-6600-E8CE93E1EF2A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المسألة التالية، باستعمال نموذج الأشرطة، خُطْوَةً خطوة.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48BA33-D9EB-CF18-7557-09A68EEA9BF0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BA35CF3-87A2-3012-38B1-26365AA6F1FA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9749FB1-B9CF-A4D6-DAFC-1525EFC62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D1C180D-8F46-9119-3AA6-868BB1CE5961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7266B126-D804-FA6C-12D5-60954E553E42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958CEB-56A2-81CA-F904-876E8C54FA78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52AA434-5B35-4BB5-916C-8E8EA1C263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E5500568-C70A-3919-0051-C5A4EA1C447E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E57686B-D3B1-47D6-1681-C278B271EB45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6878305-80FA-3C36-6642-D1DC993FD5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7406AC7C-33FA-9BC9-6D56-50D2D2C8917B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80E9F2-B0F9-95F7-633B-55F90C9856C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9ACEF6-4E84-5E8D-8C56-19DFFF3EF7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CE2E3B4-92D2-D2DD-C8F9-815F7D7BEA18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97DDAEC-32C9-8F1B-B927-395BFF9C52AA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7EFA7332-F33F-26E2-1529-016FFEC751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 ثم حددوا المطلوب.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DC0537-49CA-F504-B4C4-978445195536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EE8753-C54D-E93E-6B32-1567B0A5C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1E8EBAEC-0750-048B-7780-562B47023C81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3BEC9A5-2847-5E4A-2D7F-95C7DE30ED4C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44A25B3-8398-647A-7304-2B33E99878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F40F06C8-0EA9-FD1C-7B49-394222A9FE3F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FC87E51-AF10-2609-C8AC-5C273AB5D373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9FD6A97-ED1A-35CE-0C32-B9490CA808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1A680A2D-099B-7648-00D0-AFF641C4DDE5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790B6FB-C8C3-ACC7-F83F-84618CFBA15E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F4726B1-5878-881B-BD4C-6F5B14F084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0D4C8D-61FE-B67D-133C-4BFF6A1D096F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9D8EDB9-B83A-F096-4741-305D806EA4CC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E6BA812-0B7A-A03C-E616-EA8F2DEEB2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المطلوب؟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61AC162-4107-DA2F-B6ED-647D50F5B290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517048" y="854031"/>
            <a:ext cx="6979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الأمتار الناقصة في ارتفاع الصومعة عن الارتفاع الأصلي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D5241E-29DE-7CD5-C221-F4288FAFD0BA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E7C34A-9E14-E9BA-F0D4-986AF7C3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50D3F79D-F49E-A3D8-DD69-90859A4A3790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A8A3CE0-135A-2F0A-8C77-08636F0E8297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C05A06E-F17E-DA94-3505-3EE2D24AD9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C22A476-A75D-90FB-1BCB-1C24824E6F7F}"/>
              </a:ext>
            </a:extLst>
          </p:cNvPr>
          <p:cNvSpPr/>
          <p:nvPr/>
        </p:nvSpPr>
        <p:spPr>
          <a:xfrm>
            <a:off x="4632170" y="1927765"/>
            <a:ext cx="180930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أَسْتَخْرِجُ الْمُعْطياتِ وَاُمَثِّلُها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BB4ED41-8F77-CE78-D661-35C1E28475C9}"/>
              </a:ext>
            </a:extLst>
          </p:cNvPr>
          <p:cNvSpPr>
            <a:spLocks noChangeAspect="1"/>
          </p:cNvSpPr>
          <p:nvPr/>
        </p:nvSpPr>
        <p:spPr>
          <a:xfrm>
            <a:off x="643863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BF0E5C77-CC73-2BF1-897B-FD5F147445FB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A9B7A3-FA5E-0993-8E6D-2348CC1F05B1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E857693-CD91-A956-77D7-DF1903800A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775E12-8196-085F-702C-A96C2C494DD8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ECD1C32-9EF1-E1AB-BC70-3C22BD593702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BF63B072-8602-F23C-425F-2872652940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482934-FC33-1A9A-21A4-5EC1BDA10522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بِارْتِفَاع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9F336D-37B0-1D85-ABDF-26D4F2ECE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809F3A-BDEA-EDBA-60D9-EE8EC1F8D57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157B-8609-4294-1012-382199A3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E0988A-745A-1F6D-BC28-EC16198AD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0" name="Group 12">
            <a:extLst>
              <a:ext uri="{FF2B5EF4-FFF2-40B4-BE49-F238E27FC236}">
                <a16:creationId xmlns:a16="http://schemas.microsoft.com/office/drawing/2014/main" id="{D81B8538-FF6F-86B6-6FF6-9F1A3343F779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AC70F92-82F4-BE98-50D1-9E678F0E1F09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FA15C87D-C454-4D91-CB54-90CF987796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9950DAB-50AB-21C1-CFE1-824B6695CADD}"/>
              </a:ext>
            </a:extLst>
          </p:cNvPr>
          <p:cNvSpPr/>
          <p:nvPr/>
        </p:nvSpPr>
        <p:spPr>
          <a:xfrm>
            <a:off x="4632170" y="1927765"/>
            <a:ext cx="180930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أَسْتَخْرِجُ الْمُعْطياتِ وَاُمَثِّلُها</a:t>
            </a: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B499F14E-04A2-1B2F-154F-63C163AD9DA4}"/>
              </a:ext>
            </a:extLst>
          </p:cNvPr>
          <p:cNvSpPr>
            <a:spLocks noChangeAspect="1"/>
          </p:cNvSpPr>
          <p:nvPr/>
        </p:nvSpPr>
        <p:spPr>
          <a:xfrm>
            <a:off x="643863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275F9920-6B2F-1119-1C69-9C5DCAB41BC2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0A6B75C6-F1CD-6662-1025-78BF70435FAA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12278688-ABAF-1169-E72A-2D0E7AE74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 12">
            <a:extLst>
              <a:ext uri="{FF2B5EF4-FFF2-40B4-BE49-F238E27FC236}">
                <a16:creationId xmlns:a16="http://schemas.microsoft.com/office/drawing/2014/main" id="{231319D0-2B8B-D95B-031B-1A17F66E3003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35456F9-67D2-FE33-FE0B-DFFA8FA7799D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C4E4D864-E54A-2E36-2298-1EE543A94A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499C76EF-02FD-CFF5-C723-348DAEDEB68F}"/>
              </a:ext>
            </a:extLst>
          </p:cNvPr>
          <p:cNvSpPr txBox="1"/>
          <p:nvPr/>
        </p:nvSpPr>
        <p:spPr>
          <a:xfrm>
            <a:off x="5486399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31E50F3-C4E1-CF08-8201-B588853B750B}"/>
              </a:ext>
            </a:extLst>
          </p:cNvPr>
          <p:cNvSpPr txBox="1"/>
          <p:nvPr/>
        </p:nvSpPr>
        <p:spPr>
          <a:xfrm>
            <a:off x="1691147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كُــلٌّ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7D63426-ABFE-E344-9ABD-9C8A6E00BA2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نوع المعطى: اكتبوا فقط كُلّ أو جُزء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25EC70-C19E-8E65-5F8B-097A6F3C0341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بِارْتِفَاع</a:t>
            </a:r>
            <a:r>
              <a:rPr lang="ar-MA" sz="28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5525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1BECC5-4658-6650-CEDC-0A43770418DC}"/>
              </a:ext>
            </a:extLst>
          </p:cNvPr>
          <p:cNvSpPr txBox="1"/>
          <p:nvPr/>
        </p:nvSpPr>
        <p:spPr>
          <a:xfrm>
            <a:off x="5486399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482F9F-AE64-DC77-E04B-A1C16B152624}"/>
              </a:ext>
            </a:extLst>
          </p:cNvPr>
          <p:cNvSpPr txBox="1"/>
          <p:nvPr/>
        </p:nvSpPr>
        <p:spPr>
          <a:xfrm>
            <a:off x="1691147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كُــلٌّ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"ارتفاع 86 مترا" في المسألة، تمثل كُلّ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C95D36-6F2B-BA87-E2CE-0494CE2341BA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حَسَّانَ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بِارْتِفَاع</a:t>
            </a:r>
            <a:r>
              <a:rPr lang="ar-MA" sz="28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86 مِتْراً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لَكِنَّ ارْتِفَاعَهَا الْحَالِي هُوَ 44 مِتْراً فَقَطْ.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21F00-A7A6-8735-A7E4-5A5CC881D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B84AD4-471F-BC7D-2958-7D461C1F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0" name="Group 12">
            <a:extLst>
              <a:ext uri="{FF2B5EF4-FFF2-40B4-BE49-F238E27FC236}">
                <a16:creationId xmlns:a16="http://schemas.microsoft.com/office/drawing/2014/main" id="{7C9DC20C-97DC-D702-216C-A4F00D26C6FB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9D61A94-F4B1-72CD-41EE-D4105FC34C43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kumimoji="0" lang="ar-SA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94BBFBF2-192B-0E6F-2AD7-EF57156F0C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B58F0E3-DA43-08C6-FC4E-864496847BEF}"/>
              </a:ext>
            </a:extLst>
          </p:cNvPr>
          <p:cNvSpPr/>
          <p:nvPr/>
        </p:nvSpPr>
        <p:spPr>
          <a:xfrm>
            <a:off x="4632170" y="1927765"/>
            <a:ext cx="180930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أَسْتَخْرِجُ الْمُعْطياتِ وَاُمَثِّلُها</a:t>
            </a: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18DF41F2-198A-173B-EDA0-A6FD1D1BBA7E}"/>
              </a:ext>
            </a:extLst>
          </p:cNvPr>
          <p:cNvSpPr>
            <a:spLocks noChangeAspect="1"/>
          </p:cNvSpPr>
          <p:nvPr/>
        </p:nvSpPr>
        <p:spPr>
          <a:xfrm>
            <a:off x="643863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F79A4F87-5A86-2B58-3234-71F4ABDDAE84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517834F-B099-39A9-939F-11E054F7EC25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20227310-36E3-0735-2DFD-98963D0B1C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 12">
            <a:extLst>
              <a:ext uri="{FF2B5EF4-FFF2-40B4-BE49-F238E27FC236}">
                <a16:creationId xmlns:a16="http://schemas.microsoft.com/office/drawing/2014/main" id="{51313807-FC4B-98C4-CB62-FD615AE4C909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DC91033-646E-821F-B02D-90B05F2A8EBD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7F52350-6208-B73D-0AEC-43D21B2970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19A71978-E835-3C7C-145A-E8F72C325921}"/>
              </a:ext>
            </a:extLst>
          </p:cNvPr>
          <p:cNvSpPr txBox="1"/>
          <p:nvPr/>
        </p:nvSpPr>
        <p:spPr>
          <a:xfrm>
            <a:off x="5486399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623490B-5A1F-89AE-3EF5-2BC6D92526E8}"/>
              </a:ext>
            </a:extLst>
          </p:cNvPr>
          <p:cNvSpPr txBox="1"/>
          <p:nvPr/>
        </p:nvSpPr>
        <p:spPr>
          <a:xfrm>
            <a:off x="1691147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كُــلٌّ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B0E057-7628-E7CA-A773-A7787F028DA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نوع المعطى: اكتبوا فقط كُلّ أو جُزء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EDAF48-6B94-EBE6-B488-38F7B6B423E6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86 مِتْراً، 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لَكِنَّ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ارْتِفَاعَهَا الْحَالِي هُوَ 44 مِتْراً فَقَطْ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334346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9EF86-9281-C7BB-6619-950C1713B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38D867-6086-9FE3-4C69-A2B9EE39B3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79522A-061A-4390-CD82-BC2EB3C88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89AED6-0C2F-7617-540B-F6DABB31AAE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157595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0A89D-AAFE-D3DE-C000-D49CFDCDA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586446-ABAD-5EE7-2A4A-E558A0A61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89452F-F191-DF96-3D67-28AFDE6A5F5B}"/>
              </a:ext>
            </a:extLst>
          </p:cNvPr>
          <p:cNvSpPr txBox="1"/>
          <p:nvPr/>
        </p:nvSpPr>
        <p:spPr>
          <a:xfrm>
            <a:off x="5486399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8FBB0E-501D-3173-73CD-CDF509113EC0}"/>
              </a:ext>
            </a:extLst>
          </p:cNvPr>
          <p:cNvSpPr txBox="1"/>
          <p:nvPr/>
        </p:nvSpPr>
        <p:spPr>
          <a:xfrm>
            <a:off x="1691147" y="5077522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كُــلٌّ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2E136A-EBE0-743F-9128-BF4D87A8B34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هذه العبارة  في المسألة، تمثل جُزءاً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3E8730-2936-14BF-372B-81E47209C8B0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86 مِتْراً، 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لَكِنَّ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ارْتِفَاعَهَا الْحَالِي هُوَ 44 مِتْراً فَقَطْ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19758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0A33-7F39-F281-11D5-E07750B4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DC5887-8735-5A39-9996-97E2AD822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0" name="Group 12">
            <a:extLst>
              <a:ext uri="{FF2B5EF4-FFF2-40B4-BE49-F238E27FC236}">
                <a16:creationId xmlns:a16="http://schemas.microsoft.com/office/drawing/2014/main" id="{2CC7AF0D-76DC-021B-42CA-05B47798A700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6C87DF9-B414-CAEA-22FF-041990AB5A83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kumimoji="0" lang="ar-SA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45C0DF5-6C14-351A-8FC3-BB5478815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E863EEC-F0CE-4C4D-5C59-BA0FDABFF149}"/>
              </a:ext>
            </a:extLst>
          </p:cNvPr>
          <p:cNvSpPr/>
          <p:nvPr/>
        </p:nvSpPr>
        <p:spPr>
          <a:xfrm>
            <a:off x="4632170" y="1927765"/>
            <a:ext cx="180930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أَسْتَخْرِجُ الْمُعْطياتِ وَاُمَثِّلُها</a:t>
            </a: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AE01195C-53BE-C10F-BA6B-4F49317AA09F}"/>
              </a:ext>
            </a:extLst>
          </p:cNvPr>
          <p:cNvSpPr>
            <a:spLocks noChangeAspect="1"/>
          </p:cNvSpPr>
          <p:nvPr/>
        </p:nvSpPr>
        <p:spPr>
          <a:xfrm>
            <a:off x="643863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2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2CDB18C6-229E-8FC7-2AD7-E7DCD11DB2BF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EF8B0F6-13C8-78E5-BB95-EE2D8FB8AEAB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34D0F3E2-8E9B-E131-A57C-259B59133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 12">
            <a:extLst>
              <a:ext uri="{FF2B5EF4-FFF2-40B4-BE49-F238E27FC236}">
                <a16:creationId xmlns:a16="http://schemas.microsoft.com/office/drawing/2014/main" id="{91FD8501-6D39-8A16-4C4B-5B09C2CE9E03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A9A3C27F-DE15-9D5E-A157-0876BFB1BC1E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88D42F50-C845-2D42-1789-B74854622F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72B1F22-5356-657A-9380-5722231C7EF3}"/>
              </a:ext>
            </a:extLst>
          </p:cNvPr>
          <p:cNvGrpSpPr/>
          <p:nvPr/>
        </p:nvGrpSpPr>
        <p:grpSpPr>
          <a:xfrm>
            <a:off x="2736835" y="4994533"/>
            <a:ext cx="3658665" cy="1004752"/>
            <a:chOff x="2857748" y="4994533"/>
            <a:chExt cx="3658665" cy="100475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CAC423D-9424-C74A-CD78-63D5567B4B64}"/>
                </a:ext>
              </a:extLst>
            </p:cNvPr>
            <p:cNvSpPr/>
            <p:nvPr/>
          </p:nvSpPr>
          <p:spPr>
            <a:xfrm>
              <a:off x="2857749" y="5496910"/>
              <a:ext cx="2034861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>
                  <a:solidFill>
                    <a:schemeClr val="tx1"/>
                  </a:solidFill>
                </a:rPr>
                <a:t>...............</a:t>
              </a:r>
              <a:endParaRPr lang="fr-FR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D70976-7551-055C-3750-DE079B93F72B}"/>
                </a:ext>
              </a:extLst>
            </p:cNvPr>
            <p:cNvSpPr/>
            <p:nvPr/>
          </p:nvSpPr>
          <p:spPr>
            <a:xfrm>
              <a:off x="4892610" y="5496909"/>
              <a:ext cx="1623803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tx1"/>
                  </a:solidFill>
                </a:rPr>
                <a:t>...............</a:t>
              </a:r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E9ECD49-37B8-B7A3-57EC-619459D678E6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chemeClr val="tx1"/>
                  </a:solidFill>
                </a:rPr>
                <a:t>...............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E004736-9EA7-C595-376A-1C00E5994651}"/>
              </a:ext>
            </a:extLst>
          </p:cNvPr>
          <p:cNvSpPr txBox="1"/>
          <p:nvPr/>
        </p:nvSpPr>
        <p:spPr>
          <a:xfrm>
            <a:off x="1513490" y="854031"/>
            <a:ext cx="5983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ارسموا،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نموذج الأشرطة، ثم مثلوا عليه معطيات المسألة.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D71EF9-BDFC-EE66-A834-C76AE9B35D6C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</a:t>
            </a:r>
            <a:r>
              <a:rPr lang="ar-MA" sz="28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لَكِنَّ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ارْتِفَاعَهَا الْحَالِي هُوَ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44 مِتْراً فَقَطْ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371262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5F39B-2463-632F-9CD4-5AE549F69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1FFA44-E355-962D-85A3-804C04BB149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2E3F05-60CD-D4CA-1BC5-9AA5712D0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5F6FC1-4C47-593D-B691-79B6217DB43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5259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86EF8-8B8C-3A3C-3990-7ECAF9B4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E9B478-B4D5-3D76-0EE0-9822185EF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0DE1178-0C89-B766-9DE4-626C46BEAA36}"/>
              </a:ext>
            </a:extLst>
          </p:cNvPr>
          <p:cNvGrpSpPr/>
          <p:nvPr/>
        </p:nvGrpSpPr>
        <p:grpSpPr>
          <a:xfrm>
            <a:off x="2742667" y="4342892"/>
            <a:ext cx="3658665" cy="1004752"/>
            <a:chOff x="2857748" y="4994533"/>
            <a:chExt cx="3658665" cy="10047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ED365B2-3DEF-5CF2-AF5A-5E27CF179261}"/>
                </a:ext>
              </a:extLst>
            </p:cNvPr>
            <p:cNvSpPr/>
            <p:nvPr/>
          </p:nvSpPr>
          <p:spPr>
            <a:xfrm>
              <a:off x="2857749" y="5496910"/>
              <a:ext cx="207160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ln w="0"/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44 مِتْراً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B9E82D-870D-C76D-82E9-4A8B7D4B54B5}"/>
                </a:ext>
              </a:extLst>
            </p:cNvPr>
            <p:cNvSpPr/>
            <p:nvPr/>
          </p:nvSpPr>
          <p:spPr>
            <a:xfrm>
              <a:off x="4929351" y="5496909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</a:rPr>
                <a:t>؟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06D04B-FE91-49BA-B1FB-7080939818DA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0D14904C-DDC1-8125-EC0E-7DD2447B74A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هذا هو التمثيل الصحيح لمعطيات المسألة.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3462EF-5DB2-5AC4-572F-ED8DFEA0F0BB}"/>
              </a:ext>
            </a:extLst>
          </p:cNvPr>
          <p:cNvSpPr txBox="1"/>
          <p:nvPr/>
        </p:nvSpPr>
        <p:spPr>
          <a:xfrm>
            <a:off x="2742667" y="4367373"/>
            <a:ext cx="3658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endParaRPr lang="fr-FR" sz="2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8AD362-9555-A41C-5FC1-BE6016403BEA}"/>
              </a:ext>
            </a:extLst>
          </p:cNvPr>
          <p:cNvSpPr/>
          <p:nvPr/>
        </p:nvSpPr>
        <p:spPr>
          <a:xfrm>
            <a:off x="559089" y="2140843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</a:t>
            </a:r>
            <a:r>
              <a:rPr lang="ar-MA" sz="28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لَكِنَّ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ارْتِفَاعَهَا الْحَالِي هُوَ </a:t>
            </a:r>
            <a:r>
              <a:rPr kumimoji="0" lang="ar-MA" sz="28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44 مِتْراً فَقَطْ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كَمْ مِتْراً يَنْقُصُ مِنَ الارْتِفَاعِ الْمُخَطَّطِ لَهُ فِي الأَصْلِ؟</a:t>
            </a:r>
          </a:p>
        </p:txBody>
      </p:sp>
    </p:spTree>
    <p:extLst>
      <p:ext uri="{BB962C8B-B14F-4D97-AF65-F5344CB8AC3E}">
        <p14:creationId xmlns:p14="http://schemas.microsoft.com/office/powerpoint/2010/main" val="230087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1D385218-1BBD-4113-B29C-C71ABECD0F9D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4F1A94-3298-36DA-7CBD-06E1BE32419A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CF5DA13A-3B6C-83B3-FA81-DF950D856C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B8E250A8-30B1-2DC9-DBEE-E784CBF0F1C6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A7CB91-C4DD-534F-E88A-B1B04DDD9E5E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25D5A94-3FDE-C633-3CB0-94D92272CF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6E3B9D7-EB40-8357-3343-63F786242DF3}"/>
              </a:ext>
            </a:extLst>
          </p:cNvPr>
          <p:cNvSpPr/>
          <p:nvPr/>
        </p:nvSpPr>
        <p:spPr>
          <a:xfrm>
            <a:off x="2262757" y="1927765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248298E-B211-2040-43E7-D2F35B335422}"/>
              </a:ext>
            </a:extLst>
          </p:cNvPr>
          <p:cNvSpPr>
            <a:spLocks noChangeAspect="1"/>
          </p:cNvSpPr>
          <p:nvPr/>
        </p:nvSpPr>
        <p:spPr>
          <a:xfrm>
            <a:off x="414406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4" name="Group 12">
            <a:extLst>
              <a:ext uri="{FF2B5EF4-FFF2-40B4-BE49-F238E27FC236}">
                <a16:creationId xmlns:a16="http://schemas.microsoft.com/office/drawing/2014/main" id="{DF65ABDF-EF34-7A60-7F8D-62533097BDFF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4784B49-1266-5DFC-E379-07496CB6BC48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CFF0C57-734F-4724-9303-97C12D1BB0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3001681-561B-D205-B815-822F6FB3358E}"/>
              </a:ext>
            </a:extLst>
          </p:cNvPr>
          <p:cNvGrpSpPr/>
          <p:nvPr/>
        </p:nvGrpSpPr>
        <p:grpSpPr>
          <a:xfrm>
            <a:off x="2652753" y="3248903"/>
            <a:ext cx="3658665" cy="1004752"/>
            <a:chOff x="2857748" y="4994533"/>
            <a:chExt cx="3658665" cy="100475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2B28CF4-1BC6-C359-032F-65080B72D5D1}"/>
                </a:ext>
              </a:extLst>
            </p:cNvPr>
            <p:cNvSpPr/>
            <p:nvPr/>
          </p:nvSpPr>
          <p:spPr>
            <a:xfrm>
              <a:off x="2857749" y="5496910"/>
              <a:ext cx="207160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44 مِتْراً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716ABA2-37EB-9297-17F4-814C9890B43C}"/>
                </a:ext>
              </a:extLst>
            </p:cNvPr>
            <p:cNvSpPr/>
            <p:nvPr/>
          </p:nvSpPr>
          <p:spPr>
            <a:xfrm>
              <a:off x="4929351" y="5496909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0070C0"/>
                  </a:solidFill>
                </a:rPr>
                <a:t>؟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418D33-E94E-E27B-C5DA-3CDD132D8D51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69811DA3-6749-D531-7ECF-20BBBB75E22A}"/>
              </a:ext>
            </a:extLst>
          </p:cNvPr>
          <p:cNvSpPr txBox="1"/>
          <p:nvPr/>
        </p:nvSpPr>
        <p:spPr>
          <a:xfrm>
            <a:off x="2652753" y="3273384"/>
            <a:ext cx="3658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ln w="0"/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5B6219-03C9-4A64-06E4-81E2415BF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320A76F-950B-D8F7-7B4C-3075D171C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650" y="5577840"/>
            <a:ext cx="4260640" cy="712427"/>
          </a:xfrm>
          <a:prstGeom prst="rect">
            <a:avLst/>
          </a:prstGeom>
        </p:spPr>
      </p:pic>
      <p:grpSp>
        <p:nvGrpSpPr>
          <p:cNvPr id="16" name="Group 12">
            <a:extLst>
              <a:ext uri="{FF2B5EF4-FFF2-40B4-BE49-F238E27FC236}">
                <a16:creationId xmlns:a16="http://schemas.microsoft.com/office/drawing/2014/main" id="{264F9892-A313-4972-CC93-206AFBE69988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CD0FBB-AA2E-9A51-663A-0F3067FC5AD1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B3F09EA-AB07-A142-1D4D-DCE3ABF8F5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EB0F9D38-7F22-13F8-273D-762F5FB02246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C518394-6F7F-4196-3DF0-E03D67ECEBE2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DF8B5CE-DE2E-8A3B-1510-B43FA34145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007B65-36D7-AD17-CB53-0E03F50EA6AF}"/>
              </a:ext>
            </a:extLst>
          </p:cNvPr>
          <p:cNvSpPr/>
          <p:nvPr/>
        </p:nvSpPr>
        <p:spPr>
          <a:xfrm>
            <a:off x="2262757" y="1927765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</a:t>
            </a:r>
            <a:r>
              <a:rPr lang="ar-S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مُتَساويَةَ </a:t>
            </a:r>
            <a:r>
              <a:rPr lang="ar-MA" sz="14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الْحَلّ</a:t>
            </a:r>
            <a:endParaRPr lang="ar-SA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954AAD8-3C8F-F6B9-C7B7-507EBF0CB89A}"/>
              </a:ext>
            </a:extLst>
          </p:cNvPr>
          <p:cNvSpPr>
            <a:spLocks noChangeAspect="1"/>
          </p:cNvSpPr>
          <p:nvPr/>
        </p:nvSpPr>
        <p:spPr>
          <a:xfrm>
            <a:off x="4144060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5" name="Group 12">
            <a:extLst>
              <a:ext uri="{FF2B5EF4-FFF2-40B4-BE49-F238E27FC236}">
                <a16:creationId xmlns:a16="http://schemas.microsoft.com/office/drawing/2014/main" id="{1EECAEC9-9886-CDA9-F277-1EBC7545C239}"/>
              </a:ext>
            </a:extLst>
          </p:cNvPr>
          <p:cNvGrpSpPr/>
          <p:nvPr/>
        </p:nvGrpSpPr>
        <p:grpSpPr>
          <a:xfrm>
            <a:off x="291919" y="1927765"/>
            <a:ext cx="1904836" cy="551406"/>
            <a:chOff x="6320295" y="1914188"/>
            <a:chExt cx="1904836" cy="55140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68FBDC7-0E98-B9F8-C606-A9A4A4FE608F}"/>
                </a:ext>
              </a:extLst>
            </p:cNvPr>
            <p:cNvSpPr/>
            <p:nvPr/>
          </p:nvSpPr>
          <p:spPr>
            <a:xfrm>
              <a:off x="6320295" y="1914188"/>
              <a:ext cx="147221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ar-SA" sz="1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18FA530-C4E8-F78F-618B-7C023D03D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2513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2196755" y="854031"/>
            <a:ext cx="5299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متساوية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 المناسبة لنموذج الأشرطة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0DA7BF3-5449-FBDC-1E9B-300A2F17CD5D}"/>
              </a:ext>
            </a:extLst>
          </p:cNvPr>
          <p:cNvGrpSpPr/>
          <p:nvPr/>
        </p:nvGrpSpPr>
        <p:grpSpPr>
          <a:xfrm>
            <a:off x="2652753" y="3248903"/>
            <a:ext cx="3658665" cy="1004752"/>
            <a:chOff x="2857748" y="4994533"/>
            <a:chExt cx="3658665" cy="100475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8920D1-BE3D-9700-3D16-739BFD305642}"/>
                </a:ext>
              </a:extLst>
            </p:cNvPr>
            <p:cNvSpPr/>
            <p:nvPr/>
          </p:nvSpPr>
          <p:spPr>
            <a:xfrm>
              <a:off x="2857749" y="5496910"/>
              <a:ext cx="207160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44 مِتْراً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E0B93B-86CA-46DD-5E14-282BA5A73E20}"/>
                </a:ext>
              </a:extLst>
            </p:cNvPr>
            <p:cNvSpPr/>
            <p:nvPr/>
          </p:nvSpPr>
          <p:spPr>
            <a:xfrm>
              <a:off x="4929351" y="5496909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0070C0"/>
                  </a:solidFill>
                </a:rPr>
                <a:t>؟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FF1EAB3-8302-5BA9-A68B-162652EC39D6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00FE6B5-E282-1AF7-1644-823EA3B56A89}"/>
              </a:ext>
            </a:extLst>
          </p:cNvPr>
          <p:cNvSpPr txBox="1"/>
          <p:nvPr/>
        </p:nvSpPr>
        <p:spPr>
          <a:xfrm>
            <a:off x="2652753" y="3273384"/>
            <a:ext cx="3658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ln w="0"/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8072-64EF-4359-C112-576C0979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1FD27-843A-2FFF-CC90-875C1A13A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66FA395-9CD2-1DD9-CFE7-2FBCE547F025}"/>
              </a:ext>
            </a:extLst>
          </p:cNvPr>
          <p:cNvSpPr/>
          <p:nvPr/>
        </p:nvSpPr>
        <p:spPr>
          <a:xfrm>
            <a:off x="2806263" y="4498197"/>
            <a:ext cx="3331781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86 – 44 = 42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57AF921-7516-78CA-7EE5-E4024719D983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الحل المناسبة لنموذج الأشرطة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– 44 = 42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C6D9F34-EF9D-2D47-B5EC-BB17230199A9}"/>
              </a:ext>
            </a:extLst>
          </p:cNvPr>
          <p:cNvGrpSpPr/>
          <p:nvPr/>
        </p:nvGrpSpPr>
        <p:grpSpPr>
          <a:xfrm>
            <a:off x="2652753" y="2881044"/>
            <a:ext cx="3658665" cy="1004752"/>
            <a:chOff x="2857748" y="4994533"/>
            <a:chExt cx="3658665" cy="10047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FC1E86-65D8-7F95-8D95-D15A3D82A210}"/>
                </a:ext>
              </a:extLst>
            </p:cNvPr>
            <p:cNvSpPr/>
            <p:nvPr/>
          </p:nvSpPr>
          <p:spPr>
            <a:xfrm>
              <a:off x="2857749" y="5496910"/>
              <a:ext cx="207160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ln w="0"/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44 مِتْراً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6BA0E8-777B-18A0-5DDF-BAE6C7C94D7B}"/>
                </a:ext>
              </a:extLst>
            </p:cNvPr>
            <p:cNvSpPr/>
            <p:nvPr/>
          </p:nvSpPr>
          <p:spPr>
            <a:xfrm>
              <a:off x="4929351" y="5496909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0070C0"/>
                  </a:solidFill>
                </a:rPr>
                <a:t>؟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5E8E63-3054-7A3D-3702-3E2CC3E47837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307DB46C-30A6-9D7B-F4BC-9509E5026191}"/>
              </a:ext>
            </a:extLst>
          </p:cNvPr>
          <p:cNvSpPr txBox="1"/>
          <p:nvPr/>
        </p:nvSpPr>
        <p:spPr>
          <a:xfrm>
            <a:off x="2652753" y="2905525"/>
            <a:ext cx="3658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ln w="0"/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 مِتْراً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12DD-E4F5-2FCE-EF57-61E07F496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F3498-0AE9-F1AE-65DE-5BF4F9285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39B1454-80AC-6B4D-06F7-2021E70CB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0B87517D-5DC9-7DB7-B784-E54C10F591A0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BB53D6B-2E32-11E9-4E43-9227ED784AA4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95526AD-2CFB-5B86-0F52-CF5E66BB6B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D3A0B080-0786-E171-437D-60E6D61A79D9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C2CAC5-2174-5659-5FBB-493611DD1444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E8231C4-41E4-335E-8895-584A248DA3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D5098E4A-C589-AF2B-C745-E10FF9BF89D7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CF36CA4-5190-0D1C-BCE1-ECC47040565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5D824B7-35D5-BC3C-B3AA-12D0D9D393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EDCEE63-08A0-64DA-DCF9-A094404FE34F}"/>
              </a:ext>
            </a:extLst>
          </p:cNvPr>
          <p:cNvSpPr/>
          <p:nvPr/>
        </p:nvSpPr>
        <p:spPr>
          <a:xfrm>
            <a:off x="291919" y="1927765"/>
            <a:ext cx="147221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</a:t>
            </a:r>
            <a:endParaRPr lang="fr-FR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C89B64A7-DC63-1EB7-821C-90D843990DB0}"/>
              </a:ext>
            </a:extLst>
          </p:cNvPr>
          <p:cNvSpPr>
            <a:spLocks noChangeAspect="1"/>
          </p:cNvSpPr>
          <p:nvPr/>
        </p:nvSpPr>
        <p:spPr>
          <a:xfrm>
            <a:off x="1764137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4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79B98A6-DB0D-801C-0C6C-68982B127E8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3E14AB-C876-2705-F857-B2CD890D46E0}"/>
              </a:ext>
            </a:extLst>
          </p:cNvPr>
          <p:cNvSpPr/>
          <p:nvPr/>
        </p:nvSpPr>
        <p:spPr>
          <a:xfrm>
            <a:off x="2806263" y="4929116"/>
            <a:ext cx="3331781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86 – 44 = 42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2551779-3246-68F0-C080-A493B2ED4C7B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86 مِتْراً، لَكِنَّ ارْتِفَاعَهَا الْحَالِي هُوَ 44 مِتْراً فَقَطْ. </a:t>
            </a: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مِتْ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راً يَنْقُصُ مِنَ الارْتِفَاعِ الْمُخَطَّطِ لَهُ فِي الأَصْلِ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065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5D97-E3B4-5880-747D-901A319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335C3B-8F50-2B5F-E6AE-93A5A421C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DBF0313-3845-E761-7AC4-AAA32969D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06AD319-2F60-9AA0-4890-916038736737}"/>
              </a:ext>
            </a:extLst>
          </p:cNvPr>
          <p:cNvGrpSpPr/>
          <p:nvPr/>
        </p:nvGrpSpPr>
        <p:grpSpPr>
          <a:xfrm>
            <a:off x="6937250" y="1927765"/>
            <a:ext cx="1659193" cy="551406"/>
            <a:chOff x="6779283" y="1914188"/>
            <a:chExt cx="1603164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0CC0D69-BBC7-3A5A-3989-2488617BBA1D}"/>
                </a:ext>
              </a:extLst>
            </p:cNvPr>
            <p:cNvSpPr/>
            <p:nvPr/>
          </p:nvSpPr>
          <p:spPr>
            <a:xfrm>
              <a:off x="6779283" y="1914188"/>
              <a:ext cx="117239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E3250FAC-6BAC-C55B-BD61-CC85254C7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7CC596F6-FAEF-66EB-DD97-B50FE614B888}"/>
              </a:ext>
            </a:extLst>
          </p:cNvPr>
          <p:cNvGrpSpPr/>
          <p:nvPr/>
        </p:nvGrpSpPr>
        <p:grpSpPr>
          <a:xfrm>
            <a:off x="4632170" y="1927765"/>
            <a:ext cx="2239078" cy="551406"/>
            <a:chOff x="6123705" y="1914188"/>
            <a:chExt cx="2239078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A4E776-B9D7-7DE3-84F7-76E09EC932F5}"/>
                </a:ext>
              </a:extLst>
            </p:cNvPr>
            <p:cNvSpPr/>
            <p:nvPr/>
          </p:nvSpPr>
          <p:spPr>
            <a:xfrm>
              <a:off x="6123705" y="1914188"/>
              <a:ext cx="180930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A777F01-A943-781D-635F-89CF784B88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822CC40F-9A6C-6291-516C-4A8D7F2E6CE2}"/>
              </a:ext>
            </a:extLst>
          </p:cNvPr>
          <p:cNvGrpSpPr/>
          <p:nvPr/>
        </p:nvGrpSpPr>
        <p:grpSpPr>
          <a:xfrm>
            <a:off x="2262757" y="1927765"/>
            <a:ext cx="2303411" cy="551406"/>
            <a:chOff x="6059372" y="1914188"/>
            <a:chExt cx="2303411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C97FBC3-D70E-6128-3B63-8C4D6A4CDA6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الْحَلّ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32A84161-86F6-F502-EB3C-495FAE5DF1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14EDB32-909B-C603-30EA-2BCFCB8CF8C3}"/>
              </a:ext>
            </a:extLst>
          </p:cNvPr>
          <p:cNvSpPr/>
          <p:nvPr/>
        </p:nvSpPr>
        <p:spPr>
          <a:xfrm>
            <a:off x="291919" y="1927765"/>
            <a:ext cx="147221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/>
            <a:r>
              <a:rPr lang="ar-SA" sz="14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الْحَلِّ</a:t>
            </a:r>
            <a:endParaRPr lang="fr-FR" sz="14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93EDEA5E-2583-C393-2FD9-4BC4EEE8D24F}"/>
              </a:ext>
            </a:extLst>
          </p:cNvPr>
          <p:cNvSpPr>
            <a:spLocks noChangeAspect="1"/>
          </p:cNvSpPr>
          <p:nvPr/>
        </p:nvSpPr>
        <p:spPr>
          <a:xfrm>
            <a:off x="1764137" y="199309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4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73533D-0456-9635-3A1F-DEF4108DDF6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عبارة الحل المناسبة للمسألة.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F7EACA-D442-D7B0-AB4A-EFBEE4B3734A}"/>
              </a:ext>
            </a:extLst>
          </p:cNvPr>
          <p:cNvSpPr/>
          <p:nvPr/>
        </p:nvSpPr>
        <p:spPr>
          <a:xfrm>
            <a:off x="2806263" y="4929116"/>
            <a:ext cx="3331781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86 – 44 = 42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8EAE1E-B975-C79E-2BA3-2ECB0435D997}"/>
              </a:ext>
            </a:extLst>
          </p:cNvPr>
          <p:cNvSpPr/>
          <p:nvPr/>
        </p:nvSpPr>
        <p:spPr>
          <a:xfrm>
            <a:off x="517048" y="2832636"/>
            <a:ext cx="7855526" cy="1484353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تَمَّ تَصْمِيمُ صَوْمَعَةِ </a:t>
            </a:r>
            <a:r>
              <a:rPr lang="ar-MA" sz="2800" dirty="0">
                <a:ln w="0"/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حَسَّانَ بِارْتِفَاعِ 86 مِتْراً، لَكِنَّ ارْتِفَاعَهَا الْحَالِي هُوَ 44 مِتْراً فَقَطْ. </a:t>
            </a:r>
            <a:r>
              <a:rPr lang="ar-MA" sz="2800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مِتْ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راً يَنْقُصُ مِنَ الارْتِفَاعِ الْمُخَطَّطِ لَهُ فِي الأَصْلِ</a:t>
            </a:r>
            <a:r>
              <a:rPr kumimoji="0" lang="ar-MA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8705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C3490A-76C6-A2AC-D486-04DB8696FA6D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EFBF-9642-DAFD-4B01-AB37BBD8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EE6132-EF8A-0070-60D6-1D711917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A26DF1-803C-7178-64EF-B8BE33A2F363}"/>
              </a:ext>
            </a:extLst>
          </p:cNvPr>
          <p:cNvSpPr/>
          <p:nvPr/>
        </p:nvSpPr>
        <p:spPr>
          <a:xfrm>
            <a:off x="506537" y="3294506"/>
            <a:ext cx="7855526" cy="1235453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الأمتار الناقصة في ارتفاع الصومعة عن الارتفاع الأصلي</a:t>
            </a:r>
            <a:r>
              <a:rPr lang="fr-FR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هُوَ: </a:t>
            </a:r>
            <a:r>
              <a:rPr lang="fr-FR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DF88A6-2200-0EB3-09E0-3E857E8903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عبارة الحل المناسبة للمسألة هي:</a:t>
            </a:r>
          </a:p>
        </p:txBody>
      </p:sp>
    </p:spTree>
    <p:extLst>
      <p:ext uri="{BB962C8B-B14F-4D97-AF65-F5344CB8AC3E}">
        <p14:creationId xmlns:p14="http://schemas.microsoft.com/office/powerpoint/2010/main" val="9999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348996-F510-12AB-4784-8CB833C47E45}"/>
              </a:ext>
            </a:extLst>
          </p:cNvPr>
          <p:cNvSpPr/>
          <p:nvPr/>
        </p:nvSpPr>
        <p:spPr>
          <a:xfrm>
            <a:off x="517048" y="261492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C3306A-AFD1-C106-5233-9D91E0DC0598}"/>
              </a:ext>
            </a:extLst>
          </p:cNvPr>
          <p:cNvSpPr/>
          <p:nvPr/>
        </p:nvSpPr>
        <p:spPr>
          <a:xfrm>
            <a:off x="517048" y="261492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252AF0-13E5-53B3-1278-5DC31C42AAC3}"/>
              </a:ext>
            </a:extLst>
          </p:cNvPr>
          <p:cNvSpPr/>
          <p:nvPr/>
        </p:nvSpPr>
        <p:spPr>
          <a:xfrm>
            <a:off x="517048" y="261492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نوع المطلوب في المسألة: أكتبوا فقط جزء أو كل.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851BA87-E846-38F4-E337-7B41332A5208}"/>
              </a:ext>
            </a:extLst>
          </p:cNvPr>
          <p:cNvSpPr/>
          <p:nvPr/>
        </p:nvSpPr>
        <p:spPr>
          <a:xfrm>
            <a:off x="3023138" y="4838702"/>
            <a:ext cx="3086059" cy="60565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كُــــلّ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نوع المطوب هو كل. من يقوم إلى السبورة ليشرح لنا كيف توصل إلى الجواب؟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7FAEE3-0C39-1B62-42D0-FDEE165803A3}"/>
              </a:ext>
            </a:extLst>
          </p:cNvPr>
          <p:cNvSpPr/>
          <p:nvPr/>
        </p:nvSpPr>
        <p:spPr>
          <a:xfrm>
            <a:off x="517048" y="261492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b="1" dirty="0">
                <a:ln w="0"/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D7987E-EFDF-AE2A-9053-66537AA0F8D5}"/>
              </a:ext>
            </a:extLst>
          </p:cNvPr>
          <p:cNvSpPr/>
          <p:nvPr/>
        </p:nvSpPr>
        <p:spPr>
          <a:xfrm>
            <a:off x="517048" y="261492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1779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كتابة معطيات المسألة على نموذج الأشرطة. تذكروا أن المطلوب هو الكل.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39D772-33B4-109E-946E-FE931E10C751}"/>
              </a:ext>
            </a:extLst>
          </p:cNvPr>
          <p:cNvGrpSpPr/>
          <p:nvPr/>
        </p:nvGrpSpPr>
        <p:grpSpPr>
          <a:xfrm>
            <a:off x="2742667" y="4784636"/>
            <a:ext cx="3658665" cy="1004752"/>
            <a:chOff x="2742667" y="4784636"/>
            <a:chExt cx="3658665" cy="100475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C8E9140-10FC-DE22-0A21-1F0FE68112F2}"/>
                </a:ext>
              </a:extLst>
            </p:cNvPr>
            <p:cNvGrpSpPr/>
            <p:nvPr/>
          </p:nvGrpSpPr>
          <p:grpSpPr>
            <a:xfrm>
              <a:off x="2742667" y="4784636"/>
              <a:ext cx="3658665" cy="1004752"/>
              <a:chOff x="2857748" y="4994533"/>
              <a:chExt cx="3658665" cy="100475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60BBB6A-5CC6-9E1E-DEE0-062F98DCFAA1}"/>
                  </a:ext>
                </a:extLst>
              </p:cNvPr>
              <p:cNvSpPr/>
              <p:nvPr/>
            </p:nvSpPr>
            <p:spPr>
              <a:xfrm>
                <a:off x="2857749" y="5496910"/>
                <a:ext cx="1476703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chemeClr val="tx1"/>
                    </a:solidFill>
                  </a:rPr>
                  <a:t>.............</a:t>
                </a:r>
                <a:endParaRPr lang="fr-FR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201DFB-6728-1764-7943-C2920156D67C}"/>
                  </a:ext>
                </a:extLst>
              </p:cNvPr>
              <p:cNvSpPr/>
              <p:nvPr/>
            </p:nvSpPr>
            <p:spPr>
              <a:xfrm>
                <a:off x="5480611" y="5496909"/>
                <a:ext cx="1035801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chemeClr val="tx1"/>
                    </a:solidFill>
                  </a:rPr>
                  <a:t>...........</a:t>
                </a:r>
                <a:endParaRPr lang="fr-FR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4BF8093-1F64-B297-6683-DF51311FAE02}"/>
                  </a:ext>
                </a:extLst>
              </p:cNvPr>
              <p:cNvSpPr/>
              <p:nvPr/>
            </p:nvSpPr>
            <p:spPr>
              <a:xfrm>
                <a:off x="2857748" y="4994533"/>
                <a:ext cx="3658665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dirty="0">
                    <a:solidFill>
                      <a:schemeClr val="tx1"/>
                    </a:solidFill>
                  </a:rPr>
                  <a:t>.............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E47E0C-BF3C-CD34-CEC0-93F6C0434945}"/>
                </a:ext>
              </a:extLst>
            </p:cNvPr>
            <p:cNvSpPr/>
            <p:nvPr/>
          </p:nvSpPr>
          <p:spPr>
            <a:xfrm>
              <a:off x="4219371" y="5287011"/>
              <a:ext cx="114616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tx1"/>
                  </a:solidFill>
                </a:rPr>
                <a:t>............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 من يقوم إلى السبورة ليشرح لنا كيف توصل إلى الجواب؟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75CAD9-3186-D1E5-2585-B6A4AADAF891}"/>
              </a:ext>
            </a:extLst>
          </p:cNvPr>
          <p:cNvSpPr/>
          <p:nvPr/>
        </p:nvSpPr>
        <p:spPr>
          <a:xfrm>
            <a:off x="450032" y="2128082"/>
            <a:ext cx="7855526" cy="1782907"/>
          </a:xfrm>
          <a:prstGeom prst="roundRect">
            <a:avLst>
              <a:gd name="adj" fmla="val 9801"/>
            </a:avLst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عَلَى مَتْنِ حَافِلَةٍ 24 رَجُلاً وَ36 امْرَأَةً وَ12 طِفْلاً. </a:t>
            </a:r>
            <a:r>
              <a:rPr lang="ar-MA" sz="3200" dirty="0">
                <a:ln w="0"/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</a:t>
            </a:r>
            <a:r>
              <a:rPr kumimoji="0" lang="ar-MA" sz="3200" i="0" u="none" strike="noStrike" kern="1200" cap="none" spc="0" normalizeH="0" baseline="0" noProof="0" dirty="0">
                <a:ln w="0"/>
                <a:solidFill>
                  <a:schemeClr val="tx1"/>
                </a:solidFill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عَدَدُ رُكَّابِ الْحَافِلَةِ؟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02D7BC-D202-BD5E-3F76-710CBE5FEAB1}"/>
              </a:ext>
            </a:extLst>
          </p:cNvPr>
          <p:cNvGrpSpPr/>
          <p:nvPr/>
        </p:nvGrpSpPr>
        <p:grpSpPr>
          <a:xfrm>
            <a:off x="2548462" y="4413364"/>
            <a:ext cx="3658665" cy="1004752"/>
            <a:chOff x="2742667" y="4784636"/>
            <a:chExt cx="3658665" cy="100475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0D6D618-75A8-26C1-36B3-D2B079D5779D}"/>
                </a:ext>
              </a:extLst>
            </p:cNvPr>
            <p:cNvGrpSpPr/>
            <p:nvPr/>
          </p:nvGrpSpPr>
          <p:grpSpPr>
            <a:xfrm>
              <a:off x="2742667" y="4784636"/>
              <a:ext cx="3658665" cy="1004752"/>
              <a:chOff x="2857748" y="4994533"/>
              <a:chExt cx="3658665" cy="1004752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C09C09E-4B27-E39B-EA0B-B4A4EB14E240}"/>
                  </a:ext>
                </a:extLst>
              </p:cNvPr>
              <p:cNvSpPr/>
              <p:nvPr/>
            </p:nvSpPr>
            <p:spPr>
              <a:xfrm>
                <a:off x="2857749" y="5496910"/>
                <a:ext cx="1476703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C00000"/>
                    </a:solidFill>
                  </a:rPr>
                  <a:t>36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907B39-D95A-5752-5685-98EA690460E9}"/>
                  </a:ext>
                </a:extLst>
              </p:cNvPr>
              <p:cNvSpPr/>
              <p:nvPr/>
            </p:nvSpPr>
            <p:spPr>
              <a:xfrm>
                <a:off x="5480611" y="5496909"/>
                <a:ext cx="1035801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C00000"/>
                    </a:solidFill>
                  </a:rPr>
                  <a:t>12</a:t>
                </a:r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2F0828E-A4FA-E780-2BF9-371DE9FC53C7}"/>
                  </a:ext>
                </a:extLst>
              </p:cNvPr>
              <p:cNvSpPr/>
              <p:nvPr/>
            </p:nvSpPr>
            <p:spPr>
              <a:xfrm>
                <a:off x="2857748" y="4994533"/>
                <a:ext cx="3658665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C00000"/>
                    </a:solidFill>
                  </a:rPr>
                  <a:t>?</a:t>
                </a:r>
                <a:endParaRPr lang="fr-FR" sz="3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8F8372-63E2-B3FB-D2FB-DBBCF7410B1A}"/>
                </a:ext>
              </a:extLst>
            </p:cNvPr>
            <p:cNvSpPr/>
            <p:nvPr/>
          </p:nvSpPr>
          <p:spPr>
            <a:xfrm>
              <a:off x="4219371" y="5287011"/>
              <a:ext cx="114616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C00000"/>
                  </a:solidFill>
                </a:rPr>
                <a:t>24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769C9-9D8A-4076-651F-234BC914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BDD3A9-94CD-DA63-DD55-8FBDD46B43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B2FDB2B-6F28-228E-31E7-533D4BCD44A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المتساوية المناسبة لنموذج الأشرطة.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4979C63-39F5-82E0-4396-891AE6C58D89}"/>
              </a:ext>
            </a:extLst>
          </p:cNvPr>
          <p:cNvGrpSpPr/>
          <p:nvPr/>
        </p:nvGrpSpPr>
        <p:grpSpPr>
          <a:xfrm>
            <a:off x="2664075" y="2474681"/>
            <a:ext cx="3658665" cy="1004752"/>
            <a:chOff x="2742667" y="4784636"/>
            <a:chExt cx="3658665" cy="100475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F19C134-6380-8F6D-46DC-C497FD93E7B0}"/>
                </a:ext>
              </a:extLst>
            </p:cNvPr>
            <p:cNvGrpSpPr/>
            <p:nvPr/>
          </p:nvGrpSpPr>
          <p:grpSpPr>
            <a:xfrm>
              <a:off x="2742667" y="4784636"/>
              <a:ext cx="3658665" cy="1004752"/>
              <a:chOff x="2857748" y="4994533"/>
              <a:chExt cx="3658665" cy="1004752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E5FF16-503B-4D62-72B0-EA3E2829AAC4}"/>
                  </a:ext>
                </a:extLst>
              </p:cNvPr>
              <p:cNvSpPr/>
              <p:nvPr/>
            </p:nvSpPr>
            <p:spPr>
              <a:xfrm>
                <a:off x="2857749" y="5496910"/>
                <a:ext cx="1476703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0070C0"/>
                    </a:solidFill>
                  </a:rPr>
                  <a:t>36</a:t>
                </a:r>
                <a:endParaRPr lang="fr-FR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42A0A7-CFDA-0FF0-C65E-797C8349EFE0}"/>
                  </a:ext>
                </a:extLst>
              </p:cNvPr>
              <p:cNvSpPr/>
              <p:nvPr/>
            </p:nvSpPr>
            <p:spPr>
              <a:xfrm>
                <a:off x="5480611" y="5496909"/>
                <a:ext cx="1035801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0070C0"/>
                    </a:solidFill>
                  </a:rPr>
                  <a:t>12</a:t>
                </a:r>
                <a:endParaRPr lang="fr-FR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A471128-DA61-8814-BA15-FF866DAA327D}"/>
                  </a:ext>
                </a:extLst>
              </p:cNvPr>
              <p:cNvSpPr/>
              <p:nvPr/>
            </p:nvSpPr>
            <p:spPr>
              <a:xfrm>
                <a:off x="2857748" y="4994533"/>
                <a:ext cx="3658665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?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C719B57-6523-C4A8-712C-A0983A13B851}"/>
                </a:ext>
              </a:extLst>
            </p:cNvPr>
            <p:cNvSpPr/>
            <p:nvPr/>
          </p:nvSpPr>
          <p:spPr>
            <a:xfrm>
              <a:off x="4219371" y="5287011"/>
              <a:ext cx="114616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8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9A6ED-58FD-DC35-6964-D7424CE50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2651DC-B90A-931A-31AA-32EAB74C5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B7262-AD31-39CF-43C1-BE4C7053FC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9737EA-0DFD-5565-E1BC-F8E027B18F5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6DE70-F1CE-3338-7ABD-E9921CCF3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8BAC954-B30F-9DCF-46DB-DE8452602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0C43953-ECC4-CFD1-4F00-D5B686A552A7}"/>
              </a:ext>
            </a:extLst>
          </p:cNvPr>
          <p:cNvSpPr/>
          <p:nvPr/>
        </p:nvSpPr>
        <p:spPr>
          <a:xfrm>
            <a:off x="2907108" y="4771624"/>
            <a:ext cx="3245704" cy="721271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36 + 24 + 12 = 72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A0E76A-E15B-1AFA-C860-80413DCA5700}"/>
              </a:ext>
            </a:extLst>
          </p:cNvPr>
          <p:cNvSpPr txBox="1"/>
          <p:nvPr/>
        </p:nvSpPr>
        <p:spPr>
          <a:xfrm>
            <a:off x="1797269" y="854031"/>
            <a:ext cx="5699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 من يقوم إلى السبورة ليشرح لنا كيف توصل إلى الجواب؟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C6A9713-9D7F-7423-F267-4BB810EEF90F}"/>
              </a:ext>
            </a:extLst>
          </p:cNvPr>
          <p:cNvGrpSpPr/>
          <p:nvPr/>
        </p:nvGrpSpPr>
        <p:grpSpPr>
          <a:xfrm>
            <a:off x="2664075" y="2474681"/>
            <a:ext cx="3658665" cy="1004752"/>
            <a:chOff x="2742667" y="4784636"/>
            <a:chExt cx="3658665" cy="100475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FB81BC5-DAE9-537A-3AE2-3CACA6517AC9}"/>
                </a:ext>
              </a:extLst>
            </p:cNvPr>
            <p:cNvGrpSpPr/>
            <p:nvPr/>
          </p:nvGrpSpPr>
          <p:grpSpPr>
            <a:xfrm>
              <a:off x="2742667" y="4784636"/>
              <a:ext cx="3658665" cy="1004752"/>
              <a:chOff x="2857748" y="4994533"/>
              <a:chExt cx="3658665" cy="1004752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EDFCDCE-94B0-723F-86AB-1536DE2ECE3E}"/>
                  </a:ext>
                </a:extLst>
              </p:cNvPr>
              <p:cNvSpPr/>
              <p:nvPr/>
            </p:nvSpPr>
            <p:spPr>
              <a:xfrm>
                <a:off x="2857749" y="5496910"/>
                <a:ext cx="1476703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0070C0"/>
                    </a:solidFill>
                  </a:rPr>
                  <a:t>36</a:t>
                </a:r>
                <a:endParaRPr lang="fr-FR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E57E81A-D483-FF6C-0D60-EAD196C51384}"/>
                  </a:ext>
                </a:extLst>
              </p:cNvPr>
              <p:cNvSpPr/>
              <p:nvPr/>
            </p:nvSpPr>
            <p:spPr>
              <a:xfrm>
                <a:off x="5480611" y="5496909"/>
                <a:ext cx="1035801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dirty="0">
                    <a:solidFill>
                      <a:srgbClr val="0070C0"/>
                    </a:solidFill>
                  </a:rPr>
                  <a:t>12</a:t>
                </a:r>
                <a:endParaRPr lang="fr-FR" sz="2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7A38B50-29B6-E552-B74D-DF9D05720E56}"/>
                  </a:ext>
                </a:extLst>
              </p:cNvPr>
              <p:cNvSpPr/>
              <p:nvPr/>
            </p:nvSpPr>
            <p:spPr>
              <a:xfrm>
                <a:off x="2857748" y="4994533"/>
                <a:ext cx="3658665" cy="50237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</a:rPr>
                  <a:t>?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967B80-61A3-2D59-C0B1-420B02F2CFC9}"/>
                </a:ext>
              </a:extLst>
            </p:cNvPr>
            <p:cNvSpPr/>
            <p:nvPr/>
          </p:nvSpPr>
          <p:spPr>
            <a:xfrm>
              <a:off x="4219371" y="5287011"/>
              <a:ext cx="1146160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solidFill>
                    <a:srgbClr val="0070C0"/>
                  </a:solidFill>
                </a:rPr>
                <a:t>24</a:t>
              </a:r>
              <a:endParaRPr lang="fr-FR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761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E8AB84B-C32B-9FA5-D3BC-833A8B91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96" y="1732069"/>
            <a:ext cx="6873766" cy="4659511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97821" y="4931603"/>
            <a:ext cx="2849461" cy="1234593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54.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DE2D1A-4D6F-C83B-4700-780BBD5C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87" y="2412520"/>
            <a:ext cx="8267330" cy="330510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456386" y="2354484"/>
            <a:ext cx="4134721" cy="535861"/>
          </a:xfrm>
          <a:prstGeom prst="roundRect">
            <a:avLst>
              <a:gd name="adj" fmla="val 427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038D41-866D-639F-498B-E85A4136B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99" y="2097212"/>
            <a:ext cx="7478617" cy="298979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5BAD68E-2642-306A-665C-8400D41896FA}"/>
              </a:ext>
            </a:extLst>
          </p:cNvPr>
          <p:cNvSpPr/>
          <p:nvPr/>
        </p:nvSpPr>
        <p:spPr>
          <a:xfrm>
            <a:off x="4730876" y="2027658"/>
            <a:ext cx="3817089" cy="581489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71353" y="342900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7A25C9A-77B4-948B-143D-532C11035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87" y="2431782"/>
            <a:ext cx="8267330" cy="3305107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BBD0786-C8FB-4149-BDEA-3BFB0C3DDE87}"/>
              </a:ext>
            </a:extLst>
          </p:cNvPr>
          <p:cNvSpPr/>
          <p:nvPr/>
        </p:nvSpPr>
        <p:spPr>
          <a:xfrm>
            <a:off x="4154804" y="4631076"/>
            <a:ext cx="33417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124 + 219 = 343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A917D1-D0F3-1740-41B6-065E9E442BF0}"/>
              </a:ext>
            </a:extLst>
          </p:cNvPr>
          <p:cNvSpPr/>
          <p:nvPr/>
        </p:nvSpPr>
        <p:spPr>
          <a:xfrm>
            <a:off x="2312276" y="5200483"/>
            <a:ext cx="515271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زوار الحديقة يومي السبت والأحد هو 343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1D7113-1F13-D8E7-7757-D8C0EC82B06C}"/>
              </a:ext>
            </a:extLst>
          </p:cNvPr>
          <p:cNvGrpSpPr/>
          <p:nvPr/>
        </p:nvGrpSpPr>
        <p:grpSpPr>
          <a:xfrm>
            <a:off x="771199" y="4084336"/>
            <a:ext cx="2983807" cy="1093483"/>
            <a:chOff x="2857748" y="4994533"/>
            <a:chExt cx="3658666" cy="10047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B7FF44-5A09-CCAE-D9CF-8CB3302CC417}"/>
                </a:ext>
              </a:extLst>
            </p:cNvPr>
            <p:cNvSpPr/>
            <p:nvPr/>
          </p:nvSpPr>
          <p:spPr>
            <a:xfrm>
              <a:off x="2857749" y="5496910"/>
              <a:ext cx="1587062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124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0DEFA8-3D95-073F-9473-EC56B2949F64}"/>
                </a:ext>
              </a:extLst>
            </p:cNvPr>
            <p:cNvSpPr/>
            <p:nvPr/>
          </p:nvSpPr>
          <p:spPr>
            <a:xfrm>
              <a:off x="4444813" y="5496909"/>
              <a:ext cx="2071601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C00000"/>
                  </a:solidFill>
                </a:rPr>
                <a:t>219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1F28DF-75B3-9C4F-F8A2-4FDC91CFC981}"/>
                </a:ext>
              </a:extLst>
            </p:cNvPr>
            <p:cNvSpPr/>
            <p:nvPr/>
          </p:nvSpPr>
          <p:spPr>
            <a:xfrm>
              <a:off x="2857748" y="4994533"/>
              <a:ext cx="3658665" cy="5023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?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8D7563-10E0-836A-35A5-BD84EC13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96" y="1732069"/>
            <a:ext cx="6873766" cy="465951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35117" y="2292238"/>
            <a:ext cx="2937627" cy="1140673"/>
          </a:xfrm>
          <a:prstGeom prst="roundRect">
            <a:avLst>
              <a:gd name="adj" fmla="val 995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EBACA68-31F7-9D7D-A4CD-330CCA419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1" y="2394801"/>
            <a:ext cx="8295353" cy="376812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5A459-2235-A610-FC90-93DFA4165E90}"/>
              </a:ext>
            </a:extLst>
          </p:cNvPr>
          <p:cNvSpPr/>
          <p:nvPr/>
        </p:nvSpPr>
        <p:spPr>
          <a:xfrm>
            <a:off x="4295637" y="4746693"/>
            <a:ext cx="408306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134 - 97 = 37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C00C2E8-C10C-AA3E-B9B9-1AAE03A2AAD9}"/>
              </a:ext>
            </a:extLst>
          </p:cNvPr>
          <p:cNvGrpSpPr/>
          <p:nvPr/>
        </p:nvGrpSpPr>
        <p:grpSpPr>
          <a:xfrm>
            <a:off x="886814" y="4098994"/>
            <a:ext cx="2983806" cy="1093483"/>
            <a:chOff x="642260" y="4067095"/>
            <a:chExt cx="2983806" cy="109348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A18C63-D670-E8F2-77F2-C64AFA621FD7}"/>
                </a:ext>
              </a:extLst>
            </p:cNvPr>
            <p:cNvSpPr/>
            <p:nvPr/>
          </p:nvSpPr>
          <p:spPr>
            <a:xfrm>
              <a:off x="642261" y="4613838"/>
              <a:ext cx="1579937" cy="546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97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DA6FE02-F0DE-FDD5-B4FC-338C182208CE}"/>
                </a:ext>
              </a:extLst>
            </p:cNvPr>
            <p:cNvSpPr/>
            <p:nvPr/>
          </p:nvSpPr>
          <p:spPr>
            <a:xfrm>
              <a:off x="2222199" y="4613837"/>
              <a:ext cx="1403867" cy="546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07FE461-3CF1-3C36-6382-922F1297C990}"/>
                </a:ext>
              </a:extLst>
            </p:cNvPr>
            <p:cNvSpPr/>
            <p:nvPr/>
          </p:nvSpPr>
          <p:spPr>
            <a:xfrm>
              <a:off x="642260" y="4067095"/>
              <a:ext cx="2983806" cy="5467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134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2945464" y="5628577"/>
            <a:ext cx="5433236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اللقالق المتبقية في البحيرة هو 37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54 وَ55.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C96198-8230-D8E4-1F89-161232B5E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96" y="1732069"/>
            <a:ext cx="6873766" cy="46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15001</TotalTime>
  <Words>1606</Words>
  <Application>Microsoft Office PowerPoint</Application>
  <PresentationFormat>Affichage à l'écran (4:3)</PresentationFormat>
  <Paragraphs>360</Paragraphs>
  <Slides>67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67</vt:i4>
      </vt:variant>
    </vt:vector>
  </HeadingPairs>
  <TitlesOfParts>
    <vt:vector size="82" baseType="lpstr">
      <vt:lpstr>Dosis</vt:lpstr>
      <vt:lpstr>Aptos Display</vt:lpstr>
      <vt:lpstr>Chalkboard</vt:lpstr>
      <vt:lpstr>Calibri</vt:lpstr>
      <vt:lpstr>Wingdings</vt:lpstr>
      <vt:lpstr>Arial</vt:lpstr>
      <vt:lpstr>Aptos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2025-11-23T09:16:09Z</dcterms:modified>
</cp:coreProperties>
</file>