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5"/>
  </p:notesMasterIdLst>
  <p:handoutMasterIdLst>
    <p:handoutMasterId r:id="rId66"/>
  </p:handoutMasterIdLst>
  <p:sldIdLst>
    <p:sldId id="779" r:id="rId7"/>
    <p:sldId id="948" r:id="rId8"/>
    <p:sldId id="738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6709" r:id="rId17"/>
    <p:sldId id="2134806708" r:id="rId18"/>
    <p:sldId id="769" r:id="rId19"/>
    <p:sldId id="768" r:id="rId20"/>
    <p:sldId id="870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6719" r:id="rId30"/>
    <p:sldId id="2134806715" r:id="rId31"/>
    <p:sldId id="2134806702" r:id="rId32"/>
    <p:sldId id="2134807020" r:id="rId33"/>
    <p:sldId id="2134807021" r:id="rId34"/>
    <p:sldId id="2134806687" r:id="rId35"/>
    <p:sldId id="2134806688" r:id="rId36"/>
    <p:sldId id="2134807006" r:id="rId37"/>
    <p:sldId id="2134807022" r:id="rId38"/>
    <p:sldId id="2134807023" r:id="rId39"/>
    <p:sldId id="2134806689" r:id="rId40"/>
    <p:sldId id="2134806665" r:id="rId41"/>
    <p:sldId id="2134806663" r:id="rId42"/>
    <p:sldId id="2134806664" r:id="rId43"/>
    <p:sldId id="2134807014" r:id="rId44"/>
    <p:sldId id="2134807015" r:id="rId45"/>
    <p:sldId id="2134807016" r:id="rId46"/>
    <p:sldId id="2134806696" r:id="rId47"/>
    <p:sldId id="848" r:id="rId48"/>
    <p:sldId id="921" r:id="rId49"/>
    <p:sldId id="922" r:id="rId50"/>
    <p:sldId id="924" r:id="rId51"/>
    <p:sldId id="925" r:id="rId52"/>
    <p:sldId id="849" r:id="rId53"/>
    <p:sldId id="2134807025" r:id="rId54"/>
    <p:sldId id="2134807026" r:id="rId55"/>
    <p:sldId id="2134807027" r:id="rId56"/>
    <p:sldId id="2134807024" r:id="rId57"/>
    <p:sldId id="2134806697" r:id="rId58"/>
    <p:sldId id="2134806706" r:id="rId59"/>
    <p:sldId id="858" r:id="rId60"/>
    <p:sldId id="868" r:id="rId61"/>
    <p:sldId id="869" r:id="rId62"/>
    <p:sldId id="764" r:id="rId63"/>
    <p:sldId id="949" r:id="rId64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84F6A"/>
    <a:srgbClr val="CF1F3C"/>
    <a:srgbClr val="3A8F98"/>
    <a:srgbClr val="FC8D00"/>
    <a:srgbClr val="F2F2F2"/>
    <a:srgbClr val="F9B233"/>
    <a:srgbClr val="17AB98"/>
    <a:srgbClr val="FFFFFF"/>
    <a:srgbClr val="FF0000"/>
    <a:srgbClr val="F2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213C42-5270-435D-8D02-1A86E79DC2F5}" v="292" dt="2025-11-14T14:38:28.8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28" autoAdjust="0"/>
    <p:restoredTop sz="95890" autoAdjust="0"/>
  </p:normalViewPr>
  <p:slideViewPr>
    <p:cSldViewPr snapToGrid="0">
      <p:cViewPr varScale="1">
        <p:scale>
          <a:sx n="71" d="100"/>
          <a:sy n="71" d="100"/>
        </p:scale>
        <p:origin x="792" y="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viewProps" Target="viewProps.xml"/><Relationship Id="rId7" Type="http://schemas.openxmlformats.org/officeDocument/2006/relationships/slide" Target="slides/slide1.xml"/><Relationship Id="rId71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presProps" Target="pres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16/11/2025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16/11/2025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16/11/2025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16/11/2025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4.mp4"/><Relationship Id="rId7" Type="http://schemas.openxmlformats.org/officeDocument/2006/relationships/image" Target="../media/image2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gif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4.mp4"/><Relationship Id="rId9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2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الدرس </a:t>
            </a:r>
            <a:r>
              <a:rPr lang="fr-FR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2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ar-MA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2714174" cy="288630"/>
            <a:chOff x="5372100" y="5877672"/>
            <a:chExt cx="2714174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3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7817223" y="5886030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4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5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تَمْثيلُ عَدَدٍ كَسْرِيٍّ عَلى المُسْتَقيمٍ الْعَدَدِيٍّ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الأَعْدادُ الْكَسْرِيَةُ: تَمْثيلٌ وَقِراءَةٌ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: البَحثُ عَنِ الْكُلِّ أَوِ الْجُزْءِ 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تَحْدِيدُ الوَحْدَةِ عَلَى مُسْتَقِيمٍ عَدَدِيٍّ لِتَمْثِيلِ أَعْدَادٍ كَسْرِيَّةٍ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الرّابِعِ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الأَعْدادُ الْكَسْرِيَةُ: تَمْثيلٌ وَقِراءَةٌ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A8237EF-A442-0B6E-165F-6ECE81F4B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630" y="2466804"/>
            <a:ext cx="5780335" cy="389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637853" y="3835273"/>
            <a:ext cx="545804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تَمْثيلِ الْأَعْدادِ الْكَسْرِيَةِ وَقِراءَةِ تَمْثيلاتِها.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37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87D1F7C-546A-8597-CA0F-F2346A505F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278" y="1828800"/>
            <a:ext cx="6285247" cy="4247334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465006" y="3323302"/>
            <a:ext cx="2589851" cy="2576053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5 و6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44E22EA-AB52-CEA8-7E2C-C4F7FCF65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304" y="1320095"/>
            <a:ext cx="5255207" cy="523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نشاط الحساب الذهني. خذوا دفاتر البحث</a:t>
            </a:r>
            <a:endParaRPr lang="fr-FR" b="1" i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28240FD-8A01-FB84-4908-2675984A9A2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90896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264069" y="87129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30652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solidFill>
                    <a:srgbClr val="C00000"/>
                  </a:solidFill>
                </a:rPr>
                <a:t>4</a:t>
              </a:r>
              <a:r>
                <a:rPr lang="fr-FR" sz="2400" dirty="0">
                  <a:solidFill>
                    <a:srgbClr val="0070C0"/>
                  </a:solidFill>
                </a:rPr>
                <a:t>3</a:t>
              </a:r>
              <a:r>
                <a:rPr lang="fr-FR" sz="2400" dirty="0"/>
                <a:t>+</a:t>
              </a:r>
              <a:r>
                <a:rPr lang="fr-FR" sz="2400" dirty="0">
                  <a:solidFill>
                    <a:srgbClr val="C00000"/>
                  </a:solidFill>
                </a:rPr>
                <a:t>1</a:t>
              </a:r>
              <a:r>
                <a:rPr lang="fr-FR" sz="2400" dirty="0">
                  <a:solidFill>
                    <a:srgbClr val="0070C0"/>
                  </a:solidFill>
                </a:rPr>
                <a:t>5</a:t>
              </a:r>
              <a:r>
                <a:rPr lang="fr-FR" sz="2400" dirty="0"/>
                <a:t>=</a:t>
              </a:r>
              <a:r>
                <a:rPr lang="fr-FR" sz="2400" dirty="0">
                  <a:solidFill>
                    <a:srgbClr val="C00000"/>
                  </a:solidFill>
                </a:rPr>
                <a:t>40</a:t>
              </a:r>
              <a:r>
                <a:rPr lang="fr-FR" sz="2400" dirty="0"/>
                <a:t>+</a:t>
              </a:r>
              <a:r>
                <a:rPr lang="fr-FR" sz="2400" dirty="0">
                  <a:solidFill>
                    <a:srgbClr val="C00000"/>
                  </a:solidFill>
                </a:rPr>
                <a:t>10</a:t>
              </a:r>
              <a:r>
                <a:rPr lang="fr-FR" sz="2400" dirty="0"/>
                <a:t>+</a:t>
              </a:r>
              <a:r>
                <a:rPr lang="fr-FR" sz="2400" dirty="0">
                  <a:solidFill>
                    <a:srgbClr val="0070C0"/>
                  </a:solidFill>
                </a:rPr>
                <a:t>3</a:t>
              </a:r>
              <a:r>
                <a:rPr lang="fr-FR" sz="2400" dirty="0"/>
                <a:t>+</a:t>
              </a:r>
              <a:r>
                <a:rPr lang="fr-FR" sz="2400" dirty="0">
                  <a:solidFill>
                    <a:srgbClr val="0070C0"/>
                  </a:solidFill>
                </a:rPr>
                <a:t>5</a:t>
              </a:r>
              <a:r>
                <a:rPr lang="fr-FR" sz="2400" dirty="0"/>
                <a:t>= ..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2519021" y="2768475"/>
              <a:ext cx="465992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18611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  58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B30EC2A-7133-6407-EC4B-A34359E4BF27}"/>
              </a:ext>
            </a:extLst>
          </p:cNvPr>
          <p:cNvSpPr/>
          <p:nvPr/>
        </p:nvSpPr>
        <p:spPr>
          <a:xfrm>
            <a:off x="955902" y="3719628"/>
            <a:ext cx="3447578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41 + 57  = ... + ... + .. + .. = ...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E250CAA-0AD1-7D13-6160-36431555A033}"/>
              </a:ext>
            </a:extLst>
          </p:cNvPr>
          <p:cNvSpPr/>
          <p:nvPr/>
        </p:nvSpPr>
        <p:spPr>
          <a:xfrm>
            <a:off x="4905074" y="3719628"/>
            <a:ext cx="3448800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23 + 64  = ... + ... + .. + .. = ...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62B8B94-6571-3A07-49E9-343E8EAF1D35}"/>
              </a:ext>
            </a:extLst>
          </p:cNvPr>
          <p:cNvSpPr/>
          <p:nvPr/>
        </p:nvSpPr>
        <p:spPr>
          <a:xfrm>
            <a:off x="4905073" y="4434068"/>
            <a:ext cx="3448800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36 + 48  = ... + ... + .. + .. = ...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CDAD94D-7723-D915-12C2-FCE4E150D6B2}"/>
              </a:ext>
            </a:extLst>
          </p:cNvPr>
          <p:cNvSpPr/>
          <p:nvPr/>
        </p:nvSpPr>
        <p:spPr>
          <a:xfrm>
            <a:off x="955901" y="4434068"/>
            <a:ext cx="3447578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86 + 12  = ... + ... + .. + .. = ...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636035A-018A-A508-A128-AE9E140EC313}"/>
              </a:ext>
            </a:extLst>
          </p:cNvPr>
          <p:cNvGrpSpPr/>
          <p:nvPr/>
        </p:nvGrpSpPr>
        <p:grpSpPr>
          <a:xfrm>
            <a:off x="519486" y="3680655"/>
            <a:ext cx="396000" cy="461665"/>
            <a:chOff x="558769" y="3701196"/>
            <a:chExt cx="396000" cy="461665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5A015700-C006-47BD-35E1-F5589E199EC1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1AE3DFE-C4A7-3D6B-C939-9695D17BE659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A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438C225-CC1B-C969-4181-D5DDACCE5C04}"/>
              </a:ext>
            </a:extLst>
          </p:cNvPr>
          <p:cNvGrpSpPr/>
          <p:nvPr/>
        </p:nvGrpSpPr>
        <p:grpSpPr>
          <a:xfrm>
            <a:off x="519933" y="4406934"/>
            <a:ext cx="396000" cy="461665"/>
            <a:chOff x="558769" y="3701196"/>
            <a:chExt cx="396000" cy="461665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FA6805E-F296-8AE0-8219-02741A385A3C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1593299-037F-3DE3-5C78-FB41DF18396C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C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FD2EED06-FB37-1F3A-7F0B-189BC0D71137}"/>
              </a:ext>
            </a:extLst>
          </p:cNvPr>
          <p:cNvGrpSpPr/>
          <p:nvPr/>
        </p:nvGrpSpPr>
        <p:grpSpPr>
          <a:xfrm>
            <a:off x="4473331" y="4406934"/>
            <a:ext cx="396000" cy="461665"/>
            <a:chOff x="558769" y="3701196"/>
            <a:chExt cx="396000" cy="461665"/>
          </a:xfrm>
        </p:grpSpPr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6AFF2247-842B-8F54-C909-BEE4768B9CCE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5CD4B314-EADE-514C-59DE-ECF60B8553CC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D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87B06BCB-6900-5951-B2EC-7196E8E9BFC7}"/>
              </a:ext>
            </a:extLst>
          </p:cNvPr>
          <p:cNvGrpSpPr/>
          <p:nvPr/>
        </p:nvGrpSpPr>
        <p:grpSpPr>
          <a:xfrm>
            <a:off x="4469068" y="3680655"/>
            <a:ext cx="396000" cy="461665"/>
            <a:chOff x="558769" y="3701196"/>
            <a:chExt cx="396000" cy="461665"/>
          </a:xfrm>
        </p:grpSpPr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E39010FB-4283-3D81-ADEF-396E466D2088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784C8BB3-3BC2-DA47-0BFE-859A2A7D6E4A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B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E283AC9-A563-B075-0A6C-21C3624ABD2D}"/>
              </a:ext>
            </a:extLst>
          </p:cNvPr>
          <p:cNvSpPr/>
          <p:nvPr/>
        </p:nvSpPr>
        <p:spPr>
          <a:xfrm>
            <a:off x="955902" y="3719628"/>
            <a:ext cx="3447578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41 + 57  = </a:t>
            </a:r>
            <a:r>
              <a:rPr lang="fr-MA" sz="2000" b="1" dirty="0">
                <a:solidFill>
                  <a:srgbClr val="C00000"/>
                </a:solidFill>
              </a:rPr>
              <a:t>40</a:t>
            </a:r>
            <a:r>
              <a:rPr lang="fr-MA" b="1" dirty="0">
                <a:solidFill>
                  <a:schemeClr val="tx1"/>
                </a:solidFill>
              </a:rPr>
              <a:t> + </a:t>
            </a:r>
            <a:r>
              <a:rPr lang="fr-MA" sz="2000" b="1" dirty="0">
                <a:solidFill>
                  <a:srgbClr val="C00000"/>
                </a:solidFill>
              </a:rPr>
              <a:t>50</a:t>
            </a:r>
            <a:r>
              <a:rPr lang="fr-MA" b="1" dirty="0">
                <a:solidFill>
                  <a:schemeClr val="tx1"/>
                </a:solidFill>
              </a:rPr>
              <a:t> + </a:t>
            </a:r>
            <a:r>
              <a:rPr lang="fr-MA" sz="2000" b="1" dirty="0">
                <a:solidFill>
                  <a:srgbClr val="C00000"/>
                </a:solidFill>
              </a:rPr>
              <a:t>1</a:t>
            </a:r>
            <a:r>
              <a:rPr lang="fr-MA" b="1" dirty="0">
                <a:solidFill>
                  <a:schemeClr val="tx1"/>
                </a:solidFill>
              </a:rPr>
              <a:t> + </a:t>
            </a:r>
            <a:r>
              <a:rPr lang="fr-MA" sz="2000" b="1" dirty="0">
                <a:solidFill>
                  <a:srgbClr val="C00000"/>
                </a:solidFill>
              </a:rPr>
              <a:t>7</a:t>
            </a:r>
            <a:r>
              <a:rPr lang="fr-MA" b="1" dirty="0">
                <a:solidFill>
                  <a:schemeClr val="tx1"/>
                </a:solidFill>
              </a:rPr>
              <a:t> = </a:t>
            </a:r>
            <a:r>
              <a:rPr lang="fr-MA" sz="2000" b="1" dirty="0">
                <a:solidFill>
                  <a:srgbClr val="C00000"/>
                </a:solidFill>
              </a:rPr>
              <a:t>98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0EE10E9-D848-A6C3-E29F-FC5D9076FCE9}"/>
              </a:ext>
            </a:extLst>
          </p:cNvPr>
          <p:cNvSpPr/>
          <p:nvPr/>
        </p:nvSpPr>
        <p:spPr>
          <a:xfrm>
            <a:off x="4905074" y="3719628"/>
            <a:ext cx="3448800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23 + 64  = </a:t>
            </a:r>
            <a:r>
              <a:rPr lang="fr-MA" sz="2000" b="1" dirty="0">
                <a:solidFill>
                  <a:srgbClr val="C00000"/>
                </a:solidFill>
              </a:rPr>
              <a:t>20</a:t>
            </a:r>
            <a:r>
              <a:rPr lang="fr-MA" b="1" dirty="0">
                <a:solidFill>
                  <a:schemeClr val="tx1"/>
                </a:solidFill>
              </a:rPr>
              <a:t> + </a:t>
            </a:r>
            <a:r>
              <a:rPr lang="fr-MA" sz="2000" b="1" dirty="0">
                <a:solidFill>
                  <a:srgbClr val="C00000"/>
                </a:solidFill>
              </a:rPr>
              <a:t>60</a:t>
            </a:r>
            <a:r>
              <a:rPr lang="fr-MA" b="1" dirty="0">
                <a:solidFill>
                  <a:schemeClr val="tx1"/>
                </a:solidFill>
              </a:rPr>
              <a:t> + </a:t>
            </a:r>
            <a:r>
              <a:rPr lang="fr-MA" sz="2000" b="1" dirty="0">
                <a:solidFill>
                  <a:srgbClr val="C00000"/>
                </a:solidFill>
              </a:rPr>
              <a:t>3</a:t>
            </a:r>
            <a:r>
              <a:rPr lang="fr-MA" b="1" dirty="0">
                <a:solidFill>
                  <a:schemeClr val="tx1"/>
                </a:solidFill>
              </a:rPr>
              <a:t> + </a:t>
            </a:r>
            <a:r>
              <a:rPr lang="fr-MA" sz="2000" b="1" dirty="0">
                <a:solidFill>
                  <a:srgbClr val="C00000"/>
                </a:solidFill>
              </a:rPr>
              <a:t>4</a:t>
            </a:r>
            <a:r>
              <a:rPr lang="fr-MA" b="1" dirty="0">
                <a:solidFill>
                  <a:schemeClr val="tx1"/>
                </a:solidFill>
              </a:rPr>
              <a:t> = </a:t>
            </a:r>
            <a:r>
              <a:rPr lang="fr-MA" sz="2000" b="1" dirty="0">
                <a:solidFill>
                  <a:srgbClr val="C00000"/>
                </a:solidFill>
              </a:rPr>
              <a:t>87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80BF643-AD22-D161-01E3-F2D0BD9CCE24}"/>
              </a:ext>
            </a:extLst>
          </p:cNvPr>
          <p:cNvSpPr/>
          <p:nvPr/>
        </p:nvSpPr>
        <p:spPr>
          <a:xfrm>
            <a:off x="4905073" y="4434068"/>
            <a:ext cx="3448800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36 + 48  = </a:t>
            </a:r>
            <a:r>
              <a:rPr lang="fr-MA" sz="2000" b="1" dirty="0">
                <a:solidFill>
                  <a:srgbClr val="C00000"/>
                </a:solidFill>
              </a:rPr>
              <a:t>30</a:t>
            </a:r>
            <a:r>
              <a:rPr lang="fr-MA" b="1" dirty="0">
                <a:solidFill>
                  <a:schemeClr val="tx1"/>
                </a:solidFill>
              </a:rPr>
              <a:t> + </a:t>
            </a:r>
            <a:r>
              <a:rPr lang="fr-MA" sz="2000" b="1" dirty="0">
                <a:solidFill>
                  <a:srgbClr val="C00000"/>
                </a:solidFill>
              </a:rPr>
              <a:t>40</a:t>
            </a:r>
            <a:r>
              <a:rPr lang="fr-MA" b="1" dirty="0">
                <a:solidFill>
                  <a:schemeClr val="tx1"/>
                </a:solidFill>
              </a:rPr>
              <a:t> + </a:t>
            </a:r>
            <a:r>
              <a:rPr lang="fr-MA" sz="2000" b="1" dirty="0">
                <a:solidFill>
                  <a:srgbClr val="C00000"/>
                </a:solidFill>
              </a:rPr>
              <a:t>6</a:t>
            </a:r>
            <a:r>
              <a:rPr lang="fr-MA" b="1" dirty="0">
                <a:solidFill>
                  <a:schemeClr val="tx1"/>
                </a:solidFill>
              </a:rPr>
              <a:t> + </a:t>
            </a:r>
            <a:r>
              <a:rPr lang="fr-MA" sz="2000" b="1" dirty="0">
                <a:solidFill>
                  <a:srgbClr val="C00000"/>
                </a:solidFill>
              </a:rPr>
              <a:t>8</a:t>
            </a:r>
            <a:r>
              <a:rPr lang="fr-MA" b="1" dirty="0">
                <a:solidFill>
                  <a:schemeClr val="tx1"/>
                </a:solidFill>
              </a:rPr>
              <a:t> = </a:t>
            </a:r>
            <a:r>
              <a:rPr lang="fr-MA" sz="2000" b="1" dirty="0">
                <a:solidFill>
                  <a:srgbClr val="C00000"/>
                </a:solidFill>
              </a:rPr>
              <a:t>84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93684A-0E4E-5317-8BAD-64B0FD15D32B}"/>
              </a:ext>
            </a:extLst>
          </p:cNvPr>
          <p:cNvSpPr/>
          <p:nvPr/>
        </p:nvSpPr>
        <p:spPr>
          <a:xfrm>
            <a:off x="955901" y="4434068"/>
            <a:ext cx="3447578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86 + 12  = </a:t>
            </a:r>
            <a:r>
              <a:rPr lang="fr-MA" sz="2000" b="1" dirty="0">
                <a:solidFill>
                  <a:srgbClr val="C00000"/>
                </a:solidFill>
              </a:rPr>
              <a:t>80</a:t>
            </a:r>
            <a:r>
              <a:rPr lang="fr-MA" b="1" dirty="0">
                <a:solidFill>
                  <a:schemeClr val="tx1"/>
                </a:solidFill>
              </a:rPr>
              <a:t> + </a:t>
            </a:r>
            <a:r>
              <a:rPr lang="fr-MA" sz="2000" b="1" dirty="0">
                <a:solidFill>
                  <a:srgbClr val="C00000"/>
                </a:solidFill>
              </a:rPr>
              <a:t>10</a:t>
            </a:r>
            <a:r>
              <a:rPr lang="fr-MA" b="1" dirty="0">
                <a:solidFill>
                  <a:schemeClr val="tx1"/>
                </a:solidFill>
              </a:rPr>
              <a:t> + </a:t>
            </a:r>
            <a:r>
              <a:rPr lang="fr-MA" sz="2000" b="1" dirty="0">
                <a:solidFill>
                  <a:srgbClr val="C00000"/>
                </a:solidFill>
              </a:rPr>
              <a:t>6</a:t>
            </a:r>
            <a:r>
              <a:rPr lang="fr-MA" b="1" dirty="0">
                <a:solidFill>
                  <a:schemeClr val="tx1"/>
                </a:solidFill>
              </a:rPr>
              <a:t> + </a:t>
            </a:r>
            <a:r>
              <a:rPr lang="fr-MA" sz="2000" b="1" dirty="0">
                <a:solidFill>
                  <a:srgbClr val="C00000"/>
                </a:solidFill>
              </a:rPr>
              <a:t>2</a:t>
            </a:r>
            <a:r>
              <a:rPr lang="fr-MA" b="1" dirty="0">
                <a:solidFill>
                  <a:schemeClr val="tx1"/>
                </a:solidFill>
              </a:rPr>
              <a:t> = </a:t>
            </a:r>
            <a:r>
              <a:rPr lang="fr-MA" sz="2000" b="1" dirty="0">
                <a:solidFill>
                  <a:srgbClr val="C00000"/>
                </a:solidFill>
              </a:rPr>
              <a:t>98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8BDB50E-C41F-5293-40B9-BD8607376271}"/>
              </a:ext>
            </a:extLst>
          </p:cNvPr>
          <p:cNvGrpSpPr/>
          <p:nvPr/>
        </p:nvGrpSpPr>
        <p:grpSpPr>
          <a:xfrm>
            <a:off x="519486" y="3680655"/>
            <a:ext cx="396000" cy="461665"/>
            <a:chOff x="558769" y="3701196"/>
            <a:chExt cx="396000" cy="461665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6AD4C0BC-46BD-9157-EC78-1003A51B57A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20D09D9-851A-2D00-4EC5-B561BC96C865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A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F6400E3-CEAB-BC98-5432-DF07F02E1615}"/>
              </a:ext>
            </a:extLst>
          </p:cNvPr>
          <p:cNvGrpSpPr/>
          <p:nvPr/>
        </p:nvGrpSpPr>
        <p:grpSpPr>
          <a:xfrm>
            <a:off x="519933" y="4406934"/>
            <a:ext cx="396000" cy="461665"/>
            <a:chOff x="558769" y="3701196"/>
            <a:chExt cx="396000" cy="461665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791B3B5A-7A3E-3F17-F212-6F36DABCB674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A5B315EE-1386-227A-6594-3ED953F0334F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C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96EEF71-F4DD-C41D-1964-1080583A9813}"/>
              </a:ext>
            </a:extLst>
          </p:cNvPr>
          <p:cNvGrpSpPr/>
          <p:nvPr/>
        </p:nvGrpSpPr>
        <p:grpSpPr>
          <a:xfrm>
            <a:off x="4473331" y="4406934"/>
            <a:ext cx="396000" cy="461665"/>
            <a:chOff x="558769" y="3701196"/>
            <a:chExt cx="396000" cy="461665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72BB9AAB-C089-E95F-1E46-82F47C99BFDC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851B41E-95B7-D516-879C-A8A76856669F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D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9571CD8-FD20-04B9-02E5-1FB80D8444F7}"/>
              </a:ext>
            </a:extLst>
          </p:cNvPr>
          <p:cNvGrpSpPr/>
          <p:nvPr/>
        </p:nvGrpSpPr>
        <p:grpSpPr>
          <a:xfrm>
            <a:off x="4469068" y="3680655"/>
            <a:ext cx="396000" cy="461665"/>
            <a:chOff x="558769" y="3701196"/>
            <a:chExt cx="396000" cy="461665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435401F-912A-A2B6-A768-38B96B728A17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3536DC9F-CE85-2640-505F-14311342BB90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B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742699" y="3210205"/>
              <a:ext cx="3526123" cy="13181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تَمْثيلُ الْأَعْدادِ الْكَسْرِيَةِ وَقِراءَةُ تَمْثيلاتِها.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</a:t>
            </a:r>
            <a:r>
              <a:rPr lang="ar-MA" sz="18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كتابة </a:t>
            </a:r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كسور بسيطة وتمثيلها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35B666D2-B4A1-B40D-A407-62AEB84407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07D2FE66-A255-CE5C-BD58-B91441822F5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n3 p1 s4 l1 finale  ">
            <a:hlinkClick r:id="" action="ppaction://media"/>
            <a:extLst>
              <a:ext uri="{FF2B5EF4-FFF2-40B4-BE49-F238E27FC236}">
                <a16:creationId xmlns:a16="http://schemas.microsoft.com/office/drawing/2014/main" id="{A481E83F-98DB-ECA5-9F15-96EDBC6E31B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6207" y="2104463"/>
            <a:ext cx="7649124" cy="430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9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707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0477C14-CCF3-8FC1-CB1B-CE24E92D84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396" y="1991356"/>
            <a:ext cx="6580094" cy="3521148"/>
          </a:xfrm>
          <a:prstGeom prst="roundRect">
            <a:avLst>
              <a:gd name="adj" fmla="val 4319"/>
            </a:avLst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سنكتب الكسر الموافق لتمثيل أجزاء متساوية من الوحدة، خُطْوَةً خطوة.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Picture 2" descr="Copy of the workspace">
            <a:extLst>
              <a:ext uri="{FF2B5EF4-FFF2-40B4-BE49-F238E27FC236}">
                <a16:creationId xmlns:a16="http://schemas.microsoft.com/office/drawing/2014/main" id="{4C509283-AD89-FC72-F51E-63C449AA83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9" t="21386" r="39406" b="46594"/>
          <a:stretch>
            <a:fillRect/>
          </a:stretch>
        </p:blipFill>
        <p:spPr bwMode="auto">
          <a:xfrm>
            <a:off x="3333136" y="2663328"/>
            <a:ext cx="2231921" cy="229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3FC757A7-5EAF-B45B-B0B4-B0E75A93E41C}"/>
              </a:ext>
            </a:extLst>
          </p:cNvPr>
          <p:cNvGrpSpPr/>
          <p:nvPr/>
        </p:nvGrpSpPr>
        <p:grpSpPr>
          <a:xfrm>
            <a:off x="5830268" y="1908100"/>
            <a:ext cx="2614454" cy="551406"/>
            <a:chOff x="5827780" y="1914188"/>
            <a:chExt cx="2526167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B928EFA-6BA4-4583-0B5E-ABA35217B2EA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مَقامَ الْكَسْرِ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C0CB823-F186-AB0B-FA6F-42C62DB7F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FAD0ED14-D27E-CFDB-343E-C73F200AC345}"/>
              </a:ext>
            </a:extLst>
          </p:cNvPr>
          <p:cNvGrpSpPr/>
          <p:nvPr/>
        </p:nvGrpSpPr>
        <p:grpSpPr>
          <a:xfrm>
            <a:off x="3090000" y="1908100"/>
            <a:ext cx="2602699" cy="551406"/>
            <a:chOff x="5691260" y="1914188"/>
            <a:chExt cx="2602699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454FCF7-1765-FA8D-183A-7C2D205142B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بَسْطَ الْكَسْرِ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0D1A1E6-9786-BDD5-98A4-335ABAD50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 12">
            <a:extLst>
              <a:ext uri="{FF2B5EF4-FFF2-40B4-BE49-F238E27FC236}">
                <a16:creationId xmlns:a16="http://schemas.microsoft.com/office/drawing/2014/main" id="{682BF479-68A4-4853-44BB-9FE6E2F31696}"/>
              </a:ext>
            </a:extLst>
          </p:cNvPr>
          <p:cNvGrpSpPr/>
          <p:nvPr/>
        </p:nvGrpSpPr>
        <p:grpSpPr>
          <a:xfrm>
            <a:off x="349731" y="1908100"/>
            <a:ext cx="2602701" cy="551406"/>
            <a:chOff x="5691258" y="1914188"/>
            <a:chExt cx="2602701" cy="551406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7228409-11AD-50E3-E7DD-1B294B9C8C3A}"/>
                </a:ext>
              </a:extLst>
            </p:cNvPr>
            <p:cNvSpPr/>
            <p:nvPr/>
          </p:nvSpPr>
          <p:spPr>
            <a:xfrm>
              <a:off x="5691258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أَقْرَأُ الْكَسْرَ</a:t>
              </a: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51EF900B-D3EA-1CE3-163A-067EC8B0E7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Picture 2" descr="Copy of the workspace">
            <a:extLst>
              <a:ext uri="{FF2B5EF4-FFF2-40B4-BE49-F238E27FC236}">
                <a16:creationId xmlns:a16="http://schemas.microsoft.com/office/drawing/2014/main" id="{12E1E266-2BEA-8123-E5D8-0D1C10010E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9" t="21386" r="39406" b="46594"/>
          <a:stretch>
            <a:fillRect/>
          </a:stretch>
        </p:blipFill>
        <p:spPr bwMode="auto">
          <a:xfrm>
            <a:off x="2509731" y="3270729"/>
            <a:ext cx="2231921" cy="229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FD8EB79-F9E8-B14C-2FD9-AFD8F52FFC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0286" y="3791917"/>
            <a:ext cx="1048603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حددوا، على ألواحكم، مقام الكسر الممثل التالي: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 12">
            <a:extLst>
              <a:ext uri="{FF2B5EF4-FFF2-40B4-BE49-F238E27FC236}">
                <a16:creationId xmlns:a16="http://schemas.microsoft.com/office/drawing/2014/main" id="{17B12F96-CA4B-9A51-A49A-FE17112E0B2F}"/>
              </a:ext>
            </a:extLst>
          </p:cNvPr>
          <p:cNvGrpSpPr/>
          <p:nvPr/>
        </p:nvGrpSpPr>
        <p:grpSpPr>
          <a:xfrm>
            <a:off x="5830268" y="1908100"/>
            <a:ext cx="2614454" cy="551406"/>
            <a:chOff x="5827780" y="1914188"/>
            <a:chExt cx="2526167" cy="551406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1B4B5BE-4A47-2667-4120-8554489D80A5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مَقامَ الْكَسْرِ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93F480E2-5D26-1E27-B0CA-E42143909F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 12">
            <a:extLst>
              <a:ext uri="{FF2B5EF4-FFF2-40B4-BE49-F238E27FC236}">
                <a16:creationId xmlns:a16="http://schemas.microsoft.com/office/drawing/2014/main" id="{73A228F4-173D-81D2-7015-C44B5551B523}"/>
              </a:ext>
            </a:extLst>
          </p:cNvPr>
          <p:cNvGrpSpPr/>
          <p:nvPr/>
        </p:nvGrpSpPr>
        <p:grpSpPr>
          <a:xfrm>
            <a:off x="3090000" y="1908100"/>
            <a:ext cx="2602699" cy="551406"/>
            <a:chOff x="5691260" y="1914188"/>
            <a:chExt cx="2602699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8E5C376-BDAE-513B-14BE-D6802DB48E3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بَسْطَ الْكَسْرِ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9D18F10F-C00B-0ADE-DD5B-07045D7792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12">
            <a:extLst>
              <a:ext uri="{FF2B5EF4-FFF2-40B4-BE49-F238E27FC236}">
                <a16:creationId xmlns:a16="http://schemas.microsoft.com/office/drawing/2014/main" id="{7B55F068-A484-4828-0947-5DC08D2BE878}"/>
              </a:ext>
            </a:extLst>
          </p:cNvPr>
          <p:cNvGrpSpPr/>
          <p:nvPr/>
        </p:nvGrpSpPr>
        <p:grpSpPr>
          <a:xfrm>
            <a:off x="349731" y="1908100"/>
            <a:ext cx="2602701" cy="551406"/>
            <a:chOff x="5691258" y="1914188"/>
            <a:chExt cx="2602701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8D00587-B831-32ED-D8B2-E83A8C8BDB31}"/>
                </a:ext>
              </a:extLst>
            </p:cNvPr>
            <p:cNvSpPr/>
            <p:nvPr/>
          </p:nvSpPr>
          <p:spPr>
            <a:xfrm>
              <a:off x="5691258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أَقْرَأُ الْكَسْرَ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F460E39B-BE51-ACA5-8419-0D31C8C347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4" name="Picture 2" descr="Copy of the workspace">
            <a:extLst>
              <a:ext uri="{FF2B5EF4-FFF2-40B4-BE49-F238E27FC236}">
                <a16:creationId xmlns:a16="http://schemas.microsoft.com/office/drawing/2014/main" id="{72940C29-F74F-7360-383C-6269F3C778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9" t="21386" r="39406" b="46594"/>
          <a:stretch>
            <a:fillRect/>
          </a:stretch>
        </p:blipFill>
        <p:spPr bwMode="auto">
          <a:xfrm>
            <a:off x="1974039" y="2962836"/>
            <a:ext cx="2231921" cy="229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ED6CF53-E588-0DBE-D3B6-E69ABDB69B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5781" y="3484024"/>
            <a:ext cx="1048603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1E239D-68D8-BB00-6C20-544BC6BED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98B72-C593-CF1B-EA91-13941B8AD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AE19A6-6482-C461-5109-46F66DE7C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98C3B4B-D88C-48DF-2BCC-743CAFAEB60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مقام الكسر الممثل هو:</a:t>
            </a:r>
            <a:r>
              <a:rPr lang="en-US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Copy of the workspace">
            <a:extLst>
              <a:ext uri="{FF2B5EF4-FFF2-40B4-BE49-F238E27FC236}">
                <a16:creationId xmlns:a16="http://schemas.microsoft.com/office/drawing/2014/main" id="{6CB92E40-56D0-FD5A-CA46-F2CDDDAA12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9" t="21386" r="39406" b="46594"/>
          <a:stretch>
            <a:fillRect/>
          </a:stretch>
        </p:blipFill>
        <p:spPr bwMode="auto">
          <a:xfrm>
            <a:off x="1580536" y="2723479"/>
            <a:ext cx="2231921" cy="229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BA771B-213E-8FAF-23BA-2B02BE752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8580" y="3315621"/>
            <a:ext cx="1048603" cy="14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56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96ABC21-08E7-FD42-E13F-98C9E9A71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الثانية؟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397E123-F591-6D65-37DF-848D5983A0DF}"/>
              </a:ext>
            </a:extLst>
          </p:cNvPr>
          <p:cNvSpPr/>
          <p:nvPr/>
        </p:nvSpPr>
        <p:spPr>
          <a:xfrm>
            <a:off x="5830268" y="1908100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</a:t>
            </a:r>
            <a:r>
              <a:rPr lang="ar-MA" sz="1400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مَقامَ الْكَسْرِ</a:t>
            </a:r>
            <a:endParaRPr lang="fr-FR" sz="1400" b="1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FE2EB51A-68B0-7B65-458E-26CC5AD8B3C8}"/>
              </a:ext>
            </a:extLst>
          </p:cNvPr>
          <p:cNvSpPr>
            <a:spLocks noChangeAspect="1"/>
          </p:cNvSpPr>
          <p:nvPr/>
        </p:nvSpPr>
        <p:spPr>
          <a:xfrm>
            <a:off x="7996984" y="1973430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F658ABC-31DF-A532-7D11-60370DFA8EFF}"/>
              </a:ext>
            </a:extLst>
          </p:cNvPr>
          <p:cNvSpPr/>
          <p:nvPr/>
        </p:nvSpPr>
        <p:spPr>
          <a:xfrm>
            <a:off x="3090000" y="1908100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</a:t>
            </a:r>
            <a:r>
              <a:rPr lang="ar-MA" sz="14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بَسْطَ الْكَسْرِ</a:t>
            </a:r>
            <a:endParaRPr lang="fr-FR" sz="14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A63E6D9C-D278-A428-2E59-08BBC655762C}"/>
              </a:ext>
            </a:extLst>
          </p:cNvPr>
          <p:cNvSpPr>
            <a:spLocks noChangeAspect="1"/>
          </p:cNvSpPr>
          <p:nvPr/>
        </p:nvSpPr>
        <p:spPr>
          <a:xfrm>
            <a:off x="5260081" y="1973430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0" name="Group 12">
            <a:extLst>
              <a:ext uri="{FF2B5EF4-FFF2-40B4-BE49-F238E27FC236}">
                <a16:creationId xmlns:a16="http://schemas.microsoft.com/office/drawing/2014/main" id="{949A7FEE-8D3B-F5CB-F298-7F4712A2524D}"/>
              </a:ext>
            </a:extLst>
          </p:cNvPr>
          <p:cNvGrpSpPr/>
          <p:nvPr/>
        </p:nvGrpSpPr>
        <p:grpSpPr>
          <a:xfrm>
            <a:off x="349731" y="1908100"/>
            <a:ext cx="2602701" cy="551406"/>
            <a:chOff x="5691258" y="1914188"/>
            <a:chExt cx="2602701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670E3F2-C6A3-0A81-2566-2E6E44AF176F}"/>
                </a:ext>
              </a:extLst>
            </p:cNvPr>
            <p:cNvSpPr/>
            <p:nvPr/>
          </p:nvSpPr>
          <p:spPr>
            <a:xfrm>
              <a:off x="5691258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أَقْرَأُ الْكَسْرَ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7625DFE4-B295-1C78-1F4D-A96AA56988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4" name="Picture 2" descr="Copy of the workspace">
            <a:extLst>
              <a:ext uri="{FF2B5EF4-FFF2-40B4-BE49-F238E27FC236}">
                <a16:creationId xmlns:a16="http://schemas.microsoft.com/office/drawing/2014/main" id="{45B9F0E2-F201-8D8C-F225-D0EC258A65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9" t="21386" r="39406" b="46594"/>
          <a:stretch>
            <a:fillRect/>
          </a:stretch>
        </p:blipFill>
        <p:spPr bwMode="auto">
          <a:xfrm>
            <a:off x="1974039" y="3183333"/>
            <a:ext cx="2231921" cy="229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51520E-5BD9-1456-F19F-A9DC074D1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2698" y="3710068"/>
            <a:ext cx="1048603" cy="14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221EB-03FE-7DCB-2550-B4FF0231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77C4A2A-6799-BF93-3F37-C7C9F1003A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7189CD43-9662-20E8-1CC6-F58E570C1696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حددوا، على ألواحكم، بسط الكسر الممثل: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0F68C79-02DF-1F2E-3291-7BFA81DA97F1}"/>
              </a:ext>
            </a:extLst>
          </p:cNvPr>
          <p:cNvSpPr/>
          <p:nvPr/>
        </p:nvSpPr>
        <p:spPr>
          <a:xfrm>
            <a:off x="5830268" y="1908100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</a:t>
            </a:r>
            <a:r>
              <a:rPr lang="ar-MA" sz="1400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مَقامَ الْكَسْرِ</a:t>
            </a:r>
            <a:endParaRPr lang="fr-FR" sz="1400" b="1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16BA1697-12EC-0364-1FD7-50471BB42980}"/>
              </a:ext>
            </a:extLst>
          </p:cNvPr>
          <p:cNvSpPr>
            <a:spLocks noChangeAspect="1"/>
          </p:cNvSpPr>
          <p:nvPr/>
        </p:nvSpPr>
        <p:spPr>
          <a:xfrm>
            <a:off x="7996984" y="1973430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A8F3E33-FE0C-CE05-2F9B-1A49A6944B6A}"/>
              </a:ext>
            </a:extLst>
          </p:cNvPr>
          <p:cNvSpPr/>
          <p:nvPr/>
        </p:nvSpPr>
        <p:spPr>
          <a:xfrm>
            <a:off x="3090000" y="1908100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</a:t>
            </a:r>
            <a:r>
              <a:rPr lang="ar-MA" sz="14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بَسْطَ الْكَسْرِ</a:t>
            </a:r>
            <a:endParaRPr lang="fr-FR" sz="14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C353C316-9747-CB6B-E3E8-5238C12641E7}"/>
              </a:ext>
            </a:extLst>
          </p:cNvPr>
          <p:cNvSpPr>
            <a:spLocks noChangeAspect="1"/>
          </p:cNvSpPr>
          <p:nvPr/>
        </p:nvSpPr>
        <p:spPr>
          <a:xfrm>
            <a:off x="5260081" y="1973430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0" name="Group 12">
            <a:extLst>
              <a:ext uri="{FF2B5EF4-FFF2-40B4-BE49-F238E27FC236}">
                <a16:creationId xmlns:a16="http://schemas.microsoft.com/office/drawing/2014/main" id="{7A7415BA-63A4-B4E2-4090-637FEBB0FF27}"/>
              </a:ext>
            </a:extLst>
          </p:cNvPr>
          <p:cNvGrpSpPr/>
          <p:nvPr/>
        </p:nvGrpSpPr>
        <p:grpSpPr>
          <a:xfrm>
            <a:off x="349731" y="1908100"/>
            <a:ext cx="2602701" cy="551406"/>
            <a:chOff x="5691258" y="1914188"/>
            <a:chExt cx="2602701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8A91961-34A7-CFE7-0435-E91B2F1E3497}"/>
                </a:ext>
              </a:extLst>
            </p:cNvPr>
            <p:cNvSpPr/>
            <p:nvPr/>
          </p:nvSpPr>
          <p:spPr>
            <a:xfrm>
              <a:off x="5691258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أَقْرَأُ الْكَسْرَ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804B15B7-C02F-7AA4-FD37-1ACC5996FA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4" name="Picture 2" descr="Copy of the workspace">
            <a:extLst>
              <a:ext uri="{FF2B5EF4-FFF2-40B4-BE49-F238E27FC236}">
                <a16:creationId xmlns:a16="http://schemas.microsoft.com/office/drawing/2014/main" id="{AA796AD8-A633-E779-6621-5A1A786111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9" t="21386" r="39406" b="46594"/>
          <a:stretch>
            <a:fillRect/>
          </a:stretch>
        </p:blipFill>
        <p:spPr bwMode="auto">
          <a:xfrm>
            <a:off x="1652254" y="2949389"/>
            <a:ext cx="2231921" cy="229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A2BDE21-F5E3-AD35-17BC-3FF372ED19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699" y="3429000"/>
            <a:ext cx="1048603" cy="14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1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AE55A7-D567-55A2-BA06-CC76E8281E2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598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B2A720-B5E3-1BFC-F4B7-875CF28CF0C8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بسط الكسر الممثل هو: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Picture 2" descr="Copy of the workspace">
            <a:extLst>
              <a:ext uri="{FF2B5EF4-FFF2-40B4-BE49-F238E27FC236}">
                <a16:creationId xmlns:a16="http://schemas.microsoft.com/office/drawing/2014/main" id="{5A5711C3-6A92-D799-959F-C858694F92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9" t="21386" r="39406" b="46594"/>
          <a:stretch>
            <a:fillRect/>
          </a:stretch>
        </p:blipFill>
        <p:spPr bwMode="auto">
          <a:xfrm>
            <a:off x="1728453" y="2611419"/>
            <a:ext cx="2231921" cy="229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CC1A2A-E5A1-0759-D9E6-91E239C507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393" y="3070699"/>
            <a:ext cx="1103472" cy="163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27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49B3C-1C22-6F15-4B01-4FF60CEF6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79DCA1A4-2263-C6EA-7AD2-686E64EF5BE1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الثالثة؟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2481F9-9927-B92F-C8CC-0185CB0F92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606B683-804C-8573-73CB-1B2FAAB3488E}"/>
              </a:ext>
            </a:extLst>
          </p:cNvPr>
          <p:cNvSpPr/>
          <p:nvPr/>
        </p:nvSpPr>
        <p:spPr>
          <a:xfrm>
            <a:off x="5830268" y="1908100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</a:t>
            </a:r>
            <a:r>
              <a:rPr lang="ar-MA" sz="1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مَقامَ الْكَسْرِ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EE171388-60A1-7957-D3A0-641949B40993}"/>
              </a:ext>
            </a:extLst>
          </p:cNvPr>
          <p:cNvSpPr>
            <a:spLocks noChangeAspect="1"/>
          </p:cNvSpPr>
          <p:nvPr/>
        </p:nvSpPr>
        <p:spPr>
          <a:xfrm>
            <a:off x="7996984" y="1973430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455F03FC-6D9D-80BE-8E97-3A0F28B727A7}"/>
              </a:ext>
            </a:extLst>
          </p:cNvPr>
          <p:cNvGrpSpPr/>
          <p:nvPr/>
        </p:nvGrpSpPr>
        <p:grpSpPr>
          <a:xfrm>
            <a:off x="3090000" y="1908100"/>
            <a:ext cx="2602699" cy="551406"/>
            <a:chOff x="5691260" y="1914188"/>
            <a:chExt cx="2602699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894FD2A8-ED02-2008-4733-92219DECB0FA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بَسْطَ الْكَسْرِ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756ECC4D-99F3-DF00-DF00-AA48ED3073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4E05347-A167-0ECF-8328-C5B2A6A767AB}"/>
              </a:ext>
            </a:extLst>
          </p:cNvPr>
          <p:cNvSpPr/>
          <p:nvPr/>
        </p:nvSpPr>
        <p:spPr>
          <a:xfrm>
            <a:off x="349731" y="1908100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SA" sz="14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أَقْرَأُ الْكَسْرَ</a:t>
            </a:r>
            <a:endParaRPr lang="ar-SA" sz="14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5729CC39-E3A3-8A3B-AD57-19C9B9373A72}"/>
              </a:ext>
            </a:extLst>
          </p:cNvPr>
          <p:cNvSpPr>
            <a:spLocks noChangeAspect="1"/>
          </p:cNvSpPr>
          <p:nvPr/>
        </p:nvSpPr>
        <p:spPr>
          <a:xfrm>
            <a:off x="2519814" y="1973430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pic>
        <p:nvPicPr>
          <p:cNvPr id="26" name="Picture 2" descr="Copy of the workspace">
            <a:extLst>
              <a:ext uri="{FF2B5EF4-FFF2-40B4-BE49-F238E27FC236}">
                <a16:creationId xmlns:a16="http://schemas.microsoft.com/office/drawing/2014/main" id="{516932D0-EA3A-536F-FF59-6FDD5F1C07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9" t="21386" r="39406" b="46594"/>
          <a:stretch>
            <a:fillRect/>
          </a:stretch>
        </p:blipFill>
        <p:spPr bwMode="auto">
          <a:xfrm>
            <a:off x="1836471" y="3183333"/>
            <a:ext cx="2231921" cy="229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71ACCD7-EE6E-EBA9-E7C3-167706FBA8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699" y="3578512"/>
            <a:ext cx="1103472" cy="163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11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57D57-0232-7C74-99B0-6EB6B0EC0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F0E2FF71-1A7E-E536-DF77-6224111F2726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الكسر الناتج؟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0ACB77-582F-2CE9-45D4-C432C8176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1B80D0E-F573-BDEB-CD92-9E726406730F}"/>
              </a:ext>
            </a:extLst>
          </p:cNvPr>
          <p:cNvSpPr/>
          <p:nvPr/>
        </p:nvSpPr>
        <p:spPr>
          <a:xfrm>
            <a:off x="5830268" y="1908100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</a:t>
            </a:r>
            <a:r>
              <a:rPr lang="ar-MA" sz="1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مَقامَ الْكَسْرِ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7A401D28-F350-2DBE-D86A-5BB2DCF7A5F4}"/>
              </a:ext>
            </a:extLst>
          </p:cNvPr>
          <p:cNvSpPr>
            <a:spLocks noChangeAspect="1"/>
          </p:cNvSpPr>
          <p:nvPr/>
        </p:nvSpPr>
        <p:spPr>
          <a:xfrm>
            <a:off x="7996984" y="1973430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5BB41DF0-E835-C3D6-5A21-F7F98BEB27B6}"/>
              </a:ext>
            </a:extLst>
          </p:cNvPr>
          <p:cNvGrpSpPr/>
          <p:nvPr/>
        </p:nvGrpSpPr>
        <p:grpSpPr>
          <a:xfrm>
            <a:off x="3090000" y="1908100"/>
            <a:ext cx="2602699" cy="551406"/>
            <a:chOff x="5691260" y="1914188"/>
            <a:chExt cx="2602699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2C1CF2F-B975-E85E-7586-CCC01A95007C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بَسْطَ الْكَسْرِ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3CE1E5AE-D5E2-45B2-AA13-C6ABAFFDAB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ACE069F-070A-D61A-5239-61D6DA45948F}"/>
              </a:ext>
            </a:extLst>
          </p:cNvPr>
          <p:cNvSpPr/>
          <p:nvPr/>
        </p:nvSpPr>
        <p:spPr>
          <a:xfrm>
            <a:off x="349731" y="1908100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SA" sz="14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أَقْرَأُ الْكَسْرَ</a:t>
            </a:r>
            <a:endParaRPr lang="ar-SA" sz="14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A212E5EB-DDB5-8BDD-36ED-C34B73CF4975}"/>
              </a:ext>
            </a:extLst>
          </p:cNvPr>
          <p:cNvSpPr>
            <a:spLocks noChangeAspect="1"/>
          </p:cNvSpPr>
          <p:nvPr/>
        </p:nvSpPr>
        <p:spPr>
          <a:xfrm>
            <a:off x="2519814" y="1973430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pic>
        <p:nvPicPr>
          <p:cNvPr id="3" name="Picture 2" descr="Copy of the workspace">
            <a:extLst>
              <a:ext uri="{FF2B5EF4-FFF2-40B4-BE49-F238E27FC236}">
                <a16:creationId xmlns:a16="http://schemas.microsoft.com/office/drawing/2014/main" id="{9CD1DCF9-F670-0F64-0CCC-F84DC80FFA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9" t="21386" r="39406" b="46594"/>
          <a:stretch>
            <a:fillRect/>
          </a:stretch>
        </p:blipFill>
        <p:spPr bwMode="auto">
          <a:xfrm>
            <a:off x="1836471" y="3183333"/>
            <a:ext cx="2231921" cy="229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5F0FA2E-6320-DF88-C36D-980C3A20D9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699" y="3578512"/>
            <a:ext cx="1103472" cy="163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491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D20D6-01C9-3302-9841-355D587FB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E361C8A2-9395-2778-2EA6-26AB7281B353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الكسر: 4 على سبعة، أو أربعة أسباع.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C9AB5C-7FF3-795D-3AA8-249418B730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40459DF-8122-6F24-7AC2-3803B4710325}"/>
              </a:ext>
            </a:extLst>
          </p:cNvPr>
          <p:cNvSpPr/>
          <p:nvPr/>
        </p:nvSpPr>
        <p:spPr>
          <a:xfrm>
            <a:off x="5830268" y="1908100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</a:t>
            </a:r>
            <a:r>
              <a:rPr lang="ar-MA" sz="1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مَقامَ الْكَسْرِ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68E914B-7330-0764-158C-0BE84B16F4CB}"/>
              </a:ext>
            </a:extLst>
          </p:cNvPr>
          <p:cNvSpPr>
            <a:spLocks noChangeAspect="1"/>
          </p:cNvSpPr>
          <p:nvPr/>
        </p:nvSpPr>
        <p:spPr>
          <a:xfrm>
            <a:off x="7996984" y="1973430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E40B0078-AD70-B614-967E-9A34A2F3C696}"/>
              </a:ext>
            </a:extLst>
          </p:cNvPr>
          <p:cNvGrpSpPr/>
          <p:nvPr/>
        </p:nvGrpSpPr>
        <p:grpSpPr>
          <a:xfrm>
            <a:off x="3090000" y="1908100"/>
            <a:ext cx="2602699" cy="551406"/>
            <a:chOff x="5691260" y="1914188"/>
            <a:chExt cx="2602699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13D13C0-685D-2AF0-5E77-F294049A89D8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بَسْطَ الْكَسْرِ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23B7EF8-A061-0747-5608-C83D49B146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19AEE567-B94B-5CB3-482F-E666841CA470}"/>
              </a:ext>
            </a:extLst>
          </p:cNvPr>
          <p:cNvSpPr/>
          <p:nvPr/>
        </p:nvSpPr>
        <p:spPr>
          <a:xfrm>
            <a:off x="349731" y="1908100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SA" sz="14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أَقْرَأُ الْكَسْرَ</a:t>
            </a:r>
            <a:endParaRPr lang="ar-SA" sz="14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CD9304B8-19B4-0F03-183A-B9478EB92DDE}"/>
              </a:ext>
            </a:extLst>
          </p:cNvPr>
          <p:cNvSpPr>
            <a:spLocks noChangeAspect="1"/>
          </p:cNvSpPr>
          <p:nvPr/>
        </p:nvSpPr>
        <p:spPr>
          <a:xfrm>
            <a:off x="2519814" y="1973430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pic>
        <p:nvPicPr>
          <p:cNvPr id="3" name="Picture 2" descr="Copy of the workspace">
            <a:extLst>
              <a:ext uri="{FF2B5EF4-FFF2-40B4-BE49-F238E27FC236}">
                <a16:creationId xmlns:a16="http://schemas.microsoft.com/office/drawing/2014/main" id="{BE2136A8-EF58-62A1-309C-76DB0FE8F8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9" t="21386" r="39406" b="46594"/>
          <a:stretch>
            <a:fillRect/>
          </a:stretch>
        </p:blipFill>
        <p:spPr bwMode="auto">
          <a:xfrm>
            <a:off x="1836471" y="3183333"/>
            <a:ext cx="2231921" cy="229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961EC0-3A8C-4958-C0C1-32203C3FA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699" y="3578512"/>
            <a:ext cx="1103472" cy="163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96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الكسر الموافق لتمثيل الأجزاء المتساوية من الوحدة.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050" name="Picture 2" descr="Copy of the workspace">
            <a:extLst>
              <a:ext uri="{FF2B5EF4-FFF2-40B4-BE49-F238E27FC236}">
                <a16:creationId xmlns:a16="http://schemas.microsoft.com/office/drawing/2014/main" id="{7DAE0CFD-BD62-35DA-45D3-23EE0785C6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53" t="42298" r="37473" b="47433"/>
          <a:stretch>
            <a:fillRect/>
          </a:stretch>
        </p:blipFill>
        <p:spPr bwMode="auto">
          <a:xfrm>
            <a:off x="2964057" y="3055620"/>
            <a:ext cx="3215886" cy="746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الكسر الموافق لتمثيل الأجزاء المتساوية من الوحدة هو: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Picture 2" descr="Copy of the workspace">
            <a:extLst>
              <a:ext uri="{FF2B5EF4-FFF2-40B4-BE49-F238E27FC236}">
                <a16:creationId xmlns:a16="http://schemas.microsoft.com/office/drawing/2014/main" id="{64353BC0-53F0-3470-7C29-5AE7D63EBF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53" t="42298" r="37473" b="47433"/>
          <a:stretch>
            <a:fillRect/>
          </a:stretch>
        </p:blipFill>
        <p:spPr bwMode="auto">
          <a:xfrm>
            <a:off x="2964057" y="3055620"/>
            <a:ext cx="3215886" cy="746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73DDFFB-A353-BF3A-7EBE-30C94BF78696}"/>
              </a:ext>
            </a:extLst>
          </p:cNvPr>
          <p:cNvCxnSpPr/>
          <p:nvPr/>
        </p:nvCxnSpPr>
        <p:spPr>
          <a:xfrm flipH="1">
            <a:off x="4198375" y="4942426"/>
            <a:ext cx="7472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9BC1C53C-2B99-CA2F-3275-9852B53002FB}"/>
              </a:ext>
            </a:extLst>
          </p:cNvPr>
          <p:cNvSpPr txBox="1"/>
          <p:nvPr/>
        </p:nvSpPr>
        <p:spPr>
          <a:xfrm>
            <a:off x="4193458" y="4345015"/>
            <a:ext cx="757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</a:rPr>
              <a:t>3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2647109-C8AA-76B6-37D6-2B331C6CC467}"/>
              </a:ext>
            </a:extLst>
          </p:cNvPr>
          <p:cNvSpPr txBox="1"/>
          <p:nvPr/>
        </p:nvSpPr>
        <p:spPr>
          <a:xfrm>
            <a:off x="4193458" y="4855546"/>
            <a:ext cx="757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</a:rPr>
              <a:t>5</a:t>
            </a:r>
            <a:endParaRPr lang="fr-F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1230B9-DF7C-8702-5ADC-D8A600A3D7EF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DC6E05-6AD3-E52B-24A6-71A72263C2D9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الكسر الموافق لتمثيل الأجزاء المتساوية من الوحدة.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CC9BA66-602D-1137-8ED1-F4C9B2259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288" y="2132522"/>
            <a:ext cx="2521423" cy="202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19B22E9-CEB4-D264-9C5B-A88D00738CE6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259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F40EE9-DE63-016C-2134-EE093016BF7A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الكسر الموافق لتمثيل الأجزاء المتساوية من الوحدة هو: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9CD434-A62F-3C12-6F73-0F95E5307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288" y="2132522"/>
            <a:ext cx="2521423" cy="2027868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43A95C4C-EB30-5F93-BFD6-5599BB12072B}"/>
              </a:ext>
            </a:extLst>
          </p:cNvPr>
          <p:cNvCxnSpPr/>
          <p:nvPr/>
        </p:nvCxnSpPr>
        <p:spPr>
          <a:xfrm flipH="1">
            <a:off x="4198375" y="4942426"/>
            <a:ext cx="7472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B5E06065-C700-F82B-F281-22E972BF36DE}"/>
              </a:ext>
            </a:extLst>
          </p:cNvPr>
          <p:cNvSpPr txBox="1"/>
          <p:nvPr/>
        </p:nvSpPr>
        <p:spPr>
          <a:xfrm>
            <a:off x="4193458" y="4345015"/>
            <a:ext cx="757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</a:rPr>
              <a:t>2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8D35E7F-5A2B-1444-E0EB-80493DF6A1F1}"/>
              </a:ext>
            </a:extLst>
          </p:cNvPr>
          <p:cNvSpPr txBox="1"/>
          <p:nvPr/>
        </p:nvSpPr>
        <p:spPr>
          <a:xfrm>
            <a:off x="4193458" y="4855546"/>
            <a:ext cx="757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</a:rPr>
              <a:t>6</a:t>
            </a:r>
            <a:endParaRPr lang="fr-F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5086FC8-AFF3-0FAD-2FB3-8D4308F8E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630" y="2466804"/>
            <a:ext cx="5780335" cy="389212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39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458682" y="2773680"/>
            <a:ext cx="2725435" cy="15849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53FEBE-CA20-9CDC-4C85-D95E93E680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8317"/>
          <a:stretch>
            <a:fillRect/>
          </a:stretch>
        </p:blipFill>
        <p:spPr>
          <a:xfrm>
            <a:off x="638669" y="1843372"/>
            <a:ext cx="7529971" cy="2446240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2854959" y="1791920"/>
            <a:ext cx="5313681" cy="521006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دقيقتان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8723F39-6505-7DB4-7CC5-1D73F43361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8380"/>
          <a:stretch>
            <a:fillRect/>
          </a:stretch>
        </p:blipFill>
        <p:spPr>
          <a:xfrm>
            <a:off x="363137" y="1626691"/>
            <a:ext cx="6797873" cy="220572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267138" y="3279835"/>
            <a:ext cx="2761054" cy="27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E4D4BE-EECE-E91D-3661-8C2567195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396" y="1991356"/>
            <a:ext cx="6580094" cy="3521148"/>
          </a:xfrm>
          <a:prstGeom prst="roundRect">
            <a:avLst>
              <a:gd name="adj" fmla="val 4319"/>
            </a:avLst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0D83557-A7BF-8FF6-454B-3ADC3073CE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6801"/>
          <a:stretch>
            <a:fillRect/>
          </a:stretch>
        </p:blipFill>
        <p:spPr>
          <a:xfrm>
            <a:off x="638669" y="1843372"/>
            <a:ext cx="7529971" cy="251795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F5D389-4BD4-9EFD-12DE-3C6D741F9E34}"/>
              </a:ext>
            </a:extLst>
          </p:cNvPr>
          <p:cNvSpPr txBox="1"/>
          <p:nvPr/>
        </p:nvSpPr>
        <p:spPr>
          <a:xfrm>
            <a:off x="3129280" y="3474720"/>
            <a:ext cx="36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BFEF755-0754-BC65-D7D7-C591F2404BFC}"/>
              </a:ext>
            </a:extLst>
          </p:cNvPr>
          <p:cNvSpPr txBox="1"/>
          <p:nvPr/>
        </p:nvSpPr>
        <p:spPr>
          <a:xfrm>
            <a:off x="3129280" y="3768589"/>
            <a:ext cx="36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206F75D-B8C3-9CCB-358D-EAB69BDFB286}"/>
              </a:ext>
            </a:extLst>
          </p:cNvPr>
          <p:cNvSpPr txBox="1"/>
          <p:nvPr/>
        </p:nvSpPr>
        <p:spPr>
          <a:xfrm>
            <a:off x="4683760" y="3474720"/>
            <a:ext cx="36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0A6D1A3-A4D8-4808-0502-6966990ED40E}"/>
              </a:ext>
            </a:extLst>
          </p:cNvPr>
          <p:cNvSpPr txBox="1"/>
          <p:nvPr/>
        </p:nvSpPr>
        <p:spPr>
          <a:xfrm>
            <a:off x="4683760" y="3768589"/>
            <a:ext cx="36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B9B0CB8-EEBF-4DA5-3890-C654029FF322}"/>
              </a:ext>
            </a:extLst>
          </p:cNvPr>
          <p:cNvSpPr txBox="1"/>
          <p:nvPr/>
        </p:nvSpPr>
        <p:spPr>
          <a:xfrm>
            <a:off x="6766560" y="3474720"/>
            <a:ext cx="36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440FD88-47CD-6DA1-3588-64D79B9F70AB}"/>
              </a:ext>
            </a:extLst>
          </p:cNvPr>
          <p:cNvSpPr txBox="1"/>
          <p:nvPr/>
        </p:nvSpPr>
        <p:spPr>
          <a:xfrm>
            <a:off x="6766560" y="3768589"/>
            <a:ext cx="36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28" name="Arc partiel 27">
            <a:extLst>
              <a:ext uri="{FF2B5EF4-FFF2-40B4-BE49-F238E27FC236}">
                <a16:creationId xmlns:a16="http://schemas.microsoft.com/office/drawing/2014/main" id="{3B2DDF09-435E-12F1-C208-A6F05BC026EE}"/>
              </a:ext>
            </a:extLst>
          </p:cNvPr>
          <p:cNvSpPr/>
          <p:nvPr/>
        </p:nvSpPr>
        <p:spPr>
          <a:xfrm>
            <a:off x="1330960" y="4907280"/>
            <a:ext cx="883920" cy="914400"/>
          </a:xfrm>
          <a:prstGeom prst="pie">
            <a:avLst>
              <a:gd name="adj1" fmla="val 19663461"/>
              <a:gd name="adj2" fmla="val 12598898"/>
            </a:avLst>
          </a:prstGeom>
          <a:solidFill>
            <a:srgbClr val="CF1F3C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9" name="Arc partiel 28">
            <a:extLst>
              <a:ext uri="{FF2B5EF4-FFF2-40B4-BE49-F238E27FC236}">
                <a16:creationId xmlns:a16="http://schemas.microsoft.com/office/drawing/2014/main" id="{E8EC3511-65C4-9D02-255A-BE0E88EBF1B8}"/>
              </a:ext>
            </a:extLst>
          </p:cNvPr>
          <p:cNvSpPr/>
          <p:nvPr/>
        </p:nvSpPr>
        <p:spPr>
          <a:xfrm>
            <a:off x="3063240" y="4897120"/>
            <a:ext cx="883920" cy="914400"/>
          </a:xfrm>
          <a:prstGeom prst="pie">
            <a:avLst>
              <a:gd name="adj1" fmla="val 57785"/>
              <a:gd name="adj2" fmla="val 13446993"/>
            </a:avLst>
          </a:prstGeom>
          <a:solidFill>
            <a:srgbClr val="CF1F3C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0" name="Arc partiel 29">
            <a:extLst>
              <a:ext uri="{FF2B5EF4-FFF2-40B4-BE49-F238E27FC236}">
                <a16:creationId xmlns:a16="http://schemas.microsoft.com/office/drawing/2014/main" id="{0B29B070-89E7-1ABA-FE19-2B779E240E4D}"/>
              </a:ext>
            </a:extLst>
          </p:cNvPr>
          <p:cNvSpPr/>
          <p:nvPr/>
        </p:nvSpPr>
        <p:spPr>
          <a:xfrm>
            <a:off x="4898520" y="4890799"/>
            <a:ext cx="892679" cy="914400"/>
          </a:xfrm>
          <a:prstGeom prst="pie">
            <a:avLst>
              <a:gd name="adj1" fmla="val 57785"/>
              <a:gd name="adj2" fmla="val 16042100"/>
            </a:avLst>
          </a:prstGeom>
          <a:solidFill>
            <a:srgbClr val="CF1F3C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77EB9DAC-A84F-6D91-BC43-D1AA32CCF6BC}"/>
              </a:ext>
            </a:extLst>
          </p:cNvPr>
          <p:cNvSpPr/>
          <p:nvPr/>
        </p:nvSpPr>
        <p:spPr>
          <a:xfrm>
            <a:off x="6661281" y="4907279"/>
            <a:ext cx="877439" cy="897919"/>
          </a:xfrm>
          <a:prstGeom prst="ellipse">
            <a:avLst/>
          </a:prstGeom>
          <a:solidFill>
            <a:srgbClr val="CF1F3C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B13D5-CC2E-ED3E-D19E-B6A5E3331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A4F0FEE-7AA2-21E6-C1D5-880E08B19D57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سننجز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A4DF44-6D85-7FCB-768D-3025DF8094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F12F96D-85D6-7FFD-7387-85AE19C85E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1087" b="-2770"/>
          <a:stretch>
            <a:fillRect/>
          </a:stretch>
        </p:blipFill>
        <p:spPr>
          <a:xfrm>
            <a:off x="670044" y="2372287"/>
            <a:ext cx="7529971" cy="2446240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7A5BC38-35F5-42D3-994D-3D1FFCF29ACE}"/>
              </a:ext>
            </a:extLst>
          </p:cNvPr>
          <p:cNvSpPr/>
          <p:nvPr/>
        </p:nvSpPr>
        <p:spPr>
          <a:xfrm>
            <a:off x="2886334" y="2428411"/>
            <a:ext cx="5313681" cy="521006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1444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D905A-FFFB-682C-A620-6AF0FAC1B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5DB369E-08CF-7D13-49A3-7B93BEBCFFE3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3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534D30-2978-7515-0BD2-7EAFBE3877A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7A237FA-25B5-29C3-1A3B-B25C96E437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0000" b="-1620"/>
          <a:stretch>
            <a:fillRect/>
          </a:stretch>
        </p:blipFill>
        <p:spPr>
          <a:xfrm>
            <a:off x="363137" y="2115268"/>
            <a:ext cx="6797873" cy="220572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840CCB6-B06C-ADB2-86DE-218BDEC40F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267138" y="3279835"/>
            <a:ext cx="2761054" cy="27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74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C8D15-3210-7C12-B6AA-ECBAC89E8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E8BDBAC-3D4A-CFFF-A8C8-4A49989F8EE2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ناقشوا في ثنائيات إنجازاتكم.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7F76D7B-D68F-4092-7934-D1780FDE9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D50E3AD-EA4A-3482-3CC4-C2F95CCD241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9498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3E7F8-FE61-A687-206B-EAD4899B9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07171A3-FD7F-A07D-732A-B84FCC00A412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C51DA-0B29-6644-A424-B1FF438A73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57128D2-460D-C9BB-4EDB-5918C3F2B9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1968" b="-4244"/>
          <a:stretch>
            <a:fillRect/>
          </a:stretch>
        </p:blipFill>
        <p:spPr>
          <a:xfrm>
            <a:off x="638669" y="2743186"/>
            <a:ext cx="7529971" cy="2474259"/>
          </a:xfrm>
          <a:prstGeom prst="rect">
            <a:avLst/>
          </a:prstGeom>
        </p:spPr>
      </p:pic>
      <p:sp>
        <p:nvSpPr>
          <p:cNvPr id="28" name="Arc partiel 27">
            <a:extLst>
              <a:ext uri="{FF2B5EF4-FFF2-40B4-BE49-F238E27FC236}">
                <a16:creationId xmlns:a16="http://schemas.microsoft.com/office/drawing/2014/main" id="{63380D4C-A187-E021-0A25-8AA415881E39}"/>
              </a:ext>
            </a:extLst>
          </p:cNvPr>
          <p:cNvSpPr/>
          <p:nvPr/>
        </p:nvSpPr>
        <p:spPr>
          <a:xfrm>
            <a:off x="1330960" y="3347408"/>
            <a:ext cx="883920" cy="914400"/>
          </a:xfrm>
          <a:prstGeom prst="pie">
            <a:avLst>
              <a:gd name="adj1" fmla="val 19663461"/>
              <a:gd name="adj2" fmla="val 12598898"/>
            </a:avLst>
          </a:prstGeom>
          <a:solidFill>
            <a:srgbClr val="CF1F3C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9" name="Arc partiel 28">
            <a:extLst>
              <a:ext uri="{FF2B5EF4-FFF2-40B4-BE49-F238E27FC236}">
                <a16:creationId xmlns:a16="http://schemas.microsoft.com/office/drawing/2014/main" id="{4D29051D-E29F-6391-E969-731F9BB7D17A}"/>
              </a:ext>
            </a:extLst>
          </p:cNvPr>
          <p:cNvSpPr/>
          <p:nvPr/>
        </p:nvSpPr>
        <p:spPr>
          <a:xfrm>
            <a:off x="3063240" y="3337248"/>
            <a:ext cx="883920" cy="914400"/>
          </a:xfrm>
          <a:prstGeom prst="pie">
            <a:avLst>
              <a:gd name="adj1" fmla="val 57785"/>
              <a:gd name="adj2" fmla="val 13446993"/>
            </a:avLst>
          </a:prstGeom>
          <a:solidFill>
            <a:srgbClr val="CF1F3C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0" name="Arc partiel 29">
            <a:extLst>
              <a:ext uri="{FF2B5EF4-FFF2-40B4-BE49-F238E27FC236}">
                <a16:creationId xmlns:a16="http://schemas.microsoft.com/office/drawing/2014/main" id="{BB0948DD-6DE2-E695-137C-785C5F0A2252}"/>
              </a:ext>
            </a:extLst>
          </p:cNvPr>
          <p:cNvSpPr/>
          <p:nvPr/>
        </p:nvSpPr>
        <p:spPr>
          <a:xfrm>
            <a:off x="4898520" y="3330927"/>
            <a:ext cx="892679" cy="914400"/>
          </a:xfrm>
          <a:prstGeom prst="pie">
            <a:avLst>
              <a:gd name="adj1" fmla="val 57785"/>
              <a:gd name="adj2" fmla="val 16042100"/>
            </a:avLst>
          </a:prstGeom>
          <a:solidFill>
            <a:srgbClr val="CF1F3C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F7059519-44F6-FA8B-FFAE-16711B26C932}"/>
              </a:ext>
            </a:extLst>
          </p:cNvPr>
          <p:cNvSpPr/>
          <p:nvPr/>
        </p:nvSpPr>
        <p:spPr>
          <a:xfrm>
            <a:off x="6661281" y="3347407"/>
            <a:ext cx="877439" cy="897919"/>
          </a:xfrm>
          <a:prstGeom prst="ellipse">
            <a:avLst/>
          </a:prstGeom>
          <a:solidFill>
            <a:srgbClr val="CF1F3C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580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7478C63-C396-D2DD-FBA7-5BA391726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630" y="2466804"/>
            <a:ext cx="5780335" cy="3892123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39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635760" y="4541520"/>
            <a:ext cx="2387216" cy="7181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60DCEBB-10A0-F329-F0AE-975A15F7F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20" y="2782940"/>
            <a:ext cx="8280400" cy="255418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D83F11E-2CCE-AB31-7D5E-27581F7A72B9}"/>
              </a:ext>
            </a:extLst>
          </p:cNvPr>
          <p:cNvSpPr txBox="1"/>
          <p:nvPr/>
        </p:nvSpPr>
        <p:spPr>
          <a:xfrm>
            <a:off x="1272261" y="4460240"/>
            <a:ext cx="36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5E44D50-C262-1B6D-522C-3EC72BBC7764}"/>
              </a:ext>
            </a:extLst>
          </p:cNvPr>
          <p:cNvSpPr txBox="1"/>
          <p:nvPr/>
        </p:nvSpPr>
        <p:spPr>
          <a:xfrm>
            <a:off x="1272261" y="4754109"/>
            <a:ext cx="36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AF01516-1C6F-387B-87AF-AE476495F5A0}"/>
              </a:ext>
            </a:extLst>
          </p:cNvPr>
          <p:cNvSpPr txBox="1"/>
          <p:nvPr/>
        </p:nvSpPr>
        <p:spPr>
          <a:xfrm>
            <a:off x="3434080" y="4460240"/>
            <a:ext cx="36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76A933B-C991-B232-0F63-F615E0A007E2}"/>
              </a:ext>
            </a:extLst>
          </p:cNvPr>
          <p:cNvSpPr txBox="1"/>
          <p:nvPr/>
        </p:nvSpPr>
        <p:spPr>
          <a:xfrm>
            <a:off x="3434080" y="4754109"/>
            <a:ext cx="36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613CF7F-5E51-2D45-1DB8-060C2B571AC7}"/>
              </a:ext>
            </a:extLst>
          </p:cNvPr>
          <p:cNvSpPr txBox="1"/>
          <p:nvPr/>
        </p:nvSpPr>
        <p:spPr>
          <a:xfrm>
            <a:off x="5405122" y="4460240"/>
            <a:ext cx="36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804A7C7-D0AA-7034-2BA8-81F074E1AF86}"/>
              </a:ext>
            </a:extLst>
          </p:cNvPr>
          <p:cNvSpPr txBox="1"/>
          <p:nvPr/>
        </p:nvSpPr>
        <p:spPr>
          <a:xfrm>
            <a:off x="5405122" y="4754109"/>
            <a:ext cx="36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6FC4EADE-E5A3-F6DE-D6A7-CD9CD2052401}"/>
              </a:ext>
            </a:extLst>
          </p:cNvPr>
          <p:cNvSpPr txBox="1"/>
          <p:nvPr/>
        </p:nvSpPr>
        <p:spPr>
          <a:xfrm>
            <a:off x="7369335" y="4470400"/>
            <a:ext cx="36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B0B4CE20-66A7-34E5-A875-A9139DA17819}"/>
              </a:ext>
            </a:extLst>
          </p:cNvPr>
          <p:cNvSpPr txBox="1"/>
          <p:nvPr/>
        </p:nvSpPr>
        <p:spPr>
          <a:xfrm>
            <a:off x="7369335" y="4764269"/>
            <a:ext cx="36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38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و39.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2EC132E-D547-89F6-04D3-3A65866A6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630" y="2466804"/>
            <a:ext cx="5780335" cy="389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13878</TotalTime>
  <Words>856</Words>
  <Application>Microsoft Office PowerPoint</Application>
  <PresentationFormat>Affichage à l'écran (4:3)</PresentationFormat>
  <Paragraphs>234</Paragraphs>
  <Slides>58</Slides>
  <Notes>6</Notes>
  <HiddenSlides>0</HiddenSlides>
  <MMClips>7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58</vt:i4>
      </vt:variant>
    </vt:vector>
  </HeadingPairs>
  <TitlesOfParts>
    <vt:vector size="71" baseType="lpstr">
      <vt:lpstr>Aptos</vt:lpstr>
      <vt:lpstr>Aptos Display</vt:lpstr>
      <vt:lpstr>Arial</vt:lpstr>
      <vt:lpstr>Calibri</vt:lpstr>
      <vt:lpstr>Chalkboard</vt:lpstr>
      <vt:lpstr>Dosis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124</cp:revision>
  <cp:lastPrinted>2025-08-13T10:11:39Z</cp:lastPrinted>
  <dcterms:created xsi:type="dcterms:W3CDTF">2025-08-01T12:31:49Z</dcterms:created>
  <dcterms:modified xsi:type="dcterms:W3CDTF">2025-11-16T18:16:49Z</dcterms:modified>
</cp:coreProperties>
</file>