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2"/>
  </p:notesMasterIdLst>
  <p:handoutMasterIdLst>
    <p:handoutMasterId r:id="rId63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769" r:id="rId19"/>
    <p:sldId id="768" r:id="rId20"/>
    <p:sldId id="870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6699" r:id="rId33"/>
    <p:sldId id="2134807005" r:id="rId34"/>
    <p:sldId id="2134806687" r:id="rId35"/>
    <p:sldId id="2134807012" r:id="rId36"/>
    <p:sldId id="2134807020" r:id="rId37"/>
    <p:sldId id="2134806689" r:id="rId38"/>
    <p:sldId id="2134806665" r:id="rId39"/>
    <p:sldId id="2134806663" r:id="rId40"/>
    <p:sldId id="2134806664" r:id="rId41"/>
    <p:sldId id="2134807014" r:id="rId42"/>
    <p:sldId id="2134807015" r:id="rId43"/>
    <p:sldId id="2134807016" r:id="rId44"/>
    <p:sldId id="2134807017" r:id="rId45"/>
    <p:sldId id="2134807018" r:id="rId46"/>
    <p:sldId id="2134807019" r:id="rId47"/>
    <p:sldId id="2134806696" r:id="rId48"/>
    <p:sldId id="848" r:id="rId49"/>
    <p:sldId id="921" r:id="rId50"/>
    <p:sldId id="922" r:id="rId51"/>
    <p:sldId id="924" r:id="rId52"/>
    <p:sldId id="925" r:id="rId53"/>
    <p:sldId id="849" r:id="rId54"/>
    <p:sldId id="2134806697" r:id="rId55"/>
    <p:sldId id="2134806706" r:id="rId56"/>
    <p:sldId id="858" r:id="rId57"/>
    <p:sldId id="868" r:id="rId58"/>
    <p:sldId id="869" r:id="rId59"/>
    <p:sldId id="764" r:id="rId60"/>
    <p:sldId id="949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EF801C"/>
    <a:srgbClr val="BFBFBF"/>
    <a:srgbClr val="F9B233"/>
    <a:srgbClr val="CF1F3C"/>
    <a:srgbClr val="3A8F98"/>
    <a:srgbClr val="FC8D00"/>
    <a:srgbClr val="F2F2F2"/>
    <a:srgbClr val="17A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79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1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09/11/2025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09/11/2025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7.png"/><Relationship Id="rId4" Type="http://schemas.openxmlformats.org/officeDocument/2006/relationships/image" Target="../media/image2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M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الطَّرْحُ في نِطاق الْأَعْدادِ مِنْ 0 إِلى 999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الجَمْعُ في نِطاقِ الْأَعْدادِ مِنْ 0 إِلى 999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البَحثُ عَنِ الْكُلِّ أَوِ </a:t>
            </a:r>
            <a:r>
              <a:rPr lang="ar-MA"/>
              <a:t>الْجُزْءِ </a:t>
            </a:r>
            <a:endParaRPr lang="a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الطَّرْحُ في نِطاق الْأَعْدادِ مِنْ 0 إِلى 999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الثّالث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الجَمْعُ في نِطاقِ الْأَعْدادِ مِنْ 0 إِلى 999</a:t>
            </a:r>
            <a:endParaRPr lang="a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C80CED-C9B7-634F-9E25-0C961BEE1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038" y="2549422"/>
            <a:ext cx="5665366" cy="382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603542" y="3207785"/>
            <a:ext cx="579167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617860" y="2428491"/>
            <a:ext cx="599748" cy="671849"/>
            <a:chOff x="1587566" y="2428491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7566" y="2428491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52470" y="261602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وَضْع وَإِنْجازِ عَمَلِيّات جَمْعٍ بالاحتفاظ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E353C09-FE9C-0CAC-9903-D6C826C2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966" y="1730478"/>
            <a:ext cx="6687195" cy="452015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27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249727" y="4906296"/>
            <a:ext cx="2637983" cy="1089643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4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33B53E-DB35-4563-0012-BADCBF161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72" y="2313642"/>
            <a:ext cx="8303472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64069" y="8712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011821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26997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7 + 6  = 7 + 3 + 3 = ..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  13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سيبدأ العداد – انطلقوا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30EC2A-7133-6407-EC4B-A34359E4BF27}"/>
              </a:ext>
            </a:extLst>
          </p:cNvPr>
          <p:cNvSpPr/>
          <p:nvPr/>
        </p:nvSpPr>
        <p:spPr>
          <a:xfrm>
            <a:off x="955902" y="337449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+ 4  = ..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F787867-D163-5EF3-24D1-50C1669AF222}"/>
              </a:ext>
            </a:extLst>
          </p:cNvPr>
          <p:cNvSpPr/>
          <p:nvPr/>
        </p:nvSpPr>
        <p:spPr>
          <a:xfrm>
            <a:off x="2930488" y="337449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+ 5  = 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E250CAA-0AD1-7D13-6160-36431555A033}"/>
              </a:ext>
            </a:extLst>
          </p:cNvPr>
          <p:cNvSpPr/>
          <p:nvPr/>
        </p:nvSpPr>
        <p:spPr>
          <a:xfrm>
            <a:off x="4905074" y="337449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+ 6  = ..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008398B-B7DA-985C-B2B0-FB7511563A8E}"/>
              </a:ext>
            </a:extLst>
          </p:cNvPr>
          <p:cNvSpPr/>
          <p:nvPr/>
        </p:nvSpPr>
        <p:spPr>
          <a:xfrm>
            <a:off x="6879660" y="337449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+ 7  = ..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3F96615-5500-AD24-B769-37BB50C0B505}"/>
              </a:ext>
            </a:extLst>
          </p:cNvPr>
          <p:cNvSpPr/>
          <p:nvPr/>
        </p:nvSpPr>
        <p:spPr>
          <a:xfrm>
            <a:off x="6879659" y="408893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+ 7  = ..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576F168-7D98-9BAE-6072-80A44965687D}"/>
              </a:ext>
            </a:extLst>
          </p:cNvPr>
          <p:cNvSpPr/>
          <p:nvPr/>
        </p:nvSpPr>
        <p:spPr>
          <a:xfrm>
            <a:off x="2930487" y="408893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+ 5  = ..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62B8B94-6571-3A07-49E9-343E8EAF1D35}"/>
              </a:ext>
            </a:extLst>
          </p:cNvPr>
          <p:cNvSpPr/>
          <p:nvPr/>
        </p:nvSpPr>
        <p:spPr>
          <a:xfrm>
            <a:off x="4905073" y="408893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+ 6  = ..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DAD94D-7723-D915-12C2-FCE4E150D6B2}"/>
              </a:ext>
            </a:extLst>
          </p:cNvPr>
          <p:cNvSpPr/>
          <p:nvPr/>
        </p:nvSpPr>
        <p:spPr>
          <a:xfrm>
            <a:off x="955901" y="4088930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+ 8  = ..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636035A-018A-A508-A128-AE9E140EC313}"/>
              </a:ext>
            </a:extLst>
          </p:cNvPr>
          <p:cNvGrpSpPr/>
          <p:nvPr/>
        </p:nvGrpSpPr>
        <p:grpSpPr>
          <a:xfrm>
            <a:off x="519486" y="3335517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A015700-C006-47BD-35E1-F5589E199EC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1AE3DFE-C4A7-3D6B-C939-9695D17BE6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38C225-CC1B-C969-4181-D5DDACCE5C04}"/>
              </a:ext>
            </a:extLst>
          </p:cNvPr>
          <p:cNvGrpSpPr/>
          <p:nvPr/>
        </p:nvGrpSpPr>
        <p:grpSpPr>
          <a:xfrm>
            <a:off x="519933" y="4061796"/>
            <a:ext cx="396000" cy="461665"/>
            <a:chOff x="558769" y="3701196"/>
            <a:chExt cx="39600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A6805E-F296-8AE0-8219-02741A385A3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1593299-037F-3DE3-5C78-FB41DF18396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43CB5CD-41BB-0AA0-606A-025366A2F461}"/>
              </a:ext>
            </a:extLst>
          </p:cNvPr>
          <p:cNvGrpSpPr/>
          <p:nvPr/>
        </p:nvGrpSpPr>
        <p:grpSpPr>
          <a:xfrm>
            <a:off x="2491914" y="3335517"/>
            <a:ext cx="396000" cy="461665"/>
            <a:chOff x="558769" y="3701196"/>
            <a:chExt cx="396000" cy="46166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61D071A-2A1F-7347-A5C7-C65AB061A3B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C2E5C6D-C76F-7A34-E25F-225925480C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873F14F-7B69-C12F-DD60-C4EB269B128E}"/>
              </a:ext>
            </a:extLst>
          </p:cNvPr>
          <p:cNvGrpSpPr/>
          <p:nvPr/>
        </p:nvGrpSpPr>
        <p:grpSpPr>
          <a:xfrm>
            <a:off x="2502627" y="4061796"/>
            <a:ext cx="396000" cy="461665"/>
            <a:chOff x="558769" y="3701196"/>
            <a:chExt cx="396000" cy="4616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1615E83-DC7D-6D2A-D4C0-0F583DCDBFC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5444CCD-A071-8B95-FCE1-2134A5B7C71E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2EED06-FB37-1F3A-7F0B-189BC0D71137}"/>
              </a:ext>
            </a:extLst>
          </p:cNvPr>
          <p:cNvGrpSpPr/>
          <p:nvPr/>
        </p:nvGrpSpPr>
        <p:grpSpPr>
          <a:xfrm>
            <a:off x="4473331" y="4061796"/>
            <a:ext cx="396000" cy="461665"/>
            <a:chOff x="558769" y="3701196"/>
            <a:chExt cx="396000" cy="461665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AFF2247-842B-8F54-C909-BEE4768B9CC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D4B314-EADE-514C-59DE-ECF60B8553C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7B06BCB-6900-5951-B2EC-7196E8E9BFC7}"/>
              </a:ext>
            </a:extLst>
          </p:cNvPr>
          <p:cNvGrpSpPr/>
          <p:nvPr/>
        </p:nvGrpSpPr>
        <p:grpSpPr>
          <a:xfrm>
            <a:off x="4469068" y="3335517"/>
            <a:ext cx="396000" cy="461665"/>
            <a:chOff x="558769" y="3701196"/>
            <a:chExt cx="396000" cy="46166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39010FB-4283-3D81-ADEF-396E466D208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84C8BB3-3BC2-DA47-0BFE-859A2A7D6E4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67E1119-6970-CE8A-682B-8C7FC1293871}"/>
              </a:ext>
            </a:extLst>
          </p:cNvPr>
          <p:cNvGrpSpPr/>
          <p:nvPr/>
        </p:nvGrpSpPr>
        <p:grpSpPr>
          <a:xfrm>
            <a:off x="6443244" y="3335517"/>
            <a:ext cx="396000" cy="461665"/>
            <a:chOff x="558769" y="3701196"/>
            <a:chExt cx="396000" cy="461665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07B67D3-C684-B5A8-5D20-F4164C7EAD6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133E5DE-B823-4BC7-4612-DCDE1532BFF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966FA83-7E30-EF1D-0113-D1FDD9B449C4}"/>
              </a:ext>
            </a:extLst>
          </p:cNvPr>
          <p:cNvGrpSpPr/>
          <p:nvPr/>
        </p:nvGrpSpPr>
        <p:grpSpPr>
          <a:xfrm>
            <a:off x="6432917" y="4061796"/>
            <a:ext cx="396000" cy="461665"/>
            <a:chOff x="558769" y="3701196"/>
            <a:chExt cx="396000" cy="461665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8C7FFA8-DAC2-2356-A224-55760A934EF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B294282-1B7F-9D9A-16BC-4938CE6458F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645AD0-D0A6-DBBB-9BC4-1420CEA56B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WhatsApp Video 2025-10-16 at 20.16.33 (2)">
            <a:hlinkClick r:id="" action="ppaction://media"/>
            <a:extLst>
              <a:ext uri="{FF2B5EF4-FFF2-40B4-BE49-F238E27FC236}">
                <a16:creationId xmlns:a16="http://schemas.microsoft.com/office/drawing/2014/main" id="{9A7A1BCD-7C06-48E5-6C4E-17C9DD9F93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Signet 2" time="0"/>
                    <p14:bmk name="Signet 1" time="62201.6621"/>
                  </p14:bmk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45709" y="1457420"/>
            <a:ext cx="1207831" cy="12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F9D968-A536-754E-203E-9D7A21E691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964FA7C-C079-27D0-BC6E-2FD603BF4D6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173D1F2-EB2F-A298-ADA4-928793879E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A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964C009-95ED-8F91-DF07-55342DC735F1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7A82CB3-9862-67E1-9C52-F5ABEE3D7E4A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A01E75F-A47E-0446-D500-BEA984F16FE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B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326E4C12-7116-A606-1A2B-12D9EAB4AE95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64908E2-9352-E586-8042-0E85353BAA2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6E2EC9-3346-87B3-F574-C4340A7E84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C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FFA1DC9-1F4C-F746-CA21-AFFFFEFC02D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3F90DC8-CF64-86BA-DD22-D824960584E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7C7EF911-2B81-1D0D-F9C9-804572CC23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D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F0C18BE3-3100-B78C-4EB9-291ED62AF0B9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E8B7DC6-3CED-8EBB-B18B-95DD58F2BBE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3C5CD0DD-079F-BFF8-0B08-4B0EC5D00D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E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8C52EB9-1996-02DE-B246-F509D90ED7BD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124258F-B812-7A0C-0B3A-3887186894E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C4D9676-4DA3-E510-6F67-C124CB5853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F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67B92CE3-AEE8-1331-2204-494CFBC9F46A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835A2EB-7660-29E3-68B7-B89FA6E4F6B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FED0753C-9CC3-D5E7-3C51-C03891CFEF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G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465EAC0-7A43-44D9-FF20-BC15F77359E9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2C14B4F-BED5-3C83-751A-B0C755ACCE5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2560629-6D36-FCB7-834A-22D52DEEA57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H</a:t>
              </a:r>
              <a:endParaRPr lang="fr-MA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4F71B5B-9C75-D113-A2C4-5A7413005B37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+ 4  = </a:t>
            </a:r>
            <a:r>
              <a:rPr lang="fr-MA" sz="2000" b="1" dirty="0">
                <a:solidFill>
                  <a:srgbClr val="CF1F3C"/>
                </a:solidFill>
              </a:rPr>
              <a:t>13</a:t>
            </a:r>
            <a:endParaRPr lang="fr-MA" b="1" dirty="0">
              <a:solidFill>
                <a:srgbClr val="CF1F3C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6CFEF43-3D03-ECFF-DABA-828C79C12281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+ 5  = </a:t>
            </a:r>
            <a:r>
              <a:rPr lang="fr-MA" sz="2000" b="1" dirty="0">
                <a:solidFill>
                  <a:srgbClr val="CF1F3C"/>
                </a:solidFill>
              </a:rPr>
              <a:t>13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B59FF6A-2924-F135-21F9-96B62ABCCD60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7 + 6  = </a:t>
            </a:r>
            <a:r>
              <a:rPr lang="fr-MA" sz="2000" b="1" dirty="0">
                <a:solidFill>
                  <a:srgbClr val="CF1F3C"/>
                </a:solidFill>
              </a:rPr>
              <a:t>13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D1D69AF-5DF0-583C-94AB-86921F7EBE9A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+ 7  = </a:t>
            </a:r>
            <a:r>
              <a:rPr lang="fr-MA" sz="2000" b="1" dirty="0">
                <a:solidFill>
                  <a:srgbClr val="CF1F3C"/>
                </a:solidFill>
              </a:rPr>
              <a:t>16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0B77DDD-AA55-892A-2FF2-0B8AEB547BB6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+ 7  = </a:t>
            </a:r>
            <a:r>
              <a:rPr lang="fr-MA" sz="2000" b="1" dirty="0">
                <a:solidFill>
                  <a:srgbClr val="CF1F3C"/>
                </a:solidFill>
              </a:rPr>
              <a:t>15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9D313F-0600-1C82-5064-998A4B816927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6 + 5  = </a:t>
            </a:r>
            <a:r>
              <a:rPr lang="fr-MA" sz="2000" b="1" dirty="0">
                <a:solidFill>
                  <a:srgbClr val="CF1F3C"/>
                </a:solidFill>
              </a:rPr>
              <a:t>11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E4312EB-2966-E88A-5389-40538DF3B7D4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9 + 6  = </a:t>
            </a:r>
            <a:r>
              <a:rPr lang="fr-MA" sz="2000" b="1" dirty="0">
                <a:solidFill>
                  <a:srgbClr val="CF1F3C"/>
                </a:solidFill>
              </a:rPr>
              <a:t>15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B379A8F-B083-DF76-E2D2-1233E68E7653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MA" b="1" dirty="0">
                <a:solidFill>
                  <a:schemeClr val="tx1"/>
                </a:solidFill>
              </a:rPr>
              <a:t>8 + 8  = </a:t>
            </a:r>
            <a:r>
              <a:rPr lang="fr-MA" sz="2000" b="1" dirty="0">
                <a:solidFill>
                  <a:srgbClr val="CF1F3C"/>
                </a:solidFill>
              </a:rPr>
              <a:t>16</a:t>
            </a:r>
            <a:endParaRPr lang="fr-MA" b="1" dirty="0">
              <a:solidFill>
                <a:srgbClr val="CF1F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وَضْعُ وَإِنْجازُ عَمَلِيّات جَمْعٍ بالاحتفاظ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وَإنجاز عمليات جمع بالاحتفاظ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404BD8-EBEA-DEE3-3463-34D20B9A4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448" y="1982214"/>
            <a:ext cx="7017104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P1S3L1">
            <a:hlinkClick r:id="" action="ppaction://media"/>
            <a:extLst>
              <a:ext uri="{FF2B5EF4-FFF2-40B4-BE49-F238E27FC236}">
                <a16:creationId xmlns:a16="http://schemas.microsoft.com/office/drawing/2014/main" id="{BA03C66D-9AF3-99CB-A137-0B16AF1E11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001" y="1953114"/>
            <a:ext cx="7016377" cy="394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BCAB8F-0727-D31E-6750-ABCBFEF15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11" y="1771058"/>
            <a:ext cx="7620660" cy="43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عملية الجمع التالية،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03A9D4-40D6-2C52-1423-2A67CB87F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3105144"/>
            <a:ext cx="4590686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682BF479-68A4-4853-44BB-9FE6E2F31696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7228409-11AD-50E3-E7DD-1B294B9C8C3A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1EF900B-D3EA-1CE3-163A-067EC8B0E7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D2C20B-D910-739E-D66C-582E39774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3105144"/>
            <a:ext cx="4590686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ضعوا، على ألواحكم، 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العملية عموديا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8218212D-1C05-415B-1127-C616335FB828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F63F649-1B28-5CA6-ABBC-666222625F3A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3575600-0EBA-D32E-A81D-DF8E74751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451248E1-ACDC-9C10-ECBB-7B4A18410A49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878940F-EBAC-BCE2-817E-342D79BFDB14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4DED380-8869-4A98-9DBA-AA305E1966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EE87995F-52A5-BECE-9C13-72CB31356138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46B691-7438-E816-4589-C6975273C246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176A9FD-FA89-B425-B681-809093C3A2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A1D0766-E722-CBF2-4A31-B143AF1D4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3105144"/>
            <a:ext cx="4590686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هذا هو الوضع الصحيح 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لعملية: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id="{169E56B3-365C-8E83-6497-51FAC2059A84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6550317-24FA-C62B-8C07-FFD805C4F7EE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9E78E4F-FCD3-30CC-F474-F8D1375C53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99E9BC5D-56C4-F226-1F85-60D201D7118C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5290DCF-967C-2D8C-1E8F-E383FA222D3F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C05A1AE3-8E73-42E1-D0BC-2284E7AE6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85268527-EEDA-5179-EB3D-7B9E43DC2225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9E62715-77E5-9461-1DE7-FD431A414DA7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3864913-8970-0506-11C8-9E523E3F1F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EE0D1DB-8D62-E08E-B6C6-F345A1485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2625137"/>
            <a:ext cx="4590686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12B7C-68BE-C757-3112-0DC52A7DD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E783696-6E49-E85E-E5A1-41422ED9C2A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F4DEBD-C9F3-C2FE-6702-5576FD294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00E60243-FD0A-85B9-2C44-715D2B815D18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  <a:solidFill>
            <a:srgbClr val="BFBFBF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CCEBB6-1AB9-5BE6-92A3-22269C4341E4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F5E4463-CED5-3728-2182-06FD805E49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A949AAA2-3782-C2E3-9A31-BC5D6EE8B8C5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0291EA0-C802-BC4E-E4EB-18A65622C342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5900CD5-5E83-2BF0-58B6-124EF71449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ABC7E8A-9925-D8D2-67CB-91D0A99D82E8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09F9CB-2822-A8A2-DB71-682DFADBEDD8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96AC78-A930-DDAD-1B5F-BA4C94D123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D0878B73-8334-1DDA-2C2C-B75C34B7D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2907524"/>
            <a:ext cx="4590686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3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DC33-59C0-2F69-B298-48D33334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8E479C6B-E680-CA9A-FBF4-AB3465ED016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ابدؤوا بإنجاز العملية: انتبهوا للاحتفاظ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C78D49-5E4B-62F2-91AD-1ECB7CDD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 12">
            <a:extLst>
              <a:ext uri="{FF2B5EF4-FFF2-40B4-BE49-F238E27FC236}">
                <a16:creationId xmlns:a16="http://schemas.microsoft.com/office/drawing/2014/main" id="{5D9E824F-DF89-CBF2-E22A-02B7C3D9A523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  <a:solidFill>
            <a:srgbClr val="BFBFBF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8F428A8-EE28-9492-F0A8-C7826F89ADD9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2383119-0ABF-8882-059D-42C19034B7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AEFDEE91-52F1-E4CA-D280-20E13EA7EBC7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E359B8-7FA4-878F-6346-6152C129B0E6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2B5A6C67-B7B5-84B9-0953-3B6D56AA5A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12">
            <a:extLst>
              <a:ext uri="{FF2B5EF4-FFF2-40B4-BE49-F238E27FC236}">
                <a16:creationId xmlns:a16="http://schemas.microsoft.com/office/drawing/2014/main" id="{04F565D4-9AE2-C155-B1D1-F432367240A8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6EC2BB3-444A-0705-9C23-2E649A7F9F64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CF30A84A-05C4-0570-BC16-347C5C3388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2860862E-7933-8B6B-9902-2FD6A91D5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2907524"/>
            <a:ext cx="4590686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8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AE55A7-D567-55A2-BA06-CC76E8281E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9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4B16B-EB37-91A7-E312-C3465FBB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1D4932-81AE-4334-3CF5-479B7FF1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34A4CB65-5337-753A-965C-CA1EF3FCF57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ليشرح لنا كيف حصل على النتيجة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2B6AC0-B124-B8A5-0968-D75EB0E88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351" y="2588340"/>
            <a:ext cx="4590686" cy="2981202"/>
          </a:xfrm>
          <a:prstGeom prst="rect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A2DF834A-038B-D0CE-11F6-73483CE6B724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  <a:solidFill>
            <a:srgbClr val="BFBFBF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57D6DFC-9FEC-18DC-7DD7-61A1FA1A551F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F4EA440-489F-2688-DE27-F500B4131F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4F656880-1CD3-C67D-527E-F2E437EEE5B8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FFDCDB7-31B3-5B35-BAA9-A3188B814C78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47F6FEAB-2B86-852E-1000-5BE40A7E94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8C07AF7B-80EE-D2C7-80FF-62823AFF3F2E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5941236-F1F5-7CCA-DD3D-040CFF11A74D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F0589244-81CB-C944-1BF8-8C1A3864DD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57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FFFAC-4AF0-74BE-4DDF-926E1B8B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66E151D-E22C-3E87-560A-42B01FAEC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4C874DAA-BB9F-EF36-44A9-C90DF5486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متساوية العملية؟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E4D705-650A-30E6-B54F-78201ED60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31" y="2655576"/>
            <a:ext cx="4590686" cy="2981202"/>
          </a:xfrm>
          <a:prstGeom prst="rect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C41C683A-B19C-9E8B-5806-71CFE2386620}"/>
              </a:ext>
            </a:extLst>
          </p:cNvPr>
          <p:cNvGrpSpPr/>
          <p:nvPr/>
        </p:nvGrpSpPr>
        <p:grpSpPr>
          <a:xfrm>
            <a:off x="6037299" y="1927765"/>
            <a:ext cx="1959672" cy="551406"/>
            <a:chOff x="6488951" y="1914188"/>
            <a:chExt cx="1893496" cy="551406"/>
          </a:xfrm>
          <a:solidFill>
            <a:srgbClr val="BFBFBF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CCE9434-0272-42C2-20D6-77ADFB23E2F4}"/>
                </a:ext>
              </a:extLst>
            </p:cNvPr>
            <p:cNvSpPr/>
            <p:nvPr/>
          </p:nvSpPr>
          <p:spPr>
            <a:xfrm>
              <a:off x="6488951" y="1914188"/>
              <a:ext cx="1434228" cy="551406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 الأعدادَ عمودِيًّا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DD94D96-6120-C76A-6695-C11B3B2264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1DADC597-FD96-F496-BAAB-F797325BBA41}"/>
              </a:ext>
            </a:extLst>
          </p:cNvPr>
          <p:cNvGrpSpPr/>
          <p:nvPr/>
        </p:nvGrpSpPr>
        <p:grpSpPr>
          <a:xfrm>
            <a:off x="3632025" y="1927765"/>
            <a:ext cx="1943621" cy="551406"/>
            <a:chOff x="6438826" y="1914188"/>
            <a:chExt cx="1943621" cy="551406"/>
          </a:xfrm>
          <a:solidFill>
            <a:srgbClr val="BFBFBF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B0F22EA-62E0-6FEC-E4BE-26C8A3C513DF}"/>
                </a:ext>
              </a:extLst>
            </p:cNvPr>
            <p:cNvSpPr/>
            <p:nvPr/>
          </p:nvSpPr>
          <p:spPr>
            <a:xfrm>
              <a:off x="6438826" y="1914188"/>
              <a:ext cx="1484353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أرقام المنزلات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BC5BD42-BE9B-3BE1-D7F3-C9B518A7CD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5E71790D-918E-DF06-B944-6B188C80F6AA}"/>
              </a:ext>
            </a:extLst>
          </p:cNvPr>
          <p:cNvGrpSpPr/>
          <p:nvPr/>
        </p:nvGrpSpPr>
        <p:grpSpPr>
          <a:xfrm>
            <a:off x="883025" y="1927765"/>
            <a:ext cx="2269421" cy="551406"/>
            <a:chOff x="6113026" y="1914188"/>
            <a:chExt cx="2269421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B13E217-504C-C006-1050-C1A06237C6FF}"/>
                </a:ext>
              </a:extLst>
            </p:cNvPr>
            <p:cNvSpPr/>
            <p:nvPr/>
          </p:nvSpPr>
          <p:spPr>
            <a:xfrm>
              <a:off x="6113026" y="1914188"/>
              <a:ext cx="1810153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مُتَساوِيَةَ الْجَمْعِ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434AF37-3394-DB58-DFAD-318FA91436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EF80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27B9129-44D4-A9A6-8B34-D51A013067C1}"/>
              </a:ext>
            </a:extLst>
          </p:cNvPr>
          <p:cNvSpPr txBox="1"/>
          <p:nvPr/>
        </p:nvSpPr>
        <p:spPr>
          <a:xfrm>
            <a:off x="3903780" y="3429000"/>
            <a:ext cx="4592470" cy="868181"/>
          </a:xfrm>
          <a:prstGeom prst="roundRect">
            <a:avLst/>
          </a:prstGeom>
          <a:noFill/>
          <a:ln>
            <a:solidFill>
              <a:srgbClr val="EF801C"/>
            </a:solidFill>
          </a:ln>
        </p:spPr>
        <p:txBody>
          <a:bodyPr wrap="square">
            <a:spAutoFit/>
          </a:bodyPr>
          <a:lstStyle/>
          <a:p>
            <a:pPr marL="22860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00" cap="none" spc="0" normalizeH="0" baseline="0" noProof="0" dirty="0">
                <a:ln>
                  <a:noFill/>
                </a:ln>
                <a:solidFill>
                  <a:srgbClr val="084F6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453 + 268= 721</a:t>
            </a:r>
            <a:endParaRPr kumimoji="0" lang="fr-MA" sz="2800" b="1" i="0" u="none" strike="noStrike" kern="100" cap="none" spc="0" normalizeH="0" baseline="0" noProof="0" dirty="0">
              <a:ln>
                <a:noFill/>
              </a:ln>
              <a:solidFill>
                <a:srgbClr val="084F6A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69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الجمع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F05DAF-1467-E1FE-1A9F-9B0659E2C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2700465"/>
            <a:ext cx="4590686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562D68-D2E8-497B-BFB6-9599C8B39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609" y="1932302"/>
            <a:ext cx="4596782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A20A24-E498-C8C7-38A6-D6FD736F11FC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الجمع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86216B-610C-A99E-3C51-D828E1793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7" y="2788864"/>
            <a:ext cx="4590686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9861E01-E12E-3DD8-B969-BE570B6C19B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F0F0C3-9FF0-0AB9-2A34-041E172EA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609" y="1932302"/>
            <a:ext cx="4596782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37998-DC1B-FA90-FB2C-FB2CB6657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163477-9440-6A4A-449D-B3CE1947A625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F7DF40-14B2-BE5B-9487-82CBDE358172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عملية الجمع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B878B3-1A88-9BF7-6373-5F3388565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62DD68-A075-D6E2-9126-78A86D6F0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609" y="2785816"/>
            <a:ext cx="459678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4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86F7B-56EA-2BE7-E1DA-B5672622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D4F397-FC3E-152D-EC66-05D36B0A61B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830A63-3366-BEAD-23D4-213589EEE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6F991C-9BB5-7A08-9DEB-D48469FA1E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50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CCA5-36C4-72B7-E7DD-DC01782CF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0088813-F79B-374B-A71B-6EE1B16E5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A57FE49-2DE8-E29F-7006-D89EB6757D3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E67FB9-E6FC-C499-B247-BD15C62FF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62" y="2165385"/>
            <a:ext cx="4596782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2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29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7C11DC-920C-C604-4955-CEAB1B99C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5" y="2025175"/>
            <a:ext cx="6273209" cy="423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39962" y="2500751"/>
            <a:ext cx="2725435" cy="11933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215BBD-530B-E6D7-CAE3-6124EFDF5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58" y="2236472"/>
            <a:ext cx="8284914" cy="366459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199859" y="2101227"/>
            <a:ext cx="4346113" cy="622589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9E62C1-9E03-F878-51CA-7CD307A92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23" y="2151411"/>
            <a:ext cx="6806523" cy="301067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33458" y="2889822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562D6BA-6EA7-89CF-59FC-37075F5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66" y="2375648"/>
            <a:ext cx="2675997" cy="2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0746F6-F254-3CE0-24FE-0DD2178CE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11" y="1771058"/>
            <a:ext cx="7620660" cy="4346825"/>
          </a:xfrm>
          <a:prstGeom prst="rect">
            <a:avLst/>
          </a:prstGeom>
        </p:spPr>
      </p:pic>
      <p:pic>
        <p:nvPicPr>
          <p:cNvPr id="9" name="Image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360A8C3-75CC-3736-3FB0-1EC39A02E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35" y="605119"/>
            <a:ext cx="932328" cy="93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6EBC19-7989-45CA-996B-5D23C0B20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" y="2049711"/>
            <a:ext cx="8285182" cy="36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29،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09F995-889A-457D-1D42-31B657826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5" y="2025175"/>
            <a:ext cx="6273209" cy="423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571861" y="3893614"/>
            <a:ext cx="2725435" cy="11933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F1F332-8772-FD13-9E27-E7E630E39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11" y="2178799"/>
            <a:ext cx="7852329" cy="375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28 و29.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6219A6-57D1-3375-1B69-1C6D78095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395" y="2025175"/>
            <a:ext cx="6273209" cy="423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13797</TotalTime>
  <Words>816</Words>
  <Application>Microsoft Office PowerPoint</Application>
  <PresentationFormat>Affichage à l'écran (4:3)</PresentationFormat>
  <Paragraphs>230</Paragraphs>
  <Slides>55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68" baseType="lpstr">
      <vt:lpstr>Aptos Display</vt:lpstr>
      <vt:lpstr>Effra CC Arbc</vt:lpstr>
      <vt:lpstr>Calibri</vt:lpstr>
      <vt:lpstr>Arial</vt:lpstr>
      <vt:lpstr>Aptos</vt:lpstr>
      <vt:lpstr>Dosis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BTIHAJ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2025-11-09T11:39:30Z</dcterms:modified>
</cp:coreProperties>
</file>