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7" r:id="rId4"/>
    <p:sldMasterId id="2147483904" r:id="rId5"/>
  </p:sldMasterIdLst>
  <p:notesMasterIdLst>
    <p:notesMasterId r:id="rId71"/>
  </p:notesMasterIdLst>
  <p:handoutMasterIdLst>
    <p:handoutMasterId r:id="rId72"/>
  </p:handoutMasterIdLst>
  <p:sldIdLst>
    <p:sldId id="779" r:id="rId6"/>
    <p:sldId id="911" r:id="rId7"/>
    <p:sldId id="931" r:id="rId8"/>
    <p:sldId id="780" r:id="rId9"/>
    <p:sldId id="781" r:id="rId10"/>
    <p:sldId id="783" r:id="rId11"/>
    <p:sldId id="746" r:id="rId12"/>
    <p:sldId id="784" r:id="rId13"/>
    <p:sldId id="948" r:id="rId14"/>
    <p:sldId id="947" r:id="rId15"/>
    <p:sldId id="975" r:id="rId16"/>
    <p:sldId id="964" r:id="rId17"/>
    <p:sldId id="965" r:id="rId18"/>
    <p:sldId id="966" r:id="rId19"/>
    <p:sldId id="967" r:id="rId20"/>
    <p:sldId id="1004" r:id="rId21"/>
    <p:sldId id="1005" r:id="rId22"/>
    <p:sldId id="907" r:id="rId23"/>
    <p:sldId id="959" r:id="rId24"/>
    <p:sldId id="936" r:id="rId25"/>
    <p:sldId id="1029" r:id="rId26"/>
    <p:sldId id="1030" r:id="rId27"/>
    <p:sldId id="1021" r:id="rId28"/>
    <p:sldId id="1022" r:id="rId29"/>
    <p:sldId id="1023" r:id="rId30"/>
    <p:sldId id="1017" r:id="rId31"/>
    <p:sldId id="937" r:id="rId32"/>
    <p:sldId id="1018" r:id="rId33"/>
    <p:sldId id="1019" r:id="rId34"/>
    <p:sldId id="1020" r:id="rId35"/>
    <p:sldId id="1027" r:id="rId36"/>
    <p:sldId id="1028" r:id="rId37"/>
    <p:sldId id="786" r:id="rId38"/>
    <p:sldId id="751" r:id="rId39"/>
    <p:sldId id="787" r:id="rId40"/>
    <p:sldId id="740" r:id="rId41"/>
    <p:sldId id="829" r:id="rId42"/>
    <p:sldId id="994" r:id="rId43"/>
    <p:sldId id="995" r:id="rId44"/>
    <p:sldId id="996" r:id="rId45"/>
    <p:sldId id="895" r:id="rId46"/>
    <p:sldId id="997" r:id="rId47"/>
    <p:sldId id="998" r:id="rId48"/>
    <p:sldId id="999" r:id="rId49"/>
    <p:sldId id="896" r:id="rId50"/>
    <p:sldId id="1000" r:id="rId51"/>
    <p:sldId id="1002" r:id="rId52"/>
    <p:sldId id="909" r:id="rId53"/>
    <p:sldId id="834" r:id="rId54"/>
    <p:sldId id="1024" r:id="rId55"/>
    <p:sldId id="1025" r:id="rId56"/>
    <p:sldId id="1026" r:id="rId57"/>
    <p:sldId id="910" r:id="rId58"/>
    <p:sldId id="848" r:id="rId59"/>
    <p:sldId id="916" r:id="rId60"/>
    <p:sldId id="924" r:id="rId61"/>
    <p:sldId id="849" r:id="rId62"/>
    <p:sldId id="788" r:id="rId63"/>
    <p:sldId id="956" r:id="rId64"/>
    <p:sldId id="850" r:id="rId65"/>
    <p:sldId id="1007" r:id="rId66"/>
    <p:sldId id="789" r:id="rId67"/>
    <p:sldId id="794" r:id="rId68"/>
    <p:sldId id="793" r:id="rId69"/>
    <p:sldId id="930" r:id="rId70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3"/>
      <p:bold r:id="rId74"/>
    </p:embeddedFont>
    <p:embeddedFont>
      <p:font typeface="Dosis" pitchFamily="2" charset="0"/>
      <p:regular r:id="rId75"/>
      <p:bold r:id="rId76"/>
    </p:embeddedFont>
    <p:embeddedFont>
      <p:font typeface="Dosis SemiBold" pitchFamily="2" charset="0"/>
      <p:bold r:id="rId7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6AB98"/>
    <a:srgbClr val="FCC302"/>
    <a:srgbClr val="FFFFFF"/>
    <a:srgbClr val="FFEFB9"/>
    <a:srgbClr val="3A8F98"/>
    <a:srgbClr val="DEF0F2"/>
    <a:srgbClr val="FCE5E3"/>
    <a:srgbClr val="FC8D00"/>
    <a:srgbClr val="F1A947"/>
    <a:srgbClr val="ACD7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10" autoAdjust="0"/>
    <p:restoredTop sz="96231" autoAdjust="0"/>
  </p:normalViewPr>
  <p:slideViewPr>
    <p:cSldViewPr snapToGrid="0">
      <p:cViewPr varScale="1">
        <p:scale>
          <a:sx n="71" d="100"/>
          <a:sy n="71" d="100"/>
        </p:scale>
        <p:origin x="1110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font" Target="fonts/font2.fntdata"/><Relationship Id="rId79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82" Type="http://schemas.microsoft.com/office/2018/10/relationships/authors" Target="authors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font" Target="fonts/font5.fntdata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handoutMaster" Target="handoutMasters/handoutMaster1.xml"/><Relationship Id="rId80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font" Target="fonts/font1.fntdata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font" Target="fonts/font4.fntdata"/><Relationship Id="rId7" Type="http://schemas.openxmlformats.org/officeDocument/2006/relationships/slide" Target="slides/slide2.xml"/><Relationship Id="rId71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23/11/2025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23/11/2025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542460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ACA7B-8D22-38D2-19F2-A9BC90F95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8BA1B5D-5210-D499-C6B4-6FFDE41754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A5B17FD-5BDB-04C6-8A1D-8A8D1AB176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80DC0A3-2D14-8964-6A8C-C824491962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190592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C0D0A-AC37-5CAA-9A4B-1AA97FDD6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09457B0-E88D-212C-6A1F-BF8838C89A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237E2FA-3BC4-1C75-C692-5ED656A5EF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F79B9E1-E517-73FE-65A1-3389898F46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984974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EA193-5076-92FD-6AC5-F73053305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1DA9226-0B21-9F76-2792-7C109782D4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7254E5-DCED-2D66-6A4C-CBAC7DADE2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BDFD1C0-DDD7-29E0-93E0-7DFDF7D6BF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17429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544943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69915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8A045-5D60-826E-1616-8243B9EDA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273B83E-D00E-213A-C141-958D2E3BAA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1CB88DD-565E-AC33-775F-522EC7F3FD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6369E4C-8BAE-BE7C-690E-AACCD1EFE4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75804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17BDF9-A1A8-9C73-93EB-E3F7A5925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11B58A4-BA38-8AB4-7826-2F9286841F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E888F09-F612-9D62-FE9A-99419F6261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E203D9-3CE0-3992-39FB-16CFFBD741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07814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FED32-F1C8-0728-0A1E-431CA376FC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F7B7334-FBEE-F479-E078-FF338DECE3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89582A4-C4AF-A91E-F46C-FEFF7FCF33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5C2D4D6-3902-CBA9-F1FF-50367D0A70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79928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237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5403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0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7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CBCAC-7244-7814-0408-DE98CD5355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73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074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711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919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914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350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154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647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226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7" r:id="rId2"/>
    <p:sldLayoutId id="214748390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1A00B9-3027-4A34-9697-FC7A19F4DDD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56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2.mp4"/><Relationship Id="rId7" Type="http://schemas.openxmlformats.org/officeDocument/2006/relationships/image" Target="../media/image1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32.gi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8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4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1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4.mp4"/><Relationship Id="rId7" Type="http://schemas.openxmlformats.org/officeDocument/2006/relationships/image" Target="../media/image2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9.xml"/><Relationship Id="rId4" Type="http://schemas.openxmlformats.org/officeDocument/2006/relationships/video" Target="../media/media4.mp4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C8459A99-9365-E35A-D477-A155479E7D8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5</a:t>
            </a:r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4E3C502A-2E4A-1ECB-5950-7B286CB4F372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07DEC641-643A-76E9-0396-434695C38057}"/>
              </a:ext>
            </a:extLst>
          </p:cNvPr>
          <p:cNvGrpSpPr/>
          <p:nvPr/>
        </p:nvGrpSpPr>
        <p:grpSpPr>
          <a:xfrm>
            <a:off x="7304202" y="6006607"/>
            <a:ext cx="1124468" cy="288630"/>
            <a:chOff x="5372100" y="5877672"/>
            <a:chExt cx="1124468" cy="28863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331FB40-C414-E901-5EEC-56A409BA73DB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83C5B9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17</a:t>
              </a: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60DAE07C-6795-7630-F2E2-B5131F683599}"/>
                </a:ext>
              </a:extLst>
            </p:cNvPr>
            <p:cNvSpPr/>
            <p:nvPr/>
          </p:nvSpPr>
          <p:spPr>
            <a:xfrm>
              <a:off x="5372100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D7A2641D-EC7C-5630-13EB-CA9F19E9F4EA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FFEEF35C-D3D8-5F6A-BE06-28F2CFDF3AD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83C5B9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19</a:t>
              </a: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695EDBE1-0015-5CFC-1CC7-6B8C8EC1C8C1}"/>
                </a:ext>
              </a:extLst>
            </p:cNvPr>
            <p:cNvSpPr/>
            <p:nvPr/>
          </p:nvSpPr>
          <p:spPr>
            <a:xfrm>
              <a:off x="5379079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31F5931E-D320-E0C0-D56F-80BA54C7920F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33C6C05-7EA9-1B0F-8FBC-2B0EF92C963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rtl="1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20</a:t>
              </a: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1AE6EB28-A306-5620-62D6-F5EBE70ED6A7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4F88089-79E3-FC63-215F-E7FE9FF9CE6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5D6FDB34-5043-18BC-B610-A282BE22E18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r>
                <a:rPr lang="ar-MA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78D51B09-884C-D90A-7F04-985B5DE3A29B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278F005-D8AA-6226-BB29-46F328BBB012}"/>
              </a:ext>
            </a:extLst>
          </p:cNvPr>
          <p:cNvSpPr/>
          <p:nvPr/>
        </p:nvSpPr>
        <p:spPr>
          <a:xfrm>
            <a:off x="5701350" y="6005205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83C5B9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AE936377-A6C9-646A-1548-C1FF1CBE7A7F}"/>
              </a:ext>
            </a:extLst>
          </p:cNvPr>
          <p:cNvSpPr/>
          <p:nvPr/>
        </p:nvSpPr>
        <p:spPr>
          <a:xfrm>
            <a:off x="5701350" y="6020964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0DA198-19E2-7340-F1C1-95E7C2B8E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31586" y="4711230"/>
            <a:ext cx="783913" cy="56626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E1205C-71BB-C71E-C6D2-1AD40E96BFD6}"/>
              </a:ext>
            </a:extLst>
          </p:cNvPr>
          <p:cNvSpPr/>
          <p:nvPr/>
        </p:nvSpPr>
        <p:spPr>
          <a:xfrm>
            <a:off x="1455447" y="292049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الأستاذ(ة)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537C42-57B6-7188-1116-665A0177E452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A82DA2-51E8-71CD-0317-45D405CBAB13}"/>
              </a:ext>
            </a:extLst>
          </p:cNvPr>
          <p:cNvSpPr/>
          <p:nvPr/>
        </p:nvSpPr>
        <p:spPr>
          <a:xfrm>
            <a:off x="3715084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2" name="Image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BD4DE0-3416-5FBD-1238-D1C7605B7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6" y="1674751"/>
            <a:ext cx="1196068" cy="1196068"/>
          </a:xfrm>
          <a:prstGeom prst="rect">
            <a:avLst/>
          </a:prstGeom>
        </p:spPr>
      </p:pic>
      <p:pic>
        <p:nvPicPr>
          <p:cNvPr id="13" name="Image 1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08892D1-BD5B-9606-899F-E66C8598B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740341" y="1741282"/>
            <a:ext cx="1397972" cy="106300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8DA8454-DAD1-E41E-6F96-FD0AEE8C8AB3}"/>
              </a:ext>
            </a:extLst>
          </p:cNvPr>
          <p:cNvSpPr/>
          <p:nvPr/>
        </p:nvSpPr>
        <p:spPr>
          <a:xfrm>
            <a:off x="3757334" y="5322766"/>
            <a:ext cx="168981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  <a:r>
              <a:rPr lang="fr-FR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13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26B6BC-05E8-17EB-866A-881BB734B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2080" y="1674752"/>
            <a:ext cx="1196067" cy="1196067"/>
          </a:xfrm>
          <a:prstGeom prst="rect">
            <a:avLst/>
          </a:prstGeom>
        </p:spPr>
      </p:pic>
      <p:pic>
        <p:nvPicPr>
          <p:cNvPr id="16" name="Image 1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3660F96-6BC9-E8EE-BE07-B327ACE4D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902" y="4571660"/>
            <a:ext cx="862304" cy="623125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9BBC39A-B19D-02E7-1B73-9B53695FBAA9}"/>
              </a:ext>
            </a:extLst>
          </p:cNvPr>
          <p:cNvSpPr/>
          <p:nvPr/>
        </p:nvSpPr>
        <p:spPr>
          <a:xfrm>
            <a:off x="6212838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18" name="Image 17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F42AFDC-E5F5-F3DB-12F6-FBD1D2CDD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119" y="4172644"/>
            <a:ext cx="1066385" cy="106638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B99BAF8-4D80-D29A-BCE5-236DFD68450D}"/>
              </a:ext>
            </a:extLst>
          </p:cNvPr>
          <p:cNvSpPr/>
          <p:nvPr/>
        </p:nvSpPr>
        <p:spPr>
          <a:xfrm>
            <a:off x="5974721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0DB096CF-5BFB-23C4-D937-6ED6D682A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006E98D-98DE-2D21-95A5-4E93EF56E797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E2362FA-C68A-8B2A-FAF5-4846EA08C9B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416C6418-E178-BF4B-A2D5-0DC6854B619D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3" name="Espace réservé du texte 5">
              <a:extLst>
                <a:ext uri="{FF2B5EF4-FFF2-40B4-BE49-F238E27FC236}">
                  <a16:creationId xmlns:a16="http://schemas.microsoft.com/office/drawing/2014/main" id="{99A7724A-925D-04BE-74CC-9042EA7D543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D4C159E2-1CDE-A6C8-3192-268D3B6C9D6F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4559F663-365D-A204-30E8-36CDA837DE2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rganigramme : Terminateur 21">
              <a:extLst>
                <a:ext uri="{FF2B5EF4-FFF2-40B4-BE49-F238E27FC236}">
                  <a16:creationId xmlns:a16="http://schemas.microsoft.com/office/drawing/2014/main" id="{193A5463-5F08-B54B-F447-7D3E2F962BB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18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Espace réservé du texte 5">
              <a:extLst>
                <a:ext uri="{FF2B5EF4-FFF2-40B4-BE49-F238E27FC236}">
                  <a16:creationId xmlns:a16="http://schemas.microsoft.com/office/drawing/2014/main" id="{B1AFA13B-3558-5AD1-913A-A15070B2991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sz="1600" kern="0" dirty="0">
                  <a:solidFill>
                    <a:srgbClr val="FFFFFF">
                      <a:lumMod val="65000"/>
                    </a:srgbClr>
                  </a:solidFill>
                </a:rPr>
                <a:t>التموضع في المكان (2)   </a:t>
              </a: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BFB33644-4AE5-16C0-0E3E-B809AA5315A6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3593EFED-7CD1-D8E1-B184-6A402DDBD3FF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rganigramme : Terminateur 21">
              <a:extLst>
                <a:ext uri="{FF2B5EF4-FFF2-40B4-BE49-F238E27FC236}">
                  <a16:creationId xmlns:a16="http://schemas.microsoft.com/office/drawing/2014/main" id="{84F83B72-DF82-CA11-13AB-2D8871847B13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17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" name="Espace réservé du texte 5">
              <a:extLst>
                <a:ext uri="{FF2B5EF4-FFF2-40B4-BE49-F238E27FC236}">
                  <a16:creationId xmlns:a16="http://schemas.microsoft.com/office/drawing/2014/main" id="{4019A4E9-0725-5512-AC7F-9530041CFCD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r"/>
              <a:r>
                <a:rPr lang="ar-MA" dirty="0"/>
                <a:t> </a:t>
              </a:r>
              <a:r>
                <a:rPr lang="ar-MA" sz="1600" kern="0" dirty="0">
                  <a:solidFill>
                    <a:srgbClr val="FFFFFF">
                      <a:lumMod val="65000"/>
                    </a:srgbClr>
                  </a:solidFill>
                </a:rPr>
                <a:t>التموضع في المكان (1)</a:t>
              </a: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FC08472-0E6D-FE2F-F1B3-1240E70DCA33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77C3339E-CCD9-096B-5A18-437B6714DCC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47" name="Organigramme : Terminateur 21">
              <a:extLst>
                <a:ext uri="{FF2B5EF4-FFF2-40B4-BE49-F238E27FC236}">
                  <a16:creationId xmlns:a16="http://schemas.microsoft.com/office/drawing/2014/main" id="{24286831-FD6F-FB52-A3A5-6342A638F3F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20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8" name="Espace réservé du texte 5">
              <a:extLst>
                <a:ext uri="{FF2B5EF4-FFF2-40B4-BE49-F238E27FC236}">
                  <a16:creationId xmlns:a16="http://schemas.microsoft.com/office/drawing/2014/main" id="{5C867FB4-B5EF-5A1E-749D-075EDC78205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r"/>
              <a:r>
                <a:rPr lang="ar-MA" b="1" kern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موضعة أشياء على عقد شبكة </a:t>
              </a: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B4D082F2-FDE2-29BB-B8B3-99DF4155D8ED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F23F0CA8-38EE-A4C1-9461-F751C801D0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1" name="Organigramme : Terminateur 21">
              <a:extLst>
                <a:ext uri="{FF2B5EF4-FFF2-40B4-BE49-F238E27FC236}">
                  <a16:creationId xmlns:a16="http://schemas.microsoft.com/office/drawing/2014/main" id="{FDC3B787-1972-C315-BD3F-12E1E29C7B6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19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2" name="Espace réservé du texte 5">
              <a:extLst>
                <a:ext uri="{FF2B5EF4-FFF2-40B4-BE49-F238E27FC236}">
                  <a16:creationId xmlns:a16="http://schemas.microsoft.com/office/drawing/2014/main" id="{975C92D7-781F-E524-4482-9986D61C6EB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sz="1600" dirty="0">
                  <a:solidFill>
                    <a:srgbClr val="FFFFFF">
                      <a:lumMod val="65000"/>
                    </a:srgbClr>
                  </a:solidFill>
                  <a:latin typeface="Dosis SemiBold" pitchFamily="2" charset="0"/>
                  <a:cs typeface="Arial" panose="020B0604020202020204" pitchFamily="34" charset="0"/>
                </a:rPr>
                <a:t>موضعة أشياء على خانات شبكة   </a:t>
              </a:r>
            </a:p>
          </p:txBody>
        </p:sp>
      </p:grp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62C63E83-DB5D-165D-8FA3-F0389AC5361A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BA927AD1-1789-019B-AF62-88DA8791B38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5" name="Organigramme : Terminateur 21">
              <a:extLst>
                <a:ext uri="{FF2B5EF4-FFF2-40B4-BE49-F238E27FC236}">
                  <a16:creationId xmlns:a16="http://schemas.microsoft.com/office/drawing/2014/main" id="{DB499959-468E-5ECF-6A02-CB8021A4C48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56" name="Espace réservé du texte 5">
              <a:extLst>
                <a:ext uri="{FF2B5EF4-FFF2-40B4-BE49-F238E27FC236}">
                  <a16:creationId xmlns:a16="http://schemas.microsoft.com/office/drawing/2014/main" id="{121B8BE7-E6DC-CF8A-3178-25B03E0DB5E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مُراجَعَةُ دُروسِ الْأُسْبوعِ الخامس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77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718236"/>
            <a:ext cx="8178799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موضعة أشياء على عقد  شبكة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90B8DD5-977B-9745-2051-1B2B66F48185}"/>
              </a:ext>
            </a:extLst>
          </p:cNvPr>
          <p:cNvGrpSpPr/>
          <p:nvPr/>
        </p:nvGrpSpPr>
        <p:grpSpPr>
          <a:xfrm>
            <a:off x="1666753" y="2332641"/>
            <a:ext cx="5810495" cy="3994417"/>
            <a:chOff x="1319693" y="2332641"/>
            <a:chExt cx="5810495" cy="4051015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CC4A2EC-3C13-1145-B15B-1716994E41D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167077" y="2332641"/>
              <a:ext cx="2963111" cy="4051015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4EAE02D-3F96-19F4-8E50-370AF603E4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19693" y="2332641"/>
              <a:ext cx="2847384" cy="40510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589B9F8-91F4-0E12-F451-42F92D77D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55689" y="5386638"/>
            <a:ext cx="558587" cy="75492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839D1C6-F51D-6885-BDAF-5715862E0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5" t="60837" r="-2620" b="18847"/>
          <a:stretch>
            <a:fillRect/>
          </a:stretch>
        </p:blipFill>
        <p:spPr>
          <a:xfrm>
            <a:off x="1655689" y="4652994"/>
            <a:ext cx="582917" cy="754926"/>
          </a:xfrm>
          <a:prstGeom prst="rect">
            <a:avLst/>
          </a:prstGeom>
        </p:spPr>
      </p:pic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04EA266-9099-13D5-4528-C41DBA725D8C}"/>
              </a:ext>
            </a:extLst>
          </p:cNvPr>
          <p:cNvGrpSpPr/>
          <p:nvPr/>
        </p:nvGrpSpPr>
        <p:grpSpPr>
          <a:xfrm>
            <a:off x="1626293" y="3237261"/>
            <a:ext cx="558588" cy="625740"/>
            <a:chOff x="965530" y="5471175"/>
            <a:chExt cx="558588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49F5BC-26B3-0959-93F0-D7BABD791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AE3A27B-280D-0F0F-CE90-5A9D62922FC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8BFC95E-823D-A607-9C55-21F3449E67BF}"/>
              </a:ext>
            </a:extLst>
          </p:cNvPr>
          <p:cNvGrpSpPr/>
          <p:nvPr/>
        </p:nvGrpSpPr>
        <p:grpSpPr>
          <a:xfrm>
            <a:off x="1653038" y="4011911"/>
            <a:ext cx="612561" cy="625740"/>
            <a:chOff x="976754" y="4005561"/>
            <a:chExt cx="612561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8DF5BCA-A089-BDAB-B309-5DD72699D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31F5B38-3F7D-91EA-CA16-1749E40EC858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48BC549-231C-2215-8184-11F4CEDAB4A5}"/>
              </a:ext>
            </a:extLst>
          </p:cNvPr>
          <p:cNvGrpSpPr/>
          <p:nvPr/>
        </p:nvGrpSpPr>
        <p:grpSpPr>
          <a:xfrm>
            <a:off x="1653038" y="2477857"/>
            <a:ext cx="612560" cy="625740"/>
            <a:chOff x="976754" y="2489217"/>
            <a:chExt cx="612560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3A92200F-6086-EE68-F01D-911CA0E00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E1E05AE-BB70-3AFB-A064-030C3DC9983B}"/>
                </a:ext>
              </a:extLst>
            </p:cNvPr>
            <p:cNvSpPr txBox="1"/>
            <p:nvPr/>
          </p:nvSpPr>
          <p:spPr>
            <a:xfrm>
              <a:off x="1033903" y="2641600"/>
              <a:ext cx="555411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33F86A-391D-6CA4-8A77-0321B3372A7C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706D1E4-1517-240C-0920-01154DA94254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5B94F4D-6A60-D599-4E02-578FC265989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2D4355B-8FA8-CF27-F829-ECD4C37FC58B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F74E30-342C-C238-814E-DFA6471FB263}"/>
              </a:ext>
            </a:extLst>
          </p:cNvPr>
          <p:cNvSpPr txBox="1"/>
          <p:nvPr/>
        </p:nvSpPr>
        <p:spPr>
          <a:xfrm>
            <a:off x="1112345" y="3806104"/>
            <a:ext cx="6019693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تحديد موضع عقد  على خانة شبكة 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9C5A759-A054-588C-B335-93D1AD4957B3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2DAFE1-EEBD-8EAE-BDCF-94DE36C9C9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B770D008-79DE-D410-B981-E6C22B4D315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EC1B5B8-43A8-D671-48F3-F57A63A0434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63F712-AE82-A8A0-E366-9CBD216A84CD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353216C9-FF74-520D-B529-9FF8E000174B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20B080CF-2FF1-1D7D-D44C-4C630FC39A9D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درس جديد مع مجد وندى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601591-5E2B-516E-9BFD-9D064DC9A5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BA424EDD-9DE2-9C08-A95D-8375C5EF3D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8FCF0B15-52CA-B2F7-85A9-DA30C02E272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185CE1-F918-09F5-232A-57AE01259854}"/>
              </a:ext>
            </a:extLst>
          </p:cNvPr>
          <p:cNvGrpSpPr/>
          <p:nvPr/>
        </p:nvGrpSpPr>
        <p:grpSpPr>
          <a:xfrm>
            <a:off x="1902124" y="2239767"/>
            <a:ext cx="5044145" cy="2819009"/>
            <a:chOff x="2332467" y="2221113"/>
            <a:chExt cx="4649246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708F00E-29BE-940D-23A4-1FAA3084CFAB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110D808-E65D-402B-D1E7-CE5BDF1DD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79956" y="3154977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BA484E4-6BDA-FB66-1AB1-C68108CB2A55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57C1DEAE-197F-46E8-EB33-C418877862D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76D2BCB-9B47-0FE4-1F78-8958ED44BE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7C581BC-7D27-436B-A85D-8308E13E8224}"/>
                </a:ext>
              </a:extLst>
            </p:cNvPr>
            <p:cNvSpPr txBox="1"/>
            <p:nvPr/>
          </p:nvSpPr>
          <p:spPr>
            <a:xfrm>
              <a:off x="2505452" y="3738437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تفكيك العددين 9 و 10 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8E3FE6E6-A6E3-3AED-648E-F4674961FB7F}"/>
                </a:ext>
              </a:extLst>
            </p:cNvPr>
            <p:cNvSpPr txBox="1"/>
            <p:nvPr/>
          </p:nvSpPr>
          <p:spPr>
            <a:xfrm>
              <a:off x="2332467" y="4262519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4026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الصفحة 53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9B09CC-195B-3C1C-7DC2-1763DC3D3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12F8AA7-58D2-B507-75BE-DC64084BC0A5}"/>
              </a:ext>
            </a:extLst>
          </p:cNvPr>
          <p:cNvSpPr txBox="1"/>
          <p:nvPr/>
        </p:nvSpPr>
        <p:spPr>
          <a:xfrm>
            <a:off x="6366235" y="3676949"/>
            <a:ext cx="4719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3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9131F01-A04F-AE79-4315-04233C5F0E3F}"/>
              </a:ext>
            </a:extLst>
          </p:cNvPr>
          <p:cNvSpPr txBox="1"/>
          <p:nvPr/>
        </p:nvSpPr>
        <p:spPr>
          <a:xfrm>
            <a:off x="6022919" y="3601533"/>
            <a:ext cx="471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م</a:t>
            </a:r>
            <a:endParaRPr lang="fr-FR" sz="3200" b="1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079C714-3E36-1075-0145-8E193B475576}"/>
              </a:ext>
            </a:extLst>
          </p:cNvPr>
          <p:cNvSpPr txBox="1"/>
          <p:nvPr/>
        </p:nvSpPr>
        <p:spPr>
          <a:xfrm>
            <a:off x="6380983" y="4438971"/>
            <a:ext cx="4719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2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CBC5F56-685D-06B2-EAE6-D2BDCA6D3D9A}"/>
              </a:ext>
            </a:extLst>
          </p:cNvPr>
          <p:cNvSpPr txBox="1"/>
          <p:nvPr/>
        </p:nvSpPr>
        <p:spPr>
          <a:xfrm>
            <a:off x="5978675" y="4367957"/>
            <a:ext cx="471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ر</a:t>
            </a:r>
            <a:endParaRPr lang="fr-FR" sz="3200" b="1" dirty="0">
              <a:solidFill>
                <a:srgbClr val="C00000"/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F88AD93-4CA3-8557-7918-FF721A10A0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0895" y="2355972"/>
            <a:ext cx="6062210" cy="3313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59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C6914-7543-8830-DA74-FF08BB708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75DC411-222C-B05B-9005-85A0F85CE0B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A54F0-A34F-6579-6DDD-A4E0DE16CEC6}"/>
              </a:ext>
            </a:extLst>
          </p:cNvPr>
          <p:cNvGrpSpPr/>
          <p:nvPr/>
        </p:nvGrpSpPr>
        <p:grpSpPr>
          <a:xfrm>
            <a:off x="1902124" y="2239767"/>
            <a:ext cx="5044145" cy="2819009"/>
            <a:chOff x="2332467" y="2221113"/>
            <a:chExt cx="4649246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98B9FF0-D547-B16C-024A-128BA95444EA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036783B-A2DE-D219-1E1B-D61FF0651F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79956" y="3645568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607B0345-DEAD-2462-A9DC-EDF1032B35CE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471FC425-8311-5399-8AD4-578647D1550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5E142473-FCFD-8E78-E11C-D235AF2E4E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49EC1677-0439-D9DF-9879-5874B6B3D170}"/>
                </a:ext>
              </a:extLst>
            </p:cNvPr>
            <p:cNvSpPr txBox="1"/>
            <p:nvPr/>
          </p:nvSpPr>
          <p:spPr>
            <a:xfrm>
              <a:off x="2505452" y="3738437"/>
              <a:ext cx="3447931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تفكيك العددين  </a:t>
              </a:r>
              <a:r>
                <a:rPr lang="fr-FR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و10</a:t>
              </a:r>
              <a:endPara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CF5BAF5E-BC24-D84F-AC75-9483740346B3}"/>
                </a:ext>
              </a:extLst>
            </p:cNvPr>
            <p:cNvSpPr txBox="1"/>
            <p:nvPr/>
          </p:nvSpPr>
          <p:spPr>
            <a:xfrm>
              <a:off x="2332467" y="4262519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15445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F1C0F-4FAB-4F93-62CB-C231325E3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558091C-DB04-88A5-CEA3-0093A3CAE4D8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سنكمل تفكيك العدد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ين 9 و10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202AEDE9-1E77-C580-E396-C294F827BE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565C8E2-93F0-0834-3CD1-E4C79E12B0E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2992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797150" y="747605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العدد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هو 6 وماذا؟  اكتبوا العدد الناقص على الألواح.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CB29ED-251F-3DF7-B6AE-F565B1CCB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33C61F0-E687-F629-CB7F-FED4A9D009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61" y="2249396"/>
            <a:ext cx="3429479" cy="277216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2A2D63F-6B17-29BD-77AA-2C12BE068CB9}"/>
              </a:ext>
            </a:extLst>
          </p:cNvPr>
          <p:cNvSpPr txBox="1"/>
          <p:nvPr/>
        </p:nvSpPr>
        <p:spPr>
          <a:xfrm>
            <a:off x="4273347" y="2561132"/>
            <a:ext cx="4793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0D15134-01DF-E0AA-EAF0-639A90AA00B1}"/>
              </a:ext>
            </a:extLst>
          </p:cNvPr>
          <p:cNvSpPr txBox="1"/>
          <p:nvPr/>
        </p:nvSpPr>
        <p:spPr>
          <a:xfrm>
            <a:off x="3186883" y="3775416"/>
            <a:ext cx="4793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5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36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18111-0134-2C75-A664-7173A0685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E857374-A6F1-DE1F-01AC-DEC1628FFF72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EABE6F5-5530-82EE-1FA2-C6275A81A97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FA17D26-2CB7-1A16-4F55-673DB87AFC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07388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7449A-5331-4F2F-F87C-4413A62A1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46D6DD51-2242-AD17-5772-9BA505FFD33E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   العدد 9 هو 6 و3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1A23ABD-B002-AFD8-3C9C-B3A50532BF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61" y="2249396"/>
            <a:ext cx="3429479" cy="277216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7B05DE62-F45F-B4D8-1703-EE3FFBA54818}"/>
              </a:ext>
            </a:extLst>
          </p:cNvPr>
          <p:cNvSpPr txBox="1"/>
          <p:nvPr/>
        </p:nvSpPr>
        <p:spPr>
          <a:xfrm>
            <a:off x="3186883" y="3775416"/>
            <a:ext cx="4793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5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Image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68E03A9-E053-C2F0-0E2B-78519562BA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CBAA5B3-73A4-19C6-CFEF-C995DA53E8B2}"/>
              </a:ext>
            </a:extLst>
          </p:cNvPr>
          <p:cNvSpPr txBox="1"/>
          <p:nvPr/>
        </p:nvSpPr>
        <p:spPr>
          <a:xfrm>
            <a:off x="4273347" y="2561132"/>
            <a:ext cx="4793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12BEA20-FF9F-67E3-90F5-943DF5901D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7796" y="4237081"/>
            <a:ext cx="190527" cy="200053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269E659-B662-9E33-B1C0-1314B1241DD1}"/>
              </a:ext>
            </a:extLst>
          </p:cNvPr>
          <p:cNvSpPr txBox="1"/>
          <p:nvPr/>
        </p:nvSpPr>
        <p:spPr>
          <a:xfrm>
            <a:off x="5319749" y="3773568"/>
            <a:ext cx="4793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146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83AADF-9A66-4BED-39E0-B6E96BCB6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60179C98-7D15-D375-1F62-2BC62B4A1222}"/>
              </a:ext>
            </a:extLst>
          </p:cNvPr>
          <p:cNvSpPr txBox="1"/>
          <p:nvPr/>
        </p:nvSpPr>
        <p:spPr>
          <a:xfrm>
            <a:off x="797150" y="762353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العدد 10 هو 8 و ماذا؟ اكتبوا العدد الناقص على الألواح.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98E5F81-CE5D-E1F5-B6AD-DF20B677D2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8DFFFAD-2F2B-9010-0FD0-18A1454371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61" y="2249396"/>
            <a:ext cx="3429479" cy="277216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4980824-4ED9-A39D-CC02-E0B1EF1A621A}"/>
              </a:ext>
            </a:extLst>
          </p:cNvPr>
          <p:cNvSpPr txBox="1"/>
          <p:nvPr/>
        </p:nvSpPr>
        <p:spPr>
          <a:xfrm>
            <a:off x="4068712" y="2505670"/>
            <a:ext cx="1006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5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A5191B3-3092-9BAA-422F-0CD1AC79E742}"/>
              </a:ext>
            </a:extLst>
          </p:cNvPr>
          <p:cNvSpPr txBox="1"/>
          <p:nvPr/>
        </p:nvSpPr>
        <p:spPr>
          <a:xfrm>
            <a:off x="3186883" y="3775416"/>
            <a:ext cx="4793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5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713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0158D1-9CC3-30FA-E78A-40D0BD7C2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06065EE-CAAB-9A17-EB69-EA7185875418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C6B2B1B-2BD6-0B10-2C2D-0BB43CF598D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319EFB0-A676-9B8E-3564-6A97E42CF7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52584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56F127-1801-A550-69EC-428AB722B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54BF17D7-F936-C10F-5972-855A81595947}"/>
              </a:ext>
            </a:extLst>
          </p:cNvPr>
          <p:cNvSpPr txBox="1"/>
          <p:nvPr/>
        </p:nvSpPr>
        <p:spPr>
          <a:xfrm>
            <a:off x="797150" y="762353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: العدد 10 هو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و2 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D455BAB-19E4-8F3F-85C2-6FEB8BD0FE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61" y="2249396"/>
            <a:ext cx="3429479" cy="277216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6EDF114-9FF0-A2A0-A240-EEB35ED02774}"/>
              </a:ext>
            </a:extLst>
          </p:cNvPr>
          <p:cNvSpPr txBox="1"/>
          <p:nvPr/>
        </p:nvSpPr>
        <p:spPr>
          <a:xfrm>
            <a:off x="3186883" y="3775416"/>
            <a:ext cx="4793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5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Image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51EA73C-0602-1635-1B9C-A1C6656659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65A7EA3-F9FF-A834-F40A-E8848288FD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901" y="4237081"/>
            <a:ext cx="285790" cy="152421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BAA580-21C5-0F8B-F3BA-7DF4B34A675A}"/>
              </a:ext>
            </a:extLst>
          </p:cNvPr>
          <p:cNvSpPr txBox="1"/>
          <p:nvPr/>
        </p:nvSpPr>
        <p:spPr>
          <a:xfrm>
            <a:off x="5252712" y="3702838"/>
            <a:ext cx="9518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8D1B8EB-862B-C84A-42BC-DEC360E97F8B}"/>
              </a:ext>
            </a:extLst>
          </p:cNvPr>
          <p:cNvSpPr txBox="1"/>
          <p:nvPr/>
        </p:nvSpPr>
        <p:spPr>
          <a:xfrm>
            <a:off x="4068712" y="2505670"/>
            <a:ext cx="1006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5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5330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76332-2DE2-DFC5-7990-E72D897AC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E031935-E59F-E52F-5DAF-C81216A2900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16F1663-A022-8709-CEDC-98BFF7B4100E}"/>
              </a:ext>
            </a:extLst>
          </p:cNvPr>
          <p:cNvGrpSpPr/>
          <p:nvPr/>
        </p:nvGrpSpPr>
        <p:grpSpPr>
          <a:xfrm>
            <a:off x="1902124" y="2239767"/>
            <a:ext cx="5044145" cy="2819009"/>
            <a:chOff x="2332467" y="2221113"/>
            <a:chExt cx="4649246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744D7F8-E531-D799-6718-CAF5D0394FD6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F718E9B-4AD1-F87D-0D39-5F134590A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34615" y="4138063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4297FA6-6CFE-3F6F-E3FC-198958AC0144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AD5F09E-15FC-E943-ADAE-C30DF4E30927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36661D10-59FC-8B3D-4134-C3C9F93116F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0EADE578-F270-9D7C-F2AE-8F7D16D5C45D}"/>
                </a:ext>
              </a:extLst>
            </p:cNvPr>
            <p:cNvSpPr txBox="1"/>
            <p:nvPr/>
          </p:nvSpPr>
          <p:spPr>
            <a:xfrm>
              <a:off x="2505452" y="3738437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تفكيك العددين 9 و10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D5061EAE-5190-5D4F-FBF4-06C074753C53}"/>
                </a:ext>
              </a:extLst>
            </p:cNvPr>
            <p:cNvSpPr txBox="1"/>
            <p:nvPr/>
          </p:nvSpPr>
          <p:spPr>
            <a:xfrm>
              <a:off x="2332467" y="4262519"/>
              <a:ext cx="3584657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09910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F1C0F-4FAB-4F93-62CB-C231325E3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558091C-DB04-88A5-CEA3-0093A3CAE4D8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202AEDE9-1E77-C580-E396-C294F827BE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565C8E2-93F0-0834-3CD1-E4C79E12B0E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1687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6A2FA-9E41-1407-7869-7EA415958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762F9CF-6A2F-2DAA-5439-1C743C9E437D}"/>
              </a:ext>
            </a:extLst>
          </p:cNvPr>
          <p:cNvSpPr txBox="1"/>
          <p:nvPr/>
        </p:nvSpPr>
        <p:spPr>
          <a:xfrm>
            <a:off x="132735" y="732013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انتبهوا.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تعرفنا على الشبكة التربيعية وعلى السطر والعمود والخانة. </a:t>
            </a:r>
          </a:p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اليوم  سنتعرف على الخط العمودي والخط الأفقي والعقدة  في الشبكة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D1EA116-591B-54EA-C936-6D0EAFDBCC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0425EBF-B9D5-A0B6-027A-9F46F8A35A46}"/>
              </a:ext>
            </a:extLst>
          </p:cNvPr>
          <p:cNvSpPr txBox="1"/>
          <p:nvPr/>
        </p:nvSpPr>
        <p:spPr>
          <a:xfrm>
            <a:off x="2946750" y="5602767"/>
            <a:ext cx="2158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شَبَكَةٌ تَرْبيعِيَةٌ </a:t>
            </a:r>
            <a:endParaRPr lang="fr-MA" sz="2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99FC9862-9C93-FC6A-04A3-DA77C1442A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8707822"/>
              </p:ext>
            </p:extLst>
          </p:nvPr>
        </p:nvGraphicFramePr>
        <p:xfrm>
          <a:off x="2345022" y="2399358"/>
          <a:ext cx="360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3675995017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545864348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765700131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354360589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307296183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956285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24315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73415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547770"/>
                  </a:ext>
                </a:extLst>
              </a:tr>
            </a:tbl>
          </a:graphicData>
        </a:graphic>
      </p:graphicFrame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DED343AC-EE4C-EA8B-058E-B4E4CD4B14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743899"/>
              </p:ext>
            </p:extLst>
          </p:nvPr>
        </p:nvGraphicFramePr>
        <p:xfrm>
          <a:off x="2345022" y="2399358"/>
          <a:ext cx="72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101096864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893505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87856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99686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5868074"/>
                  </a:ext>
                </a:extLst>
              </a:tr>
            </a:tbl>
          </a:graphicData>
        </a:graphic>
      </p:graphicFrame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A7F97618-15E5-F772-C7E3-E8486309C3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6981899"/>
              </p:ext>
            </p:extLst>
          </p:nvPr>
        </p:nvGraphicFramePr>
        <p:xfrm>
          <a:off x="3059446" y="2399357"/>
          <a:ext cx="72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101096864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893505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87856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99686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5868074"/>
                  </a:ext>
                </a:extLst>
              </a:tr>
            </a:tbl>
          </a:graphicData>
        </a:graphic>
      </p:graphicFrame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A10A099E-1E9D-80EB-0F71-819D43E78C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7050473"/>
              </p:ext>
            </p:extLst>
          </p:nvPr>
        </p:nvGraphicFramePr>
        <p:xfrm>
          <a:off x="3773870" y="2399356"/>
          <a:ext cx="72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101096864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893505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87856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99686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5868074"/>
                  </a:ext>
                </a:extLst>
              </a:tr>
            </a:tbl>
          </a:graphicData>
        </a:graphic>
      </p:graphicFrame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907D261A-53B3-D8DF-C01F-A8789DC8CA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4694062"/>
              </p:ext>
            </p:extLst>
          </p:nvPr>
        </p:nvGraphicFramePr>
        <p:xfrm>
          <a:off x="4488294" y="2399355"/>
          <a:ext cx="72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101096864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893505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87856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99686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5868074"/>
                  </a:ext>
                </a:extLst>
              </a:tr>
            </a:tbl>
          </a:graphicData>
        </a:graphic>
      </p:graphicFrame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888F4C70-6A6C-3D81-84B7-6C12D18BFD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0279933"/>
              </p:ext>
            </p:extLst>
          </p:nvPr>
        </p:nvGraphicFramePr>
        <p:xfrm>
          <a:off x="5212550" y="2399354"/>
          <a:ext cx="72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101096864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893505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87856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99686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58680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8597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720F7-FEBD-BF62-5609-18638E369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FE2EA26-8325-A225-53B3-83D90D32FFB1}"/>
              </a:ext>
            </a:extLst>
          </p:cNvPr>
          <p:cNvSpPr txBox="1"/>
          <p:nvPr/>
        </p:nvSpPr>
        <p:spPr>
          <a:xfrm>
            <a:off x="132735" y="732013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تتكون الشبكة من خطوط عمودية ، لكل خط عمودي رقم يُمَيِّزُهُ : 1، 2، 3، 4، 5، 6.</a:t>
            </a:r>
          </a:p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لدينا 6 خطوط عمودية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D2206C4-2347-755F-D9A7-D6C33E355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EC0687FD-EBB6-AE43-BA5D-86247BD2F849}"/>
              </a:ext>
            </a:extLst>
          </p:cNvPr>
          <p:cNvGraphicFramePr>
            <a:graphicFrameLocks noGrp="1"/>
          </p:cNvGraphicFramePr>
          <p:nvPr/>
        </p:nvGraphicFramePr>
        <p:xfrm>
          <a:off x="2768108" y="2372062"/>
          <a:ext cx="360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3675995017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545864348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765700131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354360589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307296183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956285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24315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73415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547770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E0BB8830-C5FA-45EE-30C6-6C82906F8E9A}"/>
              </a:ext>
            </a:extLst>
          </p:cNvPr>
          <p:cNvSpPr txBox="1"/>
          <p:nvPr/>
        </p:nvSpPr>
        <p:spPr>
          <a:xfrm>
            <a:off x="2553526" y="5236184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002060"/>
                </a:solidFill>
              </a:rPr>
              <a:t>1</a:t>
            </a:r>
            <a:endParaRPr lang="fr-FR" sz="3200" b="1" dirty="0">
              <a:solidFill>
                <a:srgbClr val="00206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5F34A7A-2F8D-4A36-6E88-A8BCE5A058D4}"/>
              </a:ext>
            </a:extLst>
          </p:cNvPr>
          <p:cNvSpPr txBox="1"/>
          <p:nvPr/>
        </p:nvSpPr>
        <p:spPr>
          <a:xfrm>
            <a:off x="3293023" y="5236184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002060"/>
                </a:solidFill>
              </a:rPr>
              <a:t>2</a:t>
            </a:r>
            <a:endParaRPr lang="fr-FR" sz="3200" b="1" dirty="0">
              <a:solidFill>
                <a:srgbClr val="00206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2048476-A720-36BB-632D-56B777310750}"/>
              </a:ext>
            </a:extLst>
          </p:cNvPr>
          <p:cNvSpPr txBox="1"/>
          <p:nvPr/>
        </p:nvSpPr>
        <p:spPr>
          <a:xfrm>
            <a:off x="4018872" y="5236184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002060"/>
                </a:solidFill>
              </a:rPr>
              <a:t>3</a:t>
            </a:r>
            <a:endParaRPr lang="fr-FR" sz="3200" b="1" dirty="0">
              <a:solidFill>
                <a:srgbClr val="00206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B3523F1-92C5-A15D-AEA9-62BC66FA5C44}"/>
              </a:ext>
            </a:extLst>
          </p:cNvPr>
          <p:cNvSpPr txBox="1"/>
          <p:nvPr/>
        </p:nvSpPr>
        <p:spPr>
          <a:xfrm>
            <a:off x="4717425" y="5236184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002060"/>
                </a:solidFill>
              </a:rPr>
              <a:t>4</a:t>
            </a:r>
            <a:endParaRPr lang="fr-FR" sz="3200" b="1" dirty="0">
              <a:solidFill>
                <a:srgbClr val="00206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C6599ED-67B6-787A-5DC3-8483087228E7}"/>
              </a:ext>
            </a:extLst>
          </p:cNvPr>
          <p:cNvSpPr txBox="1"/>
          <p:nvPr/>
        </p:nvSpPr>
        <p:spPr>
          <a:xfrm>
            <a:off x="5470571" y="5236184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002060"/>
                </a:solidFill>
              </a:rPr>
              <a:t>5</a:t>
            </a:r>
            <a:endParaRPr lang="fr-FR" sz="3200" b="1" dirty="0">
              <a:solidFill>
                <a:srgbClr val="00206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7E17731-FE8D-2A39-4AD4-77935D269D07}"/>
              </a:ext>
            </a:extLst>
          </p:cNvPr>
          <p:cNvSpPr txBox="1"/>
          <p:nvPr/>
        </p:nvSpPr>
        <p:spPr>
          <a:xfrm>
            <a:off x="6150120" y="5236184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002060"/>
                </a:solidFill>
              </a:rPr>
              <a:t>6</a:t>
            </a:r>
            <a:endParaRPr lang="fr-FR" sz="3200" b="1" dirty="0">
              <a:solidFill>
                <a:srgbClr val="002060"/>
              </a:solidFill>
            </a:endParaRP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E8D9E83F-5D1F-9BF8-AAC1-744AD01F3175}"/>
              </a:ext>
            </a:extLst>
          </p:cNvPr>
          <p:cNvCxnSpPr>
            <a:cxnSpLocks/>
          </p:cNvCxnSpPr>
          <p:nvPr/>
        </p:nvCxnSpPr>
        <p:spPr>
          <a:xfrm flipV="1">
            <a:off x="2750923" y="2362230"/>
            <a:ext cx="0" cy="2893618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2BD3AE8C-0CAC-110D-10F5-170351DD34FF}"/>
              </a:ext>
            </a:extLst>
          </p:cNvPr>
          <p:cNvCxnSpPr>
            <a:cxnSpLocks/>
          </p:cNvCxnSpPr>
          <p:nvPr/>
        </p:nvCxnSpPr>
        <p:spPr>
          <a:xfrm flipV="1">
            <a:off x="3493259" y="2362230"/>
            <a:ext cx="0" cy="2893618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C3BF3788-0C09-CFFB-8831-E386680D37A3}"/>
              </a:ext>
            </a:extLst>
          </p:cNvPr>
          <p:cNvCxnSpPr>
            <a:cxnSpLocks/>
          </p:cNvCxnSpPr>
          <p:nvPr/>
        </p:nvCxnSpPr>
        <p:spPr>
          <a:xfrm flipV="1">
            <a:off x="4215931" y="2362230"/>
            <a:ext cx="0" cy="2893618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6FBE7A34-AE6F-435E-8635-210C8C864351}"/>
              </a:ext>
            </a:extLst>
          </p:cNvPr>
          <p:cNvCxnSpPr>
            <a:cxnSpLocks/>
          </p:cNvCxnSpPr>
          <p:nvPr/>
        </p:nvCxnSpPr>
        <p:spPr>
          <a:xfrm flipV="1">
            <a:off x="4928771" y="2362230"/>
            <a:ext cx="0" cy="2893618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AE6FEC8A-4E11-09BD-ABD5-56DD4AABF394}"/>
              </a:ext>
            </a:extLst>
          </p:cNvPr>
          <p:cNvCxnSpPr>
            <a:cxnSpLocks/>
          </p:cNvCxnSpPr>
          <p:nvPr/>
        </p:nvCxnSpPr>
        <p:spPr>
          <a:xfrm flipV="1">
            <a:off x="5651443" y="2362230"/>
            <a:ext cx="0" cy="2893618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A66FBA7D-0608-21F8-0678-BACD17086046}"/>
              </a:ext>
            </a:extLst>
          </p:cNvPr>
          <p:cNvCxnSpPr>
            <a:cxnSpLocks/>
          </p:cNvCxnSpPr>
          <p:nvPr/>
        </p:nvCxnSpPr>
        <p:spPr>
          <a:xfrm flipV="1">
            <a:off x="6374115" y="2362230"/>
            <a:ext cx="0" cy="2893618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70DE8765-09A4-8A3C-754D-96AFB90EE5AF}"/>
              </a:ext>
            </a:extLst>
          </p:cNvPr>
          <p:cNvCxnSpPr>
            <a:cxnSpLocks/>
          </p:cNvCxnSpPr>
          <p:nvPr/>
        </p:nvCxnSpPr>
        <p:spPr>
          <a:xfrm flipV="1">
            <a:off x="7853870" y="2372062"/>
            <a:ext cx="0" cy="2893618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93828EAE-C98D-EF79-B1DA-2F6EBE743DB7}"/>
              </a:ext>
            </a:extLst>
          </p:cNvPr>
          <p:cNvSpPr txBox="1"/>
          <p:nvPr/>
        </p:nvSpPr>
        <p:spPr>
          <a:xfrm>
            <a:off x="7057457" y="5265680"/>
            <a:ext cx="1592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خَطٌّ عَمودِيٌّ</a:t>
            </a:r>
            <a:endParaRPr lang="fr-MA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556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11" grpId="0"/>
      <p:bldP spid="3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583ED-91E6-4AAC-09A3-0B0EC62BD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3E1DA926-F159-73DF-1326-2D580004F7F6}"/>
              </a:ext>
            </a:extLst>
          </p:cNvPr>
          <p:cNvSpPr txBox="1"/>
          <p:nvPr/>
        </p:nvSpPr>
        <p:spPr>
          <a:xfrm>
            <a:off x="132735" y="732013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تتكون الشبكة  كذلك من خطوط أفقية  ، لكل خط أفقي  حرف  يُمَيِّزُهُ : د، م، ر، ب، س.</a:t>
            </a:r>
          </a:p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لدينا 5 خطوط أفقية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2F7F36C-8FA2-F83E-00A8-63CF168097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06B988EC-1775-9683-F398-04A8A2AD6EB1}"/>
              </a:ext>
            </a:extLst>
          </p:cNvPr>
          <p:cNvGraphicFramePr>
            <a:graphicFrameLocks noGrp="1"/>
          </p:cNvGraphicFramePr>
          <p:nvPr/>
        </p:nvGraphicFramePr>
        <p:xfrm>
          <a:off x="2768108" y="2372062"/>
          <a:ext cx="360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3675995017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545864348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765700131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354360589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307296183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956285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24315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73415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547770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2BCAA858-D66D-090D-4CDC-45FEA6F006FB}"/>
              </a:ext>
            </a:extLst>
          </p:cNvPr>
          <p:cNvSpPr txBox="1"/>
          <p:nvPr/>
        </p:nvSpPr>
        <p:spPr>
          <a:xfrm>
            <a:off x="2553526" y="5236184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002060"/>
                </a:solidFill>
              </a:rPr>
              <a:t>1</a:t>
            </a:r>
            <a:endParaRPr lang="fr-FR" sz="3200" b="1" dirty="0">
              <a:solidFill>
                <a:srgbClr val="00206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09BEE11-324D-E7D2-3D08-19046F4B79CB}"/>
              </a:ext>
            </a:extLst>
          </p:cNvPr>
          <p:cNvSpPr txBox="1"/>
          <p:nvPr/>
        </p:nvSpPr>
        <p:spPr>
          <a:xfrm>
            <a:off x="3293023" y="5236184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002060"/>
                </a:solidFill>
              </a:rPr>
              <a:t>2</a:t>
            </a:r>
            <a:endParaRPr lang="fr-FR" sz="3200" b="1" dirty="0">
              <a:solidFill>
                <a:srgbClr val="00206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7E59178-512D-FEAE-8777-2DAB0E1493E2}"/>
              </a:ext>
            </a:extLst>
          </p:cNvPr>
          <p:cNvSpPr txBox="1"/>
          <p:nvPr/>
        </p:nvSpPr>
        <p:spPr>
          <a:xfrm>
            <a:off x="4018872" y="5236184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002060"/>
                </a:solidFill>
              </a:rPr>
              <a:t>3</a:t>
            </a:r>
            <a:endParaRPr lang="fr-FR" sz="3200" b="1" dirty="0">
              <a:solidFill>
                <a:srgbClr val="00206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4E80E59-C973-6104-A394-B3892BB96BF3}"/>
              </a:ext>
            </a:extLst>
          </p:cNvPr>
          <p:cNvSpPr txBox="1"/>
          <p:nvPr/>
        </p:nvSpPr>
        <p:spPr>
          <a:xfrm>
            <a:off x="4717425" y="5236184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002060"/>
                </a:solidFill>
              </a:rPr>
              <a:t>4</a:t>
            </a:r>
            <a:endParaRPr lang="fr-FR" sz="3200" b="1" dirty="0">
              <a:solidFill>
                <a:srgbClr val="00206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AB3C86E-D88F-4826-F6C7-D736DF04D4A7}"/>
              </a:ext>
            </a:extLst>
          </p:cNvPr>
          <p:cNvSpPr txBox="1"/>
          <p:nvPr/>
        </p:nvSpPr>
        <p:spPr>
          <a:xfrm>
            <a:off x="5470571" y="5236184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002060"/>
                </a:solidFill>
              </a:rPr>
              <a:t>5</a:t>
            </a:r>
            <a:endParaRPr lang="fr-FR" sz="3200" b="1" dirty="0">
              <a:solidFill>
                <a:srgbClr val="00206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B99DBD3-100D-A090-9D4F-B536A40647E0}"/>
              </a:ext>
            </a:extLst>
          </p:cNvPr>
          <p:cNvSpPr txBox="1"/>
          <p:nvPr/>
        </p:nvSpPr>
        <p:spPr>
          <a:xfrm>
            <a:off x="6150120" y="5236184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002060"/>
                </a:solidFill>
              </a:rPr>
              <a:t>6</a:t>
            </a:r>
            <a:endParaRPr lang="fr-FR" sz="3200" b="1" dirty="0">
              <a:solidFill>
                <a:srgbClr val="002060"/>
              </a:solidFill>
            </a:endParaRP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17133882-35BA-46D2-1FAE-3A18F08348F7}"/>
              </a:ext>
            </a:extLst>
          </p:cNvPr>
          <p:cNvCxnSpPr>
            <a:cxnSpLocks/>
          </p:cNvCxnSpPr>
          <p:nvPr/>
        </p:nvCxnSpPr>
        <p:spPr>
          <a:xfrm flipH="1">
            <a:off x="2760755" y="5236184"/>
            <a:ext cx="36000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2CE99E06-EF56-1547-A380-FD9746C3D45F}"/>
              </a:ext>
            </a:extLst>
          </p:cNvPr>
          <p:cNvCxnSpPr>
            <a:cxnSpLocks/>
          </p:cNvCxnSpPr>
          <p:nvPr/>
        </p:nvCxnSpPr>
        <p:spPr>
          <a:xfrm flipH="1">
            <a:off x="2772000" y="4533178"/>
            <a:ext cx="36000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9AE0C6EC-0163-70EA-9DF7-4F6181C69266}"/>
              </a:ext>
            </a:extLst>
          </p:cNvPr>
          <p:cNvCxnSpPr>
            <a:cxnSpLocks/>
          </p:cNvCxnSpPr>
          <p:nvPr/>
        </p:nvCxnSpPr>
        <p:spPr>
          <a:xfrm flipH="1">
            <a:off x="2773413" y="3830172"/>
            <a:ext cx="36000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84BE5531-8CD9-E6B8-54DE-5023F71EA68C}"/>
              </a:ext>
            </a:extLst>
          </p:cNvPr>
          <p:cNvCxnSpPr>
            <a:cxnSpLocks/>
          </p:cNvCxnSpPr>
          <p:nvPr/>
        </p:nvCxnSpPr>
        <p:spPr>
          <a:xfrm flipH="1">
            <a:off x="2774826" y="3107502"/>
            <a:ext cx="36000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42A92DBE-F300-BB59-6259-78B56A9BC40C}"/>
              </a:ext>
            </a:extLst>
          </p:cNvPr>
          <p:cNvCxnSpPr>
            <a:cxnSpLocks/>
          </p:cNvCxnSpPr>
          <p:nvPr/>
        </p:nvCxnSpPr>
        <p:spPr>
          <a:xfrm flipH="1">
            <a:off x="2776239" y="2384832"/>
            <a:ext cx="36000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6193AEA9-D6F1-8E94-1C46-80E72193AA01}"/>
              </a:ext>
            </a:extLst>
          </p:cNvPr>
          <p:cNvSpPr txBox="1"/>
          <p:nvPr/>
        </p:nvSpPr>
        <p:spPr>
          <a:xfrm>
            <a:off x="2384954" y="4920979"/>
            <a:ext cx="3257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002060"/>
                </a:solidFill>
              </a:rPr>
              <a:t>د</a:t>
            </a:r>
            <a:endParaRPr lang="fr-FR" sz="3200" b="1" dirty="0">
              <a:solidFill>
                <a:srgbClr val="00206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7CC9692-E96F-4C45-5C1E-BD5E937F7FD3}"/>
              </a:ext>
            </a:extLst>
          </p:cNvPr>
          <p:cNvSpPr txBox="1"/>
          <p:nvPr/>
        </p:nvSpPr>
        <p:spPr>
          <a:xfrm>
            <a:off x="2384954" y="4196018"/>
            <a:ext cx="3321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002060"/>
                </a:solidFill>
              </a:rPr>
              <a:t>م</a:t>
            </a:r>
            <a:endParaRPr lang="fr-FR" sz="3200" b="1" dirty="0">
              <a:solidFill>
                <a:srgbClr val="00206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45CAF76-C7FC-FE2A-07CA-21DF428B9473}"/>
              </a:ext>
            </a:extLst>
          </p:cNvPr>
          <p:cNvSpPr txBox="1"/>
          <p:nvPr/>
        </p:nvSpPr>
        <p:spPr>
          <a:xfrm>
            <a:off x="2338468" y="3512001"/>
            <a:ext cx="3626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002060"/>
                </a:solidFill>
              </a:rPr>
              <a:t>ر</a:t>
            </a:r>
            <a:endParaRPr lang="fr-FR" sz="3200" b="1" dirty="0">
              <a:solidFill>
                <a:srgbClr val="00206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2F5B4CB-E5C0-942D-2962-8791A10468FE}"/>
              </a:ext>
            </a:extLst>
          </p:cNvPr>
          <p:cNvSpPr txBox="1"/>
          <p:nvPr/>
        </p:nvSpPr>
        <p:spPr>
          <a:xfrm>
            <a:off x="2269538" y="2787040"/>
            <a:ext cx="4507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002060"/>
                </a:solidFill>
              </a:rPr>
              <a:t>ب</a:t>
            </a:r>
            <a:endParaRPr lang="fr-FR" sz="3200" b="1" dirty="0">
              <a:solidFill>
                <a:srgbClr val="00206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726F768-3E8D-F103-43B2-07F4452F0CB9}"/>
              </a:ext>
            </a:extLst>
          </p:cNvPr>
          <p:cNvSpPr txBox="1"/>
          <p:nvPr/>
        </p:nvSpPr>
        <p:spPr>
          <a:xfrm>
            <a:off x="2233366" y="2099930"/>
            <a:ext cx="5533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002060"/>
                </a:solidFill>
              </a:rPr>
              <a:t>س</a:t>
            </a:r>
            <a:endParaRPr lang="fr-FR" sz="3200" b="1" dirty="0">
              <a:solidFill>
                <a:srgbClr val="002060"/>
              </a:solidFill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2EB0D21E-95DA-835F-A56F-058842B5D8EC}"/>
              </a:ext>
            </a:extLst>
          </p:cNvPr>
          <p:cNvCxnSpPr>
            <a:cxnSpLocks/>
          </p:cNvCxnSpPr>
          <p:nvPr/>
        </p:nvCxnSpPr>
        <p:spPr>
          <a:xfrm flipH="1">
            <a:off x="2760755" y="1863046"/>
            <a:ext cx="36000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07DA29FF-C2AD-6EC1-D866-68A90420C4D4}"/>
              </a:ext>
            </a:extLst>
          </p:cNvPr>
          <p:cNvSpPr txBox="1"/>
          <p:nvPr/>
        </p:nvSpPr>
        <p:spPr>
          <a:xfrm>
            <a:off x="1142282" y="1632213"/>
            <a:ext cx="1592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خَطٌّ أُفُقي</a:t>
            </a:r>
            <a:endParaRPr lang="fr-MA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6770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2B333D-934B-3A5F-D6CA-2870E326B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370D240-0F3D-43D0-4D2D-64C5027B137C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هذا  خط عمودي . اكتبوا على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الألواح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عدد الخطوط العمودية في هذه الشبكة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3E936B1-BF6D-54A6-F0B1-77BEC40039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459EC409-84F6-A12D-8142-B5449A3800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6187480"/>
              </p:ext>
            </p:extLst>
          </p:nvPr>
        </p:nvGraphicFramePr>
        <p:xfrm>
          <a:off x="2920207" y="2222378"/>
          <a:ext cx="288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3675995017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545864348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765700131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354360589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956285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24315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73415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547770"/>
                  </a:ext>
                </a:extLst>
              </a:tr>
            </a:tbl>
          </a:graphicData>
        </a:graphic>
      </p:graphicFrame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2B992D5B-1BF9-6699-4894-12A3A75507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8367934"/>
              </p:ext>
            </p:extLst>
          </p:nvPr>
        </p:nvGraphicFramePr>
        <p:xfrm>
          <a:off x="2920207" y="2222378"/>
          <a:ext cx="72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101096864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893505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87856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99686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5868074"/>
                  </a:ext>
                </a:extLst>
              </a:tr>
            </a:tbl>
          </a:graphicData>
        </a:graphic>
      </p:graphicFrame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9F16AA89-2871-57A2-21C5-58F70421EB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0182760"/>
              </p:ext>
            </p:extLst>
          </p:nvPr>
        </p:nvGraphicFramePr>
        <p:xfrm>
          <a:off x="3634631" y="2222377"/>
          <a:ext cx="72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101096864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893505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87856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99686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5868074"/>
                  </a:ext>
                </a:extLst>
              </a:tr>
            </a:tbl>
          </a:graphicData>
        </a:graphic>
      </p:graphicFrame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DC8FF07D-850C-5097-B442-13D352C263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8546675"/>
              </p:ext>
            </p:extLst>
          </p:nvPr>
        </p:nvGraphicFramePr>
        <p:xfrm>
          <a:off x="4349055" y="2222376"/>
          <a:ext cx="72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101096864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893505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87856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99686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5868074"/>
                  </a:ext>
                </a:extLst>
              </a:tr>
            </a:tbl>
          </a:graphicData>
        </a:graphic>
      </p:graphicFrame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4338CC1C-CD19-C896-EB9C-3BA0629149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3904679"/>
              </p:ext>
            </p:extLst>
          </p:nvPr>
        </p:nvGraphicFramePr>
        <p:xfrm>
          <a:off x="5078227" y="2222375"/>
          <a:ext cx="72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101096864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893505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87856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99686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5868074"/>
                  </a:ext>
                </a:extLst>
              </a:tr>
            </a:tbl>
          </a:graphicData>
        </a:graphic>
      </p:graphicFrame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EFE2FAAC-17B7-386B-1520-4519759AD70A}"/>
              </a:ext>
            </a:extLst>
          </p:cNvPr>
          <p:cNvCxnSpPr>
            <a:cxnSpLocks/>
          </p:cNvCxnSpPr>
          <p:nvPr/>
        </p:nvCxnSpPr>
        <p:spPr>
          <a:xfrm flipV="1">
            <a:off x="7538130" y="2208757"/>
            <a:ext cx="0" cy="2893618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8BC3AF19-5DB9-9007-AA92-42BDFB234704}"/>
              </a:ext>
            </a:extLst>
          </p:cNvPr>
          <p:cNvSpPr txBox="1"/>
          <p:nvPr/>
        </p:nvSpPr>
        <p:spPr>
          <a:xfrm>
            <a:off x="6675526" y="5279328"/>
            <a:ext cx="1592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خَطٌّ عَمودِيٌّ</a:t>
            </a:r>
            <a:endParaRPr lang="fr-MA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4988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63577-CB03-F70C-FC6A-F201EDABF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0D4D45D-9FA6-B0D9-DEE6-CE2B60236FEC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425D845-8DAA-7282-D2D5-F0267D374C7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D60A0F5-03F1-49CF-2402-5945D17578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39981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2557A5-F98F-5DCB-F0B0-4313255D3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A1AFA9D-B939-54CE-43B9-17F9B97BCE74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صححوا : عدد الخطوط العمودية  هو 5 . من يمر إلى السبورة ليعد الخطوط العمودية   ؟ </a:t>
            </a:r>
            <a:endParaRPr lang="fr-FR" b="1"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EC1A78-7DB0-F718-E104-BCABEE8A88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9B75741-EF10-F58D-4993-F7E93F44C080}"/>
              </a:ext>
            </a:extLst>
          </p:cNvPr>
          <p:cNvSpPr txBox="1"/>
          <p:nvPr/>
        </p:nvSpPr>
        <p:spPr>
          <a:xfrm>
            <a:off x="2727686" y="5122042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1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F2EF056-B69D-E06A-02AA-FBAAB99A9B93}"/>
              </a:ext>
            </a:extLst>
          </p:cNvPr>
          <p:cNvSpPr txBox="1"/>
          <p:nvPr/>
        </p:nvSpPr>
        <p:spPr>
          <a:xfrm>
            <a:off x="3448619" y="5122042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2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3CC4C9E-D547-DA9F-7335-0FCA140008A3}"/>
              </a:ext>
            </a:extLst>
          </p:cNvPr>
          <p:cNvSpPr txBox="1"/>
          <p:nvPr/>
        </p:nvSpPr>
        <p:spPr>
          <a:xfrm>
            <a:off x="4167686" y="5122042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2800" b="1">
                <a:solidFill>
                  <a:srgbClr val="002060"/>
                </a:solidFill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3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02FAEC8-012A-12FD-FF4F-EA00FB517F03}"/>
              </a:ext>
            </a:extLst>
          </p:cNvPr>
          <p:cNvSpPr txBox="1"/>
          <p:nvPr/>
        </p:nvSpPr>
        <p:spPr>
          <a:xfrm>
            <a:off x="4886753" y="5122042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4</a:t>
            </a:r>
            <a:endParaRPr lang="fr-FR" sz="2800" b="1" dirty="0">
              <a:solidFill>
                <a:srgbClr val="C00000"/>
              </a:solidFill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F2BA0DDF-E868-D280-6E2F-0137B0A3B7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1440817"/>
              </p:ext>
            </p:extLst>
          </p:nvPr>
        </p:nvGraphicFramePr>
        <p:xfrm>
          <a:off x="2920207" y="2222378"/>
          <a:ext cx="288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3675995017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545864348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765700131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354360589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956285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24315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73415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547770"/>
                  </a:ext>
                </a:extLst>
              </a:tr>
            </a:tbl>
          </a:graphicData>
        </a:graphic>
      </p:graphicFrame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B4520637-21F9-E81F-A980-4F187D4B97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9008527"/>
              </p:ext>
            </p:extLst>
          </p:nvPr>
        </p:nvGraphicFramePr>
        <p:xfrm>
          <a:off x="2920207" y="2222378"/>
          <a:ext cx="72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101096864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893505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87856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99686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5868074"/>
                  </a:ext>
                </a:extLst>
              </a:tr>
            </a:tbl>
          </a:graphicData>
        </a:graphic>
      </p:graphicFrame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BED2CCBF-7E10-E945-45B3-53FC8BBF7C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7286214"/>
              </p:ext>
            </p:extLst>
          </p:nvPr>
        </p:nvGraphicFramePr>
        <p:xfrm>
          <a:off x="3634631" y="2222377"/>
          <a:ext cx="72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101096864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893505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87856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99686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5868074"/>
                  </a:ext>
                </a:extLst>
              </a:tr>
            </a:tbl>
          </a:graphicData>
        </a:graphic>
      </p:graphicFrame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EE4516A9-FF49-C4CD-6E82-34CF3A2CEC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4956495"/>
              </p:ext>
            </p:extLst>
          </p:nvPr>
        </p:nvGraphicFramePr>
        <p:xfrm>
          <a:off x="4349055" y="2222376"/>
          <a:ext cx="72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101096864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893505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87856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99686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5868074"/>
                  </a:ext>
                </a:extLst>
              </a:tr>
            </a:tbl>
          </a:graphicData>
        </a:graphic>
      </p:graphicFrame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847C21E0-BF97-197E-A8D5-9373F34595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2704637"/>
              </p:ext>
            </p:extLst>
          </p:nvPr>
        </p:nvGraphicFramePr>
        <p:xfrm>
          <a:off x="5078227" y="2222375"/>
          <a:ext cx="72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101096864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893505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87856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99686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5868074"/>
                  </a:ext>
                </a:extLst>
              </a:tr>
            </a:tbl>
          </a:graphicData>
        </a:graphic>
      </p:graphicFrame>
      <p:sp>
        <p:nvSpPr>
          <p:cNvPr id="18" name="ZoneTexte 17">
            <a:extLst>
              <a:ext uri="{FF2B5EF4-FFF2-40B4-BE49-F238E27FC236}">
                <a16:creationId xmlns:a16="http://schemas.microsoft.com/office/drawing/2014/main" id="{7C376379-B9CB-2620-546F-7B41886FBC86}"/>
              </a:ext>
            </a:extLst>
          </p:cNvPr>
          <p:cNvSpPr txBox="1"/>
          <p:nvPr/>
        </p:nvSpPr>
        <p:spPr>
          <a:xfrm>
            <a:off x="5605706" y="5122042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5</a:t>
            </a:r>
            <a:endParaRPr lang="fr-FR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626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42134D-3E1A-C197-90EC-B19E74B45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DD4F849-1D62-7456-1DA9-1943DEDB4456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من يقوم إلى السبورة ليحدد الخط العمودي  رقم  2  على هذه الشبكة 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AFB61F54-CC91-6D5B-6697-71CDD022E1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0182785"/>
              </p:ext>
            </p:extLst>
          </p:nvPr>
        </p:nvGraphicFramePr>
        <p:xfrm>
          <a:off x="2698983" y="2222378"/>
          <a:ext cx="288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3675995017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545864348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765700131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354360589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956285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24315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73415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547770"/>
                  </a:ext>
                </a:extLst>
              </a:tr>
            </a:tbl>
          </a:graphicData>
        </a:graphic>
      </p:graphicFrame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1838D2CB-7766-0177-73D0-D391B09E89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8084528"/>
              </p:ext>
            </p:extLst>
          </p:nvPr>
        </p:nvGraphicFramePr>
        <p:xfrm>
          <a:off x="2698983" y="2222378"/>
          <a:ext cx="72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101096864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893505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87856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99686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5868074"/>
                  </a:ext>
                </a:extLst>
              </a:tr>
            </a:tbl>
          </a:graphicData>
        </a:graphic>
      </p:graphicFrame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0A97202F-EDEF-B5F5-584C-43257C55CE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5680849"/>
              </p:ext>
            </p:extLst>
          </p:nvPr>
        </p:nvGraphicFramePr>
        <p:xfrm>
          <a:off x="3413407" y="2222377"/>
          <a:ext cx="72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101096864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893505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87856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99686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5868074"/>
                  </a:ext>
                </a:extLst>
              </a:tr>
            </a:tbl>
          </a:graphicData>
        </a:graphic>
      </p:graphicFrame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0AAEE828-2F67-593F-4B27-4180408CE8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7657516"/>
              </p:ext>
            </p:extLst>
          </p:nvPr>
        </p:nvGraphicFramePr>
        <p:xfrm>
          <a:off x="4127831" y="2222376"/>
          <a:ext cx="72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101096864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893505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87856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99686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5868074"/>
                  </a:ext>
                </a:extLst>
              </a:tr>
            </a:tbl>
          </a:graphicData>
        </a:graphic>
      </p:graphicFrame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52A10F88-2574-E594-77B9-A6ED5BC171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5451753"/>
              </p:ext>
            </p:extLst>
          </p:nvPr>
        </p:nvGraphicFramePr>
        <p:xfrm>
          <a:off x="4842255" y="2222375"/>
          <a:ext cx="72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101096864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893505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87856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99686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5868074"/>
                  </a:ext>
                </a:extLst>
              </a:tr>
            </a:tbl>
          </a:graphicData>
        </a:graphic>
      </p:graphicFrame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BB73045-45D9-3747-DF49-35A57BE5DB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403" y="555220"/>
            <a:ext cx="929388" cy="929388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DC458F4-477C-BF4F-F4E5-5195B65E9901}"/>
              </a:ext>
            </a:extLst>
          </p:cNvPr>
          <p:cNvSpPr txBox="1"/>
          <p:nvPr/>
        </p:nvSpPr>
        <p:spPr>
          <a:xfrm>
            <a:off x="2522966" y="5122042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3200" b="1">
                <a:solidFill>
                  <a:srgbClr val="002060"/>
                </a:solidFill>
              </a:defRPr>
            </a:lvl1pPr>
          </a:lstStyle>
          <a:p>
            <a:r>
              <a:rPr lang="ar-MA" dirty="0"/>
              <a:t>1</a:t>
            </a:r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3001731-AA5B-60D9-B709-0F64A66D2939}"/>
              </a:ext>
            </a:extLst>
          </p:cNvPr>
          <p:cNvSpPr txBox="1"/>
          <p:nvPr/>
        </p:nvSpPr>
        <p:spPr>
          <a:xfrm>
            <a:off x="3243899" y="5122042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3200" b="1">
                <a:solidFill>
                  <a:srgbClr val="002060"/>
                </a:solidFill>
              </a:defRPr>
            </a:lvl1pPr>
          </a:lstStyle>
          <a:p>
            <a:r>
              <a:rPr lang="ar-MA" dirty="0"/>
              <a:t>2</a:t>
            </a: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1AED636-DE02-C105-1DC0-BA88AF699872}"/>
              </a:ext>
            </a:extLst>
          </p:cNvPr>
          <p:cNvSpPr txBox="1"/>
          <p:nvPr/>
        </p:nvSpPr>
        <p:spPr>
          <a:xfrm>
            <a:off x="3962966" y="5122042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3200" b="1">
                <a:solidFill>
                  <a:srgbClr val="002060"/>
                </a:solidFill>
              </a:defRPr>
            </a:lvl1pPr>
          </a:lstStyle>
          <a:p>
            <a:r>
              <a:rPr lang="ar-MA" dirty="0"/>
              <a:t>3</a:t>
            </a:r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D3F5281-E9F6-8D1A-9447-E41D5149F1E5}"/>
              </a:ext>
            </a:extLst>
          </p:cNvPr>
          <p:cNvSpPr txBox="1"/>
          <p:nvPr/>
        </p:nvSpPr>
        <p:spPr>
          <a:xfrm>
            <a:off x="4682033" y="5122042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3200" b="1">
                <a:solidFill>
                  <a:srgbClr val="002060"/>
                </a:solidFill>
              </a:defRPr>
            </a:lvl1pPr>
          </a:lstStyle>
          <a:p>
            <a:r>
              <a:rPr lang="ar-MA" dirty="0"/>
              <a:t>4</a:t>
            </a:r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43B334B-D8A0-61CA-FD67-CCC3DC9FADA5}"/>
              </a:ext>
            </a:extLst>
          </p:cNvPr>
          <p:cNvSpPr txBox="1"/>
          <p:nvPr/>
        </p:nvSpPr>
        <p:spPr>
          <a:xfrm>
            <a:off x="5400986" y="5122042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3200" b="1">
                <a:solidFill>
                  <a:srgbClr val="002060"/>
                </a:solidFill>
              </a:defRPr>
            </a:lvl1pPr>
          </a:lstStyle>
          <a:p>
            <a:r>
              <a:rPr lang="ar-MA" dirty="0"/>
              <a:t>5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743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D60AB1-DC11-6B70-58DE-F7206FC1A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17881DC-B4FA-20E6-EDB5-B8A9134F3F5C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نصحح :  هذا هو الخط العمودي رقم 2</a:t>
            </a:r>
            <a:endParaRPr lang="fr-FR" b="1"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B547048-553F-C04F-BE42-58811F118A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43756E63-7FAB-7442-8942-5E1882DA5B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2546039"/>
              </p:ext>
            </p:extLst>
          </p:nvPr>
        </p:nvGraphicFramePr>
        <p:xfrm>
          <a:off x="2698983" y="2222378"/>
          <a:ext cx="288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3675995017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545864348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765700131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354360589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956285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24315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73415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547770"/>
                  </a:ext>
                </a:extLst>
              </a:tr>
            </a:tbl>
          </a:graphicData>
        </a:graphic>
      </p:graphicFrame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4841CB69-4D32-E323-F60A-82BF535A05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2118814"/>
              </p:ext>
            </p:extLst>
          </p:nvPr>
        </p:nvGraphicFramePr>
        <p:xfrm>
          <a:off x="2698983" y="2222378"/>
          <a:ext cx="72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101096864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893505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87856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99686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5868074"/>
                  </a:ext>
                </a:extLst>
              </a:tr>
            </a:tbl>
          </a:graphicData>
        </a:graphic>
      </p:graphicFrame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0640A4D4-414D-C524-B7A2-59030B0F93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5609152"/>
              </p:ext>
            </p:extLst>
          </p:nvPr>
        </p:nvGraphicFramePr>
        <p:xfrm>
          <a:off x="3413407" y="2222377"/>
          <a:ext cx="72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101096864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893505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87856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99686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5868074"/>
                  </a:ext>
                </a:extLst>
              </a:tr>
            </a:tbl>
          </a:graphicData>
        </a:graphic>
      </p:graphicFrame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9A25EC69-C008-A601-0405-F9F5917E75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3403489"/>
              </p:ext>
            </p:extLst>
          </p:nvPr>
        </p:nvGraphicFramePr>
        <p:xfrm>
          <a:off x="4127831" y="2222376"/>
          <a:ext cx="72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101096864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893505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87856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99686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5868074"/>
                  </a:ext>
                </a:extLst>
              </a:tr>
            </a:tbl>
          </a:graphicData>
        </a:graphic>
      </p:graphicFrame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B545A7D5-8189-CFA6-B68B-22FCABDC44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2684734"/>
              </p:ext>
            </p:extLst>
          </p:nvPr>
        </p:nvGraphicFramePr>
        <p:xfrm>
          <a:off x="4842255" y="2222375"/>
          <a:ext cx="72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101096864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893505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87856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99686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5868074"/>
                  </a:ext>
                </a:extLst>
              </a:tr>
            </a:tbl>
          </a:graphicData>
        </a:graphic>
      </p:graphicFrame>
      <p:sp>
        <p:nvSpPr>
          <p:cNvPr id="19" name="ZoneTexte 18">
            <a:extLst>
              <a:ext uri="{FF2B5EF4-FFF2-40B4-BE49-F238E27FC236}">
                <a16:creationId xmlns:a16="http://schemas.microsoft.com/office/drawing/2014/main" id="{71B3C4C3-44FD-D7D7-57A8-F84D24C1CAF2}"/>
              </a:ext>
            </a:extLst>
          </p:cNvPr>
          <p:cNvSpPr txBox="1"/>
          <p:nvPr/>
        </p:nvSpPr>
        <p:spPr>
          <a:xfrm>
            <a:off x="2522966" y="5122042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3200" b="1">
                <a:solidFill>
                  <a:srgbClr val="002060"/>
                </a:solidFill>
              </a:defRPr>
            </a:lvl1pPr>
          </a:lstStyle>
          <a:p>
            <a:r>
              <a:rPr lang="ar-MA" dirty="0"/>
              <a:t>1</a:t>
            </a:r>
            <a:endParaRPr lang="fr-FR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91B5E2D-A2C0-D61E-E37F-BA6459C1E885}"/>
              </a:ext>
            </a:extLst>
          </p:cNvPr>
          <p:cNvSpPr txBox="1"/>
          <p:nvPr/>
        </p:nvSpPr>
        <p:spPr>
          <a:xfrm>
            <a:off x="3243899" y="5122042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3200" b="1">
                <a:solidFill>
                  <a:srgbClr val="002060"/>
                </a:solidFill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2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0C3F902-F734-D0BE-310B-B29AEDFAC248}"/>
              </a:ext>
            </a:extLst>
          </p:cNvPr>
          <p:cNvSpPr txBox="1"/>
          <p:nvPr/>
        </p:nvSpPr>
        <p:spPr>
          <a:xfrm>
            <a:off x="3962966" y="5122042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3200" b="1">
                <a:solidFill>
                  <a:srgbClr val="002060"/>
                </a:solidFill>
              </a:defRPr>
            </a:lvl1pPr>
          </a:lstStyle>
          <a:p>
            <a:r>
              <a:rPr lang="ar-MA" dirty="0"/>
              <a:t>3</a:t>
            </a:r>
            <a:endParaRPr lang="fr-FR" dirty="0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DDC6D8F2-51A9-182D-99B8-ADBEDBE26654}"/>
              </a:ext>
            </a:extLst>
          </p:cNvPr>
          <p:cNvSpPr txBox="1"/>
          <p:nvPr/>
        </p:nvSpPr>
        <p:spPr>
          <a:xfrm>
            <a:off x="4682033" y="5122042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3200" b="1">
                <a:solidFill>
                  <a:srgbClr val="002060"/>
                </a:solidFill>
              </a:defRPr>
            </a:lvl1pPr>
          </a:lstStyle>
          <a:p>
            <a:r>
              <a:rPr lang="ar-MA" dirty="0"/>
              <a:t>4</a:t>
            </a:r>
            <a:endParaRPr lang="fr-FR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9D5BDD0B-C7BC-FC1C-0D83-6BD6C7380BCD}"/>
              </a:ext>
            </a:extLst>
          </p:cNvPr>
          <p:cNvSpPr txBox="1"/>
          <p:nvPr/>
        </p:nvSpPr>
        <p:spPr>
          <a:xfrm>
            <a:off x="5400986" y="5122042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3200" b="1">
                <a:solidFill>
                  <a:srgbClr val="002060"/>
                </a:solidFill>
              </a:defRPr>
            </a:lvl1pPr>
          </a:lstStyle>
          <a:p>
            <a:r>
              <a:rPr lang="ar-MA" dirty="0"/>
              <a:t>5</a:t>
            </a:r>
            <a:endParaRPr lang="fr-FR" dirty="0"/>
          </a:p>
        </p:txBody>
      </p: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FDA8D582-2E97-67B9-909A-D1CC77A031BD}"/>
              </a:ext>
            </a:extLst>
          </p:cNvPr>
          <p:cNvCxnSpPr>
            <a:cxnSpLocks/>
          </p:cNvCxnSpPr>
          <p:nvPr/>
        </p:nvCxnSpPr>
        <p:spPr>
          <a:xfrm flipV="1">
            <a:off x="3404325" y="2228424"/>
            <a:ext cx="0" cy="2893618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6745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97A13B-527D-FC30-250E-82BA7CC82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DE89598-66CF-A7BD-6D05-4E3E7115EBA0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هذا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خط أفقي 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. اكتبوا على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الألواح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عدد الخطوط الأفقية  في هذه الشبكة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9EDE1BD-240B-01AF-5A0B-4D3F52E178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aphicFrame>
        <p:nvGraphicFramePr>
          <p:cNvPr id="25" name="Tableau 24">
            <a:extLst>
              <a:ext uri="{FF2B5EF4-FFF2-40B4-BE49-F238E27FC236}">
                <a16:creationId xmlns:a16="http://schemas.microsoft.com/office/drawing/2014/main" id="{8660704D-D5D9-07F9-CDBE-03409FF621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2430429"/>
              </p:ext>
            </p:extLst>
          </p:nvPr>
        </p:nvGraphicFramePr>
        <p:xfrm>
          <a:off x="2624145" y="4233249"/>
          <a:ext cx="3600000" cy="7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2982647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99715528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6407785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02920158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507979891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437594"/>
                  </a:ext>
                </a:extLst>
              </a:tr>
            </a:tbl>
          </a:graphicData>
        </a:graphic>
      </p:graphicFrame>
      <p:graphicFrame>
        <p:nvGraphicFramePr>
          <p:cNvPr id="26" name="Tableau 25">
            <a:extLst>
              <a:ext uri="{FF2B5EF4-FFF2-40B4-BE49-F238E27FC236}">
                <a16:creationId xmlns:a16="http://schemas.microsoft.com/office/drawing/2014/main" id="{D1AC30B4-47A3-DBFC-445B-03CF359F71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2060393"/>
              </p:ext>
            </p:extLst>
          </p:nvPr>
        </p:nvGraphicFramePr>
        <p:xfrm>
          <a:off x="2626717" y="3524020"/>
          <a:ext cx="3600000" cy="7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2982647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99715528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6407785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02920158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507979891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437594"/>
                  </a:ext>
                </a:extLst>
              </a:tr>
            </a:tbl>
          </a:graphicData>
        </a:graphic>
      </p:graphicFrame>
      <p:graphicFrame>
        <p:nvGraphicFramePr>
          <p:cNvPr id="27" name="Tableau 26">
            <a:extLst>
              <a:ext uri="{FF2B5EF4-FFF2-40B4-BE49-F238E27FC236}">
                <a16:creationId xmlns:a16="http://schemas.microsoft.com/office/drawing/2014/main" id="{7EF2982B-C7AB-3183-8608-18FBDC17B3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5739392"/>
              </p:ext>
            </p:extLst>
          </p:nvPr>
        </p:nvGraphicFramePr>
        <p:xfrm>
          <a:off x="2626718" y="2803081"/>
          <a:ext cx="3600000" cy="7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2982647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99715528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6407785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02920158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507979891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437594"/>
                  </a:ext>
                </a:extLst>
              </a:tr>
            </a:tbl>
          </a:graphicData>
        </a:graphic>
      </p:graphicFrame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9C878A7F-5B22-D1DC-9200-AA0B687DB181}"/>
              </a:ext>
            </a:extLst>
          </p:cNvPr>
          <p:cNvCxnSpPr>
            <a:cxnSpLocks/>
          </p:cNvCxnSpPr>
          <p:nvPr/>
        </p:nvCxnSpPr>
        <p:spPr>
          <a:xfrm flipH="1">
            <a:off x="2637923" y="2217887"/>
            <a:ext cx="36000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2991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EA55B1-7A83-23EE-1053-3427658DF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3F187D4-FADB-8C7A-4E65-D875C64AE4D7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3A49EE7-73A5-8730-B9EB-BBE5D2DA2D8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C2CD998-324A-188E-1B58-F8BBD4A900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427678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51806-9209-D831-C1BD-C1355218C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1CF09AC-62E7-821F-9B01-2B3EAB9201E1}"/>
              </a:ext>
            </a:extLst>
          </p:cNvPr>
          <p:cNvSpPr txBox="1"/>
          <p:nvPr/>
        </p:nvSpPr>
        <p:spPr>
          <a:xfrm>
            <a:off x="132735" y="761509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صححوا :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عدد الخطوط الأفقية هو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4 . نسمي كل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خط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بحرف يميزه </a:t>
            </a:r>
          </a:p>
          <a:p>
            <a:pPr algn="r"/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من يقوم إلى السبورة ليعد الخطوط الأفقية  ؟</a:t>
            </a:r>
            <a:endParaRPr lang="fr-FR" b="1"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E6D95B8-4878-EE35-81EC-7087B0E498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E8D769F4-CD86-0981-2338-2D6D226FD6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3015253"/>
              </p:ext>
            </p:extLst>
          </p:nvPr>
        </p:nvGraphicFramePr>
        <p:xfrm>
          <a:off x="2624145" y="4542961"/>
          <a:ext cx="3600000" cy="7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2982647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99715528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6407785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02920158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507979891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437594"/>
                  </a:ext>
                </a:extLst>
              </a:tr>
            </a:tbl>
          </a:graphicData>
        </a:graphic>
      </p:graphicFrame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C4FBFFA2-A150-C3AF-2EB5-2867FFFDB3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2558517"/>
              </p:ext>
            </p:extLst>
          </p:nvPr>
        </p:nvGraphicFramePr>
        <p:xfrm>
          <a:off x="2626717" y="3833732"/>
          <a:ext cx="3600000" cy="7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2982647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99715528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6407785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02920158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507979891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437594"/>
                  </a:ext>
                </a:extLst>
              </a:tr>
            </a:tbl>
          </a:graphicData>
        </a:graphic>
      </p:graphicFrame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B740753A-9F2D-25E5-71EC-984C41B7B6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711358"/>
              </p:ext>
            </p:extLst>
          </p:nvPr>
        </p:nvGraphicFramePr>
        <p:xfrm>
          <a:off x="2626718" y="3112793"/>
          <a:ext cx="3600000" cy="7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2982647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99715528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6407785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02920158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507979891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437594"/>
                  </a:ext>
                </a:extLst>
              </a:tr>
            </a:tbl>
          </a:graphicData>
        </a:graphic>
      </p:graphicFrame>
      <p:sp>
        <p:nvSpPr>
          <p:cNvPr id="23" name="ZoneTexte 22">
            <a:extLst>
              <a:ext uri="{FF2B5EF4-FFF2-40B4-BE49-F238E27FC236}">
                <a16:creationId xmlns:a16="http://schemas.microsoft.com/office/drawing/2014/main" id="{9C4D32BE-E236-547F-FE37-6808829B707D}"/>
              </a:ext>
            </a:extLst>
          </p:cNvPr>
          <p:cNvSpPr txBox="1"/>
          <p:nvPr/>
        </p:nvSpPr>
        <p:spPr>
          <a:xfrm>
            <a:off x="2102290" y="4902961"/>
            <a:ext cx="3257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002060"/>
                </a:solidFill>
              </a:rPr>
              <a:t>د</a:t>
            </a:r>
            <a:endParaRPr lang="fr-FR" sz="3200" b="1" dirty="0">
              <a:solidFill>
                <a:srgbClr val="00206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594B6D93-D224-4460-8DAF-8E3CF5740F6B}"/>
              </a:ext>
            </a:extLst>
          </p:cNvPr>
          <p:cNvSpPr txBox="1"/>
          <p:nvPr/>
        </p:nvSpPr>
        <p:spPr>
          <a:xfrm>
            <a:off x="2128152" y="4193732"/>
            <a:ext cx="3321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002060"/>
                </a:solidFill>
              </a:rPr>
              <a:t>م</a:t>
            </a:r>
            <a:endParaRPr lang="fr-FR" sz="3200" b="1" dirty="0">
              <a:solidFill>
                <a:srgbClr val="00206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EC8D292-EB08-5920-EC34-D3F0BB1F4751}"/>
              </a:ext>
            </a:extLst>
          </p:cNvPr>
          <p:cNvSpPr txBox="1"/>
          <p:nvPr/>
        </p:nvSpPr>
        <p:spPr>
          <a:xfrm>
            <a:off x="2065420" y="3484503"/>
            <a:ext cx="3626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002060"/>
                </a:solidFill>
              </a:rPr>
              <a:t>ر</a:t>
            </a:r>
            <a:endParaRPr lang="fr-FR" sz="3200" b="1" dirty="0">
              <a:solidFill>
                <a:srgbClr val="00206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4DDF333-F2FA-A3A3-F727-AB6A4633F5AA}"/>
              </a:ext>
            </a:extLst>
          </p:cNvPr>
          <p:cNvSpPr txBox="1"/>
          <p:nvPr/>
        </p:nvSpPr>
        <p:spPr>
          <a:xfrm>
            <a:off x="2119713" y="2775274"/>
            <a:ext cx="4507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002060"/>
                </a:solidFill>
              </a:rPr>
              <a:t>ب</a:t>
            </a:r>
            <a:endParaRPr lang="fr-FR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81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E3CCB-6208-63F5-0A90-2357751B9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E39A9B3-AC36-7981-048B-3D77490FEA9B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من يقوم إلى السبورة ليحدد الخط الأفقي   (ر) ؟</a:t>
            </a:r>
            <a:endParaRPr lang="fr-FR" b="1"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5774972-DC8F-E6B9-B0D0-61987D560F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403" y="614212"/>
            <a:ext cx="929388" cy="929388"/>
          </a:xfrm>
          <a:prstGeom prst="ellipse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B4C8F32-F7EC-4562-1B47-BE0AFE48E4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9826146"/>
              </p:ext>
            </p:extLst>
          </p:nvPr>
        </p:nvGraphicFramePr>
        <p:xfrm>
          <a:off x="2624145" y="4542961"/>
          <a:ext cx="3600000" cy="7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2982647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99715528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6407785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02920158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507979891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437594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1294D435-9AA2-D0EE-2804-1CB3AFA5D9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6186312"/>
              </p:ext>
            </p:extLst>
          </p:nvPr>
        </p:nvGraphicFramePr>
        <p:xfrm>
          <a:off x="2626717" y="3833732"/>
          <a:ext cx="3600000" cy="7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2982647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99715528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6407785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02920158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507979891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437594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C909ECB-49A0-BFCF-C3FA-009544CEC8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9346790"/>
              </p:ext>
            </p:extLst>
          </p:nvPr>
        </p:nvGraphicFramePr>
        <p:xfrm>
          <a:off x="2626718" y="3112793"/>
          <a:ext cx="3600000" cy="7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2982647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99715528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6407785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02920158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507979891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437594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9BC92687-875D-AE0F-452B-0E1F565659FE}"/>
              </a:ext>
            </a:extLst>
          </p:cNvPr>
          <p:cNvSpPr txBox="1"/>
          <p:nvPr/>
        </p:nvSpPr>
        <p:spPr>
          <a:xfrm>
            <a:off x="2102290" y="4902961"/>
            <a:ext cx="3257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002060"/>
                </a:solidFill>
              </a:rPr>
              <a:t>د</a:t>
            </a:r>
            <a:endParaRPr lang="fr-FR" sz="3200" b="1" dirty="0">
              <a:solidFill>
                <a:srgbClr val="00206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BED8C97-0A2B-F47C-1A10-863A9FC59E87}"/>
              </a:ext>
            </a:extLst>
          </p:cNvPr>
          <p:cNvSpPr txBox="1"/>
          <p:nvPr/>
        </p:nvSpPr>
        <p:spPr>
          <a:xfrm>
            <a:off x="2128152" y="4193732"/>
            <a:ext cx="3321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002060"/>
                </a:solidFill>
              </a:rPr>
              <a:t>م</a:t>
            </a:r>
            <a:endParaRPr lang="fr-FR" sz="3200" b="1" dirty="0">
              <a:solidFill>
                <a:srgbClr val="00206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830AB1C-5B1B-1A5B-531C-E0A371333899}"/>
              </a:ext>
            </a:extLst>
          </p:cNvPr>
          <p:cNvSpPr txBox="1"/>
          <p:nvPr/>
        </p:nvSpPr>
        <p:spPr>
          <a:xfrm>
            <a:off x="2065420" y="3484503"/>
            <a:ext cx="3626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002060"/>
                </a:solidFill>
              </a:rPr>
              <a:t>ر</a:t>
            </a:r>
            <a:endParaRPr lang="fr-FR" sz="3200" b="1" dirty="0">
              <a:solidFill>
                <a:srgbClr val="00206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4559CF9-3AFB-0130-CCD4-4E16C9C2F27D}"/>
              </a:ext>
            </a:extLst>
          </p:cNvPr>
          <p:cNvSpPr txBox="1"/>
          <p:nvPr/>
        </p:nvSpPr>
        <p:spPr>
          <a:xfrm>
            <a:off x="2119713" y="2775274"/>
            <a:ext cx="4507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002060"/>
                </a:solidFill>
              </a:rPr>
              <a:t>ب</a:t>
            </a:r>
            <a:endParaRPr lang="fr-FR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041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D6D29A-B511-69E7-B2B5-A59243A7A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CA89C21-9538-CAC8-20AA-ABBDBEA74AB6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نصحح : هذا هو الخط الأفقي   (ر)</a:t>
            </a:r>
            <a:endParaRPr lang="fr-FR" b="1"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B13B8C3-94AD-2314-9916-BC877A5100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E2DC4B8-3C70-4D75-E02B-28B98D94A9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2054219"/>
              </p:ext>
            </p:extLst>
          </p:nvPr>
        </p:nvGraphicFramePr>
        <p:xfrm>
          <a:off x="2624145" y="4542961"/>
          <a:ext cx="3600000" cy="7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2982647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99715528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6407785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02920158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507979891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437594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470E18B3-19DB-C628-0DED-E7A2135275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0781985"/>
              </p:ext>
            </p:extLst>
          </p:nvPr>
        </p:nvGraphicFramePr>
        <p:xfrm>
          <a:off x="2626717" y="3833732"/>
          <a:ext cx="3600000" cy="7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2982647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99715528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6407785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02920158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507979891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437594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E29C712-6524-6C31-E0D8-9D068F6122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1876742"/>
              </p:ext>
            </p:extLst>
          </p:nvPr>
        </p:nvGraphicFramePr>
        <p:xfrm>
          <a:off x="2626718" y="3112793"/>
          <a:ext cx="3600000" cy="7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2982647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99715528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64077856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02920158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507979891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437594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A3020448-AB1F-F642-8D22-9B2198AB2C30}"/>
              </a:ext>
            </a:extLst>
          </p:cNvPr>
          <p:cNvSpPr txBox="1"/>
          <p:nvPr/>
        </p:nvSpPr>
        <p:spPr>
          <a:xfrm>
            <a:off x="2102290" y="4902961"/>
            <a:ext cx="3257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002060"/>
                </a:solidFill>
              </a:rPr>
              <a:t>د</a:t>
            </a:r>
            <a:endParaRPr lang="fr-FR" sz="3200" b="1" dirty="0">
              <a:solidFill>
                <a:srgbClr val="00206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4959EE8-F656-B9FA-9981-5A13F3762304}"/>
              </a:ext>
            </a:extLst>
          </p:cNvPr>
          <p:cNvSpPr txBox="1"/>
          <p:nvPr/>
        </p:nvSpPr>
        <p:spPr>
          <a:xfrm>
            <a:off x="2128152" y="4193732"/>
            <a:ext cx="3321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002060"/>
                </a:solidFill>
              </a:rPr>
              <a:t>م</a:t>
            </a:r>
            <a:endParaRPr lang="fr-FR" sz="3200" b="1" dirty="0">
              <a:solidFill>
                <a:srgbClr val="00206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DF3CBA2-B9EE-E98C-9C8B-03B0A3CB8EEB}"/>
              </a:ext>
            </a:extLst>
          </p:cNvPr>
          <p:cNvSpPr txBox="1"/>
          <p:nvPr/>
        </p:nvSpPr>
        <p:spPr>
          <a:xfrm>
            <a:off x="2065420" y="3484503"/>
            <a:ext cx="3626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ر</a:t>
            </a:r>
            <a:endParaRPr lang="fr-FR" sz="32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FB7E3C1-F40B-36D8-B058-3BF6964610C8}"/>
              </a:ext>
            </a:extLst>
          </p:cNvPr>
          <p:cNvSpPr txBox="1"/>
          <p:nvPr/>
        </p:nvSpPr>
        <p:spPr>
          <a:xfrm>
            <a:off x="2119713" y="2775274"/>
            <a:ext cx="4507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002060"/>
                </a:solidFill>
              </a:rPr>
              <a:t>ب</a:t>
            </a:r>
            <a:endParaRPr lang="fr-FR" sz="3200" b="1" dirty="0">
              <a:solidFill>
                <a:srgbClr val="002060"/>
              </a:solidFill>
            </a:endParaRP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54960FB9-9EBC-718F-7190-37CDA973A13D}"/>
              </a:ext>
            </a:extLst>
          </p:cNvPr>
          <p:cNvCxnSpPr>
            <a:cxnSpLocks/>
          </p:cNvCxnSpPr>
          <p:nvPr/>
        </p:nvCxnSpPr>
        <p:spPr>
          <a:xfrm flipH="1">
            <a:off x="2624145" y="3812447"/>
            <a:ext cx="36000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1280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F0BDF-1DEF-EB7B-6D94-0B5134D0B265}"/>
              </a:ext>
            </a:extLst>
          </p:cNvPr>
          <p:cNvSpPr/>
          <p:nvPr/>
        </p:nvSpPr>
        <p:spPr>
          <a:xfrm>
            <a:off x="2105026" y="2677003"/>
            <a:ext cx="4933949" cy="18507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519A75-3686-B953-A1A8-E5D939ABE159}"/>
              </a:ext>
            </a:extLst>
          </p:cNvPr>
          <p:cNvSpPr txBox="1"/>
          <p:nvPr/>
        </p:nvSpPr>
        <p:spPr>
          <a:xfrm>
            <a:off x="2181496" y="3412579"/>
            <a:ext cx="408825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تحديد موضع عقد على  شبكة تربيعية  </a:t>
            </a:r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02CE9C97-0F70-AE43-3953-109555BBB2A4}"/>
              </a:ext>
            </a:extLst>
          </p:cNvPr>
          <p:cNvSpPr/>
          <p:nvPr/>
        </p:nvSpPr>
        <p:spPr>
          <a:xfrm>
            <a:off x="3067666" y="2166867"/>
            <a:ext cx="304738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7C33798-A740-CEA9-49FE-C501F5D00596}"/>
              </a:ext>
            </a:extLst>
          </p:cNvPr>
          <p:cNvSpPr>
            <a:spLocks noChangeAspect="1"/>
          </p:cNvSpPr>
          <p:nvPr/>
        </p:nvSpPr>
        <p:spPr>
          <a:xfrm>
            <a:off x="5729755" y="2205686"/>
            <a:ext cx="644500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94CF05D-FB87-58F3-8FA7-4CEBE9245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173535" y="335827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416570" y="871466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 ،   سنتعلم مع ندى و مجد  كيف نحدد موضع عقد  على شبكة تربيعية  </a:t>
            </a:r>
          </a:p>
        </p:txBody>
      </p:sp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B96A49-5F2F-6CD1-D7BA-824966C2F2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A992B2-2A49-BDC0-2820-F45AFC399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68E0A6-D651-9376-9F83-2E98161CE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7F6F80-B6A0-ABB4-9B6E-422FD5969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6ACEDE-536E-DADC-7E89-CC7B321C393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7C8A60-0812-ED05-DA8C-C2B3ACDD96C3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F82D7C7-842F-76E8-8107-50D55847C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95C21C0-E62A-FD46-DB7C-68A40D904531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F3835E11-1157-F4E9-1536-69FD6271D38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A55F8BF-640F-7767-984D-E593FD48AD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97CD154-B55E-DB2C-AD2F-396551AE614B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82D396E-F49A-AFD2-459C-CFCA505EC719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-117990" y="849493"/>
            <a:ext cx="77533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نريد تحديد موضع هذه العقدة  على الشبكة. سننجز النشاط  خُطْوَةً خطوة.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693A612-5F0C-D678-E312-130C037E39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897" y="2128797"/>
            <a:ext cx="6155254" cy="278417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3E9C1E3-A6D9-1E8C-51FA-2C5E24244E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5998" y="2530611"/>
            <a:ext cx="585796" cy="23710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AE953CF-5399-65E8-E27D-3196F4E2BF50}"/>
              </a:ext>
            </a:extLst>
          </p:cNvPr>
          <p:cNvSpPr txBox="1"/>
          <p:nvPr/>
        </p:nvSpPr>
        <p:spPr>
          <a:xfrm>
            <a:off x="1059515" y="2325999"/>
            <a:ext cx="11330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/>
              <a:t>4 ب</a:t>
            </a:r>
            <a:endParaRPr lang="fr-FR" sz="3600" b="1" dirty="0"/>
          </a:p>
        </p:txBody>
      </p:sp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15EDB-96AB-F1CE-FA0C-784264B0C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10C64D1-27A3-57C0-9796-BE2A25BB5E12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00CE68C-B31D-399E-7E2D-F057006510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D27A00E-BC3B-D04A-B154-8F21035622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9627" y="4999685"/>
            <a:ext cx="1111031" cy="1489254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070B922-3223-C087-D30F-3221225414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2103" y="4645742"/>
            <a:ext cx="2987974" cy="70788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413BEB9-0948-8FC2-1A49-D793FF2180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761" y="2639326"/>
            <a:ext cx="1652679" cy="66367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1028C98-5318-703E-5EB5-68C5CE2D05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93417" y="2639326"/>
            <a:ext cx="3557165" cy="2777022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21A0F33A-B45B-44BB-020E-DA95A1BF528A}"/>
              </a:ext>
            </a:extLst>
          </p:cNvPr>
          <p:cNvGrpSpPr/>
          <p:nvPr/>
        </p:nvGrpSpPr>
        <p:grpSpPr>
          <a:xfrm>
            <a:off x="5856035" y="1787108"/>
            <a:ext cx="2135627" cy="560305"/>
            <a:chOff x="5856035" y="1827489"/>
            <a:chExt cx="2135627" cy="440397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745BFBA3-0DAC-ACF5-97BC-37CCE598C71C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 الخط العمودي  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68F54E3A-82B0-7B39-5020-7CCBC8CF91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E75B2B0C-9AC8-9AC9-DAE3-F93913F62566}"/>
              </a:ext>
            </a:extLst>
          </p:cNvPr>
          <p:cNvGrpSpPr/>
          <p:nvPr/>
        </p:nvGrpSpPr>
        <p:grpSpPr>
          <a:xfrm>
            <a:off x="866018" y="1846026"/>
            <a:ext cx="2019819" cy="442468"/>
            <a:chOff x="866018" y="1825418"/>
            <a:chExt cx="2019819" cy="44246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E5D2583F-E10D-CAD6-DF55-D00C101D1F4F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ألون عقدة التقاطع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A9700B1-A56D-525D-BEB6-CD9AFEA0819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F0822DC5-C7ED-3B34-92E8-5629F1ED6D5D}"/>
              </a:ext>
            </a:extLst>
          </p:cNvPr>
          <p:cNvGrpSpPr/>
          <p:nvPr/>
        </p:nvGrpSpPr>
        <p:grpSpPr>
          <a:xfrm>
            <a:off x="3298819" y="1846026"/>
            <a:ext cx="2144233" cy="442468"/>
            <a:chOff x="3289342" y="1825418"/>
            <a:chExt cx="2144233" cy="442468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B8ED820A-0BD7-04B6-7D78-517E23711A25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 الخط الأفقي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9751C738-9970-A574-3C4C-9DBFD36A307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33" name="Image 32">
            <a:extLst>
              <a:ext uri="{FF2B5EF4-FFF2-40B4-BE49-F238E27FC236}">
                <a16:creationId xmlns:a16="http://schemas.microsoft.com/office/drawing/2014/main" id="{6A195500-E794-D808-7DFF-FC0C7ADECA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6983" y="2906028"/>
            <a:ext cx="484129" cy="195957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EB4BACED-C7DF-F8FD-9DDF-02D9F86D66BF}"/>
              </a:ext>
            </a:extLst>
          </p:cNvPr>
          <p:cNvSpPr txBox="1"/>
          <p:nvPr/>
        </p:nvSpPr>
        <p:spPr>
          <a:xfrm>
            <a:off x="711623" y="2678648"/>
            <a:ext cx="11330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/>
              <a:t>4 ب</a:t>
            </a:r>
            <a:endParaRPr lang="fr-FR" sz="3600" b="1" dirty="0"/>
          </a:p>
        </p:txBody>
      </p:sp>
    </p:spTree>
    <p:extLst>
      <p:ext uri="{BB962C8B-B14F-4D97-AF65-F5344CB8AC3E}">
        <p14:creationId xmlns:p14="http://schemas.microsoft.com/office/powerpoint/2010/main" val="967885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4A903-8443-9B0D-7C33-D8D168F08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706121A-2B8F-D9FD-1517-990122F3D812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 رقم الخط العمودي   المناسب  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6D5227-C7FA-AC8F-6EA1-5444847FFA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8022034-FF2B-4A3A-B078-1E6A6EA94E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2103" y="4645742"/>
            <a:ext cx="2987974" cy="70788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40272CC-48B0-E0BA-2F9F-5AA55E9A48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761" y="2639326"/>
            <a:ext cx="1652679" cy="66367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21A864C-E151-53B7-5DDA-AC085139A4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3417" y="2639326"/>
            <a:ext cx="3557165" cy="2777022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60CC8C88-BE19-BD5B-9BCC-11A6FBBB755A}"/>
              </a:ext>
            </a:extLst>
          </p:cNvPr>
          <p:cNvGrpSpPr/>
          <p:nvPr/>
        </p:nvGrpSpPr>
        <p:grpSpPr>
          <a:xfrm>
            <a:off x="5856035" y="1787108"/>
            <a:ext cx="2149275" cy="560305"/>
            <a:chOff x="5856035" y="1827489"/>
            <a:chExt cx="2149275" cy="440397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463697C-3EE4-845C-2AE8-3F6D0C250344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 الخط العمودي  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43CDBC4F-B36F-45EA-02D0-1D7B835577D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4913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1600" b="1"/>
                <a:t>1</a:t>
              </a:r>
              <a:endParaRPr lang="fr-MA" sz="1600" b="1" dirty="0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722D4A5D-32D0-B666-8692-7F670C39F0A2}"/>
              </a:ext>
            </a:extLst>
          </p:cNvPr>
          <p:cNvGrpSpPr/>
          <p:nvPr/>
        </p:nvGrpSpPr>
        <p:grpSpPr>
          <a:xfrm>
            <a:off x="866018" y="1846026"/>
            <a:ext cx="2019819" cy="442468"/>
            <a:chOff x="866018" y="1825418"/>
            <a:chExt cx="2019819" cy="442468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6AD1151E-6240-9EAA-42E7-82B5B61643CC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ألون عقدة التقاطع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7F7A261B-679D-9B50-8460-C671CF9D923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B96C539A-C09C-24D2-3D5B-08FB3E50665E}"/>
              </a:ext>
            </a:extLst>
          </p:cNvPr>
          <p:cNvGrpSpPr/>
          <p:nvPr/>
        </p:nvGrpSpPr>
        <p:grpSpPr>
          <a:xfrm>
            <a:off x="3298819" y="1846026"/>
            <a:ext cx="2144233" cy="442468"/>
            <a:chOff x="3289342" y="1825418"/>
            <a:chExt cx="2144233" cy="442468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9CBD0BE4-69FF-85A5-053F-5C5AB8B56EEB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 الخط الأفقي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34" name="Oval 80">
              <a:extLst>
                <a:ext uri="{FF2B5EF4-FFF2-40B4-BE49-F238E27FC236}">
                  <a16:creationId xmlns:a16="http://schemas.microsoft.com/office/drawing/2014/main" id="{91E29721-9A3C-42A1-659C-1F87F43E7A8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38" name="Image 37">
            <a:extLst>
              <a:ext uri="{FF2B5EF4-FFF2-40B4-BE49-F238E27FC236}">
                <a16:creationId xmlns:a16="http://schemas.microsoft.com/office/drawing/2014/main" id="{F1C818F4-B226-18B0-9C81-CE7E2C6EBA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6983" y="2906028"/>
            <a:ext cx="484129" cy="195957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466F10B6-EE39-FBA5-43DB-3A4663702FD7}"/>
              </a:ext>
            </a:extLst>
          </p:cNvPr>
          <p:cNvSpPr txBox="1"/>
          <p:nvPr/>
        </p:nvSpPr>
        <p:spPr>
          <a:xfrm>
            <a:off x="711623" y="2678648"/>
            <a:ext cx="11330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/>
              <a:t>4 ب</a:t>
            </a:r>
            <a:endParaRPr lang="fr-FR" sz="3600" b="1" dirty="0"/>
          </a:p>
        </p:txBody>
      </p:sp>
    </p:spTree>
    <p:extLst>
      <p:ext uri="{BB962C8B-B14F-4D97-AF65-F5344CB8AC3E}">
        <p14:creationId xmlns:p14="http://schemas.microsoft.com/office/powerpoint/2010/main" val="3629102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03B85F-6233-944B-60F2-2402337CA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FE6CFFD-9EA8-A2C6-31A2-F141CE73B964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85D668-930C-107D-533B-F3EBFB0E95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C370239-32DA-F061-D464-00626437F73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715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A549D5-DE49-F8AC-FFE6-2B92A2FAA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3C70617-1B89-DB0D-F45F-582CDB4EEC0C}"/>
              </a:ext>
            </a:extLst>
          </p:cNvPr>
          <p:cNvSpPr txBox="1"/>
          <p:nvPr/>
        </p:nvSpPr>
        <p:spPr>
          <a:xfrm>
            <a:off x="349731" y="854523"/>
            <a:ext cx="70938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موضع هذه العقدة هو 4 ب . إذن الخط العمودي المناسب هو رقم 4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20B5B16-3173-3335-3DEE-F3AC1F818F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C04BA59-4C9B-C88C-AD3A-58E9540FA6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2103" y="4645742"/>
            <a:ext cx="2987974" cy="707887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C01686A-1FDC-C25B-339C-57D912BC0D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229" y="2569640"/>
            <a:ext cx="1999742" cy="803047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71B07FA4-1186-7F2B-17AB-C2DA2195EF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3417" y="2639326"/>
            <a:ext cx="3557165" cy="2777022"/>
          </a:xfrm>
          <a:prstGeom prst="rect">
            <a:avLst/>
          </a:prstGeom>
        </p:spPr>
      </p:pic>
      <p:sp>
        <p:nvSpPr>
          <p:cNvPr id="31" name="Flèche : haut 30">
            <a:extLst>
              <a:ext uri="{FF2B5EF4-FFF2-40B4-BE49-F238E27FC236}">
                <a16:creationId xmlns:a16="http://schemas.microsoft.com/office/drawing/2014/main" id="{9F4AEB97-A101-0846-46A1-423E7FFA1D1A}"/>
              </a:ext>
            </a:extLst>
          </p:cNvPr>
          <p:cNvSpPr/>
          <p:nvPr/>
        </p:nvSpPr>
        <p:spPr>
          <a:xfrm>
            <a:off x="4948142" y="5416348"/>
            <a:ext cx="296702" cy="445168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B5C2FC52-7C90-4A6D-4850-03CD0993C85D}"/>
              </a:ext>
            </a:extLst>
          </p:cNvPr>
          <p:cNvCxnSpPr/>
          <p:nvPr/>
        </p:nvCxnSpPr>
        <p:spPr>
          <a:xfrm>
            <a:off x="5110141" y="2797792"/>
            <a:ext cx="0" cy="2242837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E8D8F309-45D4-2C97-1D7A-7CED7BB66B68}"/>
              </a:ext>
            </a:extLst>
          </p:cNvPr>
          <p:cNvGrpSpPr/>
          <p:nvPr/>
        </p:nvGrpSpPr>
        <p:grpSpPr>
          <a:xfrm>
            <a:off x="5856035" y="1787108"/>
            <a:ext cx="2081035" cy="560305"/>
            <a:chOff x="5856035" y="1827489"/>
            <a:chExt cx="2081035" cy="440397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B703B8C9-93B4-118B-145B-FA30BE3F6208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 الخط العمودي  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6" name="Oval 80">
              <a:extLst>
                <a:ext uri="{FF2B5EF4-FFF2-40B4-BE49-F238E27FC236}">
                  <a16:creationId xmlns:a16="http://schemas.microsoft.com/office/drawing/2014/main" id="{99F83E0E-16E1-92E2-38F4-6B0D3E71674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96673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1600" b="1"/>
                <a:t>1</a:t>
              </a:r>
              <a:endParaRPr lang="fr-MA" sz="1600" b="1" dirty="0"/>
            </a:p>
          </p:txBody>
        </p:sp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E42EFE2A-E3C4-9F49-2375-4B3300DE3E42}"/>
              </a:ext>
            </a:extLst>
          </p:cNvPr>
          <p:cNvGrpSpPr/>
          <p:nvPr/>
        </p:nvGrpSpPr>
        <p:grpSpPr>
          <a:xfrm>
            <a:off x="866018" y="1846026"/>
            <a:ext cx="2019819" cy="442468"/>
            <a:chOff x="866018" y="1825418"/>
            <a:chExt cx="2019819" cy="442468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6A291F20-8FD8-2C91-DC47-471A87473F7C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ألون عقدة التقاطع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49" name="Oval 80">
              <a:extLst>
                <a:ext uri="{FF2B5EF4-FFF2-40B4-BE49-F238E27FC236}">
                  <a16:creationId xmlns:a16="http://schemas.microsoft.com/office/drawing/2014/main" id="{6A7B7420-7350-16EE-CA66-95750556D75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A26EB1B1-07F1-DB16-632F-F1F2D098307F}"/>
              </a:ext>
            </a:extLst>
          </p:cNvPr>
          <p:cNvGrpSpPr/>
          <p:nvPr/>
        </p:nvGrpSpPr>
        <p:grpSpPr>
          <a:xfrm>
            <a:off x="3298819" y="1846026"/>
            <a:ext cx="2144233" cy="442468"/>
            <a:chOff x="3289342" y="1825418"/>
            <a:chExt cx="2144233" cy="442468"/>
          </a:xfrm>
        </p:grpSpPr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7662B1CC-64E4-0F7B-2207-78F0DAE0A5A0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 الخط الأفقي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52" name="Oval 80">
              <a:extLst>
                <a:ext uri="{FF2B5EF4-FFF2-40B4-BE49-F238E27FC236}">
                  <a16:creationId xmlns:a16="http://schemas.microsoft.com/office/drawing/2014/main" id="{98061724-B71E-AEC1-00E9-B437C027047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54" name="Image 53">
            <a:extLst>
              <a:ext uri="{FF2B5EF4-FFF2-40B4-BE49-F238E27FC236}">
                <a16:creationId xmlns:a16="http://schemas.microsoft.com/office/drawing/2014/main" id="{7C7128A5-5AD4-7052-E838-10DBC6A1B7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8853" y="2912748"/>
            <a:ext cx="585796" cy="237108"/>
          </a:xfrm>
          <a:prstGeom prst="rect">
            <a:avLst/>
          </a:prstGeom>
        </p:spPr>
      </p:pic>
      <p:sp>
        <p:nvSpPr>
          <p:cNvPr id="53" name="Flèche : haut 52">
            <a:extLst>
              <a:ext uri="{FF2B5EF4-FFF2-40B4-BE49-F238E27FC236}">
                <a16:creationId xmlns:a16="http://schemas.microsoft.com/office/drawing/2014/main" id="{7EBF3181-3F86-8FCB-2052-7FDBEA1AAD5D}"/>
              </a:ext>
            </a:extLst>
          </p:cNvPr>
          <p:cNvSpPr/>
          <p:nvPr/>
        </p:nvSpPr>
        <p:spPr>
          <a:xfrm>
            <a:off x="1360133" y="3272046"/>
            <a:ext cx="296702" cy="445168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D7B52068-7D87-96F1-8F78-1A004E679949}"/>
              </a:ext>
            </a:extLst>
          </p:cNvPr>
          <p:cNvSpPr txBox="1"/>
          <p:nvPr/>
        </p:nvSpPr>
        <p:spPr>
          <a:xfrm>
            <a:off x="711623" y="2678648"/>
            <a:ext cx="11330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/>
              <a:t>4 ب</a:t>
            </a:r>
            <a:endParaRPr lang="fr-FR" sz="3600" b="1" dirty="0"/>
          </a:p>
        </p:txBody>
      </p:sp>
    </p:spTree>
    <p:extLst>
      <p:ext uri="{BB962C8B-B14F-4D97-AF65-F5344CB8AC3E}">
        <p14:creationId xmlns:p14="http://schemas.microsoft.com/office/powerpoint/2010/main" val="166763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583812-3A05-82A8-EC14-B135EB6F8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3FFD144-762A-2E36-4A52-B17A25AFC457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ماذا نفعل في الخطوة الثانية؟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B567DF-BAEB-372E-F219-137BEA07D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15DDA835-A5F5-9FFD-98AB-9F1C8D6360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601" y="4778811"/>
            <a:ext cx="1111031" cy="1489254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FBAA6CA-4268-8D09-E8A9-BDB24A46BF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2103" y="4645742"/>
            <a:ext cx="2987974" cy="70788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C62CEC5-9555-3E7F-987C-1231D5DF6B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229" y="2569640"/>
            <a:ext cx="1999742" cy="80304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393118E-9A58-5E2C-AFE9-89BCF91C42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93417" y="2639326"/>
            <a:ext cx="3557165" cy="2777022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E59ED182-3E60-CA58-3FF2-4642EB4B728F}"/>
              </a:ext>
            </a:extLst>
          </p:cNvPr>
          <p:cNvGrpSpPr/>
          <p:nvPr/>
        </p:nvGrpSpPr>
        <p:grpSpPr>
          <a:xfrm>
            <a:off x="5856035" y="1787108"/>
            <a:ext cx="2135627" cy="560305"/>
            <a:chOff x="5856035" y="1827489"/>
            <a:chExt cx="2135627" cy="440397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212FFCA-CEAC-54BD-83B1-B96A9D736A65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 الخط العمودي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FBFBA014-DFD2-68D6-B6CF-8FE3D877362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DB78BB5-8DB7-73B4-B394-AFBFA2AFEEFC}"/>
              </a:ext>
            </a:extLst>
          </p:cNvPr>
          <p:cNvGrpSpPr/>
          <p:nvPr/>
        </p:nvGrpSpPr>
        <p:grpSpPr>
          <a:xfrm>
            <a:off x="866018" y="1846026"/>
            <a:ext cx="2019819" cy="442468"/>
            <a:chOff x="866018" y="1825418"/>
            <a:chExt cx="2019819" cy="442468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7FB25F8-4107-6691-58B6-C71C2533DA37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ألون عقدة التقاطع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54F197E2-FFC3-F2FA-8881-18CAF1B49FE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A973ABF-505D-B38F-481D-39409B0934A8}"/>
              </a:ext>
            </a:extLst>
          </p:cNvPr>
          <p:cNvGrpSpPr/>
          <p:nvPr/>
        </p:nvGrpSpPr>
        <p:grpSpPr>
          <a:xfrm>
            <a:off x="3298819" y="1846026"/>
            <a:ext cx="2144233" cy="442468"/>
            <a:chOff x="3289342" y="1825418"/>
            <a:chExt cx="2144233" cy="44246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6B51B445-C843-8173-6856-74F80493C8C2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 الخط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الأفقي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F93868B9-5334-9CF7-F632-88413C7E754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99807051-26A8-A60A-63C6-28B9388D9513}"/>
              </a:ext>
            </a:extLst>
          </p:cNvPr>
          <p:cNvCxnSpPr/>
          <p:nvPr/>
        </p:nvCxnSpPr>
        <p:spPr>
          <a:xfrm>
            <a:off x="5110141" y="2797792"/>
            <a:ext cx="0" cy="2242837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1" name="Image 30">
            <a:extLst>
              <a:ext uri="{FF2B5EF4-FFF2-40B4-BE49-F238E27FC236}">
                <a16:creationId xmlns:a16="http://schemas.microsoft.com/office/drawing/2014/main" id="{CD0751D4-108F-DC5D-FE0E-EFFE3860DF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1832" y="2923526"/>
            <a:ext cx="532542" cy="215553"/>
          </a:xfrm>
          <a:prstGeom prst="rect">
            <a:avLst/>
          </a:prstGeom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1A5F0CEA-FA23-88AA-D2B1-36608384D086}"/>
              </a:ext>
            </a:extLst>
          </p:cNvPr>
          <p:cNvSpPr txBox="1"/>
          <p:nvPr/>
        </p:nvSpPr>
        <p:spPr>
          <a:xfrm>
            <a:off x="711623" y="2678648"/>
            <a:ext cx="11330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/>
              <a:t>4 ب</a:t>
            </a:r>
            <a:endParaRPr lang="fr-FR" sz="3600" b="1" dirty="0"/>
          </a:p>
        </p:txBody>
      </p:sp>
    </p:spTree>
    <p:extLst>
      <p:ext uri="{BB962C8B-B14F-4D97-AF65-F5344CB8AC3E}">
        <p14:creationId xmlns:p14="http://schemas.microsoft.com/office/powerpoint/2010/main" val="3881530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5252E-B2AC-8705-46D9-4B53981C9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24650B9-6330-668E-5CEE-79EBDA80777D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اكتبوا على الألواح حرف  الخط الأفقي المناسب 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69145B4-6CA6-7158-19FE-DACD57418C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A52A77AD-EF65-3C2A-C970-BE61ED81E3DC}"/>
              </a:ext>
            </a:extLst>
          </p:cNvPr>
          <p:cNvGrpSpPr/>
          <p:nvPr/>
        </p:nvGrpSpPr>
        <p:grpSpPr>
          <a:xfrm>
            <a:off x="5856035" y="1787108"/>
            <a:ext cx="2135627" cy="560305"/>
            <a:chOff x="5856035" y="1827489"/>
            <a:chExt cx="2135627" cy="440397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35F12DB0-3579-C928-A26A-EC9EC013E02D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 الخط العمودي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CE3F1F1A-9475-F010-3F47-802F3A34968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FB242CE2-33D5-8DD3-DFBC-9DF6CE668465}"/>
              </a:ext>
            </a:extLst>
          </p:cNvPr>
          <p:cNvGrpSpPr/>
          <p:nvPr/>
        </p:nvGrpSpPr>
        <p:grpSpPr>
          <a:xfrm>
            <a:off x="866018" y="1846026"/>
            <a:ext cx="2019819" cy="442468"/>
            <a:chOff x="866018" y="1825418"/>
            <a:chExt cx="2019819" cy="442468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AB2141CE-C0EA-26FC-1C6B-0F4427743265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ألون عقدة التقاطع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30" name="Oval 80">
              <a:extLst>
                <a:ext uri="{FF2B5EF4-FFF2-40B4-BE49-F238E27FC236}">
                  <a16:creationId xmlns:a16="http://schemas.microsoft.com/office/drawing/2014/main" id="{B9502983-58A0-970B-6BE2-D01F1BF36DC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A425E605-E8CB-3C50-D668-C68CFDD08768}"/>
              </a:ext>
            </a:extLst>
          </p:cNvPr>
          <p:cNvGrpSpPr/>
          <p:nvPr/>
        </p:nvGrpSpPr>
        <p:grpSpPr>
          <a:xfrm>
            <a:off x="3298819" y="1846026"/>
            <a:ext cx="2144233" cy="442468"/>
            <a:chOff x="3289342" y="1825418"/>
            <a:chExt cx="2144233" cy="442468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367CE41-134E-366C-D325-9605B8A7B762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 الخط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الأفقي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val 80">
              <a:extLst>
                <a:ext uri="{FF2B5EF4-FFF2-40B4-BE49-F238E27FC236}">
                  <a16:creationId xmlns:a16="http://schemas.microsoft.com/office/drawing/2014/main" id="{31991D75-04C5-4FA7-224C-07D82F8174B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4" name="Image 33">
            <a:extLst>
              <a:ext uri="{FF2B5EF4-FFF2-40B4-BE49-F238E27FC236}">
                <a16:creationId xmlns:a16="http://schemas.microsoft.com/office/drawing/2014/main" id="{3002C123-8DBC-C8A6-07D1-6466EF250D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229" y="2569640"/>
            <a:ext cx="1999742" cy="803047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E00C55F8-C1AD-5170-DDED-5FDC6348C6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3417" y="2639326"/>
            <a:ext cx="3557165" cy="2777022"/>
          </a:xfrm>
          <a:prstGeom prst="rect">
            <a:avLst/>
          </a:prstGeom>
        </p:spPr>
      </p:pic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BFB08BCC-5B8F-314A-816D-48727E9AB707}"/>
              </a:ext>
            </a:extLst>
          </p:cNvPr>
          <p:cNvCxnSpPr/>
          <p:nvPr/>
        </p:nvCxnSpPr>
        <p:spPr>
          <a:xfrm>
            <a:off x="5110141" y="2797792"/>
            <a:ext cx="0" cy="2242837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7" name="Image 36">
            <a:extLst>
              <a:ext uri="{FF2B5EF4-FFF2-40B4-BE49-F238E27FC236}">
                <a16:creationId xmlns:a16="http://schemas.microsoft.com/office/drawing/2014/main" id="{2B8D7E45-118F-F619-900F-9987C6A552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8853" y="2912748"/>
            <a:ext cx="585796" cy="237108"/>
          </a:xfrm>
          <a:prstGeom prst="rect">
            <a:avLst/>
          </a:prstGeom>
        </p:spPr>
      </p:pic>
      <p:sp>
        <p:nvSpPr>
          <p:cNvPr id="39" name="ZoneTexte 38">
            <a:extLst>
              <a:ext uri="{FF2B5EF4-FFF2-40B4-BE49-F238E27FC236}">
                <a16:creationId xmlns:a16="http://schemas.microsoft.com/office/drawing/2014/main" id="{FF31A767-FD29-2C2D-2BDD-E11C138E3596}"/>
              </a:ext>
            </a:extLst>
          </p:cNvPr>
          <p:cNvSpPr txBox="1"/>
          <p:nvPr/>
        </p:nvSpPr>
        <p:spPr>
          <a:xfrm>
            <a:off x="711623" y="2678648"/>
            <a:ext cx="11330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/>
              <a:t>4 ب</a:t>
            </a:r>
            <a:endParaRPr lang="fr-FR" sz="3600" b="1" dirty="0"/>
          </a:p>
        </p:txBody>
      </p:sp>
    </p:spTree>
    <p:extLst>
      <p:ext uri="{BB962C8B-B14F-4D97-AF65-F5344CB8AC3E}">
        <p14:creationId xmlns:p14="http://schemas.microsoft.com/office/powerpoint/2010/main" val="422097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0771A5-E211-E6C4-B817-F77578AD2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531921B-8C6C-D387-6F85-0B16B5DCDCA6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F136016-C83D-F8B3-BC28-BCBD8CE7F5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8E9B550-1D52-C375-65CC-59F8D53CE9D0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180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898B2-501F-B32E-0EE4-5C4B98ECD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4850BA9-0615-D644-B998-DF54605BD4E9}"/>
              </a:ext>
            </a:extLst>
          </p:cNvPr>
          <p:cNvSpPr txBox="1"/>
          <p:nvPr/>
        </p:nvSpPr>
        <p:spPr>
          <a:xfrm>
            <a:off x="175364" y="854523"/>
            <a:ext cx="74966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موضع العقدة هو 4 ب. إذن  حرف الخط الأفقي  المناسب هو : ب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7B782FF-AA08-E450-72A1-31CE604F34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E7C5827-06FE-BE4E-39AB-C519A64416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229" y="2569640"/>
            <a:ext cx="1999742" cy="80304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409073A-1A93-5C25-A274-D1FCC7FDB3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3417" y="2639326"/>
            <a:ext cx="3557165" cy="2777022"/>
          </a:xfrm>
          <a:prstGeom prst="rect">
            <a:avLst/>
          </a:prstGeom>
        </p:spPr>
      </p:pic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12B5B250-1B82-D321-7825-1595BB6ADBF2}"/>
              </a:ext>
            </a:extLst>
          </p:cNvPr>
          <p:cNvCxnSpPr/>
          <p:nvPr/>
        </p:nvCxnSpPr>
        <p:spPr>
          <a:xfrm>
            <a:off x="5110141" y="2797792"/>
            <a:ext cx="0" cy="2242837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0F88CBFC-BAFB-9E3A-5CE5-8D1A33D5D905}"/>
              </a:ext>
            </a:extLst>
          </p:cNvPr>
          <p:cNvCxnSpPr>
            <a:cxnSpLocks/>
          </p:cNvCxnSpPr>
          <p:nvPr/>
        </p:nvCxnSpPr>
        <p:spPr>
          <a:xfrm>
            <a:off x="3393898" y="3359039"/>
            <a:ext cx="2871525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Flèche : haut 3">
            <a:extLst>
              <a:ext uri="{FF2B5EF4-FFF2-40B4-BE49-F238E27FC236}">
                <a16:creationId xmlns:a16="http://schemas.microsoft.com/office/drawing/2014/main" id="{0B7D2554-6BDD-C39C-0D96-0C588B26520F}"/>
              </a:ext>
            </a:extLst>
          </p:cNvPr>
          <p:cNvSpPr/>
          <p:nvPr/>
        </p:nvSpPr>
        <p:spPr>
          <a:xfrm>
            <a:off x="928770" y="3222025"/>
            <a:ext cx="296702" cy="445168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lèche : haut 2">
            <a:extLst>
              <a:ext uri="{FF2B5EF4-FFF2-40B4-BE49-F238E27FC236}">
                <a16:creationId xmlns:a16="http://schemas.microsoft.com/office/drawing/2014/main" id="{2782852B-969F-355D-193B-4801B0506518}"/>
              </a:ext>
            </a:extLst>
          </p:cNvPr>
          <p:cNvSpPr/>
          <p:nvPr/>
        </p:nvSpPr>
        <p:spPr>
          <a:xfrm rot="5400000">
            <a:off x="2642639" y="3115308"/>
            <a:ext cx="269729" cy="367907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FA5700DF-37B2-AEEF-4E57-70C952B4B709}"/>
              </a:ext>
            </a:extLst>
          </p:cNvPr>
          <p:cNvGrpSpPr/>
          <p:nvPr/>
        </p:nvGrpSpPr>
        <p:grpSpPr>
          <a:xfrm>
            <a:off x="5856035" y="1787108"/>
            <a:ext cx="2135627" cy="560305"/>
            <a:chOff x="5856035" y="1827489"/>
            <a:chExt cx="2135627" cy="440397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C1FCA067-1F19-3EEE-0866-1050A5F213D2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 الخط العمودي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DEA270AA-A690-DADC-295F-D93B17B2961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B81B20C-6C62-A497-2ED4-E7EACEDD3570}"/>
              </a:ext>
            </a:extLst>
          </p:cNvPr>
          <p:cNvGrpSpPr/>
          <p:nvPr/>
        </p:nvGrpSpPr>
        <p:grpSpPr>
          <a:xfrm>
            <a:off x="866018" y="1846026"/>
            <a:ext cx="2019819" cy="442468"/>
            <a:chOff x="866018" y="1825418"/>
            <a:chExt cx="2019819" cy="442468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1F8D1E9A-9966-DD45-2EE4-DD5074AAD833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ألون عقدة التقاطع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AAAAAE1D-118B-D872-6B86-A8ED92DFD60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F78F23BF-4489-05DE-A91E-A717BD42592B}"/>
              </a:ext>
            </a:extLst>
          </p:cNvPr>
          <p:cNvGrpSpPr/>
          <p:nvPr/>
        </p:nvGrpSpPr>
        <p:grpSpPr>
          <a:xfrm>
            <a:off x="3298819" y="1846026"/>
            <a:ext cx="2144233" cy="442468"/>
            <a:chOff x="3289342" y="1825418"/>
            <a:chExt cx="2144233" cy="44246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72E984D-2838-F065-BEA0-ED51484AEBD7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 الخط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الأفقي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F2023F6D-106D-5484-1D40-390F08D8263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B70A1F17-4496-E981-6B6E-2FC5070924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2267" y="2900893"/>
            <a:ext cx="644376" cy="260819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7087F3CF-EE57-CF27-C022-8448347C97ED}"/>
              </a:ext>
            </a:extLst>
          </p:cNvPr>
          <p:cNvSpPr txBox="1"/>
          <p:nvPr/>
        </p:nvSpPr>
        <p:spPr>
          <a:xfrm>
            <a:off x="711623" y="2678648"/>
            <a:ext cx="11330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/>
              <a:t>4 ب</a:t>
            </a:r>
            <a:endParaRPr lang="fr-FR" sz="3600" b="1" dirty="0"/>
          </a:p>
        </p:txBody>
      </p:sp>
    </p:spTree>
    <p:extLst>
      <p:ext uri="{BB962C8B-B14F-4D97-AF65-F5344CB8AC3E}">
        <p14:creationId xmlns:p14="http://schemas.microsoft.com/office/powerpoint/2010/main" val="153796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5C1C38-A393-0EF7-CD0D-9423B0C95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260E7BC-70CC-963B-BF4A-6F64812ADE11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9392DD2-A9A3-C346-561A-C8A0DF35CE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A982911-A8AC-2B51-0A36-B2057CA187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601" y="4778811"/>
            <a:ext cx="1111031" cy="148925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1518CD2-80D9-62F0-2908-6838AD1087E0}"/>
              </a:ext>
            </a:extLst>
          </p:cNvPr>
          <p:cNvGrpSpPr/>
          <p:nvPr/>
        </p:nvGrpSpPr>
        <p:grpSpPr>
          <a:xfrm>
            <a:off x="5856035" y="1787108"/>
            <a:ext cx="2135627" cy="560305"/>
            <a:chOff x="5856035" y="1827489"/>
            <a:chExt cx="2135627" cy="440397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28DF7E84-AB05-9423-C4A4-CF0FCAF9A9F4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 الخط العمودي 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6E15249E-B26C-C63B-72E1-1B1AEC12ED1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CFE972B5-F29A-D70B-576E-4B14C15292BB}"/>
              </a:ext>
            </a:extLst>
          </p:cNvPr>
          <p:cNvGrpSpPr/>
          <p:nvPr/>
        </p:nvGrpSpPr>
        <p:grpSpPr>
          <a:xfrm>
            <a:off x="866018" y="1846026"/>
            <a:ext cx="2019819" cy="442468"/>
            <a:chOff x="866018" y="1825418"/>
            <a:chExt cx="2019819" cy="44246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DA0505BF-967D-918C-02C6-2D946613F365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ألون عقدة التقاطع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F20E2F0D-8280-8C82-AED7-0FD2C968E3F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77CA3802-A89A-9FDA-16EC-970136C94518}"/>
              </a:ext>
            </a:extLst>
          </p:cNvPr>
          <p:cNvGrpSpPr/>
          <p:nvPr/>
        </p:nvGrpSpPr>
        <p:grpSpPr>
          <a:xfrm>
            <a:off x="3298819" y="1846026"/>
            <a:ext cx="2144233" cy="442468"/>
            <a:chOff x="3289342" y="1825418"/>
            <a:chExt cx="2144233" cy="442468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A9925957-0A74-ED49-5EA7-BF096460C882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 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الخط الأفقي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C9A50F6F-F4C0-0F6A-D8F4-BCA0F3256CC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5D4C13D4-2C59-CBF6-FDDA-CA41E0B3E8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229" y="2569640"/>
            <a:ext cx="1999742" cy="803047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A60D13C-4876-2B05-8E5B-BBDA1E5286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3417" y="2639326"/>
            <a:ext cx="3557165" cy="2777022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46359B78-A744-0F39-F14E-20FBBC2AE338}"/>
              </a:ext>
            </a:extLst>
          </p:cNvPr>
          <p:cNvCxnSpPr/>
          <p:nvPr/>
        </p:nvCxnSpPr>
        <p:spPr>
          <a:xfrm>
            <a:off x="5110141" y="2797792"/>
            <a:ext cx="0" cy="2242837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826DBEFC-08AC-3805-4313-F28C83BEBB0E}"/>
              </a:ext>
            </a:extLst>
          </p:cNvPr>
          <p:cNvCxnSpPr>
            <a:cxnSpLocks/>
          </p:cNvCxnSpPr>
          <p:nvPr/>
        </p:nvCxnSpPr>
        <p:spPr>
          <a:xfrm>
            <a:off x="3408646" y="3359039"/>
            <a:ext cx="2871525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04A9E8F9-D437-5FC2-731B-C3573FEE9E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8853" y="2912748"/>
            <a:ext cx="585796" cy="237108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908FF160-A75A-36D3-0B1C-32336E01D4E6}"/>
              </a:ext>
            </a:extLst>
          </p:cNvPr>
          <p:cNvSpPr txBox="1"/>
          <p:nvPr/>
        </p:nvSpPr>
        <p:spPr>
          <a:xfrm>
            <a:off x="711623" y="2678648"/>
            <a:ext cx="11330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/>
              <a:t>4 ب</a:t>
            </a:r>
            <a:endParaRPr lang="fr-FR" sz="3600" b="1" dirty="0"/>
          </a:p>
        </p:txBody>
      </p:sp>
    </p:spTree>
    <p:extLst>
      <p:ext uri="{BB962C8B-B14F-4D97-AF65-F5344CB8AC3E}">
        <p14:creationId xmlns:p14="http://schemas.microsoft.com/office/powerpoint/2010/main" val="1165963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E9E13C-00A0-E294-A948-9B8DF83730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C35D004-6042-D684-303C-E67AF3E1B057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ليحدد عقدة  التقاطع  ؟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88B1804-F402-72FE-5789-523872246D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403" y="614212"/>
            <a:ext cx="929388" cy="929388"/>
          </a:xfrm>
          <a:prstGeom prst="ellipse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94E61EF3-F25A-6217-B9FC-6824F3EE582A}"/>
              </a:ext>
            </a:extLst>
          </p:cNvPr>
          <p:cNvGrpSpPr/>
          <p:nvPr/>
        </p:nvGrpSpPr>
        <p:grpSpPr>
          <a:xfrm>
            <a:off x="5856035" y="1787108"/>
            <a:ext cx="2135627" cy="560305"/>
            <a:chOff x="5856035" y="1827489"/>
            <a:chExt cx="2135627" cy="440397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1E9B57D4-92E8-2BB8-1773-C10219FBE2CB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 الخط العمودي 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EAAD6072-3F63-E303-9FD3-5AB2B57185E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686B487D-CAFE-23FA-5893-8BFD4940EA58}"/>
              </a:ext>
            </a:extLst>
          </p:cNvPr>
          <p:cNvGrpSpPr/>
          <p:nvPr/>
        </p:nvGrpSpPr>
        <p:grpSpPr>
          <a:xfrm>
            <a:off x="866018" y="1846026"/>
            <a:ext cx="2019819" cy="442468"/>
            <a:chOff x="866018" y="1825418"/>
            <a:chExt cx="2019819" cy="442468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DD2A540-A3BD-99B4-7B56-91611A26547B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ألون عقدة التقاطع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40382A0A-03F3-DBDF-F441-7EAC762BE43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FB648461-7A8A-8796-7205-8DE554FE476C}"/>
              </a:ext>
            </a:extLst>
          </p:cNvPr>
          <p:cNvGrpSpPr/>
          <p:nvPr/>
        </p:nvGrpSpPr>
        <p:grpSpPr>
          <a:xfrm>
            <a:off x="3298819" y="1846026"/>
            <a:ext cx="2144233" cy="442468"/>
            <a:chOff x="3289342" y="1825418"/>
            <a:chExt cx="2144233" cy="442468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8FC3B621-52F1-57D4-2CB9-B66B3B296BE3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 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الخط الأفقي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E653201E-B455-6652-3809-1A87556AE0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618E1FEC-F42A-DB97-5B5F-9D9CB58B73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229" y="2569640"/>
            <a:ext cx="1999742" cy="80304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2071C22-2EDA-A0BB-FFBC-AA96A37E98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3417" y="2639326"/>
            <a:ext cx="3557165" cy="2777022"/>
          </a:xfrm>
          <a:prstGeom prst="rect">
            <a:avLst/>
          </a:prstGeom>
        </p:spPr>
      </p:pic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FBC91F62-8092-C594-15D4-C7146C4995D0}"/>
              </a:ext>
            </a:extLst>
          </p:cNvPr>
          <p:cNvCxnSpPr/>
          <p:nvPr/>
        </p:nvCxnSpPr>
        <p:spPr>
          <a:xfrm>
            <a:off x="5110141" y="2797792"/>
            <a:ext cx="0" cy="2242837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DB30472A-EBE0-FB0A-8D09-BAA18CD7C25E}"/>
              </a:ext>
            </a:extLst>
          </p:cNvPr>
          <p:cNvCxnSpPr>
            <a:cxnSpLocks/>
          </p:cNvCxnSpPr>
          <p:nvPr/>
        </p:nvCxnSpPr>
        <p:spPr>
          <a:xfrm>
            <a:off x="3408646" y="3359039"/>
            <a:ext cx="2871525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9" name="Image 28">
            <a:extLst>
              <a:ext uri="{FF2B5EF4-FFF2-40B4-BE49-F238E27FC236}">
                <a16:creationId xmlns:a16="http://schemas.microsoft.com/office/drawing/2014/main" id="{D4E423A1-9AD9-5812-D3A3-ED8F519546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8853" y="2912748"/>
            <a:ext cx="585796" cy="237108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A16461C9-32EF-A2B7-5436-6F8B78A6703C}"/>
              </a:ext>
            </a:extLst>
          </p:cNvPr>
          <p:cNvSpPr txBox="1"/>
          <p:nvPr/>
        </p:nvSpPr>
        <p:spPr>
          <a:xfrm>
            <a:off x="711623" y="2678648"/>
            <a:ext cx="11330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/>
              <a:t>4 ب</a:t>
            </a:r>
            <a:endParaRPr lang="fr-FR" sz="3600" b="1" dirty="0"/>
          </a:p>
        </p:txBody>
      </p:sp>
    </p:spTree>
    <p:extLst>
      <p:ext uri="{BB962C8B-B14F-4D97-AF65-F5344CB8AC3E}">
        <p14:creationId xmlns:p14="http://schemas.microsoft.com/office/powerpoint/2010/main" val="633829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6EA41-F29C-DC34-C682-152BEF473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E2783-2972-9DEE-F951-0B346E3DAAF0}"/>
              </a:ext>
            </a:extLst>
          </p:cNvPr>
          <p:cNvSpPr txBox="1"/>
          <p:nvPr/>
        </p:nvSpPr>
        <p:spPr>
          <a:xfrm>
            <a:off x="272956" y="854523"/>
            <a:ext cx="72115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:هذه عقدة  تقاطع الخطين:  العمودي 4 والأفقي  (ب)، نلونها باللون الأحمر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24F494D-FD5F-59C9-459E-33778A57E5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FB15B23-C349-E1F2-6055-8E089BC3BB8A}"/>
              </a:ext>
            </a:extLst>
          </p:cNvPr>
          <p:cNvGrpSpPr/>
          <p:nvPr/>
        </p:nvGrpSpPr>
        <p:grpSpPr>
          <a:xfrm>
            <a:off x="5856035" y="1787108"/>
            <a:ext cx="2135627" cy="560305"/>
            <a:chOff x="5856035" y="1827489"/>
            <a:chExt cx="2135627" cy="440397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8916481-6AC0-2558-1AA1-F6D95D7CA8E7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 الخط العمودي 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4CA3722D-5B77-4C4C-5DE5-5F5C1AC9B3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2A2A6ED-7562-1625-16D3-9A1B892EEA94}"/>
              </a:ext>
            </a:extLst>
          </p:cNvPr>
          <p:cNvGrpSpPr/>
          <p:nvPr/>
        </p:nvGrpSpPr>
        <p:grpSpPr>
          <a:xfrm>
            <a:off x="866018" y="1846026"/>
            <a:ext cx="2019819" cy="442468"/>
            <a:chOff x="866018" y="1825418"/>
            <a:chExt cx="2019819" cy="442468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21762475-A284-9661-7444-D44EF586F9D6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ألون عقدة التقاطع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230519D9-2E66-1AF6-81D1-7C199CB1F7B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8DCA0616-9653-058D-FF75-BB2981E03369}"/>
              </a:ext>
            </a:extLst>
          </p:cNvPr>
          <p:cNvGrpSpPr/>
          <p:nvPr/>
        </p:nvGrpSpPr>
        <p:grpSpPr>
          <a:xfrm>
            <a:off x="3298819" y="1846026"/>
            <a:ext cx="2144233" cy="442468"/>
            <a:chOff x="3289342" y="1825418"/>
            <a:chExt cx="2144233" cy="44246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1FF44DD-3ABB-3BEB-D95F-7584AEC25983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 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الخط الأفقي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3120DCD8-0402-F6F0-5052-3663B6FC75B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E7244EDF-09A4-8183-BCBD-DA6FB3BB09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229" y="2569640"/>
            <a:ext cx="1999742" cy="80304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B65341A-8B4A-9648-D51F-C7D6BBFCBF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3417" y="2639326"/>
            <a:ext cx="3557165" cy="2777022"/>
          </a:xfrm>
          <a:prstGeom prst="rect">
            <a:avLst/>
          </a:prstGeom>
        </p:spPr>
      </p:pic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FD3D0DF-E2F1-C770-28CB-3AD7517158E3}"/>
              </a:ext>
            </a:extLst>
          </p:cNvPr>
          <p:cNvCxnSpPr/>
          <p:nvPr/>
        </p:nvCxnSpPr>
        <p:spPr>
          <a:xfrm>
            <a:off x="5110141" y="2797792"/>
            <a:ext cx="0" cy="2242837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0AB86CF9-04E5-3A38-FD2B-DE3E92CF3AD1}"/>
              </a:ext>
            </a:extLst>
          </p:cNvPr>
          <p:cNvCxnSpPr>
            <a:cxnSpLocks/>
          </p:cNvCxnSpPr>
          <p:nvPr/>
        </p:nvCxnSpPr>
        <p:spPr>
          <a:xfrm>
            <a:off x="3408646" y="3359039"/>
            <a:ext cx="2871525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rganigramme : Connecteur 17">
            <a:extLst>
              <a:ext uri="{FF2B5EF4-FFF2-40B4-BE49-F238E27FC236}">
                <a16:creationId xmlns:a16="http://schemas.microsoft.com/office/drawing/2014/main" id="{39D019C8-B5AD-5644-3A81-41290AD3DFA4}"/>
              </a:ext>
            </a:extLst>
          </p:cNvPr>
          <p:cNvSpPr/>
          <p:nvPr/>
        </p:nvSpPr>
        <p:spPr>
          <a:xfrm>
            <a:off x="4973960" y="3238120"/>
            <a:ext cx="266866" cy="235653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972BA22-14A9-EB33-531B-D17F2CC27F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5205" y="2885452"/>
            <a:ext cx="585796" cy="237108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809791CF-496B-ACA0-B36D-92A6F43162B7}"/>
              </a:ext>
            </a:extLst>
          </p:cNvPr>
          <p:cNvSpPr txBox="1"/>
          <p:nvPr/>
        </p:nvSpPr>
        <p:spPr>
          <a:xfrm>
            <a:off x="711623" y="2678648"/>
            <a:ext cx="11330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/>
              <a:t>4 ب</a:t>
            </a:r>
            <a:endParaRPr lang="fr-FR" sz="3600" b="1" dirty="0"/>
          </a:p>
        </p:txBody>
      </p:sp>
    </p:spTree>
    <p:extLst>
      <p:ext uri="{BB962C8B-B14F-4D97-AF65-F5344CB8AC3E}">
        <p14:creationId xmlns:p14="http://schemas.microsoft.com/office/powerpoint/2010/main" val="2319747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329B-D13B-7ED3-9599-CDDD3C87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16F0021-DE70-F67D-81A5-DA05AE3C035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3CC2EF-2E86-F08B-B19A-26406CAC95E7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CAB96E-5622-9B80-701B-ED64ADC16A74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0109D8B-2504-0D99-4BB0-3DFB692CD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9500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A9A8A2A-8FD7-1A77-FC59-D80EB1A69F07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676523F2-FD9D-94F0-20D8-56E4E3EC53DF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E44CFA8D-CF8A-891B-C297-B5EA18E609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5413F46-E5B5-63F1-F6EB-8FC1CDFF3949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DEB9FB8-7A44-2602-DB10-FDC1B238BF6A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99186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0AE04-E694-C068-E2A3-F89F3B02C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66C2BF1-5965-B5C1-10CD-CFAFB6EFB71E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ليحدد موضع العقدة  الزرقاء  باتباع نفس الخطوات ؟ 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CBC66BE7-8C7F-C59C-7A6C-2B25A57C9C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403" y="614212"/>
            <a:ext cx="929388" cy="929388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0073790-F8F6-3140-AA1D-94E9772DC8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008" y="2189304"/>
            <a:ext cx="7118766" cy="3325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200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C55840-38FC-A526-8E6D-132FFD584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5A6B6E-1FF5-21FD-D1DF-374F81F32D6D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: موضع العقدة  الزرقاء هو تقاطع الخط العمودي  2 و الأفقي  (م  )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056CF82-9897-284F-A0CE-0DA95C2E54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DACA209-2B40-89F6-5328-C2158B0BE9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008" y="2189304"/>
            <a:ext cx="7118766" cy="3325555"/>
          </a:xfrm>
          <a:prstGeom prst="rect">
            <a:avLst/>
          </a:prstGeom>
        </p:spPr>
      </p:pic>
      <p:sp>
        <p:nvSpPr>
          <p:cNvPr id="7" name="Organigramme : Connecteur 6">
            <a:extLst>
              <a:ext uri="{FF2B5EF4-FFF2-40B4-BE49-F238E27FC236}">
                <a16:creationId xmlns:a16="http://schemas.microsoft.com/office/drawing/2014/main" id="{D4107905-103D-C2D3-0A14-AEB868E1FE64}"/>
              </a:ext>
            </a:extLst>
          </p:cNvPr>
          <p:cNvSpPr/>
          <p:nvPr/>
        </p:nvSpPr>
        <p:spPr>
          <a:xfrm>
            <a:off x="4795813" y="4234315"/>
            <a:ext cx="322908" cy="345019"/>
          </a:xfrm>
          <a:prstGeom prst="flowChart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8479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C62BEB-F933-FEDC-0D9C-39ABDE5A4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BEAB319-16A0-729B-C231-459AA1C83645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ليحدد موضع العقدة الصفراء  باتباع نفس الخطوات ؟  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C2FA922-FF21-FD9B-6C29-8ABD3C8CDB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403" y="614212"/>
            <a:ext cx="929388" cy="929388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286DA5-D32E-2B6B-70C6-5A3C6CA38E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008" y="2189304"/>
            <a:ext cx="7118766" cy="3325555"/>
          </a:xfrm>
          <a:prstGeom prst="rect">
            <a:avLst/>
          </a:prstGeom>
        </p:spPr>
      </p:pic>
      <p:sp>
        <p:nvSpPr>
          <p:cNvPr id="5" name="Organigramme : Connecteur 4">
            <a:extLst>
              <a:ext uri="{FF2B5EF4-FFF2-40B4-BE49-F238E27FC236}">
                <a16:creationId xmlns:a16="http://schemas.microsoft.com/office/drawing/2014/main" id="{CB841892-35FA-8F79-6A78-2EFB2184DE2C}"/>
              </a:ext>
            </a:extLst>
          </p:cNvPr>
          <p:cNvSpPr/>
          <p:nvPr/>
        </p:nvSpPr>
        <p:spPr>
          <a:xfrm>
            <a:off x="4795813" y="4234315"/>
            <a:ext cx="322908" cy="345019"/>
          </a:xfrm>
          <a:prstGeom prst="flowChart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8571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66DAFA-C2FA-4AA1-4E85-A523A5407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08D23E9-40D2-B8DB-1FEA-C549CB2F3242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: موضع العقدة الصفراء  هو تقاطع الخط العمودي رقم 5 و الأفقي  (ر)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587878C-E03D-F453-89D4-E1659A41B3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10AD37C-CE20-F81D-628F-F2BDCA8129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008" y="2189304"/>
            <a:ext cx="7118766" cy="3325555"/>
          </a:xfrm>
          <a:prstGeom prst="rect">
            <a:avLst/>
          </a:prstGeom>
        </p:spPr>
      </p:pic>
      <p:sp>
        <p:nvSpPr>
          <p:cNvPr id="6" name="Organigramme : Connecteur 5">
            <a:extLst>
              <a:ext uri="{FF2B5EF4-FFF2-40B4-BE49-F238E27FC236}">
                <a16:creationId xmlns:a16="http://schemas.microsoft.com/office/drawing/2014/main" id="{B63E1034-E2A9-EEC5-FE51-D64A4ECA3327}"/>
              </a:ext>
            </a:extLst>
          </p:cNvPr>
          <p:cNvSpPr/>
          <p:nvPr/>
        </p:nvSpPr>
        <p:spPr>
          <a:xfrm>
            <a:off x="4795813" y="4234315"/>
            <a:ext cx="322908" cy="345019"/>
          </a:xfrm>
          <a:prstGeom prst="flowChart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Organigramme : Connecteur 6">
            <a:extLst>
              <a:ext uri="{FF2B5EF4-FFF2-40B4-BE49-F238E27FC236}">
                <a16:creationId xmlns:a16="http://schemas.microsoft.com/office/drawing/2014/main" id="{7C501384-8A5C-5D63-05E1-FA19979089AE}"/>
              </a:ext>
            </a:extLst>
          </p:cNvPr>
          <p:cNvSpPr/>
          <p:nvPr/>
        </p:nvSpPr>
        <p:spPr>
          <a:xfrm>
            <a:off x="6872547" y="3507062"/>
            <a:ext cx="322908" cy="345019"/>
          </a:xfrm>
          <a:prstGeom prst="flowChartConnector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603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61E7-7B15-2D85-5C2A-AAFDE981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55B057-039B-76CD-40B1-C69303187F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A778D6-7ECA-4F95-17F8-83E78C591FC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EB6B54-9C89-98DB-B237-D4645AF9DB05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8EC1298-D442-D7E6-2DF6-523E8C55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9358" y="4302404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FD1B9B4-2B22-DBAB-D1BF-0A36A47D365A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07A4D87-85C9-1582-2D29-628FD398D6BE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1F09177B-06E4-5EEA-DD36-ED4FD3B24D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435C44B-3647-F28B-B13A-3EB23F57B366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7EDD139-CCCD-B520-99A6-D38B94EA5CF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215448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759782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55 سنطبق ما تعلمناه  في  النشاط رقم 4؛ سأشرح لكم التعليمة. انتظروا الانطلاقة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A1C1109-53E1-124F-62B2-A1D011B643E0}"/>
              </a:ext>
            </a:extLst>
          </p:cNvPr>
          <p:cNvGrpSpPr/>
          <p:nvPr/>
        </p:nvGrpSpPr>
        <p:grpSpPr>
          <a:xfrm>
            <a:off x="1235076" y="1886409"/>
            <a:ext cx="6391545" cy="3631288"/>
            <a:chOff x="1319693" y="2332641"/>
            <a:chExt cx="5810495" cy="4051015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2967469-5AB5-6E97-7330-D5AD680D37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67077" y="2332641"/>
              <a:ext cx="2963111" cy="4051015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291AE04-8ECB-9B03-AF33-A1B55E6079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19693" y="2332641"/>
              <a:ext cx="2847384" cy="4051015"/>
            </a:xfrm>
            <a:prstGeom prst="rect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5AA167E-0CF0-0023-DB69-F5A16454ABEF}"/>
              </a:ext>
            </a:extLst>
          </p:cNvPr>
          <p:cNvSpPr/>
          <p:nvPr/>
        </p:nvSpPr>
        <p:spPr>
          <a:xfrm>
            <a:off x="1517379" y="2102149"/>
            <a:ext cx="2775515" cy="1216771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 7 دقائق   للإنجاز؛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5BFF1D-B836-A707-73FB-86689EA7A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306" y="1788079"/>
            <a:ext cx="659337" cy="1014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0E411B-4188-43EE-C85B-F44DB9D9E1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3522" y="2444817"/>
            <a:ext cx="2195007" cy="21950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941395C-8E94-600C-9B0A-13C2949037E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181B79-F437-FC5E-B891-604B0B443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378F4A1-22EF-5D73-A121-B21D3B3A181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CA7F4-32B0-017B-5F2C-08932B200F2A}"/>
              </a:ext>
            </a:extLst>
          </p:cNvPr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59532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0DC75A2-4F8E-7823-C054-7113FF8265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981" y="2497968"/>
            <a:ext cx="5161550" cy="213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ستشتغلون في ثنائيات كل واحد يقارن إنجازه مع إنجاز زميله، استعينوا  ببطاقة التذكر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B48C7C-7E87-F4F9-F507-90259C882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C9EF2F-4A1B-47CC-DB26-E1D327A2D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14342" y="2726424"/>
            <a:ext cx="2146632" cy="2146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Organigramme : Connecteur 3">
            <a:extLst>
              <a:ext uri="{FF2B5EF4-FFF2-40B4-BE49-F238E27FC236}">
                <a16:creationId xmlns:a16="http://schemas.microsoft.com/office/drawing/2014/main" id="{E35BDB50-60AC-5DA5-811A-7521CA8E2C01}"/>
              </a:ext>
            </a:extLst>
          </p:cNvPr>
          <p:cNvSpPr/>
          <p:nvPr/>
        </p:nvSpPr>
        <p:spPr>
          <a:xfrm>
            <a:off x="7279829" y="3903260"/>
            <a:ext cx="177420" cy="175492"/>
          </a:xfrm>
          <a:prstGeom prst="flowChartConnector">
            <a:avLst/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16912C6C-B6AE-FD2C-16B9-C5B965830397}"/>
              </a:ext>
            </a:extLst>
          </p:cNvPr>
          <p:cNvSpPr/>
          <p:nvPr/>
        </p:nvSpPr>
        <p:spPr>
          <a:xfrm>
            <a:off x="6845375" y="4383206"/>
            <a:ext cx="177420" cy="175492"/>
          </a:xfrm>
          <a:prstGeom prst="flowChart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079B43EE-A9D4-BD28-6A3B-DF2824E2EA61}"/>
              </a:ext>
            </a:extLst>
          </p:cNvPr>
          <p:cNvSpPr/>
          <p:nvPr/>
        </p:nvSpPr>
        <p:spPr>
          <a:xfrm>
            <a:off x="5453304" y="3442648"/>
            <a:ext cx="177420" cy="175492"/>
          </a:xfrm>
          <a:prstGeom prst="flowChartConnector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Organigramme : Connecteur 1">
            <a:extLst>
              <a:ext uri="{FF2B5EF4-FFF2-40B4-BE49-F238E27FC236}">
                <a16:creationId xmlns:a16="http://schemas.microsoft.com/office/drawing/2014/main" id="{54AD9494-F95F-A442-8039-E4250AB4B8D3}"/>
              </a:ext>
            </a:extLst>
          </p:cNvPr>
          <p:cNvSpPr/>
          <p:nvPr/>
        </p:nvSpPr>
        <p:spPr>
          <a:xfrm>
            <a:off x="5313194" y="3325878"/>
            <a:ext cx="250723" cy="292530"/>
          </a:xfrm>
          <a:prstGeom prst="flowChartConnector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Organigramme : Connecteur 2">
            <a:extLst>
              <a:ext uri="{FF2B5EF4-FFF2-40B4-BE49-F238E27FC236}">
                <a16:creationId xmlns:a16="http://schemas.microsoft.com/office/drawing/2014/main" id="{1DD53468-F47D-0E60-F8F7-70A19BD948D4}"/>
              </a:ext>
            </a:extLst>
          </p:cNvPr>
          <p:cNvSpPr/>
          <p:nvPr/>
        </p:nvSpPr>
        <p:spPr>
          <a:xfrm>
            <a:off x="6694758" y="4253133"/>
            <a:ext cx="227930" cy="292530"/>
          </a:xfrm>
          <a:prstGeom prst="flowChartConnector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Organigramme : Connecteur 4">
            <a:extLst>
              <a:ext uri="{FF2B5EF4-FFF2-40B4-BE49-F238E27FC236}">
                <a16:creationId xmlns:a16="http://schemas.microsoft.com/office/drawing/2014/main" id="{2DFC9EF4-7256-60DC-1E36-71F364E659FF}"/>
              </a:ext>
            </a:extLst>
          </p:cNvPr>
          <p:cNvSpPr/>
          <p:nvPr/>
        </p:nvSpPr>
        <p:spPr>
          <a:xfrm>
            <a:off x="7143960" y="3771742"/>
            <a:ext cx="227930" cy="292530"/>
          </a:xfrm>
          <a:prstGeom prst="flowChartConnector">
            <a:avLst/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Organigramme : Connecteur 5">
            <a:extLst>
              <a:ext uri="{FF2B5EF4-FFF2-40B4-BE49-F238E27FC236}">
                <a16:creationId xmlns:a16="http://schemas.microsoft.com/office/drawing/2014/main" id="{C1AC5918-5550-0370-3E94-BB666DFFD7F4}"/>
              </a:ext>
            </a:extLst>
          </p:cNvPr>
          <p:cNvSpPr/>
          <p:nvPr/>
        </p:nvSpPr>
        <p:spPr>
          <a:xfrm>
            <a:off x="5775310" y="2858846"/>
            <a:ext cx="250723" cy="292530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0CBA779-1F7B-58A7-7AC7-EC2A905D6E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2219817"/>
            <a:ext cx="6870023" cy="2796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CEE3A2-DF80-4778-980D-1DEC5BD77AF3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A51F2D-2F8C-E9CA-20FC-D03D551D78E7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48C8FB6-1E4A-AB85-5207-3564C55F6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6836E7D-F07A-D270-762B-DB039C312712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5B00898C-6202-F55A-411E-E8805BE74CE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98186B8-6210-92AA-76DC-CB96CEC76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501445" y="809480"/>
            <a:ext cx="7020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ستنجزون النشاط رقم  5 الصفحة 55.</a:t>
            </a:r>
          </a:p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 مراقبة كراساتكم 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62564FE-E75E-2402-A54E-BE8554A49E03}"/>
              </a:ext>
            </a:extLst>
          </p:cNvPr>
          <p:cNvGrpSpPr>
            <a:grpSpLocks/>
          </p:cNvGrpSpPr>
          <p:nvPr/>
        </p:nvGrpSpPr>
        <p:grpSpPr bwMode="auto">
          <a:xfrm>
            <a:off x="525463" y="922338"/>
            <a:ext cx="614362" cy="688975"/>
            <a:chOff x="924143" y="3511073"/>
            <a:chExt cx="614494" cy="68836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F2ED557-9DA1-2170-0C3F-084B3F585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B739CDB-3379-55B1-1500-48D27546F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8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5" name="Image 21">
            <a:extLst>
              <a:ext uri="{FF2B5EF4-FFF2-40B4-BE49-F238E27FC236}">
                <a16:creationId xmlns:a16="http://schemas.microsoft.com/office/drawing/2014/main" id="{7CB77307-3774-C996-2A22-5D2808D9D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2586038"/>
            <a:ext cx="2479675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A21D89-CC0A-1653-0612-0D1ABB90F45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C100E1F-0E7C-33C4-6E5A-6FC07C2703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5076" y="1886409"/>
            <a:ext cx="3132123" cy="3631288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D0B2A71-5F37-ADFD-2A1F-1D75CEC173FC}"/>
              </a:ext>
            </a:extLst>
          </p:cNvPr>
          <p:cNvSpPr/>
          <p:nvPr/>
        </p:nvSpPr>
        <p:spPr>
          <a:xfrm>
            <a:off x="1235076" y="3307209"/>
            <a:ext cx="2909456" cy="1037331"/>
          </a:xfrm>
          <a:prstGeom prst="roundRect">
            <a:avLst>
              <a:gd name="adj" fmla="val 7515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8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CB904-4EA3-8F97-B206-A6EB45FB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F1FE4D-754E-EA9B-3C41-EF6D7FCC26A9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5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6F3AAD-4899-09A2-AFB6-F29EE6F87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C1E9F70-8990-F432-36B2-F1AE65EB1F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2557539"/>
            <a:ext cx="6870023" cy="272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8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4B1D59-4DCA-A196-5061-4D1152E082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2265087-91E7-8636-8082-AADD41360A1F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7E8D605-2964-B85E-9268-1719BCB22E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5CD980C0-27C0-8DE3-447A-65ACE128EF16}"/>
              </a:ext>
            </a:extLst>
          </p:cNvPr>
          <p:cNvSpPr/>
          <p:nvPr/>
        </p:nvSpPr>
        <p:spPr>
          <a:xfrm>
            <a:off x="5175622" y="4386008"/>
            <a:ext cx="164354" cy="213661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C8C7F990-42CE-44ED-E0D0-0A1974129CD9}"/>
              </a:ext>
            </a:extLst>
          </p:cNvPr>
          <p:cNvSpPr/>
          <p:nvPr/>
        </p:nvSpPr>
        <p:spPr>
          <a:xfrm>
            <a:off x="6211388" y="3875621"/>
            <a:ext cx="164354" cy="213661"/>
          </a:xfrm>
          <a:prstGeom prst="flowChartConnector">
            <a:avLst/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Organigramme : Connecteur 11">
            <a:extLst>
              <a:ext uri="{FF2B5EF4-FFF2-40B4-BE49-F238E27FC236}">
                <a16:creationId xmlns:a16="http://schemas.microsoft.com/office/drawing/2014/main" id="{18EFD528-D519-A537-0F76-D063AA4F329A}"/>
              </a:ext>
            </a:extLst>
          </p:cNvPr>
          <p:cNvSpPr/>
          <p:nvPr/>
        </p:nvSpPr>
        <p:spPr>
          <a:xfrm>
            <a:off x="7222041" y="3366065"/>
            <a:ext cx="164354" cy="194237"/>
          </a:xfrm>
          <a:prstGeom prst="flowChart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Organigramme : Connecteur 13">
            <a:extLst>
              <a:ext uri="{FF2B5EF4-FFF2-40B4-BE49-F238E27FC236}">
                <a16:creationId xmlns:a16="http://schemas.microsoft.com/office/drawing/2014/main" id="{EEDABCD5-F73B-0641-86E0-35D504BF42CB}"/>
              </a:ext>
            </a:extLst>
          </p:cNvPr>
          <p:cNvSpPr/>
          <p:nvPr/>
        </p:nvSpPr>
        <p:spPr>
          <a:xfrm>
            <a:off x="6723685" y="2857473"/>
            <a:ext cx="164354" cy="213661"/>
          </a:xfrm>
          <a:prstGeom prst="flowChartConnector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Organigramme : Connecteur 4">
            <a:extLst>
              <a:ext uri="{FF2B5EF4-FFF2-40B4-BE49-F238E27FC236}">
                <a16:creationId xmlns:a16="http://schemas.microsoft.com/office/drawing/2014/main" id="{EA3A2ADD-894A-3550-CAAA-CEFC92183FF9}"/>
              </a:ext>
            </a:extLst>
          </p:cNvPr>
          <p:cNvSpPr/>
          <p:nvPr/>
        </p:nvSpPr>
        <p:spPr>
          <a:xfrm>
            <a:off x="5246695" y="4284015"/>
            <a:ext cx="244276" cy="274866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Organigramme : Connecteur 5">
            <a:extLst>
              <a:ext uri="{FF2B5EF4-FFF2-40B4-BE49-F238E27FC236}">
                <a16:creationId xmlns:a16="http://schemas.microsoft.com/office/drawing/2014/main" id="{66053D1D-17C6-9E1A-F7C0-7EB5B3D3BFC0}"/>
              </a:ext>
            </a:extLst>
          </p:cNvPr>
          <p:cNvSpPr/>
          <p:nvPr/>
        </p:nvSpPr>
        <p:spPr>
          <a:xfrm>
            <a:off x="6293565" y="3778204"/>
            <a:ext cx="244276" cy="274866"/>
          </a:xfrm>
          <a:prstGeom prst="flowChartConnector">
            <a:avLst/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Organigramme : Connecteur 6">
            <a:extLst>
              <a:ext uri="{FF2B5EF4-FFF2-40B4-BE49-F238E27FC236}">
                <a16:creationId xmlns:a16="http://schemas.microsoft.com/office/drawing/2014/main" id="{1C575B94-E95B-3C29-7E3D-205957FDB0D6}"/>
              </a:ext>
            </a:extLst>
          </p:cNvPr>
          <p:cNvSpPr/>
          <p:nvPr/>
        </p:nvSpPr>
        <p:spPr>
          <a:xfrm>
            <a:off x="7321852" y="3228632"/>
            <a:ext cx="244276" cy="274866"/>
          </a:xfrm>
          <a:prstGeom prst="flowChartConnector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130F7872-0AF7-40A1-9BA7-2231ECB947CF}"/>
              </a:ext>
            </a:extLst>
          </p:cNvPr>
          <p:cNvSpPr/>
          <p:nvPr/>
        </p:nvSpPr>
        <p:spPr>
          <a:xfrm>
            <a:off x="6805862" y="2733103"/>
            <a:ext cx="244276" cy="274866"/>
          </a:xfrm>
          <a:prstGeom prst="flowChartConnector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C41D8404-47AD-33B6-8C10-95125E16A3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548" y="2367941"/>
            <a:ext cx="7258905" cy="301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669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7212B6B-81FB-F7A5-26A1-62C8EBC6DECB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FF9BA03-130F-22A4-8128-E384B6766A1D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01242" y="792176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الصفحتين 54 و55</a:t>
            </a:r>
            <a:r>
              <a:rPr lang="ar-MA" sz="1600" b="1" dirty="0">
                <a:solidFill>
                  <a:srgbClr val="8383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861350-4626-4D26-11F1-0DDEB4BDE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E14BEDAB-3200-D277-2385-47F9828002AD}"/>
              </a:ext>
            </a:extLst>
          </p:cNvPr>
          <p:cNvGrpSpPr/>
          <p:nvPr/>
        </p:nvGrpSpPr>
        <p:grpSpPr>
          <a:xfrm>
            <a:off x="1235076" y="1886409"/>
            <a:ext cx="6391545" cy="3631288"/>
            <a:chOff x="1319693" y="2332641"/>
            <a:chExt cx="5810495" cy="4051015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2B84F9E-BEEC-8B3C-2053-8265090977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67077" y="2332641"/>
              <a:ext cx="2963111" cy="4051015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66098404-E0DF-829D-E1C2-7062E5FDA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19693" y="2332641"/>
              <a:ext cx="2847384" cy="40510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552FA271-1432-E2ED-5B85-4EE29D7D14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23D21C0-4775-D26E-FC48-E340E1528D7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01FBCA-7091-F4F8-6C12-C820A134F7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BC43DE33-D759-8351-E079-6F17AE312D12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3" name="Image 2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32C2941E-266E-343E-E57A-1A4F98B2FF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2">
            <a:extLst>
              <a:ext uri="{FF2B5EF4-FFF2-40B4-BE49-F238E27FC236}">
                <a16:creationId xmlns:a16="http://schemas.microsoft.com/office/drawing/2014/main" id="{AAE1906A-22ED-945C-2115-04BE99D1A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962758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17960</TotalTime>
  <Words>1054</Words>
  <Application>Microsoft Office PowerPoint</Application>
  <PresentationFormat>Affichage à l'écran (4:3)</PresentationFormat>
  <Paragraphs>311</Paragraphs>
  <Slides>65</Slides>
  <Notes>15</Notes>
  <HiddenSlides>0</HiddenSlides>
  <MMClips>4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65</vt:i4>
      </vt:variant>
    </vt:vector>
  </HeadingPairs>
  <TitlesOfParts>
    <vt:vector size="79" baseType="lpstr">
      <vt:lpstr>Dosis</vt:lpstr>
      <vt:lpstr>Aptos Display</vt:lpstr>
      <vt:lpstr>Dosis SemiBold</vt:lpstr>
      <vt:lpstr>Calibri</vt:lpstr>
      <vt:lpstr>Wingdings</vt:lpstr>
      <vt:lpstr>DengXian</vt:lpstr>
      <vt:lpstr>Aptos</vt:lpstr>
      <vt:lpstr>Arial</vt:lpstr>
      <vt:lpstr>Effra CC Arbc</vt:lpstr>
      <vt:lpstr>2_Conception personnalisée</vt:lpstr>
      <vt:lpstr>Page d'entree</vt:lpstr>
      <vt:lpstr>partie 1</vt:lpstr>
      <vt:lpstr>1_partie 1</vt:lpstr>
      <vt:lpstr>3_Conception personnalisée</vt:lpstr>
      <vt:lpstr>Présentation PowerPoint</vt:lpstr>
      <vt:lpstr>Présentation PowerPoint</vt:lpstr>
      <vt:lpstr>برمجة الأسبوع الخامس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/>
  <cp:lastModifiedBy>EL HAMDOUNI BTIHAJ</cp:lastModifiedBy>
  <cp:revision>189</cp:revision>
  <cp:lastPrinted>2025-08-13T10:11:39Z</cp:lastPrinted>
  <dcterms:created xsi:type="dcterms:W3CDTF">2025-08-01T12:31:49Z</dcterms:created>
  <dcterms:modified xsi:type="dcterms:W3CDTF">2025-11-23T15:07:59Z</dcterms:modified>
</cp:coreProperties>
</file>