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2"/>
  </p:notesMasterIdLst>
  <p:handoutMasterIdLst>
    <p:handoutMasterId r:id="rId73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015" r:id="rId15"/>
    <p:sldId id="947" r:id="rId16"/>
    <p:sldId id="975" r:id="rId17"/>
    <p:sldId id="964" r:id="rId18"/>
    <p:sldId id="965" r:id="rId19"/>
    <p:sldId id="966" r:id="rId20"/>
    <p:sldId id="967" r:id="rId21"/>
    <p:sldId id="1004" r:id="rId22"/>
    <p:sldId id="1005" r:id="rId23"/>
    <p:sldId id="907" r:id="rId24"/>
    <p:sldId id="959" r:id="rId25"/>
    <p:sldId id="936" r:id="rId26"/>
    <p:sldId id="1029" r:id="rId27"/>
    <p:sldId id="1016" r:id="rId28"/>
    <p:sldId id="1021" r:id="rId29"/>
    <p:sldId id="1022" r:id="rId30"/>
    <p:sldId id="1023" r:id="rId31"/>
    <p:sldId id="1017" r:id="rId32"/>
    <p:sldId id="937" r:id="rId33"/>
    <p:sldId id="1018" r:id="rId34"/>
    <p:sldId id="1019" r:id="rId35"/>
    <p:sldId id="1020" r:id="rId36"/>
    <p:sldId id="1027" r:id="rId37"/>
    <p:sldId id="1028" r:id="rId38"/>
    <p:sldId id="786" r:id="rId39"/>
    <p:sldId id="751" r:id="rId40"/>
    <p:sldId id="787" r:id="rId41"/>
    <p:sldId id="740" r:id="rId42"/>
    <p:sldId id="829" r:id="rId43"/>
    <p:sldId id="994" r:id="rId44"/>
    <p:sldId id="995" r:id="rId45"/>
    <p:sldId id="996" r:id="rId46"/>
    <p:sldId id="895" r:id="rId47"/>
    <p:sldId id="997" r:id="rId48"/>
    <p:sldId id="998" r:id="rId49"/>
    <p:sldId id="999" r:id="rId50"/>
    <p:sldId id="896" r:id="rId51"/>
    <p:sldId id="1000" r:id="rId52"/>
    <p:sldId id="1002" r:id="rId53"/>
    <p:sldId id="909" r:id="rId54"/>
    <p:sldId id="834" r:id="rId55"/>
    <p:sldId id="1024" r:id="rId56"/>
    <p:sldId id="1025" r:id="rId57"/>
    <p:sldId id="1026" r:id="rId58"/>
    <p:sldId id="910" r:id="rId59"/>
    <p:sldId id="848" r:id="rId60"/>
    <p:sldId id="916" r:id="rId61"/>
    <p:sldId id="924" r:id="rId62"/>
    <p:sldId id="849" r:id="rId63"/>
    <p:sldId id="788" r:id="rId64"/>
    <p:sldId id="956" r:id="rId65"/>
    <p:sldId id="850" r:id="rId66"/>
    <p:sldId id="1007" r:id="rId67"/>
    <p:sldId id="789" r:id="rId68"/>
    <p:sldId id="794" r:id="rId69"/>
    <p:sldId id="793" r:id="rId70"/>
    <p:sldId id="930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Dosis" pitchFamily="2" charset="0"/>
      <p:regular r:id="rId76"/>
      <p:bold r:id="rId77"/>
    </p:embeddedFont>
    <p:embeddedFont>
      <p:font typeface="Dosis SemiBold" pitchFamily="2" charset="0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8F98"/>
    <a:srgbClr val="FCC302"/>
    <a:srgbClr val="DEF0F2"/>
    <a:srgbClr val="FFEFB9"/>
    <a:srgbClr val="16AB98"/>
    <a:srgbClr val="FCE5E3"/>
    <a:srgbClr val="FC8D00"/>
    <a:srgbClr val="F1A947"/>
    <a:srgbClr val="ACD7CA"/>
    <a:srgbClr val="8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1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2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3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A3D40-4300-344D-D605-2DF42B821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A71BE4-7F9A-45E8-711F-4ABE9A812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A8995C-E46F-43F3-3805-6E62E50C7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6120CB-9272-8B9E-1772-9F57D2664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5088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4246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451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ACA7B-8D22-38D2-19F2-A9BC90F95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BA1B5D-5210-D499-C6B4-6FFDE41754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5B17FD-5BDB-04C6-8A1D-8A8D1AB17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0DC0A3-2D14-8964-6A8C-C82449196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9059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C0D0A-AC37-5CAA-9A4B-1AA97FDD6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9457B0-E88D-212C-6A1F-BF8838C89A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37E2FA-3BC4-1C75-C692-5ED656A5E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79B9E1-E517-73FE-65A1-3389898F4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8497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EA193-5076-92FD-6AC5-F73053305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DA9226-0B21-9F76-2792-7C109782D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7254E5-DCED-2D66-6A4C-CBAC7DADE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DFD1C0-DDD7-29E0-93E0-7DFDF7D6B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742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4494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A045-5D60-826E-1616-8243B9EDA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73B83E-D00E-213A-C141-958D2E3BA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CB88DD-565E-AC33-775F-522EC7F3F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369E4C-8BAE-BE7C-690E-AACCD1EFE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7580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7BDF9-A1A8-9C73-93EB-E3F7A5925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1B58A4-BA38-8AB4-7826-2F9286841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888F09-F612-9D62-FE9A-99419F626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E203D9-3CE0-3992-39FB-16CFFBD74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0781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FED32-F1C8-0728-0A1E-431CA376F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7B7334-FBEE-F479-E078-FF338DECE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9582A4-C4AF-A91E-F46C-FEFF7FCF3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C2D4D6-3902-CBA9-F1FF-50367D0A7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992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33.gi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4.mp4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B0FB2A8-C9ED-AE5E-A234-FFA94B1425C5}"/>
              </a:ext>
            </a:extLst>
          </p:cNvPr>
          <p:cNvGrpSpPr/>
          <p:nvPr/>
        </p:nvGrpSpPr>
        <p:grpSpPr>
          <a:xfrm>
            <a:off x="7304202" y="6005205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DAA2D0-E36E-AA5A-3D78-7F8217D3CF41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03378FA-322E-3CBD-58A4-E7F10ECFADD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400F7FD-3E92-94A6-10C6-0E0ABA0D5AF6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1D8E00C-2B04-F6E2-D3E1-A99A5E5D00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C8620A0-A282-AA83-3602-A7D5E46954A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D1BAF11-A292-C3E9-80C8-785444F84D30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7C59EAD-ACBC-3252-5F7F-2331B66131F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C7DBB6B-12C8-7C2C-BEE6-D3CAE27D158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A1D71C2-29D0-6935-5B74-065CC1B9F14F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209722C1-DAFE-C873-4E65-767FD557E117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CBD7448-7B9A-9BA2-1EA8-E40B9849E490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10ADD771-6DE5-5932-465E-4C71821C6D19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التموضع في المكان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التموضع في المكان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موضعة أشياء على عقد شبكة 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موضعة أشياء على خانات شبكة   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62C63E83-DB5D-165D-8FA3-F0389AC5361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A927AD1-1789-019B-AF62-88DA8791B38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DB499959-468E-5ECF-6A02-CB8021A4C48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121B8BE7-E6DC-CF8A-3178-25B03E0DB5E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18236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موضعة أشياء على خانات شبكة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405DDE5-A6B5-D129-3718-BBEBB698EDD3}"/>
              </a:ext>
            </a:extLst>
          </p:cNvPr>
          <p:cNvGrpSpPr/>
          <p:nvPr/>
        </p:nvGrpSpPr>
        <p:grpSpPr>
          <a:xfrm>
            <a:off x="1681091" y="2314716"/>
            <a:ext cx="5781819" cy="3958710"/>
            <a:chOff x="1433254" y="2314716"/>
            <a:chExt cx="5781819" cy="395871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CA2BC49-A2B6-C97C-EFEE-611DFC7EE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06529" y="2314716"/>
              <a:ext cx="2908544" cy="395871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D8C2D8-8A9A-8802-0796-50B1D8661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3254" y="2314716"/>
              <a:ext cx="2908544" cy="3958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112345" y="3806104"/>
            <a:ext cx="601969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موضع أشياء على خانة شبكة 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تفكيك العددين 9 و 10 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E3FE6E6-A6E3-3AED-648E-F4674961FB7F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01D1D8-B062-71BB-37D2-325F057BE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386" y="1827297"/>
            <a:ext cx="4511229" cy="36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3D8D7-2697-4143-5612-FF99DE8E7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FDF86ED-EE04-486A-A4D2-2B4F78A2FD05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1EE3F4-C995-E8D1-5FC2-1DFC1CCB6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E735E1-FEE1-0DAC-58EE-F5FE5D9F2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981" y="1950390"/>
            <a:ext cx="4416037" cy="34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9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C6914-7543-8830-DA74-FF08BB70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75DC411-222C-B05B-9005-85A0F85CE0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A54F0-A34F-6579-6DDD-A4E0DE16CEC6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98B9FF0-D547-B16C-024A-128BA95444E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036783B-A2DE-D219-1E1B-D61FF0651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645568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07B0345-DEAD-2462-A9DC-EDF1032B35CE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471FC425-8311-5399-8AD4-578647D155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E142473-FCFD-8E78-E11C-D235AF2E4E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9EC1677-0439-D9DF-9879-5874B6B3D170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العددين  </a:t>
              </a:r>
              <a:r>
                <a:rPr lang="fr-FR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و10</a:t>
              </a:r>
              <a:endPara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F5BAF5E-BC24-D84F-AC75-9483740346B3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1544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1C0F-4FAB-4F93-62CB-C231325E3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8091C-DB04-88A5-CEA3-0093A3CAE4D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سنكمل تفكيك العدد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 9 و10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02AEDE9-1E77-C580-E396-C294F827B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65C8E2-93F0-0834-3CD1-E4C79E12B0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99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797150" y="747605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العدد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وماذا؟  اكتبوا العدد الناقص على الألواح.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3C61F0-E687-F629-CB7F-FED4A9D00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A2D63F-6B17-29BD-77AA-2C12BE068CB9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D15134-01DF-E0AA-EAF0-639A90AA00B1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18111-0134-2C75-A664-7173A0685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E857374-A6F1-DE1F-01AC-DEC1628FFF7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ABE6F5-5530-82EE-1FA2-C6275A81A9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A17D26-2CB7-1A16-4F55-673DB87AF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388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7449A-5331-4F2F-F87C-4413A62A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6D6DD51-2242-AD17-5772-9BA505FFD33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   العدد 9 هو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A23ABD-B002-AFD8-3C9C-B3A50532B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B05DE62-F45F-B4D8-1703-EE3FFBA54818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8E03A9-E053-C2F0-0E2B-78519562B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CBAA5B3-73A4-19C6-CFEF-C995DA53E8B2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2BEA20-FF9F-67E3-90F5-943DF5901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796" y="4237081"/>
            <a:ext cx="190527" cy="20005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269E659-B662-9E33-B1C0-1314B1241DD1}"/>
              </a:ext>
            </a:extLst>
          </p:cNvPr>
          <p:cNvSpPr txBox="1"/>
          <p:nvPr/>
        </p:nvSpPr>
        <p:spPr>
          <a:xfrm>
            <a:off x="5319749" y="3773568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7146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3AADF-9A66-4BED-39E0-B6E96BCB6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0179C98-7D15-D375-1F62-2BC62B4A1222}"/>
              </a:ext>
            </a:extLst>
          </p:cNvPr>
          <p:cNvSpPr txBox="1"/>
          <p:nvPr/>
        </p:nvSpPr>
        <p:spPr>
          <a:xfrm>
            <a:off x="797150" y="762353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10 هو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 ماذا؟ اكتبوا العدد الناقص على الألواح.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5F81-CE5D-E1F5-B6AD-DF20B677D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DFFFAD-2F2B-9010-0FD0-18A145437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980824-4ED9-A39D-CC02-E0B1EF1A621A}"/>
              </a:ext>
            </a:extLst>
          </p:cNvPr>
          <p:cNvSpPr txBox="1"/>
          <p:nvPr/>
        </p:nvSpPr>
        <p:spPr>
          <a:xfrm>
            <a:off x="4068712" y="2505670"/>
            <a:ext cx="1006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5191B3-3092-9BAA-422F-0CD1AC79E742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5071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158D1-9CC3-30FA-E78A-40D0BD7C2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06065EE-CAAB-9A17-EB69-EA718587541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6B2B1B-2BD6-0B10-2C2D-0BB43CF598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19EFB0-A676-9B8E-3564-6A97E42CF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25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6F127-1801-A550-69EC-428AB722B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4BF17D7-F936-C10F-5972-855A81595947}"/>
              </a:ext>
            </a:extLst>
          </p:cNvPr>
          <p:cNvSpPr txBox="1"/>
          <p:nvPr/>
        </p:nvSpPr>
        <p:spPr>
          <a:xfrm>
            <a:off x="797150" y="762353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العدد 10 هو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455BAB-19E4-8F3F-85C2-6FEB8BD0F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6EDF114-9FF0-A2A0-A240-EEB35ED02774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pic>
        <p:nvPicPr>
          <p:cNvPr id="14" name="Image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EA73C-0602-1635-1B9C-A1C665665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5A7EA3-F9FF-A834-F40A-E8848288F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901" y="4237081"/>
            <a:ext cx="285790" cy="152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BAA580-21C5-0F8B-F3BA-7DF4B34A675A}"/>
              </a:ext>
            </a:extLst>
          </p:cNvPr>
          <p:cNvSpPr txBox="1"/>
          <p:nvPr/>
        </p:nvSpPr>
        <p:spPr>
          <a:xfrm>
            <a:off x="5075288" y="3702838"/>
            <a:ext cx="951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D1B8EB-862B-C84A-42BC-DEC360E97F8B}"/>
              </a:ext>
            </a:extLst>
          </p:cNvPr>
          <p:cNvSpPr txBox="1"/>
          <p:nvPr/>
        </p:nvSpPr>
        <p:spPr>
          <a:xfrm>
            <a:off x="4068712" y="2505670"/>
            <a:ext cx="1006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33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F1663-A022-8709-CEDC-98BFF7B4100E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44D7F8-E531-D799-6718-CAF5D0394FD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F718E9B-4AD1-F87D-0D39-5F134590A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34615" y="413806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297FA6-6CFE-3F6F-E3FC-198958AC0144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AD5F09E-15FC-E943-ADAE-C30DF4E3092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61D10-59FC-8B3D-4134-C3C9F93116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EADE578-F270-9D7C-F2AE-8F7D16D5C45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تفكيك العددين 9 و10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5061EAE-5190-5D4F-FBF4-06C074753C53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1C0F-4FAB-4F93-62CB-C231325E3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8091C-DB04-88A5-CEA3-0093A3CAE4D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02AEDE9-1E77-C580-E396-C294F827B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65C8E2-93F0-0834-3CD1-E4C79E12B0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8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هذه شبكة تربيعية،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425EBF-B9D5-A0B6-027A-9F46F8A35A46}"/>
              </a:ext>
            </a:extLst>
          </p:cNvPr>
          <p:cNvSpPr txBox="1"/>
          <p:nvPr/>
        </p:nvSpPr>
        <p:spPr>
          <a:xfrm>
            <a:off x="3492660" y="5541193"/>
            <a:ext cx="2158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شَبَكَةٌ تَرْبيعِيَةٌ </a:t>
            </a:r>
            <a:endParaRPr lang="fr-MA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9FC9862-9C93-FC6A-04A3-DA77C1442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707822"/>
              </p:ext>
            </p:extLst>
          </p:nvPr>
        </p:nvGraphicFramePr>
        <p:xfrm>
          <a:off x="2345022" y="2399358"/>
          <a:ext cx="360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729618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ED343AC-EE4C-EA8B-058E-B4E4CD4B1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43899"/>
              </p:ext>
            </p:extLst>
          </p:nvPr>
        </p:nvGraphicFramePr>
        <p:xfrm>
          <a:off x="2345022" y="239935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A7F97618-15E5-F772-C7E3-E8486309C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981899"/>
              </p:ext>
            </p:extLst>
          </p:nvPr>
        </p:nvGraphicFramePr>
        <p:xfrm>
          <a:off x="3059446" y="239935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A10A099E-1E9D-80EB-0F71-819D43E78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050473"/>
              </p:ext>
            </p:extLst>
          </p:nvPr>
        </p:nvGraphicFramePr>
        <p:xfrm>
          <a:off x="3773870" y="239935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907D261A-53B3-D8DF-C01F-A8789DC8C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694062"/>
              </p:ext>
            </p:extLst>
          </p:nvPr>
        </p:nvGraphicFramePr>
        <p:xfrm>
          <a:off x="4488294" y="239935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888F4C70-6A6C-3D81-84B7-6C12D18BF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279933"/>
              </p:ext>
            </p:extLst>
          </p:nvPr>
        </p:nvGraphicFramePr>
        <p:xfrm>
          <a:off x="5212550" y="2399354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20F7-FEBD-BF62-5609-18638E369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FE2EA26-8325-A225-53B3-83D90D32FFB1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تتكون  الشبكة من  أشرطة عمودية ، تسمى أعمدة. ولكل عمود رقم: 1، 2، 3، 4، 5.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لدينا 5 أعمدة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2206C4-2347-755F-D9A7-D6C33E35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A2545E29-2783-D257-9480-DCF7F4AE9F97}"/>
              </a:ext>
            </a:extLst>
          </p:cNvPr>
          <p:cNvGraphicFramePr>
            <a:graphicFrameLocks noGrp="1"/>
          </p:cNvGraphicFramePr>
          <p:nvPr/>
        </p:nvGraphicFramePr>
        <p:xfrm>
          <a:off x="2345022" y="2399358"/>
          <a:ext cx="360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729618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24E51F5-ED9F-84C1-B052-37343DA434E4}"/>
              </a:ext>
            </a:extLst>
          </p:cNvPr>
          <p:cNvGraphicFramePr>
            <a:graphicFrameLocks noGrp="1"/>
          </p:cNvGraphicFramePr>
          <p:nvPr/>
        </p:nvGraphicFramePr>
        <p:xfrm>
          <a:off x="2345022" y="239935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4D6FABDC-1978-6458-B8F0-56FACA78C6E9}"/>
              </a:ext>
            </a:extLst>
          </p:cNvPr>
          <p:cNvSpPr txBox="1"/>
          <p:nvPr/>
        </p:nvSpPr>
        <p:spPr>
          <a:xfrm>
            <a:off x="2537144" y="529902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1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A98651-F977-8808-17DC-6814897ED1B6}"/>
              </a:ext>
            </a:extLst>
          </p:cNvPr>
          <p:cNvSpPr txBox="1"/>
          <p:nvPr/>
        </p:nvSpPr>
        <p:spPr>
          <a:xfrm>
            <a:off x="3262993" y="529902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2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08C3BBB-1F91-70BA-4AA4-2719928761E2}"/>
              </a:ext>
            </a:extLst>
          </p:cNvPr>
          <p:cNvSpPr txBox="1"/>
          <p:nvPr/>
        </p:nvSpPr>
        <p:spPr>
          <a:xfrm>
            <a:off x="3988842" y="529902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3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420EFAA-118C-7D3B-478C-4B8A2B964FD2}"/>
              </a:ext>
            </a:extLst>
          </p:cNvPr>
          <p:cNvSpPr txBox="1"/>
          <p:nvPr/>
        </p:nvSpPr>
        <p:spPr>
          <a:xfrm>
            <a:off x="4714691" y="529902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4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436C5A-0EDA-BBB8-6FF2-558D8D9483F5}"/>
              </a:ext>
            </a:extLst>
          </p:cNvPr>
          <p:cNvSpPr txBox="1"/>
          <p:nvPr/>
        </p:nvSpPr>
        <p:spPr>
          <a:xfrm>
            <a:off x="5440541" y="529902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5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7AB082-41CD-94B1-2FDA-FBAAB648DD5B}"/>
              </a:ext>
            </a:extLst>
          </p:cNvPr>
          <p:cNvSpPr txBox="1"/>
          <p:nvPr/>
        </p:nvSpPr>
        <p:spPr>
          <a:xfrm>
            <a:off x="2345022" y="1504287"/>
            <a:ext cx="821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عَمودٌ</a:t>
            </a:r>
            <a:endParaRPr lang="fr-MA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64DB677C-4465-D399-DFD5-DDD0712AC872}"/>
              </a:ext>
            </a:extLst>
          </p:cNvPr>
          <p:cNvGraphicFramePr>
            <a:graphicFrameLocks noGrp="1"/>
          </p:cNvGraphicFramePr>
          <p:nvPr/>
        </p:nvGraphicFramePr>
        <p:xfrm>
          <a:off x="3059446" y="239935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76B6DE93-C15D-8AAC-56C9-77329D29BD94}"/>
              </a:ext>
            </a:extLst>
          </p:cNvPr>
          <p:cNvGraphicFramePr>
            <a:graphicFrameLocks noGrp="1"/>
          </p:cNvGraphicFramePr>
          <p:nvPr/>
        </p:nvGraphicFramePr>
        <p:xfrm>
          <a:off x="3773870" y="239935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62E23624-0728-9B67-281F-CC904104A6A0}"/>
              </a:ext>
            </a:extLst>
          </p:cNvPr>
          <p:cNvGraphicFramePr>
            <a:graphicFrameLocks noGrp="1"/>
          </p:cNvGraphicFramePr>
          <p:nvPr/>
        </p:nvGraphicFramePr>
        <p:xfrm>
          <a:off x="4488294" y="239935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35A6410-A415-0914-88DD-186503521FCF}"/>
              </a:ext>
            </a:extLst>
          </p:cNvPr>
          <p:cNvGraphicFramePr>
            <a:graphicFrameLocks noGrp="1"/>
          </p:cNvGraphicFramePr>
          <p:nvPr/>
        </p:nvGraphicFramePr>
        <p:xfrm>
          <a:off x="5212550" y="2399354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sp>
        <p:nvSpPr>
          <p:cNvPr id="3" name="Flèche : bas 2">
            <a:extLst>
              <a:ext uri="{FF2B5EF4-FFF2-40B4-BE49-F238E27FC236}">
                <a16:creationId xmlns:a16="http://schemas.microsoft.com/office/drawing/2014/main" id="{D2BE9CFB-3D52-DEAE-B107-28ACBF628240}"/>
              </a:ext>
            </a:extLst>
          </p:cNvPr>
          <p:cNvSpPr/>
          <p:nvPr/>
        </p:nvSpPr>
        <p:spPr>
          <a:xfrm>
            <a:off x="2667000" y="1981200"/>
            <a:ext cx="179294" cy="28687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C588DCD-AF89-53E9-C125-82B2A414BDDF}"/>
              </a:ext>
            </a:extLst>
          </p:cNvPr>
          <p:cNvCxnSpPr/>
          <p:nvPr/>
        </p:nvCxnSpPr>
        <p:spPr>
          <a:xfrm>
            <a:off x="3059446" y="2399354"/>
            <a:ext cx="0" cy="28996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74619F0-BE6C-F796-699D-94A0C4DEED5B}"/>
              </a:ext>
            </a:extLst>
          </p:cNvPr>
          <p:cNvCxnSpPr/>
          <p:nvPr/>
        </p:nvCxnSpPr>
        <p:spPr>
          <a:xfrm>
            <a:off x="3776617" y="2412803"/>
            <a:ext cx="0" cy="28996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6B1F17B-997A-2486-DEDF-7F3C44D969D5}"/>
              </a:ext>
            </a:extLst>
          </p:cNvPr>
          <p:cNvCxnSpPr/>
          <p:nvPr/>
        </p:nvCxnSpPr>
        <p:spPr>
          <a:xfrm>
            <a:off x="4489305" y="2421771"/>
            <a:ext cx="0" cy="28996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0C5D879-696F-3CD8-B2DB-CCC2B5CC37BE}"/>
              </a:ext>
            </a:extLst>
          </p:cNvPr>
          <p:cNvCxnSpPr/>
          <p:nvPr/>
        </p:nvCxnSpPr>
        <p:spPr>
          <a:xfrm>
            <a:off x="5210978" y="2403839"/>
            <a:ext cx="0" cy="28996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8E66411-4BAB-A532-A327-A4401A3CBDE9}"/>
              </a:ext>
            </a:extLst>
          </p:cNvPr>
          <p:cNvCxnSpPr/>
          <p:nvPr/>
        </p:nvCxnSpPr>
        <p:spPr>
          <a:xfrm>
            <a:off x="5941611" y="2390391"/>
            <a:ext cx="0" cy="28996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1ECB41E-DEFA-3A6D-1410-9106C13DDBE1}"/>
              </a:ext>
            </a:extLst>
          </p:cNvPr>
          <p:cNvCxnSpPr/>
          <p:nvPr/>
        </p:nvCxnSpPr>
        <p:spPr>
          <a:xfrm>
            <a:off x="2333297" y="2412806"/>
            <a:ext cx="0" cy="28996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55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F0B6-912F-5CDC-8A5A-36910B7F6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78DF09F-C663-D4D8-678B-A57F2F2CC69D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وتتكون الشبكة كذلك من أشرطة أفقية ، تسمى أسطر. نسمي كل سطر بحرف يميزه : د، م، ر، 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EEA48C-A709-53D2-178D-F7C3CF544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206EF63-B40D-1F4D-9C43-648AE1309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837025"/>
              </p:ext>
            </p:extLst>
          </p:nvPr>
        </p:nvGraphicFramePr>
        <p:xfrm>
          <a:off x="2453656" y="2837016"/>
          <a:ext cx="360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729618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E8823E6-63A7-D974-971B-48C46CC8EF81}"/>
              </a:ext>
            </a:extLst>
          </p:cNvPr>
          <p:cNvSpPr txBox="1"/>
          <p:nvPr/>
        </p:nvSpPr>
        <p:spPr>
          <a:xfrm>
            <a:off x="2506553" y="5830809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1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EB143C-A6E4-D9F0-4948-3D07313078F3}"/>
              </a:ext>
            </a:extLst>
          </p:cNvPr>
          <p:cNvSpPr txBox="1"/>
          <p:nvPr/>
        </p:nvSpPr>
        <p:spPr>
          <a:xfrm>
            <a:off x="3232402" y="5830809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2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D0DA464-DC5A-58F9-8E5D-7D52910FA474}"/>
              </a:ext>
            </a:extLst>
          </p:cNvPr>
          <p:cNvSpPr txBox="1"/>
          <p:nvPr/>
        </p:nvSpPr>
        <p:spPr>
          <a:xfrm>
            <a:off x="3958251" y="5830809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3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55B54E-4B46-B888-BCE8-13C5DAE49C91}"/>
              </a:ext>
            </a:extLst>
          </p:cNvPr>
          <p:cNvSpPr txBox="1"/>
          <p:nvPr/>
        </p:nvSpPr>
        <p:spPr>
          <a:xfrm>
            <a:off x="4684100" y="5830809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4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36052B-6134-D48D-01D0-6ED090E3393F}"/>
              </a:ext>
            </a:extLst>
          </p:cNvPr>
          <p:cNvSpPr txBox="1"/>
          <p:nvPr/>
        </p:nvSpPr>
        <p:spPr>
          <a:xfrm>
            <a:off x="5409950" y="5830809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5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CCE0871-9D1D-84DD-1637-682DC970AFE5}"/>
              </a:ext>
            </a:extLst>
          </p:cNvPr>
          <p:cNvSpPr txBox="1"/>
          <p:nvPr/>
        </p:nvSpPr>
        <p:spPr>
          <a:xfrm>
            <a:off x="2013165" y="5217819"/>
            <a:ext cx="32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د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26DDE35-A98E-A11E-EF6C-E8BFB021EE51}"/>
              </a:ext>
            </a:extLst>
          </p:cNvPr>
          <p:cNvSpPr txBox="1"/>
          <p:nvPr/>
        </p:nvSpPr>
        <p:spPr>
          <a:xfrm>
            <a:off x="2013165" y="4506506"/>
            <a:ext cx="33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م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FE1BA7E-5FE9-63D0-2575-D347A865709D}"/>
              </a:ext>
            </a:extLst>
          </p:cNvPr>
          <p:cNvSpPr txBox="1"/>
          <p:nvPr/>
        </p:nvSpPr>
        <p:spPr>
          <a:xfrm>
            <a:off x="1937183" y="3795193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ر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08B31F-8C3E-1945-8538-D4BDC738CBA0}"/>
              </a:ext>
            </a:extLst>
          </p:cNvPr>
          <p:cNvSpPr txBox="1"/>
          <p:nvPr/>
        </p:nvSpPr>
        <p:spPr>
          <a:xfrm>
            <a:off x="1897749" y="30838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ب</a:t>
            </a:r>
            <a:endParaRPr lang="fr-FR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BA5AA0FC-FC2F-085C-5716-6CCD19E076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190507"/>
              </p:ext>
            </p:extLst>
          </p:nvPr>
        </p:nvGraphicFramePr>
        <p:xfrm>
          <a:off x="2453655" y="4994522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sp>
        <p:nvSpPr>
          <p:cNvPr id="29" name="ZoneTexte 28">
            <a:extLst>
              <a:ext uri="{FF2B5EF4-FFF2-40B4-BE49-F238E27FC236}">
                <a16:creationId xmlns:a16="http://schemas.microsoft.com/office/drawing/2014/main" id="{76081FFD-CBA3-3CFC-76BE-B8E68AAA902D}"/>
              </a:ext>
            </a:extLst>
          </p:cNvPr>
          <p:cNvSpPr txBox="1"/>
          <p:nvPr/>
        </p:nvSpPr>
        <p:spPr>
          <a:xfrm>
            <a:off x="724282" y="3145434"/>
            <a:ext cx="781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سَطْرٌ</a:t>
            </a:r>
            <a:endParaRPr lang="fr-MA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EF5E7452-72FD-686B-02B0-CFA8A764D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334238"/>
              </p:ext>
            </p:extLst>
          </p:nvPr>
        </p:nvGraphicFramePr>
        <p:xfrm>
          <a:off x="2456227" y="4285293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BACB9071-67BD-C908-850B-8344DFE06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600149"/>
              </p:ext>
            </p:extLst>
          </p:nvPr>
        </p:nvGraphicFramePr>
        <p:xfrm>
          <a:off x="2456228" y="3564354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E806B190-00C0-2187-696E-293572154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92753"/>
              </p:ext>
            </p:extLst>
          </p:nvPr>
        </p:nvGraphicFramePr>
        <p:xfrm>
          <a:off x="2456229" y="2843415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sp>
        <p:nvSpPr>
          <p:cNvPr id="8" name="Flèche : bas 7">
            <a:extLst>
              <a:ext uri="{FF2B5EF4-FFF2-40B4-BE49-F238E27FC236}">
                <a16:creationId xmlns:a16="http://schemas.microsoft.com/office/drawing/2014/main" id="{3CE0880C-A794-FB6B-8EBA-D671A2B52080}"/>
              </a:ext>
            </a:extLst>
          </p:cNvPr>
          <p:cNvSpPr/>
          <p:nvPr/>
        </p:nvSpPr>
        <p:spPr>
          <a:xfrm rot="16200000">
            <a:off x="1559524" y="3243755"/>
            <a:ext cx="179294" cy="28687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56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B333D-934B-3A5F-D6CA-2870E32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370D240-0F3D-43D0-4D2D-64C5027B137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اكتبوا على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عدد الأعمدة في هذه الشبكة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E936B1-BF6D-54A6-F0B1-77BEC4003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59EC409-84F6-A12D-8142-B5449A3800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187480"/>
              </p:ext>
            </p:extLst>
          </p:nvPr>
        </p:nvGraphicFramePr>
        <p:xfrm>
          <a:off x="2920207" y="2222378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B992D5B-1BF9-6699-4894-12A3A7550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367934"/>
              </p:ext>
            </p:extLst>
          </p:nvPr>
        </p:nvGraphicFramePr>
        <p:xfrm>
          <a:off x="2920207" y="222237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F16AA89-2871-57A2-21C5-58F70421E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182760"/>
              </p:ext>
            </p:extLst>
          </p:nvPr>
        </p:nvGraphicFramePr>
        <p:xfrm>
          <a:off x="3634631" y="222237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DC8FF07D-850C-5097-B442-13D352C26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546675"/>
              </p:ext>
            </p:extLst>
          </p:nvPr>
        </p:nvGraphicFramePr>
        <p:xfrm>
          <a:off x="4349055" y="222237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4338CC1C-CD19-C896-EB9C-3BA062914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904679"/>
              </p:ext>
            </p:extLst>
          </p:nvPr>
        </p:nvGraphicFramePr>
        <p:xfrm>
          <a:off x="5078227" y="222237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49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63577-CB03-F70C-FC6A-F201EDAB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D4D45D-9FA6-B0D9-DEE6-CE2B60236FE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25D845-8DAA-7282-D2D5-F0267D374C7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60A0F5-03F1-49CF-2402-5945D1757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998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557A5-F98F-5DCB-F0B0-4313255D3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A1AFA9D-B939-54CE-43B9-17F9B97BCE74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صححوا : عدد الأعمدة في هذه الشبكة هو 4 . من يمر إلى السبورة لي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قول رقم كل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عمود؟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EC1A78-7DB0-F718-E104-BCABEE8A8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B75741-EF10-F58D-4993-F7E93F44C080}"/>
              </a:ext>
            </a:extLst>
          </p:cNvPr>
          <p:cNvSpPr txBox="1"/>
          <p:nvPr/>
        </p:nvSpPr>
        <p:spPr>
          <a:xfrm>
            <a:off x="3038585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2EF056-B69D-E06A-02AA-FBAAB99A9B93}"/>
              </a:ext>
            </a:extLst>
          </p:cNvPr>
          <p:cNvSpPr txBox="1"/>
          <p:nvPr/>
        </p:nvSpPr>
        <p:spPr>
          <a:xfrm>
            <a:off x="3759518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CC4C9E-D547-DA9F-7335-0FCA140008A3}"/>
              </a:ext>
            </a:extLst>
          </p:cNvPr>
          <p:cNvSpPr txBox="1"/>
          <p:nvPr/>
        </p:nvSpPr>
        <p:spPr>
          <a:xfrm>
            <a:off x="4480451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2800" b="1">
                <a:solidFill>
                  <a:srgbClr val="002060"/>
                </a:solidFill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02FAEC8-012A-12FD-FF4F-EA00FB517F03}"/>
              </a:ext>
            </a:extLst>
          </p:cNvPr>
          <p:cNvSpPr txBox="1"/>
          <p:nvPr/>
        </p:nvSpPr>
        <p:spPr>
          <a:xfrm>
            <a:off x="5201384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2BA0DDF-E868-D280-6E2F-0137B0A3B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440817"/>
              </p:ext>
            </p:extLst>
          </p:nvPr>
        </p:nvGraphicFramePr>
        <p:xfrm>
          <a:off x="2920207" y="2222378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520637-21F9-E81F-A980-4F187D4B9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008527"/>
              </p:ext>
            </p:extLst>
          </p:nvPr>
        </p:nvGraphicFramePr>
        <p:xfrm>
          <a:off x="2920207" y="222237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2CCBF-7E10-E945-45B3-53FC8BBF7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86214"/>
              </p:ext>
            </p:extLst>
          </p:nvPr>
        </p:nvGraphicFramePr>
        <p:xfrm>
          <a:off x="3634631" y="222237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EE4516A9-FF49-C4CD-6E82-34CF3A2CE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956495"/>
              </p:ext>
            </p:extLst>
          </p:nvPr>
        </p:nvGraphicFramePr>
        <p:xfrm>
          <a:off x="4349055" y="222237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47C21E0-BF97-197E-A8D5-9373F3459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704637"/>
              </p:ext>
            </p:extLst>
          </p:nvPr>
        </p:nvGraphicFramePr>
        <p:xfrm>
          <a:off x="5078227" y="222237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962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2134D-3E1A-C197-90EC-B19E74B4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DD4F849-1D62-7456-1DA9-1943DEDB445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ليحدد العمود رقم  3  على هذه الشبكة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FB61F54-CC91-6D5B-6697-71CDD022E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182785"/>
              </p:ext>
            </p:extLst>
          </p:nvPr>
        </p:nvGraphicFramePr>
        <p:xfrm>
          <a:off x="2698983" y="2222378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838D2CB-7766-0177-73D0-D391B09E8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084528"/>
              </p:ext>
            </p:extLst>
          </p:nvPr>
        </p:nvGraphicFramePr>
        <p:xfrm>
          <a:off x="2698983" y="222237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02A5C319-384F-91C9-8372-F9E931B5660B}"/>
              </a:ext>
            </a:extLst>
          </p:cNvPr>
          <p:cNvSpPr txBox="1"/>
          <p:nvPr/>
        </p:nvSpPr>
        <p:spPr>
          <a:xfrm>
            <a:off x="2891105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1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9F906F-AD35-ED9E-6778-4D7ACD94A12B}"/>
              </a:ext>
            </a:extLst>
          </p:cNvPr>
          <p:cNvSpPr txBox="1"/>
          <p:nvPr/>
        </p:nvSpPr>
        <p:spPr>
          <a:xfrm>
            <a:off x="3616954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2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633A01-D8A6-EB61-6839-A1A692E90AD1}"/>
              </a:ext>
            </a:extLst>
          </p:cNvPr>
          <p:cNvSpPr txBox="1"/>
          <p:nvPr/>
        </p:nvSpPr>
        <p:spPr>
          <a:xfrm>
            <a:off x="4342803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3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E757D7E-211B-9660-EE85-482C81E7D2A5}"/>
              </a:ext>
            </a:extLst>
          </p:cNvPr>
          <p:cNvSpPr txBox="1"/>
          <p:nvPr/>
        </p:nvSpPr>
        <p:spPr>
          <a:xfrm>
            <a:off x="5068652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4</a:t>
            </a:r>
            <a:endParaRPr lang="fr-FR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A97202F-EDEF-B5F5-584C-43257C55CE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680849"/>
              </p:ext>
            </p:extLst>
          </p:nvPr>
        </p:nvGraphicFramePr>
        <p:xfrm>
          <a:off x="3413407" y="222237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0AAEE828-2F67-593F-4B27-4180408CE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657516"/>
              </p:ext>
            </p:extLst>
          </p:nvPr>
        </p:nvGraphicFramePr>
        <p:xfrm>
          <a:off x="4127831" y="222237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52A10F88-2574-E594-77B9-A6ED5BC17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451753"/>
              </p:ext>
            </p:extLst>
          </p:nvPr>
        </p:nvGraphicFramePr>
        <p:xfrm>
          <a:off x="4842255" y="222237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BB73045-45D9-3747-DF49-35A57BE5D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555220"/>
            <a:ext cx="929388" cy="9293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743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60AB1-DC11-6B70-58DE-F7206FC1A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7881DC-B4FA-20E6-EDB5-B8A9134F3F5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نصحح :  هذا هو العمود رقم 3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547048-553F-C04F-BE42-58811F118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66206065-782A-4BB0-4832-7D9C0A4950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490619"/>
              </p:ext>
            </p:extLst>
          </p:nvPr>
        </p:nvGraphicFramePr>
        <p:xfrm>
          <a:off x="2698983" y="2222378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85912D26-2BD4-DEA1-729B-E92B1428B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626662"/>
              </p:ext>
            </p:extLst>
          </p:nvPr>
        </p:nvGraphicFramePr>
        <p:xfrm>
          <a:off x="2698983" y="222237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EB492701-191A-6762-3336-001825458992}"/>
              </a:ext>
            </a:extLst>
          </p:cNvPr>
          <p:cNvSpPr txBox="1"/>
          <p:nvPr/>
        </p:nvSpPr>
        <p:spPr>
          <a:xfrm>
            <a:off x="2891105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1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DD112DC-DDBE-F8A3-D07A-3B8D5C562F57}"/>
              </a:ext>
            </a:extLst>
          </p:cNvPr>
          <p:cNvSpPr txBox="1"/>
          <p:nvPr/>
        </p:nvSpPr>
        <p:spPr>
          <a:xfrm>
            <a:off x="3616954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2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3138D50-C8A3-6BB9-7D99-18300E0150C3}"/>
              </a:ext>
            </a:extLst>
          </p:cNvPr>
          <p:cNvSpPr txBox="1"/>
          <p:nvPr/>
        </p:nvSpPr>
        <p:spPr>
          <a:xfrm>
            <a:off x="4342803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71EBFD9-A03F-1A25-90D4-AAF34B70DB70}"/>
              </a:ext>
            </a:extLst>
          </p:cNvPr>
          <p:cNvSpPr txBox="1"/>
          <p:nvPr/>
        </p:nvSpPr>
        <p:spPr>
          <a:xfrm>
            <a:off x="5068652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002060"/>
                </a:solidFill>
              </a:rPr>
              <a:t>4</a:t>
            </a:r>
            <a:endParaRPr lang="fr-FR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10751C80-434C-381A-D165-9E747EAA9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809242"/>
              </p:ext>
            </p:extLst>
          </p:nvPr>
        </p:nvGraphicFramePr>
        <p:xfrm>
          <a:off x="3413407" y="222237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2F9D8C94-87A3-6AFD-C1AA-C986A36FC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330462"/>
              </p:ext>
            </p:extLst>
          </p:nvPr>
        </p:nvGraphicFramePr>
        <p:xfrm>
          <a:off x="4127831" y="222237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ADEA29A4-7EB1-E373-EAC5-3B5602CF2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314709"/>
              </p:ext>
            </p:extLst>
          </p:nvPr>
        </p:nvGraphicFramePr>
        <p:xfrm>
          <a:off x="4842255" y="222237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674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7A13B-527D-FC30-250E-82BA7CC82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DE89598-66CF-A7BD-6D05-4E3E7115EBA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عدد الأسطر في هذه الشبكة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EDE1BD-240B-01AF-5A0B-4D3F52E17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8660704D-D5D9-07F9-CDBE-03409FF62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430429"/>
              </p:ext>
            </p:extLst>
          </p:nvPr>
        </p:nvGraphicFramePr>
        <p:xfrm>
          <a:off x="2624145" y="4233249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D1AC30B4-47A3-DBFC-445B-03CF359F7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060393"/>
              </p:ext>
            </p:extLst>
          </p:nvPr>
        </p:nvGraphicFramePr>
        <p:xfrm>
          <a:off x="2626717" y="3524020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7EF2982B-C7AB-3183-8608-18FBDC17B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739392"/>
              </p:ext>
            </p:extLst>
          </p:nvPr>
        </p:nvGraphicFramePr>
        <p:xfrm>
          <a:off x="2626718" y="2803081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99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A55B1-7A83-23EE-1053-3427658D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3F187D4-FADB-8C7A-4E65-D875C64AE4D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A49EE7-73A5-8730-B9EB-BBE5D2DA2D8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2CD998-324A-188E-1B58-F8BBD4A90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2767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51806-9209-D831-C1BD-C1355218C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1CF09AC-62E7-821F-9B01-2B3EAB9201E1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صححوا :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عدد الأسطر في هذه الشبكة هو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 . نسمي كل سطر بحرف يميزه </a:t>
            </a:r>
          </a:p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من يقوم إلى السبورة ليقرأ حرف كل  سطر ؟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6D95B8-4878-EE35-81EC-7087B0E49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E8D769F4-CD86-0981-2338-2D6D226FD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015253"/>
              </p:ext>
            </p:extLst>
          </p:nvPr>
        </p:nvGraphicFramePr>
        <p:xfrm>
          <a:off x="2624145" y="4542961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4FBFFA2-A150-C3AF-2EB5-2867FFFDB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558517"/>
              </p:ext>
            </p:extLst>
          </p:nvPr>
        </p:nvGraphicFramePr>
        <p:xfrm>
          <a:off x="2626717" y="3833732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740753A-9F2D-25E5-71EC-984C41B7B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11358"/>
              </p:ext>
            </p:extLst>
          </p:nvPr>
        </p:nvGraphicFramePr>
        <p:xfrm>
          <a:off x="2626718" y="3112793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9C4D32BE-E236-547F-FE37-6808829B707D}"/>
              </a:ext>
            </a:extLst>
          </p:cNvPr>
          <p:cNvSpPr txBox="1"/>
          <p:nvPr/>
        </p:nvSpPr>
        <p:spPr>
          <a:xfrm>
            <a:off x="2013165" y="4610573"/>
            <a:ext cx="32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د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94B6D93-D224-4460-8DAF-8E3CF5740F6B}"/>
              </a:ext>
            </a:extLst>
          </p:cNvPr>
          <p:cNvSpPr txBox="1"/>
          <p:nvPr/>
        </p:nvSpPr>
        <p:spPr>
          <a:xfrm>
            <a:off x="2127218" y="3832793"/>
            <a:ext cx="33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م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EC8D292-EB08-5920-EC34-D3F0BB1F4751}"/>
              </a:ext>
            </a:extLst>
          </p:cNvPr>
          <p:cNvSpPr txBox="1"/>
          <p:nvPr/>
        </p:nvSpPr>
        <p:spPr>
          <a:xfrm>
            <a:off x="2083855" y="3136612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ر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E3CCB-6208-63F5-0A90-2357751B9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E39A9B3-AC36-7981-048B-3D77490FEA9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من يقوم إلى السبورة ليحدد السطر  (م) ؟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0E90EA2F-40C4-F55D-0431-5ED19EA5BF96}"/>
              </a:ext>
            </a:extLst>
          </p:cNvPr>
          <p:cNvGraphicFramePr>
            <a:graphicFrameLocks noGrp="1"/>
          </p:cNvGraphicFramePr>
          <p:nvPr/>
        </p:nvGraphicFramePr>
        <p:xfrm>
          <a:off x="2624145" y="4542961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73B9A639-5565-A766-7404-CD6D4CCE48FB}"/>
              </a:ext>
            </a:extLst>
          </p:cNvPr>
          <p:cNvGraphicFramePr>
            <a:graphicFrameLocks noGrp="1"/>
          </p:cNvGraphicFramePr>
          <p:nvPr/>
        </p:nvGraphicFramePr>
        <p:xfrm>
          <a:off x="2626717" y="3833732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3D5461DB-73F9-2D0F-9CB2-4ACD01A97D35}"/>
              </a:ext>
            </a:extLst>
          </p:cNvPr>
          <p:cNvGraphicFramePr>
            <a:graphicFrameLocks noGrp="1"/>
          </p:cNvGraphicFramePr>
          <p:nvPr/>
        </p:nvGraphicFramePr>
        <p:xfrm>
          <a:off x="2626718" y="3112793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F77D8DAC-5F31-17EE-4357-DE9611DA2060}"/>
              </a:ext>
            </a:extLst>
          </p:cNvPr>
          <p:cNvSpPr txBox="1"/>
          <p:nvPr/>
        </p:nvSpPr>
        <p:spPr>
          <a:xfrm>
            <a:off x="2013165" y="4610573"/>
            <a:ext cx="32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د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5EFB358-53AD-21C1-6B88-24BB6B78C36C}"/>
              </a:ext>
            </a:extLst>
          </p:cNvPr>
          <p:cNvSpPr txBox="1"/>
          <p:nvPr/>
        </p:nvSpPr>
        <p:spPr>
          <a:xfrm>
            <a:off x="2127218" y="3832793"/>
            <a:ext cx="33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م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D71BB59-B2C0-073D-6427-C6BA3B154DF8}"/>
              </a:ext>
            </a:extLst>
          </p:cNvPr>
          <p:cNvSpPr txBox="1"/>
          <p:nvPr/>
        </p:nvSpPr>
        <p:spPr>
          <a:xfrm>
            <a:off x="2083855" y="3136612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ر</a:t>
            </a:r>
            <a:endParaRPr lang="fr-FR" sz="3200" b="1" dirty="0">
              <a:solidFill>
                <a:srgbClr val="002060"/>
              </a:solidFill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5774972-DC8F-E6B9-B0D0-61987D560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614212"/>
            <a:ext cx="929388" cy="9293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140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6D29A-B511-69E7-B2B5-A59243A7A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A89C21-9538-CAC8-20AA-ABBDBEA74AB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نصحح : هذا هو السطر  (م)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13B8C3-94AD-2314-9916-BC877A510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DB612915-9521-63F8-DA14-8AF240AB46A3}"/>
              </a:ext>
            </a:extLst>
          </p:cNvPr>
          <p:cNvGraphicFramePr>
            <a:graphicFrameLocks noGrp="1"/>
          </p:cNvGraphicFramePr>
          <p:nvPr/>
        </p:nvGraphicFramePr>
        <p:xfrm>
          <a:off x="2624145" y="4542961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52BA0F1-5353-FBC4-EC00-3FB6BE1E0A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533875"/>
              </p:ext>
            </p:extLst>
          </p:nvPr>
        </p:nvGraphicFramePr>
        <p:xfrm>
          <a:off x="2626717" y="3833732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4B8360AD-2A69-15EE-2372-0B8ABDCED379}"/>
              </a:ext>
            </a:extLst>
          </p:cNvPr>
          <p:cNvGraphicFramePr>
            <a:graphicFrameLocks noGrp="1"/>
          </p:cNvGraphicFramePr>
          <p:nvPr/>
        </p:nvGraphicFramePr>
        <p:xfrm>
          <a:off x="2626718" y="3112793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3F20809B-3E36-DD2D-CC12-ABD320FC8A67}"/>
              </a:ext>
            </a:extLst>
          </p:cNvPr>
          <p:cNvSpPr txBox="1"/>
          <p:nvPr/>
        </p:nvSpPr>
        <p:spPr>
          <a:xfrm>
            <a:off x="2013165" y="4610573"/>
            <a:ext cx="32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د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D82E24D-AFD3-F02F-EB36-FD7A8F2F182C}"/>
              </a:ext>
            </a:extLst>
          </p:cNvPr>
          <p:cNvSpPr txBox="1"/>
          <p:nvPr/>
        </p:nvSpPr>
        <p:spPr>
          <a:xfrm>
            <a:off x="2127218" y="3832793"/>
            <a:ext cx="33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م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9357975-5ACE-DCFC-764D-BE30030F2EA5}"/>
              </a:ext>
            </a:extLst>
          </p:cNvPr>
          <p:cNvSpPr txBox="1"/>
          <p:nvPr/>
        </p:nvSpPr>
        <p:spPr>
          <a:xfrm>
            <a:off x="2083855" y="3136612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ر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28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2181496" y="3412579"/>
            <a:ext cx="40882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موضع خانات على  شبكة تربيعية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416570" y="871466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  سنتعلم مع ندى و مجد  كيف نحدد موضع خانات على شبكة تربيعية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-117990" y="849493"/>
            <a:ext cx="7753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تحديد موضع هذه الخانة على الشبكة. سننجز النشاط 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8F9E37-A770-6518-890F-8BFEDF646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695" y="2520592"/>
            <a:ext cx="5252610" cy="245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F17AFF-4AF9-19BC-8DAB-71A42DCBABA8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386B986-FA3E-D7C5-00AC-A7779806C415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العمود  المناسب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A78824B-F07D-EE88-442E-B5ED1ECE1E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52C03B7-4EF8-17F5-81E4-D1024EB3AAB5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1CAF731-6298-0CCF-5514-3DFDE9B824D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 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19DC83C-098B-B232-FDA7-400FB3ECB9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317ADDC-4769-83D1-EB5E-0FF60E5CA4EB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7C90B5D-A208-EE13-9A50-317A6B3D250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 المناسب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6CE7D2EE-673D-3B33-7D30-FE1E715325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070B922-3223-C087-D30F-322122541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81DE2D-F4D8-BA80-32B5-8A4311EBA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0556" y="2881753"/>
            <a:ext cx="5302888" cy="264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رقم العمود المناسب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125E06A-33EC-0580-3550-18A4FA03E004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217E2CC-4DED-207C-6357-E2AF32B89A00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العمود  المناسب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F2414FB-4AD5-8940-E27C-DC963A4801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14C9A80-62CF-15D2-670B-A1A7A96E81C2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E714C05-88B6-0DB7-2C9E-8AB0E76741A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 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7ED6D4E1-D3E5-45DC-EAFF-5E2A643FA1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4F2B246-BC40-07E1-0AE1-10330F4FF2D6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BAA71C3-4C90-F983-67DB-D916102419CD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 المناسب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94AF921-D4A2-3031-E6EE-C391CDCBBC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18022034-FF2B-4A3A-B078-1E6A6EA94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3127E55-FE35-F57D-33BA-A5279BBE1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556" y="2881753"/>
            <a:ext cx="5302888" cy="264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B85F-6233-944B-60F2-2402337CA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E6CFFD-9EA8-A2C6-31A2-F141CE73B964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5D668-930C-107D-533B-F3EBFB0E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370239-32DA-F061-D464-00626437F73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49D5-DE49-F8AC-FFE6-2B92A2FA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3C70617-1B89-DB0D-F45F-582CDB4EEC0C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موضع هذه الخانة هو 3 م . إذن العمود المناسب هو العمود رقم 3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B5B16-3173-3335-3DEE-F3AC1F818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FEDC225-A542-DA1B-4443-58C2C8BA43F0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62ECDFB-47FC-B41F-FAFE-7CD454E10A24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العمود  المناسب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EE42AB0B-D8B9-9905-BEA4-50E06C0710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98D19DF-7396-CACC-DD43-2C307493CF97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530C5C-254B-2796-F0AB-E68795E2FA0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6A70A32-586D-B3B1-4EE9-3F496D7DFD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038DE8D-20E7-D7CF-D76A-8865B335DE60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4F25575-C56E-DEC3-61BF-DED4313FC562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 المناسب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CDF9C24-4EB5-DD22-A4B6-42B5A0B29F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14E36952-FB4F-0211-33C5-C6515D7C1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B2F96F-F9A7-AED4-A5F6-810289578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556" y="2881753"/>
            <a:ext cx="5302888" cy="26416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822348-3771-F3F9-3A4A-C4C91BAD9EC6}"/>
              </a:ext>
            </a:extLst>
          </p:cNvPr>
          <p:cNvSpPr/>
          <p:nvPr/>
        </p:nvSpPr>
        <p:spPr>
          <a:xfrm rot="5400000">
            <a:off x="4714423" y="3865206"/>
            <a:ext cx="1962901" cy="4844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9F4AEB97-A101-0846-46A1-423E7FFA1D1A}"/>
              </a:ext>
            </a:extLst>
          </p:cNvPr>
          <p:cNvSpPr/>
          <p:nvPr/>
        </p:nvSpPr>
        <p:spPr>
          <a:xfrm>
            <a:off x="5582398" y="5433588"/>
            <a:ext cx="296702" cy="44516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 : haut 29">
            <a:extLst>
              <a:ext uri="{FF2B5EF4-FFF2-40B4-BE49-F238E27FC236}">
                <a16:creationId xmlns:a16="http://schemas.microsoft.com/office/drawing/2014/main" id="{D83F6EE9-25E2-FB47-FDD8-09F1D4F8429D}"/>
              </a:ext>
            </a:extLst>
          </p:cNvPr>
          <p:cNvSpPr/>
          <p:nvPr/>
        </p:nvSpPr>
        <p:spPr>
          <a:xfrm rot="10349494">
            <a:off x="2737486" y="3047758"/>
            <a:ext cx="296702" cy="44516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83812-3A05-82A8-EC14-B135EB6F8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3FFD144-762A-2E36-4A52-B17A25AFC45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الثانية؟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B567DF-BAEB-372E-F219-137BEA07D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5DDA835-A5F5-9FFD-98AB-9F1C8D636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57FAA4-292B-8247-9939-DB1FCE773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0A848BAF-AA1F-A64A-83BA-E6DB48AC2049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AFDEBFC-0D08-982E-D733-83C3C7AAB2E8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العمود 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المناسب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7A605E1-B8F4-E6B5-99E6-0D9B8C0B1D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5C91423-FBC9-5BB2-2E8B-4C395738B173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EE31101-2016-65A5-A8F9-DF9DEBFEBB5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62F8F14A-7C33-E72D-8252-A84DDBED87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CA7D3BE-75FF-6F02-837D-0754B619A34B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472DE31-DC58-8F23-1D13-DE3B31F6F1B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 المناسب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9BD6873A-50D0-7791-DB50-B121070277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CC2A72A-2DCA-C465-EED3-660DC6DD7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0556" y="2881753"/>
            <a:ext cx="5302888" cy="26416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D5933E-BEFF-1DD0-76E0-FF7E99013725}"/>
              </a:ext>
            </a:extLst>
          </p:cNvPr>
          <p:cNvSpPr/>
          <p:nvPr/>
        </p:nvSpPr>
        <p:spPr>
          <a:xfrm rot="5400000">
            <a:off x="4714423" y="3865206"/>
            <a:ext cx="1962901" cy="484437"/>
          </a:xfrm>
          <a:prstGeom prst="rect">
            <a:avLst/>
          </a:prstGeom>
          <a:noFill/>
          <a:ln w="28575">
            <a:solidFill>
              <a:srgbClr val="3A8F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53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252E-B2AC-8705-46D9-4B53981C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24650B9-6330-668E-5CEE-79EBDA80777D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على الألواح حرف السطر المناسب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145B4-6CA6-7158-19FE-DACD57418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1846BC-A677-80F0-D48E-00BDB68BB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556" y="2881753"/>
            <a:ext cx="5302888" cy="264168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8602926-D9D8-52CF-A8BE-5D69EB252655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8EEFF62-4580-C63A-5653-B342F3C9CA5C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العمود 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المناسب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4D587352-699F-D619-7B6C-16605DE06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67E170-DE80-6107-68E7-01ABD57481EC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E23315-2A78-92D1-85F8-EA92F835A26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9B17527-F8EC-566B-2A21-584E478E3A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837ACF6-95A0-9A57-E0A2-D110A952D4E0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5A4AC7B-0A40-2844-B491-9B461D74266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 المناسب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4195C9A-2BBA-6F14-2E95-164D1654A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3C3450A-F3C3-7E07-645B-EC199D14661F}"/>
              </a:ext>
            </a:extLst>
          </p:cNvPr>
          <p:cNvSpPr/>
          <p:nvPr/>
        </p:nvSpPr>
        <p:spPr>
          <a:xfrm rot="5400000">
            <a:off x="4714423" y="3865206"/>
            <a:ext cx="1962901" cy="484437"/>
          </a:xfrm>
          <a:prstGeom prst="rect">
            <a:avLst/>
          </a:prstGeom>
          <a:noFill/>
          <a:ln w="28575">
            <a:solidFill>
              <a:srgbClr val="3A8F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9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771A5-E211-E6C4-B817-F77578AD2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31921B-8C6C-D387-6F85-0B16B5DCDCA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136016-C83D-F8B3-BC28-BCBD8CE7F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E9B550-1D52-C375-65CC-59F8D53CE9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8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898B2-501F-B32E-0EE4-5C4B98ECD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4850BA9-0615-D644-B998-DF54605BD4E9}"/>
              </a:ext>
            </a:extLst>
          </p:cNvPr>
          <p:cNvSpPr txBox="1"/>
          <p:nvPr/>
        </p:nvSpPr>
        <p:spPr>
          <a:xfrm>
            <a:off x="175364" y="854523"/>
            <a:ext cx="7496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موضع الخانة هو </a:t>
            </a:r>
            <a:r>
              <a:rPr lang="a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م.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 حرف السطر المناسب هو : م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B782FF-AA08-E450-72A1-31CE604F3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C424844F-5CCF-E8B6-5999-06E429CE073C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44C1F2F-4F16-A344-7E91-1C37BDD2220D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العمود 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المناسب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9016795-DD8E-4340-D1D3-DEB7924278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0C2DF2E-FA3C-4A51-1C25-F79D3993A164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5FA88D0-5016-3EC7-1DD0-8EC39FA31F2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1DD8133A-A2DA-DE64-0D68-7DCF8501EB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BDDF235-34C3-8E2D-F30F-BF1DB4D2F108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4E988E8-1883-D866-0962-3E78D5634630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 المناسب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B6414CC4-2E12-3BE3-F0B3-1EABDDBA46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22967D0-A15C-3DFF-1588-2ED61193B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556" y="2881753"/>
            <a:ext cx="5302888" cy="26416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DFD966-7D01-8BC1-A9F2-BA4BF37B60ED}"/>
              </a:ext>
            </a:extLst>
          </p:cNvPr>
          <p:cNvSpPr/>
          <p:nvPr/>
        </p:nvSpPr>
        <p:spPr>
          <a:xfrm rot="5400000">
            <a:off x="4714423" y="3865206"/>
            <a:ext cx="1962901" cy="484437"/>
          </a:xfrm>
          <a:prstGeom prst="rect">
            <a:avLst/>
          </a:prstGeom>
          <a:noFill/>
          <a:ln w="28575">
            <a:solidFill>
              <a:srgbClr val="3A8F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4" name="Flèche : haut 3">
            <a:extLst>
              <a:ext uri="{FF2B5EF4-FFF2-40B4-BE49-F238E27FC236}">
                <a16:creationId xmlns:a16="http://schemas.microsoft.com/office/drawing/2014/main" id="{0B7D2554-6BDD-C39C-0D96-0C588B26520F}"/>
              </a:ext>
            </a:extLst>
          </p:cNvPr>
          <p:cNvSpPr/>
          <p:nvPr/>
        </p:nvSpPr>
        <p:spPr>
          <a:xfrm rot="8192001">
            <a:off x="2297090" y="3355182"/>
            <a:ext cx="296702" cy="44516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haut 2">
            <a:extLst>
              <a:ext uri="{FF2B5EF4-FFF2-40B4-BE49-F238E27FC236}">
                <a16:creationId xmlns:a16="http://schemas.microsoft.com/office/drawing/2014/main" id="{2782852B-969F-355D-193B-4801B0506518}"/>
              </a:ext>
            </a:extLst>
          </p:cNvPr>
          <p:cNvSpPr/>
          <p:nvPr/>
        </p:nvSpPr>
        <p:spPr>
          <a:xfrm rot="5600280">
            <a:off x="3700620" y="4141072"/>
            <a:ext cx="296702" cy="44516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0ADD3A-1832-EE79-EF13-1AA7A89043B1}"/>
              </a:ext>
            </a:extLst>
          </p:cNvPr>
          <p:cNvSpPr/>
          <p:nvPr/>
        </p:nvSpPr>
        <p:spPr>
          <a:xfrm rot="10800000">
            <a:off x="4483590" y="4110803"/>
            <a:ext cx="2427572" cy="4844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96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C1C38-A393-0EF7-CD0D-9423B0C95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60E7BC-70CC-963B-BF4A-6F64812ADE11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92DD2-A9A3-C346-561A-C8A0DF35C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982911-A8AC-2B51-0A36-B2057CA18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4ECA8A-20BC-4470-DA66-50CBEBFBA892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E3FF67D-4F19-263A-1D58-A0D0AA748ADF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العمود  المناسب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444075A2-5F5D-7BEF-D563-04510BDBE0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75A8D22-CF53-C526-5ABD-F71F594A88F7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E42ED0C-32C8-442C-55E1-3D6597D0410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التقاطع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CCEDF115-E9DC-64BE-C369-2079D75FE5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5D5A70-187A-817E-9087-F9BF14F32C17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1C8D53B-7984-2DE3-A630-E4BD061DDEC8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المناسب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BF80F0A9-8392-FBBB-AF98-3B8A9AF9EE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61B850C-786B-E5E2-EDC0-6EA57F09A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556" y="2881753"/>
            <a:ext cx="5302888" cy="26416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CB7932-7684-4658-03D3-004977FC822A}"/>
              </a:ext>
            </a:extLst>
          </p:cNvPr>
          <p:cNvSpPr/>
          <p:nvPr/>
        </p:nvSpPr>
        <p:spPr>
          <a:xfrm rot="5400000">
            <a:off x="4714423" y="3865206"/>
            <a:ext cx="1962901" cy="484437"/>
          </a:xfrm>
          <a:prstGeom prst="rect">
            <a:avLst/>
          </a:prstGeom>
          <a:noFill/>
          <a:ln w="28575">
            <a:solidFill>
              <a:srgbClr val="3A8F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9AD122-E91B-036E-A9A0-5EEA39AF7B62}"/>
              </a:ext>
            </a:extLst>
          </p:cNvPr>
          <p:cNvSpPr/>
          <p:nvPr/>
        </p:nvSpPr>
        <p:spPr>
          <a:xfrm rot="10800000">
            <a:off x="4483590" y="4110803"/>
            <a:ext cx="2427572" cy="484437"/>
          </a:xfrm>
          <a:prstGeom prst="rect">
            <a:avLst/>
          </a:prstGeom>
          <a:noFill/>
          <a:ln w="28575">
            <a:solidFill>
              <a:srgbClr val="3A8F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96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9E13C-00A0-E294-A948-9B8DF8373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C35D004-6042-D684-303C-E67AF3E1B05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خانة التقاطع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A53B6F4-2B57-06EF-C328-07F97E7D1CBC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316457E-C43F-264D-712E-7C815CF804C4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العمود  المناسب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DCBAC3B8-7020-C1CF-C3B7-C7962F2FBA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7CE71A-3440-D4E0-3A7D-CF99E19B6088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8C45046-727D-C359-6B8E-091905526EA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التقاطع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651B3D42-3DD0-FB16-DEA9-5BE1059414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B6A4165-C6B6-A496-1F43-29D6BE737995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FD61500-93F8-38C0-B5BD-98637D4E726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المناسب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4CF55D9-61D2-B1B3-F4F3-D4EEEFC9E7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8A1F0BB-370E-55FB-FDFC-0A4C6D10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556" y="2881753"/>
            <a:ext cx="5302888" cy="26416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5CBA14C-DA50-332F-E3CD-72EDE7AD2CE0}"/>
              </a:ext>
            </a:extLst>
          </p:cNvPr>
          <p:cNvSpPr/>
          <p:nvPr/>
        </p:nvSpPr>
        <p:spPr>
          <a:xfrm rot="5400000">
            <a:off x="4714423" y="3865206"/>
            <a:ext cx="1962901" cy="484437"/>
          </a:xfrm>
          <a:prstGeom prst="rect">
            <a:avLst/>
          </a:prstGeom>
          <a:noFill/>
          <a:ln w="28575">
            <a:solidFill>
              <a:srgbClr val="3A8F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6AC55D-8182-DB80-686F-D740A09EC1A7}"/>
              </a:ext>
            </a:extLst>
          </p:cNvPr>
          <p:cNvSpPr/>
          <p:nvPr/>
        </p:nvSpPr>
        <p:spPr>
          <a:xfrm rot="10800000">
            <a:off x="4483590" y="4110803"/>
            <a:ext cx="2427572" cy="484437"/>
          </a:xfrm>
          <a:prstGeom prst="rect">
            <a:avLst/>
          </a:prstGeom>
          <a:noFill/>
          <a:ln w="28575">
            <a:solidFill>
              <a:srgbClr val="3A8F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8B1804-F402-72FE-5789-523872246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614212"/>
            <a:ext cx="929388" cy="9293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3382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EA41-F29C-DC34-C682-152BEF473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E2783-2972-9DEE-F951-0B346E3DAAF0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 هذه خانة تقاطع العمود رقم 3 والسطر  (م) ،نلونها باللون الأصفر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4F494D-FD5F-59C9-459E-33778A57E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D5228455-C359-2176-B2A1-5842D6432212}"/>
              </a:ext>
            </a:extLst>
          </p:cNvPr>
          <p:cNvGrpSpPr/>
          <p:nvPr/>
        </p:nvGrpSpPr>
        <p:grpSpPr>
          <a:xfrm>
            <a:off x="6150077" y="1825418"/>
            <a:ext cx="1786993" cy="442468"/>
            <a:chOff x="6150077" y="1825418"/>
            <a:chExt cx="1786993" cy="44246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ABF752B-E918-9EE1-FF75-23D26D467AED}"/>
                </a:ext>
              </a:extLst>
            </p:cNvPr>
            <p:cNvSpPr/>
            <p:nvPr/>
          </p:nvSpPr>
          <p:spPr>
            <a:xfrm>
              <a:off x="6150077" y="1825418"/>
              <a:ext cx="1335752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العمود  المناسب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C04DFAE4-3A54-341F-5BA2-A4F1A970EF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18045CA-7842-9B14-BB95-6F5C7F6E4716}"/>
              </a:ext>
            </a:extLst>
          </p:cNvPr>
          <p:cNvGrpSpPr/>
          <p:nvPr/>
        </p:nvGrpSpPr>
        <p:grpSpPr>
          <a:xfrm>
            <a:off x="866018" y="1825418"/>
            <a:ext cx="2019819" cy="442468"/>
            <a:chOff x="866018" y="1825418"/>
            <a:chExt cx="2019819" cy="442468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4561F1E-41FC-933D-205C-54EF55C5305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خانة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التقاطع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A8EAD597-15AD-B3FB-CD01-A026DA12AA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9487F5C2-FA0E-46D4-F70D-8CDB0007B3D5}"/>
              </a:ext>
            </a:extLst>
          </p:cNvPr>
          <p:cNvGrpSpPr/>
          <p:nvPr/>
        </p:nvGrpSpPr>
        <p:grpSpPr>
          <a:xfrm>
            <a:off x="3541008" y="1825418"/>
            <a:ext cx="2144233" cy="442468"/>
            <a:chOff x="3289342" y="1825418"/>
            <a:chExt cx="2144233" cy="442468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5B5A3DE2-72B7-B9AD-DB14-F1D4279F7C3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السطر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المناسب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A2B2709-1193-6862-EB9C-2308CA841C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9FDED0C0-F5FB-9E6A-2FE1-DCA049A82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391" y="2685298"/>
            <a:ext cx="5325218" cy="28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4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موضع الخانة الحمراء باتباع نفس الخطوات ؟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3D4CEC6-6790-D619-D6EB-53EF77FA7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880" y="2399091"/>
            <a:ext cx="6432241" cy="3070469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BC66BE7-8C7F-C59C-7A6C-2B25A57C9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614212"/>
            <a:ext cx="929388" cy="9293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55840-38FC-A526-8E6D-132FFD584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5A6B6E-1FF5-21FD-D1DF-374F81F32D6D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موضع الخانة الحمراء هو تقاطع العمود 4 و السطر (م  )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56CF82-9897-284F-A0CE-0DA95C2E5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4B124E-6B98-10A6-A562-A7BFB10B1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416" y="2287791"/>
            <a:ext cx="6573167" cy="32294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2753E7-EC3F-DAF2-0875-243E8B5FC15C}"/>
              </a:ext>
            </a:extLst>
          </p:cNvPr>
          <p:cNvSpPr/>
          <p:nvPr/>
        </p:nvSpPr>
        <p:spPr>
          <a:xfrm>
            <a:off x="4508200" y="3881238"/>
            <a:ext cx="3170435" cy="6303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F558F3-6C86-6DAC-9377-39AFF257640D}"/>
              </a:ext>
            </a:extLst>
          </p:cNvPr>
          <p:cNvSpPr/>
          <p:nvPr/>
        </p:nvSpPr>
        <p:spPr>
          <a:xfrm rot="5400000">
            <a:off x="5496221" y="3563800"/>
            <a:ext cx="2477390" cy="6303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47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62BEB-F933-FEDC-0D9C-39ABDE5A4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BEAB319-16A0-729B-C231-459AA1C83645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موضع الخانة الزرقاء باتباع نفس الخطوات ؟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1373A2-09D4-46B9-7E01-595DA83C6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416" y="2287791"/>
            <a:ext cx="6573167" cy="3229426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C2FA922-FF21-FD9B-6C29-8ABD3C8CD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614212"/>
            <a:ext cx="929388" cy="9293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857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6DAFA-C2FA-4AA1-4E85-A523A540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8D23E9-40D2-B8DB-1FEA-C549CB2F3242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موضع الخانة الزرقاء هو تقاطع العمود رقم 2 و السطر (د)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87878C-E03D-F453-89D4-E1659A41B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E2E332-1695-F2E6-A820-5E8C1DAA2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100" y="2307494"/>
            <a:ext cx="6801799" cy="30388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88D964-45FE-7A0A-76A0-14C46B296F29}"/>
              </a:ext>
            </a:extLst>
          </p:cNvPr>
          <p:cNvSpPr/>
          <p:nvPr/>
        </p:nvSpPr>
        <p:spPr>
          <a:xfrm rot="5400000">
            <a:off x="4184972" y="3464825"/>
            <a:ext cx="2348545" cy="6303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7AF2DB-CE33-5AA6-E785-288FBB9AB4AC}"/>
              </a:ext>
            </a:extLst>
          </p:cNvPr>
          <p:cNvSpPr/>
          <p:nvPr/>
        </p:nvSpPr>
        <p:spPr>
          <a:xfrm>
            <a:off x="4433711" y="4412873"/>
            <a:ext cx="3086028" cy="5654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6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759782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53 سنطبق ما تعلمناه  في  النشاط رقم 4؛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8FD283E-86FB-B96B-9905-7F07893FC469}"/>
              </a:ext>
            </a:extLst>
          </p:cNvPr>
          <p:cNvGrpSpPr/>
          <p:nvPr/>
        </p:nvGrpSpPr>
        <p:grpSpPr>
          <a:xfrm>
            <a:off x="1213274" y="1881579"/>
            <a:ext cx="5781819" cy="3958710"/>
            <a:chOff x="1433254" y="2314716"/>
            <a:chExt cx="5781819" cy="395871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FBBCF58-F234-E4B9-2DC6-706B86D1B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6529" y="2314716"/>
              <a:ext cx="2908544" cy="395871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30D11AC-2849-30B4-3855-C46F2736A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3254" y="2314716"/>
              <a:ext cx="2908544" cy="3958710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213274" y="2007692"/>
            <a:ext cx="2775515" cy="1216771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9A53AC-8D5F-488B-530C-C12392000B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598" y="2814424"/>
            <a:ext cx="5677705" cy="199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9AA5E1-FF6D-9FA5-D3DA-F4EFC193D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83" y="2598616"/>
            <a:ext cx="6870023" cy="249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53.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1F5744-5C61-DE16-CCB0-2314457A5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3274" y="1881579"/>
            <a:ext cx="2908544" cy="395871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139825" y="3307209"/>
            <a:ext cx="2909456" cy="1037331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F39016-8153-CBD4-AEC6-386C1F90E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636554"/>
            <a:ext cx="6870023" cy="240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B1D59-4DCA-A196-5061-4D1152E08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265087-91E7-8636-8082-AADD41360A1F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E8D605-2964-B85E-9268-1719BCB22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C68E41D-B055-3B3D-6765-93ADB34E7CDA}"/>
              </a:ext>
            </a:extLst>
          </p:cNvPr>
          <p:cNvCxnSpPr/>
          <p:nvPr/>
        </p:nvCxnSpPr>
        <p:spPr>
          <a:xfrm>
            <a:off x="1419726" y="3308684"/>
            <a:ext cx="3741821" cy="7820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FFB3EF1-FFFF-5630-4463-BEF08A529626}"/>
              </a:ext>
            </a:extLst>
          </p:cNvPr>
          <p:cNvCxnSpPr/>
          <p:nvPr/>
        </p:nvCxnSpPr>
        <p:spPr>
          <a:xfrm flipH="1">
            <a:off x="1419726" y="3308684"/>
            <a:ext cx="1973179" cy="7820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E4F7F5B-BD2A-4553-F17A-94A9154B3A92}"/>
              </a:ext>
            </a:extLst>
          </p:cNvPr>
          <p:cNvCxnSpPr/>
          <p:nvPr/>
        </p:nvCxnSpPr>
        <p:spPr>
          <a:xfrm>
            <a:off x="5390147" y="3308684"/>
            <a:ext cx="1997242" cy="7820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2763EE8-91F5-92BC-F942-CB4FDDA162C3}"/>
              </a:ext>
            </a:extLst>
          </p:cNvPr>
          <p:cNvCxnSpPr/>
          <p:nvPr/>
        </p:nvCxnSpPr>
        <p:spPr>
          <a:xfrm flipH="1">
            <a:off x="3392905" y="3308684"/>
            <a:ext cx="3994484" cy="7820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EE7C025-EEF2-9D40-A1F3-90C2277CD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986" y="2473340"/>
            <a:ext cx="6870023" cy="245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6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52 و53</a:t>
            </a:r>
            <a:r>
              <a:rPr lang="ar-MA" sz="1600" b="1" dirty="0">
                <a:solidFill>
                  <a:srgbClr val="838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3B3E9FE-B575-CAAC-8DB5-72F204303510}"/>
              </a:ext>
            </a:extLst>
          </p:cNvPr>
          <p:cNvGrpSpPr/>
          <p:nvPr/>
        </p:nvGrpSpPr>
        <p:grpSpPr>
          <a:xfrm>
            <a:off x="1681091" y="1881579"/>
            <a:ext cx="5781819" cy="3958710"/>
            <a:chOff x="1433254" y="2314716"/>
            <a:chExt cx="5781819" cy="395871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26C1424-6B96-A0DB-BE12-B122CBB2D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6529" y="2314716"/>
              <a:ext cx="2908544" cy="395871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BD3CB20-545A-893D-1BAB-5956AC58A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3254" y="2314716"/>
              <a:ext cx="2908544" cy="3958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17494</TotalTime>
  <Words>999</Words>
  <Application>Microsoft Office PowerPoint</Application>
  <PresentationFormat>Affichage à l'écran (4:3)</PresentationFormat>
  <Paragraphs>288</Paragraphs>
  <Slides>66</Slides>
  <Notes>16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66</vt:i4>
      </vt:variant>
    </vt:vector>
  </HeadingPairs>
  <TitlesOfParts>
    <vt:vector size="80" baseType="lpstr">
      <vt:lpstr>Dosis</vt:lpstr>
      <vt:lpstr>Aptos Display</vt:lpstr>
      <vt:lpstr>Dosis SemiBold</vt:lpstr>
      <vt:lpstr>Calibri</vt:lpstr>
      <vt:lpstr>Wingdings</vt:lpstr>
      <vt:lpstr>DengXian</vt:lpstr>
      <vt:lpstr>Aptos</vt:lpstr>
      <vt:lpstr>Arial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185</cp:revision>
  <cp:lastPrinted>2025-08-13T10:11:39Z</cp:lastPrinted>
  <dcterms:created xsi:type="dcterms:W3CDTF">2025-08-01T12:31:49Z</dcterms:created>
  <dcterms:modified xsi:type="dcterms:W3CDTF">2025-11-23T14:17:12Z</dcterms:modified>
</cp:coreProperties>
</file>