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</p:sldMasterIdLst>
  <p:notesMasterIdLst>
    <p:notesMasterId r:id="rId48"/>
  </p:notesMasterIdLst>
  <p:sldIdLst>
    <p:sldId id="257" r:id="rId15"/>
    <p:sldId id="1029" r:id="rId16"/>
    <p:sldId id="951" r:id="rId17"/>
    <p:sldId id="1110" r:id="rId18"/>
    <p:sldId id="798" r:id="rId19"/>
    <p:sldId id="799" r:id="rId20"/>
    <p:sldId id="917" r:id="rId21"/>
    <p:sldId id="899" r:id="rId22"/>
    <p:sldId id="953" r:id="rId23"/>
    <p:sldId id="844" r:id="rId24"/>
    <p:sldId id="850" r:id="rId25"/>
    <p:sldId id="800" r:id="rId26"/>
    <p:sldId id="1011" r:id="rId27"/>
    <p:sldId id="1088" r:id="rId28"/>
    <p:sldId id="1089" r:id="rId29"/>
    <p:sldId id="1086" r:id="rId30"/>
    <p:sldId id="1040" r:id="rId31"/>
    <p:sldId id="1087" r:id="rId32"/>
    <p:sldId id="1012" r:id="rId33"/>
    <p:sldId id="1010" r:id="rId34"/>
    <p:sldId id="995" r:id="rId35"/>
    <p:sldId id="1006" r:id="rId36"/>
    <p:sldId id="1007" r:id="rId37"/>
    <p:sldId id="1008" r:id="rId38"/>
    <p:sldId id="1009" r:id="rId39"/>
    <p:sldId id="1013" r:id="rId40"/>
    <p:sldId id="1014" r:id="rId41"/>
    <p:sldId id="1015" r:id="rId42"/>
    <p:sldId id="1016" r:id="rId43"/>
    <p:sldId id="1091" r:id="rId44"/>
    <p:sldId id="1092" r:id="rId45"/>
    <p:sldId id="1094" r:id="rId46"/>
    <p:sldId id="1095" r:id="rId47"/>
  </p:sldIdLst>
  <p:sldSz cx="9144000" cy="6858000" type="screen4x3"/>
  <p:notesSz cx="6735763" cy="9866313"/>
  <p:embeddedFontLst>
    <p:embeddedFont>
      <p:font typeface="Dosis" pitchFamily="2" charset="0"/>
      <p:regular r:id="rId49"/>
      <p:bold r:id="rId50"/>
    </p:embeddedFont>
    <p:embeddedFont>
      <p:font typeface="Dosis ExtraBold" pitchFamily="2" charset="0"/>
      <p:bold r:id="rId51"/>
    </p:embeddedFont>
    <p:embeddedFont>
      <p:font typeface="Dosis Medium" pitchFamily="2" charset="0"/>
      <p:regular r:id="rId52"/>
    </p:embeddedFont>
    <p:embeddedFont>
      <p:font typeface="Dosis SemiBold" pitchFamily="2" charset="0"/>
      <p:bold r:id="rId5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B5377"/>
    <a:srgbClr val="424D7B"/>
    <a:srgbClr val="565F88"/>
    <a:srgbClr val="F26553"/>
    <a:srgbClr val="E84234"/>
    <a:srgbClr val="2AB6D7"/>
    <a:srgbClr val="55B7DE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87607" autoAdjust="0"/>
  </p:normalViewPr>
  <p:slideViewPr>
    <p:cSldViewPr snapToGrid="0">
      <p:cViewPr varScale="1">
        <p:scale>
          <a:sx n="61" d="100"/>
          <a:sy n="61" d="100"/>
        </p:scale>
        <p:origin x="1590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font" Target="fonts/font2.fntdata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font" Target="fonts/font5.fntdata"/><Relationship Id="rId58" Type="http://schemas.microsoft.com/office/2018/10/relationships/authors" Target="author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notesMaster" Target="notesMasters/notesMaster1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font" Target="fonts/font1.fntdata"/><Relationship Id="rId57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font" Target="fonts/font4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315060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33174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965806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014478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848117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00388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4905995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771289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04478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470143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0751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8"/>
            <a:ext cx="1575884" cy="3061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597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312000" y="209732"/>
            <a:ext cx="16756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919095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7268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5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2.xml"/><Relationship Id="rId11" Type="http://schemas.openxmlformats.org/officeDocument/2006/relationships/image" Target="../media/image39.png"/><Relationship Id="rId5" Type="http://schemas.openxmlformats.org/officeDocument/2006/relationships/image" Target="../media/image47.png"/><Relationship Id="rId10" Type="http://schemas.openxmlformats.org/officeDocument/2006/relationships/image" Target="../media/image38.png"/><Relationship Id="rId4" Type="http://schemas.openxmlformats.org/officeDocument/2006/relationships/customXml" Target="../ink/ink1.xml"/><Relationship Id="rId9" Type="http://schemas.openxmlformats.org/officeDocument/2006/relationships/image" Target="../media/image30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4.xml"/><Relationship Id="rId11" Type="http://schemas.openxmlformats.org/officeDocument/2006/relationships/image" Target="../media/image39.png"/><Relationship Id="rId5" Type="http://schemas.openxmlformats.org/officeDocument/2006/relationships/image" Target="../media/image47.png"/><Relationship Id="rId10" Type="http://schemas.openxmlformats.org/officeDocument/2006/relationships/image" Target="../media/image38.png"/><Relationship Id="rId4" Type="http://schemas.openxmlformats.org/officeDocument/2006/relationships/customXml" Target="../ink/ink3.xml"/><Relationship Id="rId9" Type="http://schemas.openxmlformats.org/officeDocument/2006/relationships/image" Target="../media/image30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../media/image48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02.xml"/><Relationship Id="rId6" Type="http://schemas.openxmlformats.org/officeDocument/2006/relationships/customXml" Target="../ink/ink6.xml"/><Relationship Id="rId5" Type="http://schemas.openxmlformats.org/officeDocument/2006/relationships/image" Target="../media/image470.png"/><Relationship Id="rId10" Type="http://schemas.openxmlformats.org/officeDocument/2006/relationships/image" Target="../media/image15.png"/><Relationship Id="rId9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6.png"/><Relationship Id="rId5" Type="http://schemas.openxmlformats.org/officeDocument/2006/relationships/image" Target="../media/image28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585146A-638A-FB27-0064-FD9BB4370D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  <a:endParaRPr lang="fr-MA" sz="3200" dirty="0">
              <a:solidFill>
                <a:srgbClr val="424D7B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046A8ABE-0E94-ABA0-C14F-D62436A3D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810" y="2540650"/>
            <a:ext cx="1967348" cy="304115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976ADE7-06AF-C6B0-1C4E-77652E4051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0158" y="2540650"/>
            <a:ext cx="2248707" cy="300019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231E0A-B4FD-4824-B3CB-2CA55D37CB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8865" y="2540649"/>
            <a:ext cx="2179248" cy="304115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6272DAD-D532-19B8-D2C1-1F074D7D48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489" y="2540650"/>
            <a:ext cx="2053295" cy="304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5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(fluidité)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1)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B0A203-BE29-E955-7502-CB25154D7C78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B6629BD-3580-2994-C40B-0C6F424B622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84A04DD-1559-9F22-2691-2AA65052239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BD95F10D-0CC6-C679-F6C1-AC6F9486A1C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A67E90E4-2E36-0201-BC24-929737FD7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350" y="3457337"/>
            <a:ext cx="3828620" cy="135952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1658F6B-1565-05A1-9E64-F681A91A6C5B}"/>
              </a:ext>
            </a:extLst>
          </p:cNvPr>
          <p:cNvSpPr txBox="1"/>
          <p:nvPr/>
        </p:nvSpPr>
        <p:spPr>
          <a:xfrm>
            <a:off x="5059251" y="4079405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73F422DC-5F82-3E46-1978-D01E0B3E5E7C}"/>
              </a:ext>
            </a:extLst>
          </p:cNvPr>
          <p:cNvSpPr/>
          <p:nvPr/>
        </p:nvSpPr>
        <p:spPr>
          <a:xfrm>
            <a:off x="4951350" y="348208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31429A2-9C4A-3DA7-E40C-28D80259F19F}"/>
              </a:ext>
            </a:extLst>
          </p:cNvPr>
          <p:cNvSpPr/>
          <p:nvPr/>
        </p:nvSpPr>
        <p:spPr>
          <a:xfrm>
            <a:off x="4735350" y="220251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rganigramme : Terminateur 18">
            <a:extLst>
              <a:ext uri="{FF2B5EF4-FFF2-40B4-BE49-F238E27FC236}">
                <a16:creationId xmlns:a16="http://schemas.microsoft.com/office/drawing/2014/main" id="{5690D11F-319A-148C-2A95-80613A142204}"/>
              </a:ext>
            </a:extLst>
          </p:cNvPr>
          <p:cNvSpPr/>
          <p:nvPr/>
        </p:nvSpPr>
        <p:spPr>
          <a:xfrm>
            <a:off x="4951350" y="195051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589F9940-EB89-75B5-F288-1CFDB009595B}"/>
              </a:ext>
            </a:extLst>
          </p:cNvPr>
          <p:cNvSpPr txBox="1">
            <a:spLocks/>
          </p:cNvSpPr>
          <p:nvPr/>
        </p:nvSpPr>
        <p:spPr>
          <a:xfrm>
            <a:off x="4915350" y="240521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>
                <a:tab pos="25066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>
                <a:tab pos="25066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2)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>
                <a:tab pos="2506663" algn="l"/>
              </a:tabLst>
              <a:defRPr/>
            </a:pPr>
            <a:r>
              <a:rPr lang="fr-FR"/>
              <a:t>DNL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D6530E-68DE-A2B9-480C-9C3941EC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198645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Écrire un texte.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300287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19602" y="2695829"/>
            <a:ext cx="547419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d’un voisin.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6796" y="1935719"/>
            <a:ext cx="540000" cy="540000"/>
          </a:xfrm>
          <a:prstGeom prst="rect">
            <a:avLst/>
          </a:prstGeom>
          <a:noFill/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0C5CD2-C847-A7AF-29FD-8B496947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4974" y="364708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C63FCF6-6D92-2819-8A99-139755A08E12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D6AFD9-1143-CE49-A11B-2285028BB4A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BBF173-B72D-4EB5-311C-E7E1A179B08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CC63CD-F096-45F5-2666-90C2BABB068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DEEF793-A705-420A-2C4F-10D51163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04F33B5-B473-67D6-4A24-0FDAF03BB1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0B090C4-BCD9-D3FA-1825-B68D598A7D1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EFDF2E-3DCB-7E67-7E72-36E9061BD2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171188-1B2E-67CE-5D26-EE10849FD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FD0C4CBB-54CE-1745-BECE-79A80B44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Aujourd’hui nous allons apprendre à parler d’un voisin ou d’une voisine. Écoutez bien.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50C200-7498-F16D-3F62-B994AA64D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143609-6703-C9A9-BE3A-14FA84581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BF21-3E87-08A8-01ED-95DD0081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47223FC-B035-7D23-5EB0-487DB697A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18F34C7E-11CA-4C3C-B337-AFAF842D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875EA0F-5770-3353-C127-8862F5E9B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Script oral 5-6AP_Sem3_S5">
            <a:hlinkClick r:id="" action="ppaction://media"/>
            <a:extLst>
              <a:ext uri="{FF2B5EF4-FFF2-40B4-BE49-F238E27FC236}">
                <a16:creationId xmlns:a16="http://schemas.microsoft.com/office/drawing/2014/main" id="{C3090AF7-8994-BD30-C554-98530BE62D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7545" y="1911907"/>
            <a:ext cx="7528910" cy="423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46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8">
            <a:extLst>
              <a:ext uri="{FF2B5EF4-FFF2-40B4-BE49-F238E27FC236}">
                <a16:creationId xmlns:a16="http://schemas.microsoft.com/office/drawing/2014/main" id="{23BEAFB7-5FEC-96A8-EDAE-BD0902AF0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0558" y="756000"/>
            <a:ext cx="6821441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votre tour ! Qui veut passer au tableau pour prendre la parole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D9C33F3-C02F-1560-086E-A5E06C1AB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8E1ABC-B141-2375-74CA-779131D3989D}"/>
              </a:ext>
            </a:extLst>
          </p:cNvPr>
          <p:cNvSpPr/>
          <p:nvPr/>
        </p:nvSpPr>
        <p:spPr>
          <a:xfrm>
            <a:off x="2357289" y="3568180"/>
            <a:ext cx="6227379" cy="1744800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384C3C9-2790-9786-DCE2-5C222865B441}"/>
              </a:ext>
            </a:extLst>
          </p:cNvPr>
          <p:cNvSpPr txBox="1"/>
          <p:nvPr/>
        </p:nvSpPr>
        <p:spPr>
          <a:xfrm>
            <a:off x="2559387" y="3767958"/>
            <a:ext cx="6227379" cy="95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C’est ______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[ une personne] </a:t>
            </a: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qui habite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_________ 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 un lieu].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lvl="0">
              <a:lnSpc>
                <a:spcPct val="150000"/>
              </a:lnSpc>
              <a:defRPr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Mon voisin est _____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[description]  </a:t>
            </a: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et  _____ 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[description].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EA0AE45-6790-8871-204C-36E998D9E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364" y="3242028"/>
            <a:ext cx="1598069" cy="239710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0B18F9A-6F2C-6EB8-2F61-0124BD4AB13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677" y="2066735"/>
            <a:ext cx="1219370" cy="13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69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8">
            <a:extLst>
              <a:ext uri="{FF2B5EF4-FFF2-40B4-BE49-F238E27FC236}">
                <a16:creationId xmlns:a16="http://schemas.microsoft.com/office/drawing/2014/main" id="{C1414B8B-AA32-A19E-65F2-150EC23DD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702" y="756000"/>
            <a:ext cx="6979036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tout le monde participe. Chacun parle de son voisin ou de sa voisine.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4AA325C-FD0E-BEB4-7BA2-581B5A64A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C612AD-F4BD-BF8C-A7DF-E8AAF2ADD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C08884-06F3-79E5-8E35-F02892E4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822264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9541" y="2741046"/>
            <a:ext cx="4960805" cy="756000"/>
          </a:xfrm>
        </p:spPr>
        <p:txBody>
          <a:bodyPr/>
          <a:lstStyle/>
          <a:p>
            <a:r>
              <a:rPr lang="fr-FR" sz="1400" dirty="0"/>
              <a:t>Prendre la parole pour parler d’un voisin.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1768" y="3927827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338520" y="42663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un texte.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AE77C-363C-4DA0-77B5-42F4F66C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46" y="3422231"/>
            <a:ext cx="895833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D86E846-8626-701E-6D1A-7A9283113968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FB5678-62BC-6527-90A4-FC4E75B9567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9C1E07B-DE0D-006A-A22D-453390CF18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re 53">
              <a:extLst>
                <a:ext uri="{FF2B5EF4-FFF2-40B4-BE49-F238E27FC236}">
                  <a16:creationId xmlns:a16="http://schemas.microsoft.com/office/drawing/2014/main" id="{268CD912-A6D7-7595-250B-7BEFE55E07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283F7-AEF4-F3F0-0A58-97311FD22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3031CA-1EE0-7506-60ED-464606FF7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 texte silencieusement. Après, on va faire une dictée.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AA3E4C8-A658-E5CE-1A94-27CC726A1B64}"/>
              </a:ext>
            </a:extLst>
          </p:cNvPr>
          <p:cNvSpPr txBox="1"/>
          <p:nvPr/>
        </p:nvSpPr>
        <p:spPr>
          <a:xfrm>
            <a:off x="1071283" y="2531863"/>
            <a:ext cx="7001433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kern="0" dirty="0">
                <a:solidFill>
                  <a:srgbClr val="565F88"/>
                </a:solidFill>
                <a:latin typeface="Dosis SemiBold" pitchFamily="2" charset="0"/>
              </a:rPr>
              <a:t>J’ai un voisin qui s’appelle Jalil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. Il habite à côté de la pharmacie. Il est très sympa</a:t>
            </a:r>
            <a:r>
              <a:rPr lang="fr-FR" sz="3200" b="1" kern="0" dirty="0">
                <a:solidFill>
                  <a:srgbClr val="565F88"/>
                </a:solidFill>
                <a:latin typeface="Dosis SemiBold" pitchFamily="2" charset="0"/>
              </a:rPr>
              <a:t> et il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 aime aider les gens.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AD6E56-214C-8243-3287-28ABB5840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05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163-24C1-DA89-4DA1-FF0C556D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A3591D9-8E32-02B8-971B-BBAD2368F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Tenez-vous prêts. La dictée va commencer avec un enregistrement audio.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5A5A9-74C1-3CF4-B10E-306C7D9D81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27846" y="2425566"/>
            <a:ext cx="4410903" cy="3248250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8BBB4A-A07C-519B-6126-6FDA71FDC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Dictée en cours. Première lecture.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dict 5AP sem3">
            <a:hlinkClick r:id="" action="ppaction://media"/>
            <a:extLst>
              <a:ext uri="{FF2B5EF4-FFF2-40B4-BE49-F238E27FC236}">
                <a16:creationId xmlns:a16="http://schemas.microsoft.com/office/drawing/2014/main" id="{112C0889-83D3-36C3-DB5B-4231681BF6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27370" y="885025"/>
            <a:ext cx="396720" cy="39672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67BB9B-D6A6-126A-3106-AF992B72B192}"/>
              </a:ext>
            </a:extLst>
          </p:cNvPr>
          <p:cNvGrpSpPr/>
          <p:nvPr/>
        </p:nvGrpSpPr>
        <p:grpSpPr>
          <a:xfrm>
            <a:off x="2571549" y="1742173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74F1A75-301E-024B-E5AC-993540B9D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4E3EED-3A65-2992-A0E6-2E2F46650A52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87114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277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Dictée en cours. Deuxième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dict 5AP sem3">
            <a:hlinkClick r:id="" action="ppaction://media"/>
            <a:extLst>
              <a:ext uri="{FF2B5EF4-FFF2-40B4-BE49-F238E27FC236}">
                <a16:creationId xmlns:a16="http://schemas.microsoft.com/office/drawing/2014/main" id="{22E1C08C-1067-8303-C5A6-363545A44C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055259" y="845014"/>
            <a:ext cx="476741" cy="47674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90BA2CA-4425-6CB9-91F2-5CE3DCEE8752}"/>
              </a:ext>
            </a:extLst>
          </p:cNvPr>
          <p:cNvGrpSpPr/>
          <p:nvPr/>
        </p:nvGrpSpPr>
        <p:grpSpPr>
          <a:xfrm>
            <a:off x="2571549" y="1742173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F1334F-D6C7-63DF-A329-A41169C0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B9F784D-67F0-F982-D745-EFBC82CC2113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277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refaire la dictée.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217E19D-20E3-6AFC-B9F9-5CFDACD59BE1}"/>
              </a:ext>
            </a:extLst>
          </p:cNvPr>
          <p:cNvGrpSpPr/>
          <p:nvPr/>
        </p:nvGrpSpPr>
        <p:grpSpPr>
          <a:xfrm>
            <a:off x="2053389" y="2071836"/>
            <a:ext cx="5037221" cy="3358147"/>
            <a:chOff x="2053389" y="2071836"/>
            <a:chExt cx="5037221" cy="3358147"/>
          </a:xfrm>
        </p:grpSpPr>
        <p:sp>
          <p:nvSpPr>
            <p:cNvPr id="9" name="AutoShape 2" descr="Image générée">
              <a:extLst>
                <a:ext uri="{FF2B5EF4-FFF2-40B4-BE49-F238E27FC236}">
                  <a16:creationId xmlns:a16="http://schemas.microsoft.com/office/drawing/2014/main" id="{E9C0A135-94A2-4F1E-43AE-D1894AE154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69BFB7D-24E3-7D86-26EA-3D4BFBD6E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53389" y="2071836"/>
              <a:ext cx="5037221" cy="3358147"/>
            </a:xfrm>
            <a:prstGeom prst="roundRect">
              <a:avLst>
                <a:gd name="adj" fmla="val 34983"/>
              </a:avLst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678423-9804-DD2E-BF2D-56574F576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CC8D"/>
                </a:clrFrom>
                <a:clrTo>
                  <a:srgbClr val="FFCC8D">
                    <a:alpha val="0"/>
                  </a:srgbClr>
                </a:clrTo>
              </a:clrChange>
            </a:blip>
            <a:srcRect l="32225" t="46810" r="53016" b="43097"/>
            <a:stretch>
              <a:fillRect/>
            </a:stretch>
          </p:blipFill>
          <p:spPr>
            <a:xfrm>
              <a:off x="5823283" y="2974206"/>
              <a:ext cx="310843" cy="189296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5BFFC18-A1C6-9D8A-51DF-1F148E4DF173}"/>
              </a:ext>
            </a:extLst>
          </p:cNvPr>
          <p:cNvSpPr/>
          <p:nvPr/>
        </p:nvSpPr>
        <p:spPr>
          <a:xfrm>
            <a:off x="2568340" y="1956332"/>
            <a:ext cx="2723950" cy="105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58AF2A-AC94-F14C-8043-0DBEFCE6D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1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2712BFC-EA39-7114-7CC2-C132F9AFAA80}"/>
              </a:ext>
            </a:extLst>
          </p:cNvPr>
          <p:cNvSpPr txBox="1"/>
          <p:nvPr/>
        </p:nvSpPr>
        <p:spPr>
          <a:xfrm>
            <a:off x="1180943" y="2034016"/>
            <a:ext cx="7001433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kern="0" dirty="0">
                <a:solidFill>
                  <a:srgbClr val="FF0000"/>
                </a:solidFill>
                <a:latin typeface="Dosis SemiBold" pitchFamily="2" charset="0"/>
              </a:rPr>
              <a:t>J’ai un voisin qui s’appelle Jalil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</a:rPr>
              <a:t>. Il habite à côté de la pharmacie. Il est très sympa et il aime aider les gens.</a:t>
            </a: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C50C-E761-06C7-B28A-5103A96A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47E6F-2659-AC86-79A0-95AFA6CA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votre langue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BEF0D5-47D0-DC08-984C-D7868F06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24B9022-2396-6A26-D59B-C30BEC0E8CD9}"/>
              </a:ext>
            </a:extLst>
          </p:cNvPr>
          <p:cNvSpPr txBox="1"/>
          <p:nvPr/>
        </p:nvSpPr>
        <p:spPr>
          <a:xfrm>
            <a:off x="1177161" y="2516098"/>
            <a:ext cx="7001433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kern="0" dirty="0">
                <a:solidFill>
                  <a:srgbClr val="565F88"/>
                </a:solidFill>
                <a:latin typeface="Dosis SemiBold" pitchFamily="2" charset="0"/>
              </a:rPr>
              <a:t>J’ai un voisin qui s’appelle Jalil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. Il habite à côté de la pharmacie. Il est très sympa et il aime aider les gens.</a:t>
            </a:r>
          </a:p>
        </p:txBody>
      </p:sp>
    </p:spTree>
    <p:extLst>
      <p:ext uri="{BB962C8B-B14F-4D97-AF65-F5344CB8AC3E}">
        <p14:creationId xmlns:p14="http://schemas.microsoft.com/office/powerpoint/2010/main" val="4835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6786-8B16-4FAB-24EE-95BF5865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708EE-A5D5-5B4B-E3DF-38612865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067" y="756000"/>
            <a:ext cx="702866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apprendre à écrire un paragraphe semblable, avec le verbe j’ai.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6727DF-67F2-6C04-87E6-006852C09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6E561A-2BC3-A2F5-6023-35A6FA1D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4693" y="2291951"/>
            <a:ext cx="3774707" cy="251647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B5F6D55-0771-1124-3E66-2222AB8CAC4A}"/>
              </a:ext>
            </a:extLst>
          </p:cNvPr>
          <p:cNvSpPr txBox="1"/>
          <p:nvPr/>
        </p:nvSpPr>
        <p:spPr>
          <a:xfrm>
            <a:off x="4572000" y="2837492"/>
            <a:ext cx="4150114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600" b="1" dirty="0">
                <a:solidFill>
                  <a:srgbClr val="565F88"/>
                </a:solidFill>
                <a:latin typeface="Dosis" pitchFamily="2" charset="0"/>
              </a:rPr>
              <a:t>J’ai</a:t>
            </a: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0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commence par me poser une question : J’ai qui ? 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2496943" y="2955593"/>
            <a:ext cx="4150114" cy="1183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J’ai </a:t>
            </a: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qui ?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8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9CF0-AD90-1CBB-7057-B6E00B716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j’ai un voisin. Mais je peux dire aussi : j’ai une voisine, j’ai des voisins, j’ai un ami…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9475A-A158-F0A1-9628-6D2C78F8DACB}"/>
              </a:ext>
            </a:extLst>
          </p:cNvPr>
          <p:cNvSpPr txBox="1"/>
          <p:nvPr/>
        </p:nvSpPr>
        <p:spPr>
          <a:xfrm>
            <a:off x="2131183" y="2837492"/>
            <a:ext cx="5405398" cy="1183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J’ai </a:t>
            </a: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un voisin.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37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94B75-BA1E-547A-C0DE-0004739A2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8B3A35-367C-4BE0-66B1-C208041EC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5999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Après, je me pose une autre question : comment il s’appelle? Qui veut me donner des propositions ? Levez la main.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4485ED4-14E7-0587-9D08-F1DF92A53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A102E5-D02E-C57E-5083-8F4DD0B8A139}"/>
              </a:ext>
            </a:extLst>
          </p:cNvPr>
          <p:cNvSpPr txBox="1"/>
          <p:nvPr/>
        </p:nvSpPr>
        <p:spPr>
          <a:xfrm>
            <a:off x="1310446" y="2994094"/>
            <a:ext cx="684000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Comment 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il s’appelle</a:t>
            </a:r>
            <a:r>
              <a:rPr lang="fr-FR" sz="4800" b="1" dirty="0">
                <a:solidFill>
                  <a:srgbClr val="424D7B"/>
                </a:solidFill>
                <a:latin typeface="Dosis SemiBold" pitchFamily="2" charset="0"/>
              </a:rPr>
              <a:t>?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84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2B3A4-A5B8-610C-D084-9AAAB9988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7C09EF-B119-04F4-7D31-D59469C17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Une réponse peut être : j’ai un voisin qui s’appelle Ali. Mais je peux dire aussi : j’ai une voisine qui s’appelle Salma…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D2492AA-D392-4B12-018D-6E72B3FD7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7FCEEF-31C4-A7FE-92FF-ABB3FB025E09}"/>
              </a:ext>
            </a:extLst>
          </p:cNvPr>
          <p:cNvSpPr txBox="1"/>
          <p:nvPr/>
        </p:nvSpPr>
        <p:spPr>
          <a:xfrm>
            <a:off x="483263" y="3097373"/>
            <a:ext cx="8177474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b="1" dirty="0">
                <a:solidFill>
                  <a:srgbClr val="424D7B"/>
                </a:solidFill>
                <a:latin typeface="Dosis SemiBold" pitchFamily="2" charset="0"/>
              </a:rPr>
              <a:t>J’ai un voisin qui s’appelle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Ali</a:t>
            </a:r>
            <a:r>
              <a:rPr lang="fr-FR" sz="4800" b="1" dirty="0">
                <a:solidFill>
                  <a:srgbClr val="424D7B"/>
                </a:solidFill>
                <a:latin typeface="Dosis SemiBold" pitchFamily="2" charset="0"/>
              </a:rPr>
              <a:t>.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13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0E877-89DE-B8BC-48C9-BC2C9F21A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F212FD-F11C-2BA8-F9E4-5637DCEBA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question. Comment est le voisin Ali ?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2041AFE-D372-9B97-BD65-EBD6CF43D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280A7EB-9D27-D56F-DAD9-43C36216F513}"/>
              </a:ext>
            </a:extLst>
          </p:cNvPr>
          <p:cNvSpPr txBox="1"/>
          <p:nvPr/>
        </p:nvSpPr>
        <p:spPr>
          <a:xfrm>
            <a:off x="483263" y="3097373"/>
            <a:ext cx="8177474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00ACA4"/>
                </a:solidFill>
                <a:latin typeface="Dosis" pitchFamily="2" charset="0"/>
              </a:rPr>
              <a:t>Comment  </a:t>
            </a:r>
            <a:r>
              <a:rPr lang="fr-FR" sz="4000" b="1" dirty="0">
                <a:solidFill>
                  <a:srgbClr val="424D7B"/>
                </a:solidFill>
                <a:latin typeface="Dosis" pitchFamily="2" charset="0"/>
              </a:rPr>
              <a:t>est le voisin Ali ? 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06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412F8-8D8C-A045-7689-2ADD8B9A3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CF5C3-4771-340A-884D-77761F886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Une réponse peut être : J’ai un voisin qui s’appelle Ali. Il est très gentil.  Mais je peux aussi dire : il est très serviable, il est très poli...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0442D92-C757-7976-11EE-CA969924D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639120E-6866-46F5-7297-AFF79A23F3DC}"/>
              </a:ext>
            </a:extLst>
          </p:cNvPr>
          <p:cNvSpPr txBox="1"/>
          <p:nvPr/>
        </p:nvSpPr>
        <p:spPr>
          <a:xfrm>
            <a:off x="1511707" y="2947683"/>
            <a:ext cx="64341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J’ai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un voisin qui s’appelle Ali.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Il est très gentil. </a:t>
            </a:r>
          </a:p>
        </p:txBody>
      </p:sp>
    </p:spTree>
    <p:extLst>
      <p:ext uri="{BB962C8B-B14F-4D97-AF65-F5344CB8AC3E}">
        <p14:creationId xmlns:p14="http://schemas.microsoft.com/office/powerpoint/2010/main" val="422389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C4BF2-434B-0C10-F410-135B14CEC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FE150B-D381-44EA-C9E6-9D37D492F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me pose une dernière question : Qu’est ce qu’il aime faire ?  Qui veut me donner des propositions ? Levez la main.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CBD2644-0E10-FF7C-3D6E-F5E7F35E6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F99A111-F9DA-C01F-7E30-68DAAF55C404}"/>
              </a:ext>
            </a:extLst>
          </p:cNvPr>
          <p:cNvSpPr txBox="1"/>
          <p:nvPr/>
        </p:nvSpPr>
        <p:spPr>
          <a:xfrm>
            <a:off x="833789" y="3075057"/>
            <a:ext cx="76982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Qu’est ce qu’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</a:rPr>
              <a:t>il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aime faire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473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C3202-005C-9BFC-0547-85ECCCAEF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9D78F3-9409-BF81-5237-25B0BFB7C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peux dire : Il aime aider les voisins à porter des sacs lourds. Mais je peux aussi dire :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aime inviter ses voisins à boire du thé.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6953ADF-2BE0-6D43-47F2-802FEE162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6A0A565-13C3-FDAC-5CED-ED3EDE9DB88C}"/>
              </a:ext>
            </a:extLst>
          </p:cNvPr>
          <p:cNvSpPr txBox="1"/>
          <p:nvPr/>
        </p:nvSpPr>
        <p:spPr>
          <a:xfrm>
            <a:off x="833789" y="2798989"/>
            <a:ext cx="769821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J’ai un voisin qui s’appelle Ali. </a:t>
            </a:r>
            <a:r>
              <a:rPr lang="fr-FR" sz="4000" b="1" dirty="0">
                <a:solidFill>
                  <a:srgbClr val="4B5377"/>
                </a:solidFill>
                <a:latin typeface="Dosis SemiBold" pitchFamily="2" charset="0"/>
              </a:rPr>
              <a:t>Il est très gentil.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Il aime aider ses voisins à porter des sacs lourds. </a:t>
            </a:r>
          </a:p>
        </p:txBody>
      </p:sp>
    </p:spTree>
    <p:extLst>
      <p:ext uri="{BB962C8B-B14F-4D97-AF65-F5344CB8AC3E}">
        <p14:creationId xmlns:p14="http://schemas.microsoft.com/office/powerpoint/2010/main" val="91054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C9037-8D8C-7420-A292-3BAB2126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AE3A0-7A77-8275-84E7-87D81F94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peux écrire mon paragraphe complet.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269DC3-0734-C489-8E8B-7519389E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BD041CC-F3D2-E600-BB22-47918CA557C8}"/>
              </a:ext>
            </a:extLst>
          </p:cNvPr>
          <p:cNvSpPr txBox="1"/>
          <p:nvPr/>
        </p:nvSpPr>
        <p:spPr>
          <a:xfrm>
            <a:off x="722894" y="2924117"/>
            <a:ext cx="76982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 J’ai un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voisin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 qui s’appelle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Ali.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Il est très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gentil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. Il aime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aider ses voisins à porter des sacs lourds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2292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4E7F-021F-1FFC-7287-F3840099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49E5-9498-3582-F795-37DF958D8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Retenez bien. Pour écrire le paragraphe, je me suis posé les questions suivantes :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CAA82A-F2A5-3162-510A-64E0D9C1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F90185-91CE-1E25-5591-09DD20833391}"/>
              </a:ext>
            </a:extLst>
          </p:cNvPr>
          <p:cNvSpPr txBox="1"/>
          <p:nvPr/>
        </p:nvSpPr>
        <p:spPr>
          <a:xfrm>
            <a:off x="1137026" y="2339465"/>
            <a:ext cx="7698211" cy="2827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J’ai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? 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s’appelle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? 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est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 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 ce qu’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aime faire? </a:t>
            </a:r>
          </a:p>
        </p:txBody>
      </p:sp>
    </p:spTree>
    <p:extLst>
      <p:ext uri="{BB962C8B-B14F-4D97-AF65-F5344CB8AC3E}">
        <p14:creationId xmlns:p14="http://schemas.microsoft.com/office/powerpoint/2010/main" val="26355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Vous allez écrire un paragraphe en vous posant les mêmes questions.  Je vais circuler entre les rangs pour vous aider.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3E930D-7ABF-1AD4-01C4-A112A211F6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454223" y="2875060"/>
            <a:ext cx="3173141" cy="2336745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75B7EF-D2AC-8BCD-8752-E256876B7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F90A7C7-2AC9-7BD5-883C-E138373C8D61}"/>
              </a:ext>
            </a:extLst>
          </p:cNvPr>
          <p:cNvSpPr txBox="1"/>
          <p:nvPr/>
        </p:nvSpPr>
        <p:spPr>
          <a:xfrm>
            <a:off x="4211302" y="2741898"/>
            <a:ext cx="7698211" cy="2469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J’ai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? 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s’appelle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? 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est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 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 ce qu’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aime faire? </a:t>
            </a: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92BAB-1624-4899-587F-E9E66357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FC8CD87-8B9F-CF8B-540C-9B7DB10E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FD1E87-ED62-FC07-BFD5-20AB7491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6AC52B-768A-75F3-4286-F808D5622C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18029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04EB7C5-39EA-6C40-B396-7525E14184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7641" y="1588169"/>
            <a:ext cx="3239599" cy="4712828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un autre paragraphe sur votre cahier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1DE21FE7-04B5-9388-F121-EAF5887FB9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0799" y="2105932"/>
            <a:ext cx="1996613" cy="3549535"/>
          </a:xfrm>
          <a:prstGeom prst="rect">
            <a:avLst/>
          </a:prstGeom>
        </p:spPr>
      </p:pic>
      <p:pic>
        <p:nvPicPr>
          <p:cNvPr id="4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CA9922-AD8A-A41B-224D-1680738B76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F714D5E-F96A-1B4C-26E1-2FE5B0C18DBE}"/>
              </a:ext>
            </a:extLst>
          </p:cNvPr>
          <p:cNvSpPr/>
          <p:nvPr/>
        </p:nvSpPr>
        <p:spPr>
          <a:xfrm>
            <a:off x="4407641" y="4855779"/>
            <a:ext cx="3197895" cy="136522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48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8817</TotalTime>
  <Words>877</Words>
  <Application>Microsoft Office PowerPoint</Application>
  <PresentationFormat>Affichage à l'écran (4:3)</PresentationFormat>
  <Paragraphs>97</Paragraphs>
  <Slides>33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33</vt:i4>
      </vt:variant>
    </vt:vector>
  </HeadingPairs>
  <TitlesOfParts>
    <vt:vector size="56" baseType="lpstr">
      <vt:lpstr>Dosis SemiBold</vt:lpstr>
      <vt:lpstr>Aptos Display</vt:lpstr>
      <vt:lpstr>Calibri</vt:lpstr>
      <vt:lpstr>Wingdings</vt:lpstr>
      <vt:lpstr>Dosis</vt:lpstr>
      <vt:lpstr>Aptos</vt:lpstr>
      <vt:lpstr>Arial</vt:lpstr>
      <vt:lpstr>Dosis ExtraBold</vt:lpstr>
      <vt:lpstr>Dosis Medium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 nous allons apprendre à parler d’un voisin ou d’une voisine. Écoutez bien.</vt:lpstr>
      <vt:lpstr>Lecture de la vidéo </vt:lpstr>
      <vt:lpstr>À votre tour ! Qui veut passer au tableau pour prendre la parole ? </vt:lpstr>
      <vt:lpstr>Maintenant, tout le monde participe. Chacun parle de son voisin ou de sa voisine.</vt:lpstr>
      <vt:lpstr>Plan de la séance  5 </vt:lpstr>
      <vt:lpstr>Lisez et observez ce texte silencieusement. Après, on va faire une dictée. </vt:lpstr>
      <vt:lpstr>Prenez vos cahiers. Tenez-vous prêts. La dictée va commencer avec un enregistrement audio. </vt:lpstr>
      <vt:lpstr>Dictée en cours. Première lecture.</vt:lpstr>
      <vt:lpstr>Dictée en cours. Deuxième lecture. </vt:lpstr>
      <vt:lpstr>Je vais refaire la dictée. </vt:lpstr>
      <vt:lpstr>Corrigez. </vt:lpstr>
      <vt:lpstr>Qui veut expliquer ce paragraphe dans votre langue ? </vt:lpstr>
      <vt:lpstr>Maintenant, on va apprendre à écrire un paragraphe semblable, avec le verbe j’ai.</vt:lpstr>
      <vt:lpstr>Je commence par me poser une question : J’ai qui ?  Qui veut me donner des propositions ? Levez la main. </vt:lpstr>
      <vt:lpstr>Il y a plusieurs réponses possibles. Une réponse peut être : j’ai un voisin. Mais je peux dire aussi : j’ai une voisine, j’ai des voisins, j’ai un ami…</vt:lpstr>
      <vt:lpstr>Après, je me pose une autre question : comment il s’appelle? Qui veut me donner des propositions ? Levez la main.  </vt:lpstr>
      <vt:lpstr>Une réponse peut être : j’ai un voisin qui s’appelle Ali. Mais je peux dire aussi : j’ai une voisine qui s’appelle Salma…</vt:lpstr>
      <vt:lpstr>Ensuite, je me pose une autre question. Comment est le voisin Ali ? Qui veut me donner des propositions ? Levez la main. </vt:lpstr>
      <vt:lpstr>Une réponse peut être : J’ai un voisin qui s’appelle Ali. Il est très gentil.  Mais je peux aussi dire : il est très serviable, il est très poli...</vt:lpstr>
      <vt:lpstr>Je me pose une dernière question : Qu’est ce qu’il aime faire ?  Qui veut me donner des propositions ? Levez la main.</vt:lpstr>
      <vt:lpstr>Je peux dire : Il aime aider les voisins à porter des sacs lourds. Mais je peux aussi dire : lI aime inviter ses voisins à boire du thé.</vt:lpstr>
      <vt:lpstr>Maintenant, je peux écrire mon paragraphe complet.</vt:lpstr>
      <vt:lpstr>Retenez bien. Pour écrire le paragraphe, je me suis posé les questions suivantes : </vt:lpstr>
      <vt:lpstr>Prenez vos cahiers. Vous allez écrire un paragraphe en vous posant les mêmes questions.  Je vais circuler entre les rangs pour vous aider. </vt:lpstr>
      <vt:lpstr>Qui veut lire son paragraphe ? </vt:lpstr>
      <vt:lpstr>La séance d’aujourd’hui est terminée. À la maison, écrivez un autre paragraphe sur votre cahier.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Adam Hakim</dc:creator>
  <cp:lastModifiedBy>KHALID.RAMNI</cp:lastModifiedBy>
  <cp:revision>8</cp:revision>
  <cp:lastPrinted>2025-08-13T10:11:39Z</cp:lastPrinted>
  <dcterms:created xsi:type="dcterms:W3CDTF">2025-08-01T12:31:49Z</dcterms:created>
  <dcterms:modified xsi:type="dcterms:W3CDTF">2025-11-14T19:01:07Z</dcterms:modified>
</cp:coreProperties>
</file>