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9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91" r:id="rId9"/>
    <p:sldMasterId id="2147483801" r:id="rId10"/>
    <p:sldMasterId id="2147483812" r:id="rId11"/>
  </p:sldMasterIdLst>
  <p:notesMasterIdLst>
    <p:notesMasterId r:id="rId62"/>
  </p:notesMasterIdLst>
  <p:sldIdLst>
    <p:sldId id="257" r:id="rId12"/>
    <p:sldId id="1029" r:id="rId13"/>
    <p:sldId id="705" r:id="rId14"/>
    <p:sldId id="1037" r:id="rId15"/>
    <p:sldId id="798" r:id="rId16"/>
    <p:sldId id="799" r:id="rId17"/>
    <p:sldId id="1038" r:id="rId18"/>
    <p:sldId id="1039" r:id="rId19"/>
    <p:sldId id="1040" r:id="rId20"/>
    <p:sldId id="651" r:id="rId21"/>
    <p:sldId id="1041" r:id="rId22"/>
    <p:sldId id="1042" r:id="rId23"/>
    <p:sldId id="1043" r:id="rId24"/>
    <p:sldId id="1044" r:id="rId25"/>
    <p:sldId id="1045" r:id="rId26"/>
    <p:sldId id="1046" r:id="rId27"/>
    <p:sldId id="1047" r:id="rId28"/>
    <p:sldId id="1050" r:id="rId29"/>
    <p:sldId id="1048" r:id="rId30"/>
    <p:sldId id="1049" r:id="rId31"/>
    <p:sldId id="907" r:id="rId32"/>
    <p:sldId id="940" r:id="rId33"/>
    <p:sldId id="680" r:id="rId34"/>
    <p:sldId id="864" r:id="rId35"/>
    <p:sldId id="865" r:id="rId36"/>
    <p:sldId id="909" r:id="rId37"/>
    <p:sldId id="910" r:id="rId38"/>
    <p:sldId id="911" r:id="rId39"/>
    <p:sldId id="1035" r:id="rId40"/>
    <p:sldId id="1036" r:id="rId41"/>
    <p:sldId id="912" r:id="rId42"/>
    <p:sldId id="913" r:id="rId43"/>
    <p:sldId id="914" r:id="rId44"/>
    <p:sldId id="908" r:id="rId45"/>
    <p:sldId id="653" r:id="rId46"/>
    <p:sldId id="876" r:id="rId47"/>
    <p:sldId id="924" r:id="rId48"/>
    <p:sldId id="929" r:id="rId49"/>
    <p:sldId id="925" r:id="rId50"/>
    <p:sldId id="931" r:id="rId51"/>
    <p:sldId id="932" r:id="rId52"/>
    <p:sldId id="894" r:id="rId53"/>
    <p:sldId id="934" r:id="rId54"/>
    <p:sldId id="717" r:id="rId55"/>
    <p:sldId id="936" r:id="rId56"/>
    <p:sldId id="937" r:id="rId57"/>
    <p:sldId id="938" r:id="rId58"/>
    <p:sldId id="817" r:id="rId59"/>
    <p:sldId id="939" r:id="rId60"/>
    <p:sldId id="921" r:id="rId61"/>
  </p:sldIdLst>
  <p:sldSz cx="9144000" cy="6858000" type="screen4x3"/>
  <p:notesSz cx="6735763" cy="9866313"/>
  <p:embeddedFontLst>
    <p:embeddedFont>
      <p:font typeface="Dosis" pitchFamily="2" charset="0"/>
      <p:regular r:id="rId63"/>
      <p:bold r:id="rId64"/>
    </p:embeddedFont>
    <p:embeddedFont>
      <p:font typeface="Dosis ExtraBold" pitchFamily="2" charset="0"/>
      <p:bold r:id="rId65"/>
    </p:embeddedFont>
    <p:embeddedFont>
      <p:font typeface="Dosis Medium" pitchFamily="2" charset="0"/>
      <p:regular r:id="rId66"/>
    </p:embeddedFont>
    <p:embeddedFont>
      <p:font typeface="Dosis SemiBold" pitchFamily="2" charset="0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C6C6C6"/>
    <a:srgbClr val="00ACA4"/>
    <a:srgbClr val="565F88"/>
    <a:srgbClr val="F26553"/>
    <a:srgbClr val="E84234"/>
    <a:srgbClr val="2AB6D7"/>
    <a:srgbClr val="55B7DE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87607" autoAdjust="0"/>
  </p:normalViewPr>
  <p:slideViewPr>
    <p:cSldViewPr snapToGrid="0">
      <p:cViewPr varScale="1">
        <p:scale>
          <a:sx n="61" d="100"/>
          <a:sy n="61" d="100"/>
        </p:scale>
        <p:origin x="150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font" Target="fonts/font1.fntdata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2.fntdata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5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notesMaster" Target="notesMasters/notesMaster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5EC600-A1FB-E32E-CECD-EDFEAA5EE9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" b="4815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Conjuguer le verbe avoir au présent avec le, la, les et l’.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Phrases.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5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03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8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967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599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15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10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385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2421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58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377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388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032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545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259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6706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106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668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633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5250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33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144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948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78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69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664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227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87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73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047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819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268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76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090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596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073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27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149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99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726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097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066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778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977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073160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560793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232580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414420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588867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01584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340807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71933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154716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675920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7098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54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72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1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81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90.xml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image" Target="../media/image11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81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4149747" y="209734"/>
            <a:ext cx="147103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6199820" y="249157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3EFA023-A277-608B-001A-8BCA02DF3F8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10513" y="281390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2731625-CE2A-B67D-0262-591D8A66F55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38575" y="271791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137456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137785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824" r:id="rId15"/>
    <p:sldLayoutId id="2147483825" r:id="rId1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151311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820276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1573579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442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3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6" Type="http://schemas.openxmlformats.org/officeDocument/2006/relationships/image" Target="../media/image30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4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28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23.png"/><Relationship Id="rId5" Type="http://schemas.openxmlformats.org/officeDocument/2006/relationships/image" Target="../media/image35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9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23.png"/><Relationship Id="rId4" Type="http://schemas.openxmlformats.org/officeDocument/2006/relationships/image" Target="../media/image4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7" Type="http://schemas.openxmlformats.org/officeDocument/2006/relationships/image" Target="../media/image23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94.xml"/><Relationship Id="rId6" Type="http://schemas.openxmlformats.org/officeDocument/2006/relationships/customXml" Target="../ink/ink4.xml"/><Relationship Id="rId5" Type="http://schemas.openxmlformats.org/officeDocument/2006/relationships/image" Target="../media/image220.png"/><Relationship Id="rId9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4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46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1.emf"/><Relationship Id="rId7" Type="http://schemas.openxmlformats.org/officeDocument/2006/relationships/image" Target="../media/image48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54.emf"/><Relationship Id="rId4" Type="http://schemas.openxmlformats.org/officeDocument/2006/relationships/customXml" Target="../ink/ink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8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52.png"/><Relationship Id="rId4" Type="http://schemas.openxmlformats.org/officeDocument/2006/relationships/customXml" Target="../ink/ink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8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52.png"/><Relationship Id="rId4" Type="http://schemas.openxmlformats.org/officeDocument/2006/relationships/customXml" Target="../ink/ink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8.png"/><Relationship Id="rId5" Type="http://schemas.openxmlformats.org/officeDocument/2006/relationships/image" Target="../media/image52.png"/><Relationship Id="rId4" Type="http://schemas.openxmlformats.org/officeDocument/2006/relationships/customXml" Target="../ink/ink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6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56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2936B02-64AE-2FFA-4670-197A5B5B0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B9BA153-4E88-01B8-DF52-CDC6FFC5B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837" y="2500714"/>
            <a:ext cx="8286326" cy="286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4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545845" y="52668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761845" y="50148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25845" y="54956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 a - A</a:t>
            </a:r>
          </a:p>
          <a:p>
            <a:r>
              <a:rPr lang="fr-FR" dirty="0"/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0" y="4984788"/>
            <a:ext cx="3831420" cy="1362012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777937" y="499843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Oral – Acte de parole 1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Écrit  – Point de langue 1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Lecture – Mots avec difficultés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– Texte</a:t>
            </a:r>
          </a:p>
          <a:p>
            <a:r>
              <a:rPr lang="fr-FR" dirty="0"/>
              <a:t>Écriture  –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Compréhension de texte</a:t>
            </a:r>
          </a:p>
          <a:p>
            <a:r>
              <a:rPr lang="fr-FR" dirty="0"/>
              <a:t>Écriture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802706" y="547925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 - Acte de parole  2</a:t>
            </a:r>
          </a:p>
          <a:p>
            <a:r>
              <a:rPr lang="fr-FR" dirty="0"/>
              <a:t>Écrit  – Point de langue 2</a:t>
            </a:r>
          </a:p>
          <a:p>
            <a:r>
              <a:rPr lang="fr-FR" dirty="0"/>
              <a:t>Lecture – Phrases</a:t>
            </a:r>
          </a:p>
        </p:txBody>
      </p: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Travail sur livret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A1D75BC-12B1-F8C1-86C9-9D815B5C58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Utiliser les adjectifs de nationalité.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07759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Acte de parole 2 : « demander et dire sa nationalité ».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dirty="0"/>
              <a:t>Plan de la séance 3 </a:t>
            </a:r>
          </a:p>
        </p:txBody>
      </p:sp>
      <p:pic>
        <p:nvPicPr>
          <p:cNvPr id="5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EDE2F209-F392-0AF1-AB38-5E32127794F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01022"/>
            <a:ext cx="540000" cy="540000"/>
          </a:xfrm>
          <a:prstGeom prst="rect">
            <a:avLst/>
          </a:prstGeom>
          <a:noFill/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73C089-33C1-05EA-3133-691682A1D5E3}"/>
              </a:ext>
            </a:extLst>
          </p:cNvPr>
          <p:cNvSpPr txBox="1"/>
          <p:nvPr/>
        </p:nvSpPr>
        <p:spPr>
          <a:xfrm>
            <a:off x="2227716" y="2160000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2" name="Nada-Wave">
            <a:hlinkClick r:id="" action="ppaction://media"/>
            <a:extLst>
              <a:ext uri="{FF2B5EF4-FFF2-40B4-BE49-F238E27FC236}">
                <a16:creationId xmlns:a16="http://schemas.microsoft.com/office/drawing/2014/main" id="{EE26FAA5-6259-C104-64CE-230C0A637148}"/>
              </a:ext>
            </a:extLst>
          </p:cNvPr>
          <p:cNvPicPr>
            <a:picLocks noGrp="1" noChangeAspect="1"/>
          </p:cNvPicPr>
          <p:nvPr>
            <p:ph type="media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</p:spPr>
      </p:pic>
      <p:pic>
        <p:nvPicPr>
          <p:cNvPr id="23" name="majd_wave">
            <a:hlinkClick r:id="" action="ppaction://media"/>
            <a:extLst>
              <a:ext uri="{FF2B5EF4-FFF2-40B4-BE49-F238E27FC236}">
                <a16:creationId xmlns:a16="http://schemas.microsoft.com/office/drawing/2014/main" id="{D569264A-9290-1B68-CD02-EEC4C348478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46E27C-CE55-B7DE-3586-0DF7AFA35D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40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D093F29-0E84-41E4-E5E2-F6669D7CD1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85" t="6935" r="3453" b="11819"/>
          <a:stretch>
            <a:fillRect/>
          </a:stretch>
        </p:blipFill>
        <p:spPr>
          <a:xfrm>
            <a:off x="1871601" y="2296399"/>
            <a:ext cx="5400798" cy="3508519"/>
          </a:xfrm>
          <a:prstGeom prst="round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 la leçon, on va revoir la scène avec les mots de vocabulaire.  Soyez attentifs.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7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7443D-EF13-649A-C37B-6353072CA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9B193F3-D095-0EA4-ACD5-F78052F052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C1E1A9EF-C00A-065E-A8CA-94E8FD071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6813BE0-19AE-8133-FDAF-2974CD3FD3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5835298"/>
            <a:ext cx="764413" cy="764413"/>
          </a:xfrm>
          <a:prstGeom prst="rect">
            <a:avLst/>
          </a:prstGeom>
        </p:spPr>
      </p:pic>
      <p:pic>
        <p:nvPicPr>
          <p:cNvPr id="4" name="scène Vocab 3AP Sem3_S1">
            <a:hlinkClick r:id="" action="ppaction://media"/>
            <a:extLst>
              <a:ext uri="{FF2B5EF4-FFF2-40B4-BE49-F238E27FC236}">
                <a16:creationId xmlns:a16="http://schemas.microsoft.com/office/drawing/2014/main" id="{CF593910-7EB0-62C6-B737-03E122EFAA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71600" y="1749233"/>
            <a:ext cx="6400800" cy="477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33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907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75250"/>
            <a:ext cx="72366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décrire l’image ?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5F69769-8760-4B12-EC5D-187FF31EE3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85" t="6935" r="3453" b="11819"/>
          <a:stretch>
            <a:fillRect/>
          </a:stretch>
        </p:blipFill>
        <p:spPr>
          <a:xfrm>
            <a:off x="1871601" y="2296399"/>
            <a:ext cx="5400798" cy="350851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poser une question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02901" y="2205167"/>
            <a:ext cx="4615273" cy="37145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C59B4FE-02A6-11F1-FC30-6714B260B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59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Acte de parole_3AP_Sem3_S03_Vd01">
            <a:hlinkClick r:id="" action="ppaction://media"/>
            <a:extLst>
              <a:ext uri="{FF2B5EF4-FFF2-40B4-BE49-F238E27FC236}">
                <a16:creationId xmlns:a16="http://schemas.microsoft.com/office/drawing/2014/main" id="{BDA91899-3310-B8D0-781B-B55B1611FCB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14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267" y="2036074"/>
            <a:ext cx="7965465" cy="356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4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40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1529493" y="2546623"/>
            <a:ext cx="6173895" cy="2316132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1261621" y="3150020"/>
            <a:ext cx="66207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445C80"/>
                </a:solidFill>
                <a:latin typeface="Dosis" pitchFamily="2" charset="0"/>
              </a:rPr>
              <a:t>Quelle est ta nationalité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8947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3822E9A-3589-D1E0-163C-DBB7CB74024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72580" y="2586198"/>
            <a:ext cx="4665617" cy="3110412"/>
          </a:xfrm>
          <a:prstGeom prst="rect">
            <a:avLst/>
          </a:prstGeom>
        </p:spPr>
      </p:pic>
      <p:sp>
        <p:nvSpPr>
          <p:cNvPr id="13" name="AutoShape 6" descr="Image générée">
            <a:extLst>
              <a:ext uri="{FF2B5EF4-FFF2-40B4-BE49-F238E27FC236}">
                <a16:creationId xmlns:a16="http://schemas.microsoft.com/office/drawing/2014/main" id="{A2678A8F-5361-3E4B-ECFA-5970DDBF81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92444" y="383660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DB8A3D9-99C5-AE78-712A-21424252E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531" y="1960733"/>
            <a:ext cx="1218404" cy="1102789"/>
          </a:xfrm>
          <a:prstGeom prst="rect">
            <a:avLst/>
          </a:prstGeom>
        </p:spPr>
      </p:pic>
      <p:sp>
        <p:nvSpPr>
          <p:cNvPr id="17" name="Titre 8">
            <a:extLst>
              <a:ext uri="{FF2B5EF4-FFF2-40B4-BE49-F238E27FC236}">
                <a16:creationId xmlns:a16="http://schemas.microsoft.com/office/drawing/2014/main" id="{E7BD7284-B447-8F9C-2FDE-487A6E0694EF}"/>
              </a:ext>
            </a:extLst>
          </p:cNvPr>
          <p:cNvSpPr txBox="1">
            <a:spLocks/>
          </p:cNvSpPr>
          <p:nvPr/>
        </p:nvSpPr>
        <p:spPr>
          <a:xfrm>
            <a:off x="1595747" y="757794"/>
            <a:ext cx="721136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 Qui veut poser la question en français 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1DE0805-13CD-D244-B461-58B60670AA03}"/>
              </a:ext>
            </a:extLst>
          </p:cNvPr>
          <p:cNvSpPr txBox="1"/>
          <p:nvPr/>
        </p:nvSpPr>
        <p:spPr>
          <a:xfrm>
            <a:off x="-2133600" y="3511950"/>
            <a:ext cx="5239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E8F26E-E6C8-9903-D8B7-9C0EBBA1F6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47F3A32-9685-8679-936E-44386FC1056E}"/>
              </a:ext>
            </a:extLst>
          </p:cNvPr>
          <p:cNvSpPr txBox="1"/>
          <p:nvPr/>
        </p:nvSpPr>
        <p:spPr>
          <a:xfrm>
            <a:off x="932006" y="3966987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Quelle est ta nationalité ?</a:t>
            </a:r>
          </a:p>
        </p:txBody>
      </p:sp>
    </p:spTree>
    <p:extLst>
      <p:ext uri="{BB962C8B-B14F-4D97-AF65-F5344CB8AC3E}">
        <p14:creationId xmlns:p14="http://schemas.microsoft.com/office/powerpoint/2010/main" val="403244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622C-72F2-832C-6A49-077B232EB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FE51F8C-1F35-9CC8-FA29-27998F95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401" y="778953"/>
            <a:ext cx="733823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nous allons apprendre à répondre à la question.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26095B-721D-3CC5-01CB-26DF99B572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71561" y="2469612"/>
            <a:ext cx="4389363" cy="360943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222FFF-0057-6731-F84E-35B45C3C0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0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12F0F-D332-AA51-27AF-18490DC81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B9905B-7243-9E77-45A9-5D61D4D7FC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745AF8D4-BCBE-6E33-FC16-84FDB46E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F55EA39-E3ED-ECAD-2CBD-CEF936695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ADP_3AP_Sem3_S3_V2">
            <a:hlinkClick r:id="" action="ppaction://media"/>
            <a:extLst>
              <a:ext uri="{FF2B5EF4-FFF2-40B4-BE49-F238E27FC236}">
                <a16:creationId xmlns:a16="http://schemas.microsoft.com/office/drawing/2014/main" id="{48080774-E698-6894-39C3-870AE2618C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7203" y="2144110"/>
            <a:ext cx="8009594" cy="347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6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4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41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6C0B5-049E-C830-646D-482864E1A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1E06F52-3310-094E-AEF0-4FD17BD62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les réponses de Nada et de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1B55D7F-5A31-E7AC-3BFA-575C10FC9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271DD8-0CB2-8F9D-51E2-787973E61B53}"/>
              </a:ext>
            </a:extLst>
          </p:cNvPr>
          <p:cNvSpPr/>
          <p:nvPr/>
        </p:nvSpPr>
        <p:spPr>
          <a:xfrm>
            <a:off x="1121435" y="2548702"/>
            <a:ext cx="6463273" cy="2491203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F6B229-31D7-A8C3-EA66-398CE19B875B}"/>
              </a:ext>
            </a:extLst>
          </p:cNvPr>
          <p:cNvSpPr txBox="1"/>
          <p:nvPr/>
        </p:nvSpPr>
        <p:spPr>
          <a:xfrm>
            <a:off x="992069" y="2769506"/>
            <a:ext cx="7030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00ACA4"/>
                </a:solidFill>
                <a:latin typeface="Dosis" pitchFamily="2" charset="0"/>
              </a:rPr>
              <a:t>Je suis</a:t>
            </a:r>
            <a:r>
              <a:rPr lang="fr-FR" sz="4400" b="1" dirty="0">
                <a:solidFill>
                  <a:srgbClr val="445C80"/>
                </a:solidFill>
                <a:latin typeface="Dosis" pitchFamily="2" charset="0"/>
              </a:rPr>
              <a:t> marocain.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D5BB32-B12A-1484-ED9D-504AC49B9C09}"/>
              </a:ext>
            </a:extLst>
          </p:cNvPr>
          <p:cNvSpPr txBox="1"/>
          <p:nvPr/>
        </p:nvSpPr>
        <p:spPr>
          <a:xfrm>
            <a:off x="837823" y="3744577"/>
            <a:ext cx="7030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00ACA4"/>
                </a:solidFill>
                <a:latin typeface="Dosis" pitchFamily="2" charset="0"/>
              </a:rPr>
              <a:t>Je suis</a:t>
            </a:r>
            <a:r>
              <a:rPr lang="fr-FR" sz="4400" b="1" dirty="0">
                <a:solidFill>
                  <a:srgbClr val="424D7B"/>
                </a:solidFill>
                <a:latin typeface="Dosis" pitchFamily="2" charset="0"/>
              </a:rPr>
              <a:t> marocaine</a:t>
            </a:r>
            <a:r>
              <a:rPr lang="fr-FR" sz="4400" b="1" dirty="0">
                <a:solidFill>
                  <a:srgbClr val="445C80"/>
                </a:solidFill>
                <a:latin typeface="Dosis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284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ADBC9-BF50-0AEA-5512-0A9D973FF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0C926844-0224-B89F-1764-AD2567877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68B4C3D-4607-09CE-746F-4605AC4E4085}"/>
              </a:ext>
            </a:extLst>
          </p:cNvPr>
          <p:cNvSpPr/>
          <p:nvPr/>
        </p:nvSpPr>
        <p:spPr>
          <a:xfrm>
            <a:off x="1121435" y="2548702"/>
            <a:ext cx="6463273" cy="2491203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158048-7325-D806-EA58-152088C057AC}"/>
              </a:ext>
            </a:extLst>
          </p:cNvPr>
          <p:cNvSpPr txBox="1"/>
          <p:nvPr/>
        </p:nvSpPr>
        <p:spPr>
          <a:xfrm>
            <a:off x="992069" y="2769506"/>
            <a:ext cx="7030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" pitchFamily="2" charset="0"/>
              </a:rPr>
              <a:t>Je suis</a:t>
            </a:r>
            <a:r>
              <a:rPr lang="fr-FR" sz="4000" b="1" dirty="0">
                <a:solidFill>
                  <a:srgbClr val="445C80"/>
                </a:solidFill>
                <a:latin typeface="Dosis" pitchFamily="2" charset="0"/>
              </a:rPr>
              <a:t> sénégalaise.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56B41E-FF00-072A-D232-CA2E53D01420}"/>
              </a:ext>
            </a:extLst>
          </p:cNvPr>
          <p:cNvSpPr txBox="1"/>
          <p:nvPr/>
        </p:nvSpPr>
        <p:spPr>
          <a:xfrm>
            <a:off x="837823" y="3744577"/>
            <a:ext cx="7030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00ACA4"/>
                </a:solidFill>
                <a:latin typeface="Dosis" pitchFamily="2" charset="0"/>
              </a:rPr>
              <a:t>Je suis</a:t>
            </a:r>
            <a:r>
              <a:rPr lang="fr-FR" sz="4400" b="1" dirty="0">
                <a:solidFill>
                  <a:srgbClr val="424D7B"/>
                </a:solidFill>
                <a:latin typeface="Dosis" pitchFamily="2" charset="0"/>
              </a:rPr>
              <a:t> </a:t>
            </a:r>
            <a:r>
              <a:rPr lang="fr-FR" sz="4000" b="1" dirty="0">
                <a:solidFill>
                  <a:srgbClr val="424D7B"/>
                </a:solidFill>
                <a:latin typeface="Dosis" pitchFamily="2" charset="0"/>
              </a:rPr>
              <a:t>français</a:t>
            </a:r>
            <a:r>
              <a:rPr lang="fr-FR" sz="4400" b="1" dirty="0">
                <a:solidFill>
                  <a:srgbClr val="445C80"/>
                </a:solidFill>
                <a:latin typeface="Dosis" pitchFamily="2" charset="0"/>
              </a:rPr>
              <a:t>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1DC36FD-EA20-06F5-301D-6749A572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exemples.  </a:t>
            </a:r>
          </a:p>
        </p:txBody>
      </p:sp>
    </p:spTree>
    <p:extLst>
      <p:ext uri="{BB962C8B-B14F-4D97-AF65-F5344CB8AC3E}">
        <p14:creationId xmlns:p14="http://schemas.microsoft.com/office/powerpoint/2010/main" val="376089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79961" y="284344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en français ? Il faut répondre avec votre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nationalité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9C610F-0000-14C7-04CA-B5693FB1F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3A16EE4-4C6F-01E8-4800-2D676F5D6D7E}"/>
              </a:ext>
            </a:extLst>
          </p:cNvPr>
          <p:cNvSpPr txBox="1"/>
          <p:nvPr/>
        </p:nvSpPr>
        <p:spPr>
          <a:xfrm>
            <a:off x="932006" y="3966987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Quelle est ta nationalité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F4A7155-7CFA-2AE2-5289-E12B1537D5E4}"/>
              </a:ext>
            </a:extLst>
          </p:cNvPr>
          <p:cNvSpPr txBox="1"/>
          <p:nvPr/>
        </p:nvSpPr>
        <p:spPr>
          <a:xfrm>
            <a:off x="6262824" y="4136263"/>
            <a:ext cx="21777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suis   ________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4EEE74-025D-7B2E-6764-C589B79032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2971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en français avec son voisin. Il faut répondre avec votre nationalité. 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337509"/>
            <a:ext cx="1066949" cy="9716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13013D-F635-2E26-2AF4-3900885296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7A8A1AF-B114-D0A9-1C69-A7B69291F277}"/>
              </a:ext>
            </a:extLst>
          </p:cNvPr>
          <p:cNvSpPr txBox="1"/>
          <p:nvPr/>
        </p:nvSpPr>
        <p:spPr>
          <a:xfrm>
            <a:off x="932006" y="3966987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Quelle est ta nationalité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CAE3452-815B-1042-59BA-18EF7A81D7C7}"/>
              </a:ext>
            </a:extLst>
          </p:cNvPr>
          <p:cNvSpPr txBox="1"/>
          <p:nvPr/>
        </p:nvSpPr>
        <p:spPr>
          <a:xfrm>
            <a:off x="6262824" y="4136263"/>
            <a:ext cx="21777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suis   ________</a:t>
            </a:r>
          </a:p>
        </p:txBody>
      </p:sp>
    </p:spTree>
    <p:extLst>
      <p:ext uri="{BB962C8B-B14F-4D97-AF65-F5344CB8AC3E}">
        <p14:creationId xmlns:p14="http://schemas.microsoft.com/office/powerpoint/2010/main" val="23290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837E3-2584-F5F3-7968-BDE780766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4A97282-F91E-331F-3D5B-239ADBE58F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604310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5CB10D14-D429-A4FF-A675-7543A3044C7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Utiliser les adjectifs de nationalité.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290B0A6-4AFE-7DDB-CED7-583252F48A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  <a:endParaRPr lang="fr-MA" sz="1400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E9E27E08-6595-126B-78AD-ED83C17B79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86DB49B8-8F4E-579A-9D14-FB5BF1C71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dirty="0"/>
              <a:t>Plan de la séance 3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EE90E8B-55D8-5869-801C-4713B51C4AFB}"/>
              </a:ext>
            </a:extLst>
          </p:cNvPr>
          <p:cNvSpPr txBox="1"/>
          <p:nvPr/>
        </p:nvSpPr>
        <p:spPr>
          <a:xfrm>
            <a:off x="2227716" y="2160000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Acte de parole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4DB52C1-2168-8A84-8B92-0EAFF1E01948}"/>
              </a:ext>
            </a:extLst>
          </p:cNvPr>
          <p:cNvSpPr txBox="1"/>
          <p:nvPr/>
        </p:nvSpPr>
        <p:spPr>
          <a:xfrm>
            <a:off x="2364351" y="3693134"/>
            <a:ext cx="23118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Écrit :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P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oint de langue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D191B61-703B-CA18-D995-FB4F814FF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32152" y="1890000"/>
            <a:ext cx="540000" cy="540000"/>
          </a:xfrm>
          <a:prstGeom prst="rect">
            <a:avLst/>
          </a:prstGeom>
          <a:noFill/>
        </p:spPr>
      </p:pic>
      <p:pic>
        <p:nvPicPr>
          <p:cNvPr id="1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997EDF27-3B61-F400-53FD-BECD27EA42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  <a:noFill/>
        </p:spPr>
      </p:pic>
      <p:sp>
        <p:nvSpPr>
          <p:cNvPr id="5" name="Espace réservé du texte 12">
            <a:extLst>
              <a:ext uri="{FF2B5EF4-FFF2-40B4-BE49-F238E27FC236}">
                <a16:creationId xmlns:a16="http://schemas.microsoft.com/office/drawing/2014/main" id="{FE743B4E-744F-96EB-D4A6-743281E74D6B}"/>
              </a:ext>
            </a:extLst>
          </p:cNvPr>
          <p:cNvSpPr txBox="1">
            <a:spLocks/>
          </p:cNvSpPr>
          <p:nvPr/>
        </p:nvSpPr>
        <p:spPr>
          <a:xfrm>
            <a:off x="2192797" y="2451865"/>
            <a:ext cx="624679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Acte de parole 2 : « demander et dire sa nationalité ».</a:t>
            </a:r>
          </a:p>
        </p:txBody>
      </p:sp>
    </p:spTree>
    <p:extLst>
      <p:ext uri="{BB962C8B-B14F-4D97-AF65-F5344CB8AC3E}">
        <p14:creationId xmlns:p14="http://schemas.microsoft.com/office/powerpoint/2010/main" val="62179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B85B6-314F-E241-48D7-FD86C4C3C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A4BB0F-7381-38EA-FFD7-CAC400053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098C24A6-9194-F861-C674-7970902DA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Maintenant, on va apprendre à utiliser les adjectifs de nationalité.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DC850A1-2806-CBA0-AE20-4F46C7D91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347" y="2438006"/>
            <a:ext cx="4985305" cy="198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DB71BDC8-601B-25B4-5945-1C3CCA766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E5316F1-FCFE-3E92-79E6-B5B377824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2" name="Les nationalités">
            <a:hlinkClick r:id="" action="ppaction://media"/>
            <a:extLst>
              <a:ext uri="{FF2B5EF4-FFF2-40B4-BE49-F238E27FC236}">
                <a16:creationId xmlns:a16="http://schemas.microsoft.com/office/drawing/2014/main" id="{46AF2B79-33BD-AAB6-CED4-A7433737B8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0881" y="1853271"/>
            <a:ext cx="6716110" cy="477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8280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A5C556-7291-8BCB-443B-EB8C7B27C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6FBABC-41FF-CE8B-9942-5AE4CCF6D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222" y="1608119"/>
            <a:ext cx="5775556" cy="377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374D0C-9491-6652-DA3E-2CB32434A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compléter avec le mot « marocain » ou « marocaine »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Levez la main</a:t>
            </a:r>
            <a:r>
              <a:rPr lang="fr-FR" dirty="0"/>
              <a:t>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E1FDCD7-4D1B-42F0-FAA8-1C52E2738659}"/>
              </a:ext>
            </a:extLst>
          </p:cNvPr>
          <p:cNvSpPr txBox="1"/>
          <p:nvPr/>
        </p:nvSpPr>
        <p:spPr>
          <a:xfrm>
            <a:off x="668049" y="3665485"/>
            <a:ext cx="7807901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            Sarah est  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___________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FD9A67-E087-8CC8-23EF-8A07BC9688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E5CF7D-BB37-D48F-0A36-EE5B8741CC9A}"/>
              </a:ext>
            </a:extLst>
          </p:cNvPr>
          <p:cNvSpPr/>
          <p:nvPr/>
        </p:nvSpPr>
        <p:spPr>
          <a:xfrm>
            <a:off x="1702411" y="2550856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marocain</a:t>
            </a:r>
            <a:r>
              <a:rPr lang="fr-FR" sz="2400" b="1" dirty="0">
                <a:solidFill>
                  <a:srgbClr val="C6C6C6"/>
                </a:solidFill>
                <a:latin typeface="Dosis SemiBold" pitchFamily="2" charset="0"/>
              </a:rPr>
              <a:t>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7014843-5A4A-0EDF-E313-7F9B92A3DD42}"/>
              </a:ext>
            </a:extLst>
          </p:cNvPr>
          <p:cNvSpPr/>
          <p:nvPr/>
        </p:nvSpPr>
        <p:spPr>
          <a:xfrm>
            <a:off x="4802963" y="2550856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marocaine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83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60E23-C8BC-885C-3F08-0EC096588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307DA-9783-42E3-89E3-7EF1C13C4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Sarah est marocaine ».  Que signifie cette phrase ? Levez la main. 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CA21435-6A4E-668C-ED9E-3210CFE9892C}"/>
              </a:ext>
            </a:extLst>
          </p:cNvPr>
          <p:cNvSpPr txBox="1"/>
          <p:nvPr/>
        </p:nvSpPr>
        <p:spPr>
          <a:xfrm>
            <a:off x="560839" y="3639230"/>
            <a:ext cx="7211603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Sarah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est maroc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aine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 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C006B7-7851-83E1-9E88-6EFC0E70B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26B8719-218B-188A-5D27-CE8A94667AFE}"/>
              </a:ext>
            </a:extLst>
          </p:cNvPr>
          <p:cNvSpPr/>
          <p:nvPr/>
        </p:nvSpPr>
        <p:spPr>
          <a:xfrm>
            <a:off x="1702411" y="2487794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marocain</a:t>
            </a:r>
            <a:r>
              <a:rPr lang="fr-FR" sz="2400" b="1" dirty="0">
                <a:solidFill>
                  <a:srgbClr val="C6C6C6"/>
                </a:solidFill>
                <a:latin typeface="Dosis SemiBold" pitchFamily="2" charset="0"/>
              </a:rPr>
              <a:t>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82443B9-09D9-73BF-4B74-A864B2F46943}"/>
              </a:ext>
            </a:extLst>
          </p:cNvPr>
          <p:cNvSpPr/>
          <p:nvPr/>
        </p:nvSpPr>
        <p:spPr>
          <a:xfrm>
            <a:off x="4802963" y="2487794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marocaine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37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87190-3643-16E8-D73C-D7466A1D8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8B4322-556F-44B6-229F-AB4A150D7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compléter avec le mot « sénégalais» ou « sénégalaise  »?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Levez la main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859156-7C51-4E7C-C0CB-F9C568C307D3}"/>
              </a:ext>
            </a:extLst>
          </p:cNvPr>
          <p:cNvSpPr txBox="1"/>
          <p:nvPr/>
        </p:nvSpPr>
        <p:spPr>
          <a:xfrm>
            <a:off x="526666" y="3649720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Abdou est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_____________ 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 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0AC8C5-561A-10BC-192B-F1638F2A99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0CBC066-1370-0A05-1623-6AB0DFA16FAF}"/>
              </a:ext>
            </a:extLst>
          </p:cNvPr>
          <p:cNvSpPr/>
          <p:nvPr/>
        </p:nvSpPr>
        <p:spPr>
          <a:xfrm>
            <a:off x="1702411" y="2377434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sénégalais</a:t>
            </a:r>
            <a:r>
              <a:rPr lang="fr-FR" sz="2400" b="1" dirty="0">
                <a:solidFill>
                  <a:srgbClr val="C6C6C6"/>
                </a:solidFill>
                <a:latin typeface="Dosis SemiBold" pitchFamily="2" charset="0"/>
              </a:rPr>
              <a:t>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A027F33-171B-9E1E-4031-1E21A150F779}"/>
              </a:ext>
            </a:extLst>
          </p:cNvPr>
          <p:cNvSpPr/>
          <p:nvPr/>
        </p:nvSpPr>
        <p:spPr>
          <a:xfrm>
            <a:off x="4802963" y="2377434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sénégalaise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15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D1EDE-2769-6689-6D5A-A9FB1C4FB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DAA4C9-79A2-053B-DF92-8B73F62E9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Abdou est sénégalais». Que signifie cette phrase ? Levez la main. 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8049488-0FA3-986D-FC97-CCD787AE0E0C}"/>
              </a:ext>
            </a:extLst>
          </p:cNvPr>
          <p:cNvSpPr txBox="1"/>
          <p:nvPr/>
        </p:nvSpPr>
        <p:spPr>
          <a:xfrm>
            <a:off x="425566" y="3693545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Abdou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est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sénégal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ais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9F8D00-E5EA-4986-38E5-99FAEE99A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D59E709-E1A7-B3A4-AB2E-33DAB5FF9FB8}"/>
              </a:ext>
            </a:extLst>
          </p:cNvPr>
          <p:cNvSpPr/>
          <p:nvPr/>
        </p:nvSpPr>
        <p:spPr>
          <a:xfrm>
            <a:off x="1686645" y="2408966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sénégalais</a:t>
            </a:r>
            <a:r>
              <a:rPr lang="fr-FR" sz="2400" b="1" dirty="0">
                <a:solidFill>
                  <a:srgbClr val="C6C6C6"/>
                </a:solidFill>
                <a:latin typeface="Dosis SemiBold" pitchFamily="2" charset="0"/>
              </a:rPr>
              <a:t>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FDF7DFF-21C5-0E9F-2B76-8F8BDB2A14EC}"/>
              </a:ext>
            </a:extLst>
          </p:cNvPr>
          <p:cNvSpPr/>
          <p:nvPr/>
        </p:nvSpPr>
        <p:spPr>
          <a:xfrm>
            <a:off x="4787197" y="2408966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sénégalaise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27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96587-7E84-0C5D-80CA-EFD79B67F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46037-4F09-4E48-2303-540DB985B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compléter avec le mot « français» ou « française  »?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Levez la main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28DF9BD-0444-7758-03E3-92D759469C4B}"/>
              </a:ext>
            </a:extLst>
          </p:cNvPr>
          <p:cNvSpPr txBox="1"/>
          <p:nvPr/>
        </p:nvSpPr>
        <p:spPr>
          <a:xfrm>
            <a:off x="526666" y="3618188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Maria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est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_____________ 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 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E90E131-CE00-2EEF-0177-74E5550C19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81F3B05-DA4A-DC25-DB75-CB046FE2D9FA}"/>
              </a:ext>
            </a:extLst>
          </p:cNvPr>
          <p:cNvSpPr/>
          <p:nvPr/>
        </p:nvSpPr>
        <p:spPr>
          <a:xfrm>
            <a:off x="1702411" y="2598153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indien</a:t>
            </a:r>
            <a:r>
              <a:rPr lang="fr-FR" sz="2400" b="1" dirty="0">
                <a:solidFill>
                  <a:srgbClr val="C6C6C6"/>
                </a:solidFill>
                <a:latin typeface="Dosis SemiBold" pitchFamily="2" charset="0"/>
              </a:rPr>
              <a:t>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3B36724-9453-7EC4-A5B3-81EC52E0F33E}"/>
              </a:ext>
            </a:extLst>
          </p:cNvPr>
          <p:cNvSpPr/>
          <p:nvPr/>
        </p:nvSpPr>
        <p:spPr>
          <a:xfrm>
            <a:off x="4802963" y="2598153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indienne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57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2CFB9-534C-5C6B-1FE7-8BC1B24CB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65609-8FE3-C6F8-E3A1-28B3FF7C1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Maria est indienne ». Que signifie cette phrase ? Levez la main. 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B86B441-F640-5629-D31B-F15F0AA5F755}"/>
              </a:ext>
            </a:extLst>
          </p:cNvPr>
          <p:cNvSpPr txBox="1"/>
          <p:nvPr/>
        </p:nvSpPr>
        <p:spPr>
          <a:xfrm>
            <a:off x="526666" y="3681251"/>
            <a:ext cx="8090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Maria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est </a:t>
            </a:r>
            <a:r>
              <a:rPr kumimoji="0" lang="fr-FR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ind</a:t>
            </a:r>
            <a:r>
              <a:rPr lang="fr-FR" sz="4000" dirty="0" err="1">
                <a:solidFill>
                  <a:srgbClr val="565F88"/>
                </a:solidFill>
                <a:latin typeface="Dosis SemiBold" pitchFamily="2" charset="0"/>
                <a:cs typeface="Arial" panose="020B0604020202020204" pitchFamily="34" charset="0"/>
              </a:rPr>
              <a:t>ien</a:t>
            </a:r>
            <a:r>
              <a:rPr lang="fr-FR" sz="4000" dirty="0" err="1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ne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31827FE-ACD9-6B1F-9D68-4DD38361D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F81EAAA-A59F-527F-77E7-326E56E6824A}"/>
              </a:ext>
            </a:extLst>
          </p:cNvPr>
          <p:cNvSpPr/>
          <p:nvPr/>
        </p:nvSpPr>
        <p:spPr>
          <a:xfrm>
            <a:off x="1702411" y="2408965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indien</a:t>
            </a:r>
            <a:r>
              <a:rPr lang="fr-FR" sz="2400" b="1" dirty="0">
                <a:solidFill>
                  <a:srgbClr val="C6C6C6"/>
                </a:solidFill>
                <a:latin typeface="Dosis SemiBold" pitchFamily="2" charset="0"/>
              </a:rPr>
              <a:t>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3956EC5-BEA5-969B-1410-A8703B2A9A50}"/>
              </a:ext>
            </a:extLst>
          </p:cNvPr>
          <p:cNvSpPr/>
          <p:nvPr/>
        </p:nvSpPr>
        <p:spPr>
          <a:xfrm>
            <a:off x="4802963" y="2408965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indienne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60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22.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C4DA20B-FBE6-7DD0-23C7-03A08CE1F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C442FE-5775-019E-D291-D201FF882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8562" y="1608119"/>
            <a:ext cx="3494056" cy="482653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C55E9BB-A048-EB3F-BDAA-48CB82DDE824}"/>
              </a:ext>
            </a:extLst>
          </p:cNvPr>
          <p:cNvSpPr/>
          <p:nvPr/>
        </p:nvSpPr>
        <p:spPr>
          <a:xfrm>
            <a:off x="2488562" y="3429000"/>
            <a:ext cx="3229192" cy="137435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81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Vous allez faire l’activité 2.  Je vais expliquer la consigne et passer entre les rangs pour vous aider.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6C0BCC-2215-37FC-DBDD-C1C941E33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9E79CB-76A8-5C39-98CC-0B5C8D211C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2631" y="2597457"/>
            <a:ext cx="2546339" cy="254633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E214528-96E5-5C06-B8EE-9408CF5882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099" y="2530715"/>
            <a:ext cx="5475365" cy="254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7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8F2C4-792F-4847-2878-23FBF059F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33D3E28B-D79E-6CBF-D657-E00925FA066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C494F80-7095-98D8-B669-450A6FB2A8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E10EF1-94D7-75A5-C1C7-B26DEC2B2D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2025" y="2191890"/>
            <a:ext cx="6059949" cy="342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4A03-42F8-4D59-B239-ABBE8340C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09DEAB9-9C8B-7007-AC1F-99939BDC56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07577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B341E893-2206-1E8D-2393-51F8F8AE41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Utiliser les adjectifs de nationalité 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E5AB9AC8-247D-EC93-2B18-B0446960EB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E7968674-C1FD-D7E5-6FD2-D64D4D20A2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65141"/>
            <a:ext cx="540000" cy="540000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4647CC62-E3FC-248D-4224-D845D6F53788}"/>
              </a:ext>
            </a:extLst>
          </p:cNvPr>
          <p:cNvSpPr txBox="1">
            <a:spLocks/>
          </p:cNvSpPr>
          <p:nvPr/>
        </p:nvSpPr>
        <p:spPr>
          <a:xfrm>
            <a:off x="2227716" y="5484582"/>
            <a:ext cx="507759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FR" sz="1400" dirty="0"/>
              <a:t>Lire et comprendre des phrases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EC70E962-3761-0A4E-496B-7FFB9F64B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dirty="0"/>
              <a:t>Plan de la séance 3 </a:t>
            </a:r>
          </a:p>
        </p:txBody>
      </p:sp>
      <p:pic>
        <p:nvPicPr>
          <p:cNvPr id="5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E863F42-B3B2-7E7E-7626-B7FE8A4E64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47440" y="4887280"/>
            <a:ext cx="540000" cy="540000"/>
          </a:xfrm>
          <a:prstGeom prst="rect">
            <a:avLst/>
          </a:prstGeom>
          <a:noFill/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6A28D2-0EA8-F4FE-AA41-F58A5E270B43}"/>
              </a:ext>
            </a:extLst>
          </p:cNvPr>
          <p:cNvSpPr txBox="1"/>
          <p:nvPr/>
        </p:nvSpPr>
        <p:spPr>
          <a:xfrm>
            <a:off x="2227716" y="2160000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Acte de parole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930C3D1-65B3-7BC1-3108-259F24D53616}"/>
              </a:ext>
            </a:extLst>
          </p:cNvPr>
          <p:cNvSpPr txBox="1"/>
          <p:nvPr/>
        </p:nvSpPr>
        <p:spPr>
          <a:xfrm>
            <a:off x="2227716" y="5088726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Lecture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4A4D62A-285B-02DA-CE7D-35A1F56554B8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110952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1400" dirty="0">
              <a:solidFill>
                <a:srgbClr val="757575"/>
              </a:solidFill>
            </a:endParaRPr>
          </a:p>
        </p:txBody>
      </p:sp>
      <p:sp>
        <p:nvSpPr>
          <p:cNvPr id="10" name="Espace réservé du texte 12">
            <a:extLst>
              <a:ext uri="{FF2B5EF4-FFF2-40B4-BE49-F238E27FC236}">
                <a16:creationId xmlns:a16="http://schemas.microsoft.com/office/drawing/2014/main" id="{DE144954-ADC4-BAEF-2898-9A0BDE7F5CCD}"/>
              </a:ext>
            </a:extLst>
          </p:cNvPr>
          <p:cNvSpPr txBox="1">
            <a:spLocks/>
          </p:cNvSpPr>
          <p:nvPr/>
        </p:nvSpPr>
        <p:spPr>
          <a:xfrm>
            <a:off x="2192797" y="2451865"/>
            <a:ext cx="624679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Acte de parole 2 : « demander et dire sa nationalité».</a:t>
            </a:r>
          </a:p>
        </p:txBody>
      </p:sp>
    </p:spTree>
    <p:extLst>
      <p:ext uri="{BB962C8B-B14F-4D97-AF65-F5344CB8AC3E}">
        <p14:creationId xmlns:p14="http://schemas.microsoft.com/office/powerpoint/2010/main" val="5829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lire des phrases.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Image 9">
            <a:extLst>
              <a:ext uri="{FF2B5EF4-FFF2-40B4-BE49-F238E27FC236}">
                <a16:creationId xmlns:a16="http://schemas.microsoft.com/office/drawing/2014/main" id="{38E51D8F-31A5-9CF3-F5B3-F8F202B814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668970-B9A1-6FE3-D537-8033962C21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DAC276-0305-7D70-DDB0-44593002C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une lecture audio.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227BEA2-C3ED-63CD-FA6B-60C33EDE2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EF39F8-1132-974F-F5C4-C578E5E72EA7}"/>
              </a:ext>
            </a:extLst>
          </p:cNvPr>
          <p:cNvSpPr txBox="1"/>
          <p:nvPr/>
        </p:nvSpPr>
        <p:spPr>
          <a:xfrm>
            <a:off x="848777" y="2369798"/>
            <a:ext cx="7265496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Yanis est français. Il habite à Paris.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Ravi est indien. Il habite à Dehli.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Vous habitez à Rabat. Vous êtes marocains.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Aminata habite à Dakar. Elle est sénégalaise. </a:t>
            </a:r>
          </a:p>
        </p:txBody>
      </p:sp>
    </p:spTree>
    <p:extLst>
      <p:ext uri="{BB962C8B-B14F-4D97-AF65-F5344CB8AC3E}">
        <p14:creationId xmlns:p14="http://schemas.microsoft.com/office/powerpoint/2010/main" val="110035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87B86-C7C1-CFC8-D276-C889D498B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5E2480-CA89-2760-BB90-5089CA5E1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4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9CAB280-FEDF-7F1B-9803-E2D8B78BE1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9AA10C8-5B39-F2C6-9E1D-A72C48C859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AAA5F44-114B-C1C0-2C6A-6B3B96824468}"/>
              </a:ext>
            </a:extLst>
          </p:cNvPr>
          <p:cNvSpPr txBox="1"/>
          <p:nvPr/>
        </p:nvSpPr>
        <p:spPr>
          <a:xfrm>
            <a:off x="848777" y="2369798"/>
            <a:ext cx="7265496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Yanis est français. Il habite à Paris.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Ravi est indien. Il habite à Dehli.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Vous habitez à Rabat. Vous êtes marocains.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Aminata habite à Dakar. Elle est sénégalaise. </a:t>
            </a:r>
          </a:p>
        </p:txBody>
      </p:sp>
      <p:pic>
        <p:nvPicPr>
          <p:cNvPr id="7" name="audio 3AP S3 sem3">
            <a:hlinkClick r:id="" action="ppaction://media"/>
            <a:extLst>
              <a:ext uri="{FF2B5EF4-FFF2-40B4-BE49-F238E27FC236}">
                <a16:creationId xmlns:a16="http://schemas.microsoft.com/office/drawing/2014/main" id="{92839095-11D8-F6D5-9F9E-9A0AE85DC1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09473" y="7668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12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77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F3B1D-1926-5EC8-6815-F0F01C15E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D3AE4F-35BC-4180-EDA2-EC79823B5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phrase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B02BAB-56F9-2D92-43FB-3CCFFB3ED0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5153275-53FF-8D39-FDF0-C63B2CFD3941}"/>
              </a:ext>
            </a:extLst>
          </p:cNvPr>
          <p:cNvSpPr txBox="1"/>
          <p:nvPr/>
        </p:nvSpPr>
        <p:spPr>
          <a:xfrm>
            <a:off x="1303047" y="3201053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Medium" pitchFamily="2" charset="0"/>
              </a:rPr>
              <a:t>Mehdi est français. Il habite à Paris.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EAA6258-9FBD-EB2F-D2AC-5800FADAF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109" y="3939717"/>
            <a:ext cx="608783" cy="21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52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0DC82-7187-FCE1-AF03-B3B953130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DA73DCC-E7F8-5A4E-F6CA-0B24934061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1CE2881-9405-5DA9-1DBE-1D51D3A1C648}"/>
              </a:ext>
            </a:extLst>
          </p:cNvPr>
          <p:cNvSpPr txBox="1">
            <a:spLocks/>
          </p:cNvSpPr>
          <p:nvPr/>
        </p:nvSpPr>
        <p:spPr>
          <a:xfrm>
            <a:off x="1738523" y="75439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phrase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925D9F8-C384-FDBE-40BB-52BFDC1B184C}"/>
              </a:ext>
            </a:extLst>
          </p:cNvPr>
          <p:cNvSpPr txBox="1"/>
          <p:nvPr/>
        </p:nvSpPr>
        <p:spPr>
          <a:xfrm>
            <a:off x="1183126" y="3238148"/>
            <a:ext cx="55549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Medium" pitchFamily="2" charset="0"/>
              </a:rPr>
              <a:t>Ravi est indien. Il habite à Dehli.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7496D5-1371-2218-6661-A3A4DAFC4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511" y="3862070"/>
            <a:ext cx="322880" cy="18215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C1602F-4FC9-1673-8409-D17136A3A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926" y="3866302"/>
            <a:ext cx="456060" cy="1620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AB0D17-A0D1-0AC2-0205-4DC536825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868" y="3895776"/>
            <a:ext cx="456060" cy="16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3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3643E-E291-786A-3A24-42EB90576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38A7B45-0769-91AC-880E-E209515F78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4293EAE7-6564-4F2F-C278-F2D0628A9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phrase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4B1F4A-E64F-611A-A1DE-E187E76E8EE9}"/>
              </a:ext>
            </a:extLst>
          </p:cNvPr>
          <p:cNvSpPr txBox="1"/>
          <p:nvPr/>
        </p:nvSpPr>
        <p:spPr>
          <a:xfrm>
            <a:off x="964902" y="3000350"/>
            <a:ext cx="772939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Medium" pitchFamily="2" charset="0"/>
              </a:rPr>
              <a:t>Vous habitez à Rabat. Vous êtes marocains.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E48C68-39C8-91B8-8EEA-09C8BCB9F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000" y="3680153"/>
            <a:ext cx="559494" cy="1988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E89F93-4809-57CD-A780-BA5A18FCC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497" y="3699947"/>
            <a:ext cx="480043" cy="24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82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61FA5-427C-C974-7BBB-2943E225D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361E5C-296B-F3F1-A8E5-0B8A8359C2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2F390B29-96F8-63CC-EB6E-B6AFD62DD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phrase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8EC4DBB-7846-8488-B988-DE0374B032ED}"/>
              </a:ext>
            </a:extLst>
          </p:cNvPr>
          <p:cNvSpPr txBox="1"/>
          <p:nvPr/>
        </p:nvSpPr>
        <p:spPr>
          <a:xfrm>
            <a:off x="779489" y="3067193"/>
            <a:ext cx="724307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Medium" pitchFamily="2" charset="0"/>
              </a:rPr>
              <a:t>Aminata habite à Dakar. Elle est sénégalaise.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0569137-6AE8-2B51-64FD-31C11583A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860" y="3716956"/>
            <a:ext cx="566882" cy="20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44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regardez cette image. Ce garçon s’appelle Youssef.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557155-EA52-CE5C-96EF-78617B4A4B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3704" y="1884024"/>
            <a:ext cx="4196591" cy="419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6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A62E4-7047-A50C-7B71-985AA4024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E9F556B-8B45-F129-9136-1D859B8F5034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Lisez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cette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question en silence.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680241-F12D-FE51-6E8B-3204751ACD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7" name="AutoShape 2" descr="Image générée">
            <a:extLst>
              <a:ext uri="{FF2B5EF4-FFF2-40B4-BE49-F238E27FC236}">
                <a16:creationId xmlns:a16="http://schemas.microsoft.com/office/drawing/2014/main" id="{BAA6BF8A-5B23-85F6-006F-938B8FEB83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950F43-667F-E35E-4A33-396ACD184FB3}"/>
              </a:ext>
            </a:extLst>
          </p:cNvPr>
          <p:cNvSpPr txBox="1"/>
          <p:nvPr/>
        </p:nvSpPr>
        <p:spPr>
          <a:xfrm>
            <a:off x="438861" y="2998595"/>
            <a:ext cx="448766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Il a cinq ans.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Il est marocain.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Il habite à Casablanca.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Il est sénégalais.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F5E41C9-45B0-527E-EF01-CA6245B55840}"/>
              </a:ext>
            </a:extLst>
          </p:cNvPr>
          <p:cNvSpPr txBox="1"/>
          <p:nvPr/>
        </p:nvSpPr>
        <p:spPr>
          <a:xfrm>
            <a:off x="553183" y="2100113"/>
            <a:ext cx="6014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Quelle est la nationalité de Youssef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189B9EC-C428-0A61-9D89-BB955F517B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6530" y="2846173"/>
            <a:ext cx="2982499" cy="298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BFEB8-9F48-677B-954B-FA8CD74E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47902BF-DF64-8E9F-69C8-E1F09CE53E1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le numéro de la bonne réponse sur votre ardoise (1, 2, 3 ou 4). 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4C79A61-638D-AD61-F446-40419DD90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A3D3DD94-BAB7-C532-9ACF-261C6C5EE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F7269C8-2049-99F8-9E43-080B470AEEB1}"/>
              </a:ext>
            </a:extLst>
          </p:cNvPr>
          <p:cNvSpPr txBox="1"/>
          <p:nvPr/>
        </p:nvSpPr>
        <p:spPr>
          <a:xfrm>
            <a:off x="553183" y="2100113"/>
            <a:ext cx="6014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Q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</a:rPr>
              <a:t>uelle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</a:rPr>
              <a:t> </a:t>
            </a: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est la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</a:rPr>
              <a:t>nationalité de Youssef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CD5E04-F3E5-8F2E-DD93-7CBD97681881}"/>
              </a:ext>
            </a:extLst>
          </p:cNvPr>
          <p:cNvSpPr txBox="1"/>
          <p:nvPr/>
        </p:nvSpPr>
        <p:spPr>
          <a:xfrm>
            <a:off x="438861" y="2998595"/>
            <a:ext cx="448766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Il a cinq ans.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Il est marocain.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Il habite à Casablanca.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Il est sénégalais.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8C4792D-FFCD-4203-6B79-EEE6789FA0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6530" y="2846173"/>
            <a:ext cx="2982499" cy="298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7C8D1-2C09-C1EF-476A-08DD25ADA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E56F506-8B21-2AEC-70BC-BE3677C54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95DF162-6146-1C59-9A5C-FA885EC4F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D8939E-85A7-5019-304C-1370DB234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F47DD-3501-516A-7169-69448CE39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5F4BA523-E8BD-999C-18F6-5082307E704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La bonne réponse est : « Il est marocain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». Qui veut expliquer la réponse ?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3106633D-14AD-44F1-8CCC-3345A0EA96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F5DD55-E201-954E-4B12-E4089A3BAD16}"/>
              </a:ext>
            </a:extLst>
          </p:cNvPr>
          <p:cNvSpPr txBox="1"/>
          <p:nvPr/>
        </p:nvSpPr>
        <p:spPr>
          <a:xfrm>
            <a:off x="741872" y="1788701"/>
            <a:ext cx="5935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Quelle est la nationalité de Youssef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0855FD-903D-4B1C-881C-AB0715DBF6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70307F0-8764-09F5-48DE-3034406765FE}"/>
              </a:ext>
            </a:extLst>
          </p:cNvPr>
          <p:cNvSpPr txBox="1"/>
          <p:nvPr/>
        </p:nvSpPr>
        <p:spPr>
          <a:xfrm>
            <a:off x="438861" y="2998595"/>
            <a:ext cx="448766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Il a cinq ans.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Il est marocain.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Il habite à Casablanca.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dirty="0">
                <a:solidFill>
                  <a:prstClr val="black"/>
                </a:solidFill>
                <a:latin typeface="Dosis SemiBold" pitchFamily="2" charset="0"/>
              </a:rPr>
              <a:t>Il est sénégalais.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51B20B5-C59A-CD7C-7DD8-F7594B67DF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4130" y="2711237"/>
            <a:ext cx="2981202" cy="298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0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20.   Avec votre voisin, lisez et répondez à la question.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5AE53F-E254-085D-C84E-DDD2E5F85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37" y="1718630"/>
            <a:ext cx="3360388" cy="467975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2124557" y="4778251"/>
            <a:ext cx="3071468" cy="132374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C4168-5C25-1AA0-2B2A-AE35D6436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9CEA8A8-784B-8324-1E1A-6673A196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2AA6DC-4487-B8FA-555B-414E3B029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542C34-82B9-F123-C476-95676BA79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26" y="2191406"/>
            <a:ext cx="7137947" cy="3233024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AF1AC3D-042F-D776-28AF-F05E388B9A8F}"/>
              </a:ext>
            </a:extLst>
          </p:cNvPr>
          <p:cNvSpPr/>
          <p:nvPr/>
        </p:nvSpPr>
        <p:spPr>
          <a:xfrm>
            <a:off x="1167961" y="4560339"/>
            <a:ext cx="2717044" cy="48052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51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 À la maison, lisez et recopiez les phrases de l’activité 3 sur votre cahier.  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B5837CD5-5360-B027-DB34-7EB32E6FC8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9" r="9"/>
          <a:stretch/>
        </p:blipFill>
        <p:spPr>
          <a:xfrm>
            <a:off x="1432547" y="2260173"/>
            <a:ext cx="2049517" cy="36442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4AFE4D-A907-48AC-2648-235FC397D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FDDD0C-46B8-1A31-4AC4-DA1102D255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6684" y="1608119"/>
            <a:ext cx="3058109" cy="447948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6683001-5954-3315-2124-CC48212C3905}"/>
              </a:ext>
            </a:extLst>
          </p:cNvPr>
          <p:cNvSpPr/>
          <p:nvPr/>
        </p:nvSpPr>
        <p:spPr>
          <a:xfrm>
            <a:off x="4193833" y="3506179"/>
            <a:ext cx="1934094" cy="115219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7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7608</TotalTime>
  <Words>977</Words>
  <Application>Microsoft Office PowerPoint</Application>
  <PresentationFormat>Affichage à l'écran (4:3)</PresentationFormat>
  <Paragraphs>150</Paragraphs>
  <Slides>50</Slides>
  <Notes>1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50</vt:i4>
      </vt:variant>
    </vt:vector>
  </HeadingPairs>
  <TitlesOfParts>
    <vt:vector size="70" baseType="lpstr">
      <vt:lpstr>Dosis ExtraBold</vt:lpstr>
      <vt:lpstr>Aptos Display</vt:lpstr>
      <vt:lpstr>Calibri</vt:lpstr>
      <vt:lpstr>Dosis Medium</vt:lpstr>
      <vt:lpstr>Wingdings</vt:lpstr>
      <vt:lpstr>Arial</vt:lpstr>
      <vt:lpstr>Aptos</vt:lpstr>
      <vt:lpstr>Dosis</vt:lpstr>
      <vt:lpstr>Dosis SemiBold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2_Lecture</vt:lpstr>
      <vt:lpstr>3_Lecture</vt:lpstr>
      <vt:lpstr>1_Ecriture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 </vt:lpstr>
      <vt:lpstr>Bonjour les enfants !  La leçon de français commence maintenant. Soyez attentifs.</vt:lpstr>
      <vt:lpstr>Avant de commencer la leçon, on va revoir la scène avec les mots de vocabulaire.  Soyez attentifs. </vt:lpstr>
      <vt:lpstr>Lecture de la vidéo.</vt:lpstr>
      <vt:lpstr>Qui veut passer au tableau pour décrire l’image ?  </vt:lpstr>
      <vt:lpstr>Maintenant, on passe à l’activité de l’oral. Nous allons apprendre à poser une question avec Majd et Nada. </vt:lpstr>
      <vt:lpstr>Lecture de la vidéo </vt:lpstr>
      <vt:lpstr>Répétons ensemble. </vt:lpstr>
      <vt:lpstr>Présentation PowerPoint</vt:lpstr>
      <vt:lpstr>Maintenant nous allons apprendre à répondre à la question.</vt:lpstr>
      <vt:lpstr>Lecture de la vidéo </vt:lpstr>
      <vt:lpstr>Répétons ensemble les réponses de Nada et de Majd. </vt:lpstr>
      <vt:lpstr>Voici d’autres exemples.  </vt:lpstr>
      <vt:lpstr>Présentation PowerPoint</vt:lpstr>
      <vt:lpstr>Chacun joue le dialogue en français avec son voisin. Il faut répondre avec votre nationalité.  </vt:lpstr>
      <vt:lpstr>Plan de la séance 3 </vt:lpstr>
      <vt:lpstr>Maintenant, on va apprendre à utiliser les adjectifs de nationalité.</vt:lpstr>
      <vt:lpstr>Lecture de la vidéo </vt:lpstr>
      <vt:lpstr>Répétons ensemble. </vt:lpstr>
      <vt:lpstr>Qui veut compléter avec le mot « marocain » ou « marocaine » ? Levez la main. </vt:lpstr>
      <vt:lpstr>« Sarah est marocaine ».  Que signifie cette phrase ? Levez la main. </vt:lpstr>
      <vt:lpstr>Qui veut compléter avec le mot « sénégalais» ou « sénégalaise  »? Levez la main. </vt:lpstr>
      <vt:lpstr>« Abdou est sénégalais». Que signifie cette phrase ? Levez la main. </vt:lpstr>
      <vt:lpstr>Qui veut compléter avec le mot « français» ou « française  »? Levez la main. </vt:lpstr>
      <vt:lpstr>« Maria est indienne ». Que signifie cette phrase ? Levez la main. </vt:lpstr>
      <vt:lpstr>Prenez vos livrets à la page 22.</vt:lpstr>
      <vt:lpstr>Présentation PowerPoint</vt:lpstr>
      <vt:lpstr>Présentation PowerPoint</vt:lpstr>
      <vt:lpstr>Plan de la séance 3 </vt:lpstr>
      <vt:lpstr>Maintenant, nous allons lire des phrases.</vt:lpstr>
      <vt:lpstr>Lisez ces phrases en silence. Après, on va écouter une lecture audio.  </vt:lpstr>
      <vt:lpstr>Lecture de l’audio.  </vt:lpstr>
      <vt:lpstr>Qui veut lire la phrase ?</vt:lpstr>
      <vt:lpstr>Présentation PowerPoint</vt:lpstr>
      <vt:lpstr>Qui veut lire la phrase ?</vt:lpstr>
      <vt:lpstr>Qui veut lire la phrase ?</vt:lpstr>
      <vt:lpstr>Présentation PowerPoint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Prenez vos livrets à la page 20.   Avec votre voisin, lisez et répondez à la question. Je vais circuler entre les rangs pour vous aider. </vt:lpstr>
      <vt:lpstr>Corrigez.</vt:lpstr>
      <vt:lpstr>La séance d’aujourd’hui est terminée.  À la maison, lisez et recopiez les phrases de l’activité 3 sur votre cahier.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khalid ramni</dc:creator>
  <cp:lastModifiedBy>KHALID.RAMNI</cp:lastModifiedBy>
  <cp:revision>11</cp:revision>
  <cp:lastPrinted>2025-08-13T10:11:39Z</cp:lastPrinted>
  <dcterms:created xsi:type="dcterms:W3CDTF">2025-08-01T12:31:49Z</dcterms:created>
  <dcterms:modified xsi:type="dcterms:W3CDTF">2025-11-12T10:10:00Z</dcterms:modified>
</cp:coreProperties>
</file>