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71" r:id="rId7"/>
  </p:sldMasterIdLst>
  <p:notesMasterIdLst>
    <p:notesMasterId r:id="rId66"/>
  </p:notesMasterIdLst>
  <p:sldIdLst>
    <p:sldId id="256" r:id="rId8"/>
    <p:sldId id="1029" r:id="rId9"/>
    <p:sldId id="705" r:id="rId10"/>
    <p:sldId id="1060" r:id="rId11"/>
    <p:sldId id="798" r:id="rId12"/>
    <p:sldId id="799" r:id="rId13"/>
    <p:sldId id="862" r:id="rId14"/>
    <p:sldId id="1045" r:id="rId15"/>
    <p:sldId id="1046" r:id="rId16"/>
    <p:sldId id="651" r:id="rId17"/>
    <p:sldId id="780" r:id="rId18"/>
    <p:sldId id="884" r:id="rId19"/>
    <p:sldId id="1047" r:id="rId20"/>
    <p:sldId id="1050" r:id="rId21"/>
    <p:sldId id="1048" r:id="rId22"/>
    <p:sldId id="888" r:id="rId23"/>
    <p:sldId id="800" r:id="rId24"/>
    <p:sldId id="864" r:id="rId25"/>
    <p:sldId id="865" r:id="rId26"/>
    <p:sldId id="846" r:id="rId27"/>
    <p:sldId id="1051" r:id="rId28"/>
    <p:sldId id="680" r:id="rId29"/>
    <p:sldId id="852" r:id="rId30"/>
    <p:sldId id="849" r:id="rId31"/>
    <p:sldId id="848" r:id="rId32"/>
    <p:sldId id="1052" r:id="rId33"/>
    <p:sldId id="831" r:id="rId34"/>
    <p:sldId id="832" r:id="rId35"/>
    <p:sldId id="805" r:id="rId36"/>
    <p:sldId id="653" r:id="rId37"/>
    <p:sldId id="834" r:id="rId38"/>
    <p:sldId id="853" r:id="rId39"/>
    <p:sldId id="835" r:id="rId40"/>
    <p:sldId id="869" r:id="rId41"/>
    <p:sldId id="874" r:id="rId42"/>
    <p:sldId id="881" r:id="rId43"/>
    <p:sldId id="857" r:id="rId44"/>
    <p:sldId id="870" r:id="rId45"/>
    <p:sldId id="871" r:id="rId46"/>
    <p:sldId id="872" r:id="rId47"/>
    <p:sldId id="875" r:id="rId48"/>
    <p:sldId id="882" r:id="rId49"/>
    <p:sldId id="876" r:id="rId50"/>
    <p:sldId id="877" r:id="rId51"/>
    <p:sldId id="878" r:id="rId52"/>
    <p:sldId id="879" r:id="rId53"/>
    <p:sldId id="880" r:id="rId54"/>
    <p:sldId id="883" r:id="rId55"/>
    <p:sldId id="1053" r:id="rId56"/>
    <p:sldId id="1054" r:id="rId57"/>
    <p:sldId id="1056" r:id="rId58"/>
    <p:sldId id="1057" r:id="rId59"/>
    <p:sldId id="1058" r:id="rId60"/>
    <p:sldId id="1059" r:id="rId61"/>
    <p:sldId id="817" r:id="rId62"/>
    <p:sldId id="821" r:id="rId63"/>
    <p:sldId id="843" r:id="rId64"/>
    <p:sldId id="679" r:id="rId65"/>
  </p:sldIdLst>
  <p:sldSz cx="9144000" cy="6858000" type="screen4x3"/>
  <p:notesSz cx="6735763" cy="9866313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55B7DE"/>
    <a:srgbClr val="565F88"/>
    <a:srgbClr val="F26553"/>
    <a:srgbClr val="E84234"/>
    <a:srgbClr val="2AB6D7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A2A3A7-3923-4890-81BF-3FA873125067}" v="344" dt="2025-09-30T22:20:17.105"/>
    <p1510:client id="{9AD0156E-A47D-4A42-AD0E-E15C130DBE87}" v="209" dt="2025-09-30T16:54:49.1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5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428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font" Target="fonts/font2.fntdata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notesMaster" Target="notesMasters/notesMaster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font" Target="fonts/font3.fntdata"/><Relationship Id="rId77" Type="http://schemas.microsoft.com/office/2018/10/relationships/authors" Target="author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font" Target="fonts/font1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40.png"/><Relationship Id="rId5" Type="http://schemas.openxmlformats.org/officeDocument/2006/relationships/customXml" Target="../ink/ink4.xml"/><Relationship Id="rId4" Type="http://schemas.openxmlformats.org/officeDocument/2006/relationships/image" Target="../media/image4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7" Type="http://schemas.openxmlformats.org/officeDocument/2006/relationships/image" Target="../media/image3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6.png"/><Relationship Id="rId9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0.xml"/><Relationship Id="rId4" Type="http://schemas.openxmlformats.org/officeDocument/2006/relationships/image" Target="../media/image4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2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6.png"/><Relationship Id="rId9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1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6.xml"/><Relationship Id="rId4" Type="http://schemas.openxmlformats.org/officeDocument/2006/relationships/image" Target="../media/image41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32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8.xml"/><Relationship Id="rId4" Type="http://schemas.openxmlformats.org/officeDocument/2006/relationships/image" Target="../media/image4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20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6.png"/><Relationship Id="rId9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46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22.xml"/><Relationship Id="rId4" Type="http://schemas.openxmlformats.org/officeDocument/2006/relationships/image" Target="../media/image41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24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6.png"/><Relationship Id="rId9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2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27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28.xml"/><Relationship Id="rId4" Type="http://schemas.openxmlformats.org/officeDocument/2006/relationships/image" Target="../media/image41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32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30.xml"/><Relationship Id="rId4" Type="http://schemas.openxmlformats.org/officeDocument/2006/relationships/image" Target="../media/image41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32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6.png"/><Relationship Id="rId9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46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34.xml"/><Relationship Id="rId4" Type="http://schemas.openxmlformats.org/officeDocument/2006/relationships/image" Target="../media/image41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36.xml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6.png"/><Relationship Id="rId9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3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27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40.xml"/><Relationship Id="rId4" Type="http://schemas.openxmlformats.org/officeDocument/2006/relationships/image" Target="../media/image4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9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customXml" Target="../ink/ink4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4.xml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6.png"/><Relationship Id="rId9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46.png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46.xml"/><Relationship Id="rId4" Type="http://schemas.openxmlformats.org/officeDocument/2006/relationships/image" Target="../media/image41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8.xml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6.png"/><Relationship Id="rId9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5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1.xml"/><Relationship Id="rId7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10.png"/><Relationship Id="rId5" Type="http://schemas.openxmlformats.org/officeDocument/2006/relationships/customXml" Target="../ink/ink52.xml"/><Relationship Id="rId4" Type="http://schemas.openxmlformats.org/officeDocument/2006/relationships/image" Target="../media/image50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53.pn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40.png"/><Relationship Id="rId4" Type="http://schemas.openxmlformats.org/officeDocument/2006/relationships/customXml" Target="../ink/ink5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4.png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AAAF472-7E7E-4780-A91F-139BDA098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840"/>
            <a:ext cx="9144000" cy="691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BADB2CA-3EEB-D0BD-D44E-946B9BF9D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74" y="2266693"/>
            <a:ext cx="1662547" cy="24245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D23D00-E53B-7669-8838-E29A98329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921" y="2266693"/>
            <a:ext cx="1615068" cy="24245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F87175-7466-3C9D-FD98-6F7C60399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3989" y="2266693"/>
            <a:ext cx="1625331" cy="24245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C59C47-99C8-4892-D75E-F4EC3528E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6536" y="2337637"/>
            <a:ext cx="1639566" cy="242454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593B12-0F2A-8A6E-A984-87D26FD84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3318" y="2266693"/>
            <a:ext cx="1616365" cy="24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Lecture – Graphèmes – an – en –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em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Ecriture - Graphèmes –  an – en –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em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Ecriture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Ecriture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Ecriture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Ecriture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à la question : « Comment tu vas à l’école ? »</a:t>
            </a:r>
          </a:p>
          <a:p>
            <a:pPr marL="0" indent="0">
              <a:buNone/>
            </a:pPr>
            <a:r>
              <a:rPr lang="fr-FR" sz="1400" dirty="0"/>
              <a:t>         « Je vais à l’école ….. »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Soyez attentifs.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8D0E8D-9857-46F6-8663-FD9B3F070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928" y="1817331"/>
            <a:ext cx="6108789" cy="407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7443D-EF13-649A-C37B-6353072C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9B193F3-D095-0EA4-ACD5-F78052F052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C1E1A9EF-C00A-065E-A8CA-94E8FD071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813BE0-19AE-8133-FDAF-2974CD3FD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  <p:pic>
        <p:nvPicPr>
          <p:cNvPr id="7" name="Scène de l_école">
            <a:hlinkClick r:id="" action="ppaction://media"/>
            <a:extLst>
              <a:ext uri="{FF2B5EF4-FFF2-40B4-BE49-F238E27FC236}">
                <a16:creationId xmlns:a16="http://schemas.microsoft.com/office/drawing/2014/main" id="{2660A60A-0FAD-40FB-A5E9-C3BC779C0B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68976" y="1550982"/>
            <a:ext cx="6006048" cy="447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82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C1D514-A468-4E86-9002-0CC4F8601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928" y="1817331"/>
            <a:ext cx="6108789" cy="407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répondre à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2_P1_W4_S3_AdP">
            <a:hlinkClick r:id="" action="ppaction://media"/>
            <a:extLst>
              <a:ext uri="{FF2B5EF4-FFF2-40B4-BE49-F238E27FC236}">
                <a16:creationId xmlns:a16="http://schemas.microsoft.com/office/drawing/2014/main" id="{0925AA41-4180-41DC-9323-3D8CCE9B736F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445" y="2415941"/>
            <a:ext cx="7750394" cy="336414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8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529493" y="2546623"/>
            <a:ext cx="6173895" cy="2316132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FR" sz="3200" dirty="0"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261621" y="2966025"/>
            <a:ext cx="66207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vais à l’école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en bus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Je vais à l’école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à pied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ADBC9-BF50-0AEA-5512-0A9D973FF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0C926844-0224-B89F-1764-AD256787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68B4C3D-4607-09CE-746F-4605AC4E4085}"/>
              </a:ext>
            </a:extLst>
          </p:cNvPr>
          <p:cNvSpPr/>
          <p:nvPr/>
        </p:nvSpPr>
        <p:spPr>
          <a:xfrm>
            <a:off x="1121435" y="2548702"/>
            <a:ext cx="6463273" cy="249120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158048-7325-D806-EA58-152088C057AC}"/>
              </a:ext>
            </a:extLst>
          </p:cNvPr>
          <p:cNvSpPr txBox="1"/>
          <p:nvPr/>
        </p:nvSpPr>
        <p:spPr>
          <a:xfrm>
            <a:off x="837823" y="3055639"/>
            <a:ext cx="7030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Je vais à l’école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vélo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vais à l’école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 taxi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1DC36FD-EA20-06F5-301D-6749A572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 </a:t>
            </a:r>
          </a:p>
        </p:txBody>
      </p:sp>
    </p:spTree>
    <p:extLst>
      <p:ext uri="{BB962C8B-B14F-4D97-AF65-F5344CB8AC3E}">
        <p14:creationId xmlns:p14="http://schemas.microsoft.com/office/powerpoint/2010/main" val="376089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79961" y="284344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 Il faut répondre avec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 moyen de transport que vous utilisez.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932006" y="396698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tu vas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F4A7155-7CFA-2AE2-5289-E12B1537D5E4}"/>
              </a:ext>
            </a:extLst>
          </p:cNvPr>
          <p:cNvSpPr txBox="1"/>
          <p:nvPr/>
        </p:nvSpPr>
        <p:spPr>
          <a:xfrm>
            <a:off x="6262824" y="4136263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vais à l’école   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4EEE74-025D-7B2E-6764-C589B79032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971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803807" y="378107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Comment tu vas à l’école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0237B7-85C4-D47C-0635-AD8D20925387}"/>
              </a:ext>
            </a:extLst>
          </p:cNvPr>
          <p:cNvSpPr txBox="1"/>
          <p:nvPr/>
        </p:nvSpPr>
        <p:spPr>
          <a:xfrm>
            <a:off x="6073321" y="391336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</a:t>
            </a:r>
            <a:r>
              <a:rPr lang="fr-FR" sz="2200" b="1" dirty="0">
                <a:solidFill>
                  <a:srgbClr val="8D6F91"/>
                </a:solidFill>
                <a:latin typeface="Dosis" pitchFamily="2" charset="0"/>
              </a:rPr>
              <a:t>vais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2200" b="1" dirty="0">
                <a:solidFill>
                  <a:srgbClr val="8D6F91"/>
                </a:solidFill>
                <a:latin typeface="Dosis" pitchFamily="2" charset="0"/>
              </a:rPr>
              <a:t>à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l’école ____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7281C-7D0C-D77B-B07A-A4F9D3C10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Répondre à la question : « Comment tu vas à l’école ? »       </a:t>
            </a:r>
          </a:p>
          <a:p>
            <a:pPr marL="0" indent="0">
              <a:buNone/>
            </a:pPr>
            <a:r>
              <a:rPr lang="fr-FR" sz="1400" dirty="0"/>
              <a:t>        « Je vais à l’école ….. ».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 son « an 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2255962" y="2029315"/>
            <a:ext cx="46320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b="1" dirty="0">
                <a:solidFill>
                  <a:schemeClr val="tx2"/>
                </a:solidFill>
                <a:latin typeface="Dosis SemiBold" pitchFamily="2" charset="0"/>
              </a:rPr>
              <a:t>an    en</a:t>
            </a:r>
          </a:p>
          <a:p>
            <a:pPr algn="ctr"/>
            <a:r>
              <a:rPr lang="fr-FR" sz="9600" b="1" dirty="0" err="1">
                <a:solidFill>
                  <a:schemeClr val="tx2"/>
                </a:solidFill>
                <a:latin typeface="Dosis SemiBold" pitchFamily="2" charset="0"/>
              </a:rPr>
              <a:t>am</a:t>
            </a:r>
            <a:r>
              <a:rPr lang="fr-FR" sz="9600" b="1" dirty="0">
                <a:solidFill>
                  <a:schemeClr val="tx2"/>
                </a:solidFill>
                <a:latin typeface="Dosis SemiBold" pitchFamily="2" charset="0"/>
              </a:rPr>
              <a:t>   </a:t>
            </a:r>
            <a:r>
              <a:rPr lang="fr-FR" sz="9600" b="1" dirty="0" err="1">
                <a:solidFill>
                  <a:schemeClr val="tx2"/>
                </a:solidFill>
                <a:latin typeface="Dosis SemiBold" pitchFamily="2" charset="0"/>
              </a:rPr>
              <a:t>em</a:t>
            </a:r>
            <a:endParaRPr lang="fr-MA" sz="96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7541A3-5920-B113-CC98-65A5BD3A2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A8A5EA-181C-A047-2E35-8F5D379B2E57}"/>
              </a:ext>
            </a:extLst>
          </p:cNvPr>
          <p:cNvSpPr txBox="1"/>
          <p:nvPr/>
        </p:nvSpPr>
        <p:spPr>
          <a:xfrm>
            <a:off x="2255962" y="2644170"/>
            <a:ext cx="4632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b="1" dirty="0">
                <a:solidFill>
                  <a:schemeClr val="tx2"/>
                </a:solidFill>
                <a:latin typeface="Dosis" pitchFamily="2" charset="0"/>
              </a:rPr>
              <a:t>an    </a:t>
            </a:r>
            <a:r>
              <a:rPr lang="fr-FR" sz="9600" b="1" dirty="0" err="1">
                <a:solidFill>
                  <a:schemeClr val="tx2"/>
                </a:solidFill>
                <a:latin typeface="Dosis" pitchFamily="2" charset="0"/>
              </a:rPr>
              <a:t>em</a:t>
            </a:r>
            <a:endParaRPr lang="fr-MA" sz="9600" b="1" dirty="0">
              <a:solidFill>
                <a:schemeClr val="tx2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7541A3-5920-B113-CC98-65A5BD3A2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A8A5EA-181C-A047-2E35-8F5D379B2E57}"/>
              </a:ext>
            </a:extLst>
          </p:cNvPr>
          <p:cNvSpPr txBox="1"/>
          <p:nvPr/>
        </p:nvSpPr>
        <p:spPr>
          <a:xfrm>
            <a:off x="2255962" y="2644170"/>
            <a:ext cx="4632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b="1" dirty="0" err="1">
                <a:solidFill>
                  <a:schemeClr val="tx2"/>
                </a:solidFill>
                <a:latin typeface="Dosis" pitchFamily="2" charset="0"/>
              </a:rPr>
              <a:t>am</a:t>
            </a:r>
            <a:r>
              <a:rPr lang="fr-FR" sz="9600" b="1" dirty="0">
                <a:solidFill>
                  <a:schemeClr val="tx2"/>
                </a:solidFill>
                <a:latin typeface="Dosis" pitchFamily="2" charset="0"/>
              </a:rPr>
              <a:t>    </a:t>
            </a:r>
            <a:r>
              <a:rPr lang="fr-FR" sz="9600" b="1" dirty="0" err="1">
                <a:solidFill>
                  <a:schemeClr val="tx2"/>
                </a:solidFill>
                <a:latin typeface="Dosis" pitchFamily="2" charset="0"/>
              </a:rPr>
              <a:t>em</a:t>
            </a:r>
            <a:endParaRPr lang="fr-MA" sz="9600" b="1" dirty="0">
              <a:solidFill>
                <a:schemeClr val="tx2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5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WhatsApp Vidéo 2025-11-20 à 14.35.03_a0b73983">
            <a:hlinkClick r:id="" action="ppaction://media"/>
            <a:extLst>
              <a:ext uri="{FF2B5EF4-FFF2-40B4-BE49-F238E27FC236}">
                <a16:creationId xmlns:a16="http://schemas.microsoft.com/office/drawing/2014/main" id="{9B9FBEB5-56A3-4A7A-89C9-65D9ABECED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184" y="1902680"/>
            <a:ext cx="6639260" cy="406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6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662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319C8-0D77-DCAF-B435-76DB08AE8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2850D-70C6-EE59-6313-A75A448C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E3F01D-42F8-4758-9FFB-825ED2620748}"/>
              </a:ext>
            </a:extLst>
          </p:cNvPr>
          <p:cNvSpPr txBox="1"/>
          <p:nvPr/>
        </p:nvSpPr>
        <p:spPr>
          <a:xfrm>
            <a:off x="885524" y="3005498"/>
            <a:ext cx="7931217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m   </a:t>
            </a:r>
            <a:r>
              <a:rPr lang="fr-FR" sz="5400" b="1" dirty="0">
                <a:solidFill>
                  <a:srgbClr val="00ACA4"/>
                </a:solidFill>
                <a:latin typeface="Dosis" pitchFamily="2" charset="0"/>
              </a:rPr>
              <a:t>an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&gt;    m</a:t>
            </a:r>
            <a:r>
              <a:rPr lang="fr-FR" sz="5400" b="1" dirty="0">
                <a:solidFill>
                  <a:srgbClr val="00ACA4"/>
                </a:solidFill>
                <a:latin typeface="Dosis" pitchFamily="2" charset="0"/>
              </a:rPr>
              <a:t>an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 &gt;   mam</a:t>
            </a:r>
            <a:r>
              <a:rPr lang="fr-FR" sz="5400" b="1" dirty="0">
                <a:solidFill>
                  <a:srgbClr val="00ACA4"/>
                </a:solidFill>
                <a:latin typeface="Dosis" pitchFamily="2" charset="0"/>
              </a:rPr>
              <a:t>an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46E86E-2F76-816A-E3FF-BED09FE05A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968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402BE-8DE4-06D5-DA6C-EBB8BE8AA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D9B73D-83C3-F42E-E548-402A9498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A6E01A-5552-5351-CE4A-E3FA4A39DD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FB479E-F8AF-F6B4-73AB-73447AD23BD1}"/>
              </a:ext>
            </a:extLst>
          </p:cNvPr>
          <p:cNvSpPr txBox="1"/>
          <p:nvPr/>
        </p:nvSpPr>
        <p:spPr>
          <a:xfrm>
            <a:off x="469123" y="3057467"/>
            <a:ext cx="8205754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d    </a:t>
            </a:r>
            <a:r>
              <a:rPr lang="fr-FR" sz="5200" b="1" dirty="0">
                <a:solidFill>
                  <a:srgbClr val="00ACA4"/>
                </a:solidFill>
                <a:latin typeface="Dosis" pitchFamily="2" charset="0"/>
              </a:rPr>
              <a:t>en</a:t>
            </a:r>
            <a:r>
              <a:rPr lang="fr-FR" sz="5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&gt;     d</a:t>
            </a:r>
            <a:r>
              <a:rPr lang="fr-FR" sz="5200" b="1" dirty="0">
                <a:solidFill>
                  <a:srgbClr val="00ACA4"/>
                </a:solidFill>
                <a:latin typeface="Dosis" pitchFamily="2" charset="0"/>
              </a:rPr>
              <a:t>en</a:t>
            </a:r>
            <a:r>
              <a:rPr lang="fr-FR" sz="5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  &gt;   d</a:t>
            </a:r>
            <a:r>
              <a:rPr lang="fr-FR" sz="5200" b="1" dirty="0">
                <a:solidFill>
                  <a:srgbClr val="00ACA4"/>
                </a:solidFill>
                <a:latin typeface="Dosis" pitchFamily="2" charset="0"/>
              </a:rPr>
              <a:t>en</a:t>
            </a:r>
            <a:r>
              <a:rPr lang="fr-FR" sz="5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tiste</a:t>
            </a:r>
            <a:endParaRPr lang="fr-FR" sz="5200" b="1" dirty="0">
              <a:solidFill>
                <a:schemeClr val="tx1">
                  <a:lumMod val="50000"/>
                  <a:lumOff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650378" y="3107098"/>
            <a:ext cx="820575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t   </a:t>
            </a:r>
            <a:r>
              <a:rPr lang="fr-FR" sz="4800" b="1" dirty="0" err="1">
                <a:solidFill>
                  <a:srgbClr val="00ACA4"/>
                </a:solidFill>
                <a:latin typeface="Dosis" pitchFamily="2" charset="0"/>
              </a:rPr>
              <a:t>am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&gt;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4800" b="1" dirty="0" err="1">
                <a:solidFill>
                  <a:srgbClr val="00ACA4"/>
                </a:solidFill>
                <a:latin typeface="Dosis" pitchFamily="2" charset="0"/>
              </a:rPr>
              <a:t>am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 &gt;   t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am</a:t>
            </a:r>
            <a:r>
              <a:rPr lang="fr-FR" sz="4800" b="1" dirty="0">
                <a:solidFill>
                  <a:srgbClr val="424D7B"/>
                </a:solidFill>
                <a:latin typeface="Dosis" pitchFamily="2" charset="0"/>
              </a:rPr>
              <a:t>bour</a:t>
            </a:r>
            <a:endParaRPr lang="fr-FR" sz="4800" b="1" dirty="0">
              <a:solidFill>
                <a:schemeClr val="tx1">
                  <a:lumMod val="50000"/>
                  <a:lumOff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5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650378" y="3107098"/>
            <a:ext cx="820575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t   </a:t>
            </a:r>
            <a:r>
              <a:rPr lang="fr-FR" sz="4800" b="1" dirty="0" err="1">
                <a:solidFill>
                  <a:srgbClr val="00ACA4"/>
                </a:solidFill>
                <a:latin typeface="Dosis" pitchFamily="2" charset="0"/>
              </a:rPr>
              <a:t>em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&gt;    t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em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 &gt;   t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em</a:t>
            </a:r>
            <a:r>
              <a:rPr lang="fr-FR" sz="4800" b="1" dirty="0">
                <a:solidFill>
                  <a:srgbClr val="424D7B"/>
                </a:solidFill>
                <a:latin typeface="Dosis" pitchFamily="2" charset="0"/>
              </a:rPr>
              <a:t>pête</a:t>
            </a:r>
            <a:endParaRPr lang="fr-FR" sz="4800" b="1" dirty="0">
              <a:solidFill>
                <a:schemeClr val="tx1">
                  <a:lumMod val="50000"/>
                  <a:lumOff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25.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F05089-5720-DAF8-D213-41B42E4EE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745" y="1617744"/>
            <a:ext cx="3058510" cy="456245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2979683" y="2861109"/>
            <a:ext cx="3279227" cy="12852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C0701D-D2A0-4BE5-A4C5-4D7A16E63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062" y="2353275"/>
            <a:ext cx="4255925" cy="215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Répondre à la question : « Comment tu vas à l’école ? »</a:t>
            </a:r>
          </a:p>
          <a:p>
            <a:pPr marL="0" indent="0">
              <a:buNone/>
            </a:pPr>
            <a:r>
              <a:rPr lang="fr-FR" sz="1400" dirty="0"/>
              <a:t>         « Je vais à l’école ….. ».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 son « an ».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manteau.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m-a-n-t-e-a-u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D05FB3-3E70-114F-7AF3-B0EDCCB8D63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2D05FB3-3E70-114F-7AF3-B0EDCCB8D63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88E5EFBF-8D89-0C75-6302-9B6AAF7B83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C6BC14F-6FE4-4F69-8B8B-BB398AD8D039}"/>
              </a:ext>
            </a:extLst>
          </p:cNvPr>
          <p:cNvSpPr txBox="1"/>
          <p:nvPr/>
        </p:nvSpPr>
        <p:spPr>
          <a:xfrm>
            <a:off x="4348771" y="3085377"/>
            <a:ext cx="35269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424D7B"/>
                </a:solidFill>
                <a:latin typeface="Dosis" pitchFamily="2" charset="0"/>
              </a:rPr>
              <a:t>m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an</a:t>
            </a:r>
            <a:r>
              <a:rPr lang="fr-FR" sz="7200" b="1" dirty="0">
                <a:ln w="0"/>
                <a:solidFill>
                  <a:srgbClr val="424D7B"/>
                </a:solidFill>
                <a:latin typeface="Dosis" pitchFamily="2" charset="0"/>
              </a:rPr>
              <a:t>teau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424D7B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4CEDC8-8E6A-4B34-87E1-4D28A2DEF42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849" y="2713644"/>
            <a:ext cx="1759918" cy="1943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482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0934F-5B41-F688-1B7A-5E9545D76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62EE46-7037-20E2-EDDC-CDFB259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manteau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2AACEBC9-B858-089B-8690-C165C3D237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31DEDB3-D9F0-F9F1-F173-516F586D6E45}"/>
              </a:ext>
            </a:extLst>
          </p:cNvPr>
          <p:cNvSpPr txBox="1"/>
          <p:nvPr/>
        </p:nvSpPr>
        <p:spPr>
          <a:xfrm>
            <a:off x="4572000" y="2828835"/>
            <a:ext cx="35269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m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an</a:t>
            </a:r>
            <a:r>
              <a:rPr lang="fr-FR" sz="7200" b="1" dirty="0">
                <a:ln w="0"/>
                <a:solidFill>
                  <a:schemeClr val="tx2"/>
                </a:solidFill>
                <a:latin typeface="Dosis" pitchFamily="2" charset="0"/>
              </a:rPr>
              <a:t>teau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chemeClr val="tx2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9B3990-C2E0-4882-A044-77640836C49D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247" y="2453873"/>
            <a:ext cx="1878973" cy="1950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22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6ECA65EF-0E0E-0743-9CBF-7F497BB699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61381E-84E3-DF72-52B5-13F71CF1EA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9FB3B-9B77-0968-D456-7B22302FD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7A9C4-9BD5-EC3D-7F41-765D0DBF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BB1575C-21AE-C80C-1763-55A0AA511D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51DD611-7100-CF98-E09B-00BE490E22F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BE4F068-46DC-98EC-0C4A-9950883C42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0D42A0-A209-413A-888E-FCD829A7067B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031" y="2182528"/>
            <a:ext cx="2261937" cy="24929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736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792F9-3D52-02B0-4DE9-984649644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969C4-C2B0-1170-7B8F-27A07BBB1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A92FAFA-0B13-3C72-C1D1-7AE994869FD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2DD8DE0-2327-43A9-B884-EC49CEAEA8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F285CCE7-DEBE-F5F6-EC6A-1A465EA02C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3E3764-7558-4567-55AD-476D8E95C9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179" y="1617744"/>
            <a:ext cx="4267642" cy="426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3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6E150-CDC9-2CDD-5459-74EB50B94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BA44E-DFD7-EB40-6213-006C24294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76F68BD-8F9A-7A52-9429-95871C1B279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76F68BD-8F9A-7A52-9429-95871C1B279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A9319C9-2AC5-22CA-A799-1CD8F276D3C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A9319C9-2AC5-22CA-A799-1CD8F276D3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FCE362C-8441-32D1-9411-60025A5976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8FEA096-FC7E-2AD4-0D74-47ABEAD4C2FA}"/>
              </a:ext>
            </a:extLst>
          </p:cNvPr>
          <p:cNvSpPr txBox="1">
            <a:spLocks/>
          </p:cNvSpPr>
          <p:nvPr/>
        </p:nvSpPr>
        <p:spPr>
          <a:xfrm>
            <a:off x="2546833" y="3255745"/>
            <a:ext cx="38732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manteau</a:t>
            </a:r>
          </a:p>
        </p:txBody>
      </p:sp>
    </p:spTree>
    <p:extLst>
      <p:ext uri="{BB962C8B-B14F-4D97-AF65-F5344CB8AC3E}">
        <p14:creationId xmlns:p14="http://schemas.microsoft.com/office/powerpoint/2010/main" val="286464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dent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d-e-n-t.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4914869" y="2997420"/>
            <a:ext cx="19111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kumimoji="0" lang="fr-FR" sz="7200" b="1" i="0" u="none" strike="noStrike" kern="1200" cap="none" spc="0" normalizeH="0" baseline="0" noProof="0" dirty="0">
                <a:ln w="0"/>
                <a:solidFill>
                  <a:srgbClr val="00ACA4"/>
                </a:solidFill>
                <a:uLnTx/>
                <a:uFillTx/>
                <a:latin typeface="Dosis" pitchFamily="2" charset="0"/>
              </a:rPr>
              <a:t>n</a:t>
            </a:r>
            <a:r>
              <a:rPr kumimoji="0" lang="fr-FR" sz="7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uLnTx/>
                <a:uFillTx/>
                <a:latin typeface="Dosis" pitchFamily="2" charset="0"/>
              </a:rPr>
              <a:t>t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0A735A-0FDC-7A8F-E18F-115A098F8627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76" y="2699379"/>
            <a:ext cx="2036790" cy="17964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tente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1F8A3A4-25D7-1B5E-8D17-FD436FEB48E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A17D9F4-F9B9-BB68-550B-317C4539C0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D5A2500-30CB-F8CA-1A26-50C07D5C35FE}"/>
              </a:ext>
            </a:extLst>
          </p:cNvPr>
          <p:cNvSpPr txBox="1"/>
          <p:nvPr/>
        </p:nvSpPr>
        <p:spPr>
          <a:xfrm>
            <a:off x="4914869" y="2997420"/>
            <a:ext cx="19111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d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e</a:t>
            </a:r>
            <a:r>
              <a:rPr kumimoji="0" lang="fr-FR" sz="7200" b="1" i="0" u="none" strike="noStrike" kern="1200" cap="none" spc="0" normalizeH="0" baseline="0" noProof="0" dirty="0">
                <a:ln w="0"/>
                <a:solidFill>
                  <a:srgbClr val="00ACA4"/>
                </a:solidFill>
                <a:uLnTx/>
                <a:uFillTx/>
                <a:latin typeface="Dosis" pitchFamily="2" charset="0"/>
              </a:rPr>
              <a:t>n</a:t>
            </a:r>
            <a:r>
              <a:rPr kumimoji="0" lang="fr-FR" sz="7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uLnTx/>
                <a:uFillTx/>
                <a:latin typeface="Dosis" pitchFamily="2" charset="0"/>
              </a:rPr>
              <a:t>t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8FC57-E17E-BCB4-527A-A0CE3BBCA53C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76" y="2699379"/>
            <a:ext cx="2036790" cy="17964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68349E-926C-FDA6-3AA5-9FD33836E54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9E30FEF-F286-103B-B502-5AD4FDD7EA9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7E2F90-6F86-9E47-B9FA-B0D327BDC03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43B3E60-5F50-0298-15A1-6A80BEE24B8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FEA684-BD29-E53A-E174-2844AA0F17C8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605" y="2530795"/>
            <a:ext cx="2036790" cy="17964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FF40B12-1E3B-ADC7-F4A3-CFF1BFC493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C50C907-5F42-A99F-DEC0-7C32DBB340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09A3B38-D199-FFB8-B9AC-139100B5F635}"/>
              </a:ext>
            </a:extLst>
          </p:cNvPr>
          <p:cNvSpPr txBox="1">
            <a:spLocks/>
          </p:cNvSpPr>
          <p:nvPr/>
        </p:nvSpPr>
        <p:spPr>
          <a:xfrm>
            <a:off x="3143599" y="3429000"/>
            <a:ext cx="300694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dent</a:t>
            </a: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tambour.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t-a-m-b-o-u-r.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9B9ADD-BB3D-BDE1-5B72-B6F5699B8C8E}"/>
              </a:ext>
            </a:extLst>
          </p:cNvPr>
          <p:cNvSpPr txBox="1"/>
          <p:nvPr/>
        </p:nvSpPr>
        <p:spPr>
          <a:xfrm>
            <a:off x="4677802" y="3033373"/>
            <a:ext cx="34467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am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bour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C8977D2-1043-4D48-AB7C-529A786D948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357" y="2440952"/>
            <a:ext cx="2026864" cy="2385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195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30023-5DFE-FA80-CED7-E18413E97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57BC7B-4287-20FE-2732-380F649E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tambour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7A47655-5DF4-7E37-EBEB-B182139C188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2922B3D-A2EF-FA43-D459-F0B423FB1B0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0C64B9FE-A120-6B03-CB35-E1C17565CF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29A5B6-7CAF-4A74-DC13-68DC60813E23}"/>
              </a:ext>
            </a:extLst>
          </p:cNvPr>
          <p:cNvSpPr txBox="1"/>
          <p:nvPr/>
        </p:nvSpPr>
        <p:spPr>
          <a:xfrm>
            <a:off x="4677802" y="3033373"/>
            <a:ext cx="34467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am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bour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34F0C5-2665-96D2-3B5E-6E5D8BE893A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357" y="2440952"/>
            <a:ext cx="2026864" cy="2385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839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5D13-8A8B-5F51-A905-FDD38392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3236C0-89AF-8129-18B9-6B6435B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4386F24-E326-E1BC-5787-B3B30353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286CE4C-F753-1F16-E871-71D4DAC2F9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066181B0-C24F-9521-C713-4D8DD8E44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C7C655-30CB-6E9F-71EB-4056CE8587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3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C55D-0DB9-8F5F-8B14-CE56B218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13AA1-116B-FD58-9B05-D9787DEE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C2D1077-69FF-2DE3-DF1B-9562790AC13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E782882-5E6A-A865-EB79-9AD2BF162D9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1155A-9C91-E714-D37D-032825B0D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1C6CCB-18C7-450D-BA70-2273C78141CB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693" y="2426181"/>
            <a:ext cx="2472613" cy="25557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743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45268-608B-A3B4-C2D9-199DB115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5B4D8-4160-08F2-7CB6-A8F79F1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6134D1-4914-C47C-91E0-583D9D65A6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763B30E-8172-E517-399C-C635E09D32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1FDE2C80-3B26-5942-989C-8A7ADCB14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7A669F-96F0-473E-B0B4-D11DB18C0A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6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F825-4865-CFDF-B6BE-07C9190E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074AE-6645-B928-9915-F06062E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C9D7C6F-56A2-7887-F0F6-8746D5B9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3D62460-3BC1-4DEE-69AA-DE85AF985932}"/>
              </a:ext>
            </a:extLst>
          </p:cNvPr>
          <p:cNvSpPr txBox="1">
            <a:spLocks/>
          </p:cNvSpPr>
          <p:nvPr/>
        </p:nvSpPr>
        <p:spPr>
          <a:xfrm>
            <a:off x="2450580" y="3123000"/>
            <a:ext cx="401759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tambour</a:t>
            </a:r>
          </a:p>
        </p:txBody>
      </p:sp>
    </p:spTree>
    <p:extLst>
      <p:ext uri="{BB962C8B-B14F-4D97-AF65-F5344CB8AC3E}">
        <p14:creationId xmlns:p14="http://schemas.microsoft.com/office/powerpoint/2010/main" val="164908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serpent.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s-e-r-p-e-n-t.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9B9ADD-BB3D-BDE1-5B72-B6F5699B8C8E}"/>
              </a:ext>
            </a:extLst>
          </p:cNvPr>
          <p:cNvSpPr txBox="1"/>
          <p:nvPr/>
        </p:nvSpPr>
        <p:spPr>
          <a:xfrm>
            <a:off x="4677802" y="3211747"/>
            <a:ext cx="30893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serp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en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t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0D5EBC-64CC-C35E-128E-FDEB7D35A3A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171" y="2795268"/>
            <a:ext cx="2095202" cy="2033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70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tempête en lisant chaque lettre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F21767-DF31-804B-750B-631A395BE2BF}"/>
              </a:ext>
            </a:extLst>
          </p:cNvPr>
          <p:cNvSpPr txBox="1"/>
          <p:nvPr/>
        </p:nvSpPr>
        <p:spPr>
          <a:xfrm>
            <a:off x="4677802" y="3211747"/>
            <a:ext cx="30893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serp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en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t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AE9FE3-1435-0AAC-C96E-96EB2842D86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171" y="2795268"/>
            <a:ext cx="2095202" cy="2033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701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5D13-8A8B-5F51-A905-FDD38392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3236C0-89AF-8129-18B9-6B6435B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4386F24-E326-E1BC-5787-B3B30353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286CE4C-F753-1F16-E871-71D4DAC2F9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066181B0-C24F-9521-C713-4D8DD8E44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C7C655-30CB-6E9F-71EB-4056CE8587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8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C55D-0DB9-8F5F-8B14-CE56B218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13AA1-116B-FD58-9B05-D9787DEE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C2D1077-69FF-2DE3-DF1B-9562790AC13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E782882-5E6A-A865-EB79-9AD2BF162D9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1155A-9C91-E714-D37D-032825B0D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6097E0-6B12-867D-01F2-10502D60BEE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399" y="2412357"/>
            <a:ext cx="2095202" cy="2033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24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45268-608B-A3B4-C2D9-199DB115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5B4D8-4160-08F2-7CB6-A8F79F1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6134D1-4914-C47C-91E0-583D9D65A6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763B30E-8172-E517-399C-C635E09D32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1FDE2C80-3B26-5942-989C-8A7ADCB14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7A669F-96F0-473E-B0B4-D11DB18C0A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3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F825-4865-CFDF-B6BE-07C9190E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074AE-6645-B928-9915-F06062E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C9D7C6F-56A2-7887-F0F6-8746D5B9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3D62460-3BC1-4DEE-69AA-DE85AF985932}"/>
              </a:ext>
            </a:extLst>
          </p:cNvPr>
          <p:cNvSpPr txBox="1">
            <a:spLocks/>
          </p:cNvSpPr>
          <p:nvPr/>
        </p:nvSpPr>
        <p:spPr>
          <a:xfrm>
            <a:off x="2450580" y="3123000"/>
            <a:ext cx="401759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tempête</a:t>
            </a:r>
          </a:p>
        </p:txBody>
      </p:sp>
    </p:spTree>
    <p:extLst>
      <p:ext uri="{BB962C8B-B14F-4D97-AF65-F5344CB8AC3E}">
        <p14:creationId xmlns:p14="http://schemas.microsoft.com/office/powerpoint/2010/main" val="349636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DFC351-4D95-9AA6-9BD4-B45D3924F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509" y="1489960"/>
            <a:ext cx="3373512" cy="50602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27.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849512" y="3295880"/>
            <a:ext cx="3251746" cy="7873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 Je vais vous expliquer 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972AFC-51A1-4432-9C50-D7B6CFC8C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99" y="2810577"/>
            <a:ext cx="5851808" cy="198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7CAE29-9649-4EF8-B76F-EE5BC2AC28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888" y="2235685"/>
            <a:ext cx="7854215" cy="234351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5FE769D-6082-409A-80CD-2CE61274ECAF}"/>
              </a:ext>
            </a:extLst>
          </p:cNvPr>
          <p:cNvSpPr txBox="1"/>
          <p:nvPr/>
        </p:nvSpPr>
        <p:spPr>
          <a:xfrm>
            <a:off x="2770472" y="2965156"/>
            <a:ext cx="1907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dent.</a:t>
            </a:r>
            <a:endParaRPr lang="fr-MA" sz="2800" b="1" dirty="0">
              <a:solidFill>
                <a:srgbClr val="C00000"/>
              </a:solidFill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0AB391-BA76-43B5-8360-BD7EDD9B2A80}"/>
              </a:ext>
            </a:extLst>
          </p:cNvPr>
          <p:cNvSpPr txBox="1"/>
          <p:nvPr/>
        </p:nvSpPr>
        <p:spPr>
          <a:xfrm>
            <a:off x="1958757" y="3776334"/>
            <a:ext cx="1907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serpent</a:t>
            </a:r>
            <a:endParaRPr lang="fr-MA" sz="2800" b="1" dirty="0">
              <a:solidFill>
                <a:srgbClr val="C00000"/>
              </a:solidFill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802479-4A54-4EEE-9E80-E90F8E05C075}"/>
              </a:ext>
            </a:extLst>
          </p:cNvPr>
          <p:cNvSpPr txBox="1"/>
          <p:nvPr/>
        </p:nvSpPr>
        <p:spPr>
          <a:xfrm>
            <a:off x="6283692" y="2930811"/>
            <a:ext cx="1907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manteau.</a:t>
            </a:r>
            <a:endParaRPr lang="fr-MA" sz="2800" b="1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AFD4EB-0C68-66AD-0CFB-16F829564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928" y="1493573"/>
            <a:ext cx="3140949" cy="468543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9" r="9"/>
          <a:stretch/>
        </p:blipFill>
        <p:spPr>
          <a:xfrm>
            <a:off x="1796591" y="2514599"/>
            <a:ext cx="1888008" cy="3357033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5825685" y="2945332"/>
            <a:ext cx="517364" cy="103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5974300" y="2639331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7627</TotalTime>
  <Words>848</Words>
  <Application>Microsoft Office PowerPoint</Application>
  <PresentationFormat>Affichage à l'écran (4:3)</PresentationFormat>
  <Paragraphs>135</Paragraphs>
  <Slides>58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58</vt:i4>
      </vt:variant>
    </vt:vector>
  </HeadingPairs>
  <TitlesOfParts>
    <vt:vector size="74" baseType="lpstr">
      <vt:lpstr>Calibri</vt:lpstr>
      <vt:lpstr>Wingdings</vt:lpstr>
      <vt:lpstr>Dosis</vt:lpstr>
      <vt:lpstr>Aptos</vt:lpstr>
      <vt:lpstr>Arial</vt:lpstr>
      <vt:lpstr>Dosis SemiBold</vt:lpstr>
      <vt:lpstr>Dosis ExtraBold</vt:lpstr>
      <vt:lpstr>Dosis Medium</vt:lpstr>
      <vt:lpstr>Aptos Display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Avant de commencer la leçon, on va revoir la scène avec les mots du vocabulaire.  Soyez attentifs. </vt:lpstr>
      <vt:lpstr>Lecture de la vidéo.</vt:lpstr>
      <vt:lpstr>Qui veut passer au tableau pour décrire l’image ?  </vt:lpstr>
      <vt:lpstr>Maintenant, on passe à l’activité de l’oral. Nous allons apprendre à répondre à une question avec Majd et Nada. </vt:lpstr>
      <vt:lpstr>Lecture de la vidéo </vt:lpstr>
      <vt:lpstr>Répétons ensemble. </vt:lpstr>
      <vt:lpstr>Voici d’autres exemples.  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 son « an ». </vt:lpstr>
      <vt:lpstr>Qui veut lire ?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Ouvrez le manuel à la page 25. Avec votre voisin, vous allez faire l’activité 2.</vt:lpstr>
      <vt:lpstr>Maintenant, vous allez lire à votre voisin. À tour de rôle.  </vt:lpstr>
      <vt:lpstr>Plan de la séance 3 </vt:lpstr>
      <vt:lpstr>Maintenant, nous allons écrire des mots avec le son « an ». Soyez attentifs.</vt:lpstr>
      <vt:lpstr>C’est le mot manteau. Nous allons l’épeler en lisant chaque lettre. Écoutez bien :  m-a-n-t-e-a-u</vt:lpstr>
      <vt:lpstr>Qui veut épeler le mot manteau en lisant chaque lettre ? </vt:lpstr>
      <vt:lpstr>Prenez vos ardoises.</vt:lpstr>
      <vt:lpstr>Écrivez le mot qui correspond à cette image.  </vt:lpstr>
      <vt:lpstr>Levez vos ardoises. </vt:lpstr>
      <vt:lpstr>Corrigez.</vt:lpstr>
      <vt:lpstr>C’est le mot dent Nous allons l’épeler en lisant chaque lettre. Écoutez bien :  d-e-n-t.</vt:lpstr>
      <vt:lpstr>Qui veut épeler le mot tente en lisant chaque lettre ? </vt:lpstr>
      <vt:lpstr>Prenez vos ardoises</vt:lpstr>
      <vt:lpstr>Écrivez le mot qui correspond à cette image.  </vt:lpstr>
      <vt:lpstr>Levez vos ardoises. </vt:lpstr>
      <vt:lpstr>Corrigez. </vt:lpstr>
      <vt:lpstr>C’est le mot tambour. Nous allons l’épeler en lisant chaque lettre. Écoutez bien :  t-a-m-b-o-u-r.</vt:lpstr>
      <vt:lpstr>Qui veut épeler le mot tambour en lisant chaque lettre ? </vt:lpstr>
      <vt:lpstr>Prenez vos ardoises.</vt:lpstr>
      <vt:lpstr>Écrivez le mot qui correspond à cette image.  </vt:lpstr>
      <vt:lpstr>Levez vos ardoises. </vt:lpstr>
      <vt:lpstr>Corrigez.</vt:lpstr>
      <vt:lpstr>C’est le mot serpent. Nous allons l’épeler en lisant chaque lettre. Écoutez bien :  s-e-r-p-e-n-t. </vt:lpstr>
      <vt:lpstr>Qui veut épeler le mot tempête en lisant chaque lettre ? </vt:lpstr>
      <vt:lpstr>Prenez vos ardoises.</vt:lpstr>
      <vt:lpstr>Écrivez le mot qui correspond à cette image.  </vt:lpstr>
      <vt:lpstr>Levez vos ardoises. </vt:lpstr>
      <vt:lpstr>Corrigez.</vt:lpstr>
      <vt:lpstr>Prenez vos livrets à la page 27.</vt:lpstr>
      <vt:lpstr>On va faire l’activité 2.  Je vais vous expliquer la consigne. Ensuite,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KHALID.RAMNI</cp:lastModifiedBy>
  <cp:revision>35</cp:revision>
  <cp:lastPrinted>2025-08-13T10:11:39Z</cp:lastPrinted>
  <dcterms:created xsi:type="dcterms:W3CDTF">2025-08-01T12:31:49Z</dcterms:created>
  <dcterms:modified xsi:type="dcterms:W3CDTF">2025-11-20T17:58:31Z</dcterms:modified>
</cp:coreProperties>
</file>