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7" r:id="rId6"/>
    <p:sldMasterId id="2147483772" r:id="rId7"/>
  </p:sldMasterIdLst>
  <p:notesMasterIdLst>
    <p:notesMasterId r:id="rId61"/>
  </p:notesMasterIdLst>
  <p:sldIdLst>
    <p:sldId id="256" r:id="rId8"/>
    <p:sldId id="1029" r:id="rId9"/>
    <p:sldId id="705" r:id="rId10"/>
    <p:sldId id="1051" r:id="rId11"/>
    <p:sldId id="1038" r:id="rId12"/>
    <p:sldId id="864" r:id="rId13"/>
    <p:sldId id="779" r:id="rId14"/>
    <p:sldId id="681" r:id="rId15"/>
    <p:sldId id="1048" r:id="rId16"/>
    <p:sldId id="685" r:id="rId17"/>
    <p:sldId id="1049" r:id="rId18"/>
    <p:sldId id="780" r:id="rId19"/>
    <p:sldId id="884" r:id="rId20"/>
    <p:sldId id="904" r:id="rId21"/>
    <p:sldId id="888" r:id="rId22"/>
    <p:sldId id="800" r:id="rId23"/>
    <p:sldId id="814" r:id="rId24"/>
    <p:sldId id="819" r:id="rId25"/>
    <p:sldId id="820" r:id="rId26"/>
    <p:sldId id="1052" r:id="rId27"/>
    <p:sldId id="853" r:id="rId28"/>
    <p:sldId id="1053" r:id="rId29"/>
    <p:sldId id="1054" r:id="rId30"/>
    <p:sldId id="1055" r:id="rId31"/>
    <p:sldId id="1056" r:id="rId32"/>
    <p:sldId id="1057" r:id="rId33"/>
    <p:sldId id="855" r:id="rId34"/>
    <p:sldId id="831" r:id="rId35"/>
    <p:sldId id="856" r:id="rId36"/>
    <p:sldId id="1050" r:id="rId37"/>
    <p:sldId id="805" r:id="rId38"/>
    <p:sldId id="653" r:id="rId39"/>
    <p:sldId id="835" r:id="rId40"/>
    <p:sldId id="837" r:id="rId41"/>
    <p:sldId id="839" r:id="rId42"/>
    <p:sldId id="866" r:id="rId43"/>
    <p:sldId id="858" r:id="rId44"/>
    <p:sldId id="859" r:id="rId45"/>
    <p:sldId id="860" r:id="rId46"/>
    <p:sldId id="867" r:id="rId47"/>
    <p:sldId id="861" r:id="rId48"/>
    <p:sldId id="834" r:id="rId49"/>
    <p:sldId id="836" r:id="rId50"/>
    <p:sldId id="865" r:id="rId51"/>
    <p:sldId id="857" r:id="rId52"/>
    <p:sldId id="1044" r:id="rId53"/>
    <p:sldId id="1045" r:id="rId54"/>
    <p:sldId id="1046" r:id="rId55"/>
    <p:sldId id="1047" r:id="rId56"/>
    <p:sldId id="817" r:id="rId57"/>
    <p:sldId id="818" r:id="rId58"/>
    <p:sldId id="843" r:id="rId59"/>
    <p:sldId id="679" r:id="rId60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  <p:embeddedFont>
      <p:font typeface="Mistral" panose="03090702030407020403" pitchFamily="66" charset="0"/>
      <p:regular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39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E13B82"/>
    <a:srgbClr val="565F88"/>
    <a:srgbClr val="E84234"/>
    <a:srgbClr val="F26553"/>
    <a:srgbClr val="FEF1E3"/>
    <a:srgbClr val="00ADA4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97" autoAdjust="0"/>
    <p:restoredTop sz="94620" autoAdjust="0"/>
  </p:normalViewPr>
  <p:slideViewPr>
    <p:cSldViewPr snapToGrid="0">
      <p:cViewPr varScale="1">
        <p:scale>
          <a:sx n="61" d="100"/>
          <a:sy n="61" d="100"/>
        </p:scale>
        <p:origin x="1434" y="78"/>
      </p:cViewPr>
      <p:guideLst>
        <p:guide pos="5239"/>
        <p:guide pos="45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font" Target="fonts/font2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font" Target="fonts/font3.fntdata"/><Relationship Id="rId69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font" Target="fonts/font6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1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1F854F-C2FC-AF4D-25B0-67E7B3309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4691"/>
          <a:stretch>
            <a:fillRect/>
          </a:stretch>
        </p:blipFill>
        <p:spPr>
          <a:xfrm>
            <a:off x="0" y="30480"/>
            <a:ext cx="9144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3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D8A3F1A0-5401-5371-C464-CD8FCF11AD6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48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12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86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02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8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49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5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49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4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38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01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0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65140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18457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6077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6954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7747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41158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16389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11397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39839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62006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847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9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0" r:id="rId15"/>
    <p:sldLayoutId id="2147483771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3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58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0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1.png"/><Relationship Id="rId5" Type="http://schemas.openxmlformats.org/officeDocument/2006/relationships/image" Target="../media/image42.png"/><Relationship Id="rId4" Type="http://schemas.openxmlformats.org/officeDocument/2006/relationships/image" Target="../media/image4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4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image" Target="../media/image3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7.xml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58.png"/><Relationship Id="rId4" Type="http://schemas.openxmlformats.org/officeDocument/2006/relationships/image" Target="../media/image430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1.xm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1.png"/><Relationship Id="rId5" Type="http://schemas.openxmlformats.org/officeDocument/2006/relationships/image" Target="../media/image58.png"/><Relationship Id="rId4" Type="http://schemas.openxmlformats.org/officeDocument/2006/relationships/image" Target="../media/image430.png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5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9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5.xml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5.png"/><Relationship Id="rId5" Type="http://schemas.openxmlformats.org/officeDocument/2006/relationships/image" Target="../media/image58.png"/><Relationship Id="rId4" Type="http://schemas.openxmlformats.org/officeDocument/2006/relationships/image" Target="../media/image430.png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image" Target="../media/image59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9.xml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7" Type="http://schemas.openxmlformats.org/officeDocument/2006/relationships/image" Target="../media/image60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3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3.png"/><Relationship Id="rId5" Type="http://schemas.openxmlformats.org/officeDocument/2006/relationships/slideLayout" Target="../slideLayouts/slideLayout3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015E803-AC2B-4B17-8C23-BC68922AE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BADB2CA-3EEB-D0BD-D44E-946B9BF9D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74" y="2266693"/>
            <a:ext cx="1662547" cy="242454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D23D00-E53B-7669-8838-E29A98329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921" y="2266693"/>
            <a:ext cx="1615068" cy="24245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F87175-7466-3C9D-FD98-6F7C60399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3989" y="2266693"/>
            <a:ext cx="1625331" cy="24245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C59C47-99C8-4892-D75E-F4EC3528E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6536" y="2337637"/>
            <a:ext cx="1639566" cy="242454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1593B12-0F2A-8A6E-A984-87D26FD844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3318" y="2266693"/>
            <a:ext cx="1616365" cy="24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0" y="1119413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0C4F78-66B1-85DB-62FE-AB32821E248D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857457" y="3922959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Acte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Graphèmes – </a:t>
            </a:r>
            <a:r>
              <a:rPr lang="fr-FR" dirty="0"/>
              <a:t>an – en – </a:t>
            </a:r>
            <a:r>
              <a:rPr lang="fr-FR" dirty="0" err="1"/>
              <a:t>am</a:t>
            </a:r>
            <a:r>
              <a:rPr lang="fr-FR" dirty="0"/>
              <a:t> - </a:t>
            </a:r>
            <a:r>
              <a:rPr lang="fr-FR" dirty="0" err="1"/>
              <a:t>em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Ecriture - Graphèmes – </a:t>
            </a:r>
            <a:r>
              <a:rPr lang="fr-FR" dirty="0"/>
              <a:t>an – en – </a:t>
            </a:r>
            <a:r>
              <a:rPr lang="fr-FR" dirty="0" err="1"/>
              <a:t>am</a:t>
            </a:r>
            <a:r>
              <a:rPr lang="fr-FR" dirty="0"/>
              <a:t> - </a:t>
            </a:r>
            <a:r>
              <a:rPr lang="fr-FR" dirty="0" err="1"/>
              <a:t>em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293755-6AF3-429E-701A-AC3A2F6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192797" y="21524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 Comment tu vas à l’école  ? 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892EE380-A38B-92FB-E143-31DDD68E7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Lecture de graphème ( an – en – </a:t>
            </a:r>
            <a:r>
              <a:rPr lang="fr-FR" sz="1400" dirty="0" err="1"/>
              <a:t>am</a:t>
            </a:r>
            <a:r>
              <a:rPr lang="fr-FR" sz="1400" dirty="0"/>
              <a:t> - </a:t>
            </a:r>
            <a:r>
              <a:rPr lang="fr-FR" sz="1400" dirty="0" err="1"/>
              <a:t>em</a:t>
            </a:r>
            <a:r>
              <a:rPr lang="fr-FR" sz="1400" dirty="0"/>
              <a:t> ) </a:t>
            </a:r>
            <a:endParaRPr lang="fr-MA" sz="1400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F94B371D-3E1D-2CD2-1782-B60D9F8EB0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Ecriture de graphème ( an – en – </a:t>
            </a:r>
            <a:r>
              <a:rPr lang="fr-FR" sz="1400" dirty="0" err="1"/>
              <a:t>am</a:t>
            </a:r>
            <a:r>
              <a:rPr lang="fr-FR" sz="1400" dirty="0"/>
              <a:t> - </a:t>
            </a:r>
            <a:r>
              <a:rPr lang="fr-FR" sz="1400" dirty="0" err="1"/>
              <a:t>em</a:t>
            </a:r>
            <a:r>
              <a:rPr lang="fr-FR" sz="1400" dirty="0"/>
              <a:t>) </a:t>
            </a:r>
            <a:endParaRPr lang="fr-MA" sz="1400" dirty="0"/>
          </a:p>
        </p:txBody>
      </p:sp>
      <p:pic>
        <p:nvPicPr>
          <p:cNvPr id="10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2DEA49F-63D4-2615-D31E-4269C8DC1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6691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4AF7DE-C021-1CBB-B7DD-52C9EFC76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F25FE5-0F71-6D01-C44B-A4FC4190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ED0E36-872A-7A15-81B2-A0F5AA00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D’abord, on va réviser le vocabulaire de la semaine. Répétons ensemble les mots.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4182EC6-3A60-F3D1-4404-5D4FDF2AEB0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685B898-E90C-B2F4-9018-C729189F1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FEFC2CB-695F-078B-D075-4C1AE00D7C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3" name="Espace réservé du texte 10">
            <a:extLst>
              <a:ext uri="{FF2B5EF4-FFF2-40B4-BE49-F238E27FC236}">
                <a16:creationId xmlns:a16="http://schemas.microsoft.com/office/drawing/2014/main" id="{21AC7CE5-6E25-9F6A-2B4D-64F5BF4B4C3E}"/>
              </a:ext>
            </a:extLst>
          </p:cNvPr>
          <p:cNvSpPr txBox="1">
            <a:spLocks/>
          </p:cNvSpPr>
          <p:nvPr/>
        </p:nvSpPr>
        <p:spPr>
          <a:xfrm>
            <a:off x="5793916" y="572652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13B82"/>
                </a:solidFill>
              </a:rPr>
              <a:t>U</a:t>
            </a:r>
            <a:r>
              <a:rPr lang="fr-MA" dirty="0">
                <a:solidFill>
                  <a:srgbClr val="E13B82"/>
                </a:solidFill>
              </a:rPr>
              <a:t>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tente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id="{DCF652EC-7E56-B3C3-5CD0-AED024DB574C}"/>
              </a:ext>
            </a:extLst>
          </p:cNvPr>
          <p:cNvSpPr txBox="1">
            <a:spLocks/>
          </p:cNvSpPr>
          <p:nvPr/>
        </p:nvSpPr>
        <p:spPr>
          <a:xfrm>
            <a:off x="3630252" y="568878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serpent</a:t>
            </a:r>
          </a:p>
        </p:txBody>
      </p:sp>
      <p:sp>
        <p:nvSpPr>
          <p:cNvPr id="39" name="Espace réservé du texte 6">
            <a:extLst>
              <a:ext uri="{FF2B5EF4-FFF2-40B4-BE49-F238E27FC236}">
                <a16:creationId xmlns:a16="http://schemas.microsoft.com/office/drawing/2014/main" id="{40BAE92E-DA3F-82BE-046E-DF04401BA9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6184" y="3700719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bus</a:t>
            </a:r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31566D65-0295-C82A-976B-0397F38E14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34809" y="3700719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pied</a:t>
            </a:r>
          </a:p>
        </p:txBody>
      </p:sp>
      <p:sp>
        <p:nvSpPr>
          <p:cNvPr id="41" name="Espace réservé du texte 8">
            <a:extLst>
              <a:ext uri="{FF2B5EF4-FFF2-40B4-BE49-F238E27FC236}">
                <a16:creationId xmlns:a16="http://schemas.microsoft.com/office/drawing/2014/main" id="{EE1FC2C3-3D01-68BC-BD86-4D258EED0AAD}"/>
              </a:ext>
            </a:extLst>
          </p:cNvPr>
          <p:cNvSpPr txBox="1">
            <a:spLocks/>
          </p:cNvSpPr>
          <p:nvPr/>
        </p:nvSpPr>
        <p:spPr>
          <a:xfrm>
            <a:off x="5630454" y="3712818"/>
            <a:ext cx="252232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vélo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A2C1706-C855-4AB8-9B5A-97AC8438D2F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994" y="2101850"/>
            <a:ext cx="1185832" cy="13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6C09CE4-0E9B-4D99-A4CF-56DCBE57B9B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557" y="2277845"/>
            <a:ext cx="1024503" cy="1103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03BCF07-4D41-4772-84D7-999BB22FA45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222" y="2277845"/>
            <a:ext cx="1081388" cy="1103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3EB3B68-9337-41BE-B34A-6AB1F02E9EA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557" y="4135136"/>
            <a:ext cx="1215390" cy="13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2AEBC41-F1D0-4126-AED3-1B09B854705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222" y="4135136"/>
            <a:ext cx="1324610" cy="1446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785BB00-0CE6-47B1-A9A1-2110B59360C4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99" y="4228100"/>
            <a:ext cx="1305724" cy="126060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id="{A0E8D5FA-670F-4118-B475-9827135BA222}"/>
              </a:ext>
            </a:extLst>
          </p:cNvPr>
          <p:cNvSpPr txBox="1">
            <a:spLocks/>
          </p:cNvSpPr>
          <p:nvPr/>
        </p:nvSpPr>
        <p:spPr>
          <a:xfrm>
            <a:off x="1466588" y="564027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taxi</a:t>
            </a:r>
          </a:p>
        </p:txBody>
      </p:sp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A2C1706-C855-4AB8-9B5A-97AC8438D2F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994" y="2101850"/>
            <a:ext cx="1185832" cy="13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6C09CE4-0E9B-4D99-A4CF-56DCBE57B9B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557" y="2277845"/>
            <a:ext cx="1024503" cy="1103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03BCF07-4D41-4772-84D7-999BB22FA45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222" y="2277845"/>
            <a:ext cx="1081388" cy="1103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3EB3B68-9337-41BE-B34A-6AB1F02E9EA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113" y="4253896"/>
            <a:ext cx="1215390" cy="13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2AEBC41-F1D0-4126-AED3-1B09B854705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222" y="4134516"/>
            <a:ext cx="1324610" cy="1446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0656C2-C141-41F7-BEC0-2E9F7EABA662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44" y="4287170"/>
            <a:ext cx="1305724" cy="12606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8363B44-F777-8ED8-D0D5-6C2DB84326D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C2E12AF-B36E-5408-BAFC-A7F79617A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E57DF75-5041-BB9A-6250-98CC3BF4E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id="{2350109C-E9DF-6E10-768F-023495E6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56559" y="3412994"/>
            <a:ext cx="1800000" cy="360000"/>
          </a:xfrm>
        </p:spPr>
        <p:txBody>
          <a:bodyPr/>
          <a:lstStyle/>
          <a:p>
            <a:r>
              <a:rPr lang="fr-MA" sz="2200" dirty="0">
                <a:solidFill>
                  <a:schemeClr val="accent1"/>
                </a:solidFill>
              </a:rPr>
              <a:t>Un</a:t>
            </a:r>
            <a:r>
              <a:rPr lang="fr-MA" sz="2200" dirty="0"/>
              <a:t> tambour</a:t>
            </a:r>
          </a:p>
        </p:txBody>
      </p:sp>
      <p:sp>
        <p:nvSpPr>
          <p:cNvPr id="37" name="Espace réservé du texte 8">
            <a:extLst>
              <a:ext uri="{FF2B5EF4-FFF2-40B4-BE49-F238E27FC236}">
                <a16:creationId xmlns:a16="http://schemas.microsoft.com/office/drawing/2014/main" id="{9CA318D1-37AF-41AF-A862-22650E0219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63683" y="3412994"/>
            <a:ext cx="2045887" cy="360000"/>
          </a:xfrm>
        </p:spPr>
        <p:txBody>
          <a:bodyPr/>
          <a:lstStyle/>
          <a:p>
            <a:r>
              <a:rPr lang="fr-MA" sz="2200" dirty="0">
                <a:solidFill>
                  <a:schemeClr val="accent1"/>
                </a:solidFill>
              </a:rPr>
              <a:t>Un</a:t>
            </a:r>
            <a:r>
              <a:rPr lang="fr-MA" sz="2200" dirty="0"/>
              <a:t> panda</a:t>
            </a:r>
          </a:p>
        </p:txBody>
      </p:sp>
      <p:sp>
        <p:nvSpPr>
          <p:cNvPr id="38" name="Espace réservé du texte 10">
            <a:extLst>
              <a:ext uri="{FF2B5EF4-FFF2-40B4-BE49-F238E27FC236}">
                <a16:creationId xmlns:a16="http://schemas.microsoft.com/office/drawing/2014/main" id="{EF6555EB-7B65-8D96-01B4-E3AAC1CCAB1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684" y="5838901"/>
            <a:ext cx="1800000" cy="360000"/>
          </a:xfrm>
        </p:spPr>
        <p:txBody>
          <a:bodyPr/>
          <a:lstStyle/>
          <a:p>
            <a:r>
              <a:rPr lang="fr-FR" sz="2200" dirty="0">
                <a:solidFill>
                  <a:srgbClr val="E13B82"/>
                </a:solidFill>
              </a:rPr>
              <a:t>Une</a:t>
            </a:r>
            <a:r>
              <a:rPr lang="fr-FR" sz="2200" dirty="0">
                <a:solidFill>
                  <a:srgbClr val="0070C0"/>
                </a:solidFill>
              </a:rPr>
              <a:t> </a:t>
            </a:r>
            <a:r>
              <a:rPr lang="fr-FR" sz="2200" dirty="0"/>
              <a:t>dent</a:t>
            </a:r>
            <a:endParaRPr lang="fr-MA" sz="2200" dirty="0"/>
          </a:p>
        </p:txBody>
      </p:sp>
      <p:sp>
        <p:nvSpPr>
          <p:cNvPr id="39" name="Espace réservé du texte 14">
            <a:extLst>
              <a:ext uri="{FF2B5EF4-FFF2-40B4-BE49-F238E27FC236}">
                <a16:creationId xmlns:a16="http://schemas.microsoft.com/office/drawing/2014/main" id="{85C1A2FB-2397-F233-1983-23BE24A3B05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89402" y="5838901"/>
            <a:ext cx="1800000" cy="360000"/>
          </a:xfrm>
        </p:spPr>
        <p:txBody>
          <a:bodyPr/>
          <a:lstStyle/>
          <a:p>
            <a:r>
              <a:rPr lang="fr-MA" sz="2200" dirty="0">
                <a:solidFill>
                  <a:srgbClr val="E13B82"/>
                </a:solidFill>
              </a:rPr>
              <a:t>Une</a:t>
            </a:r>
            <a:r>
              <a:rPr lang="fr-MA" sz="2200" dirty="0"/>
              <a:t> jambe</a:t>
            </a:r>
          </a:p>
        </p:txBody>
      </p:sp>
      <p:sp>
        <p:nvSpPr>
          <p:cNvPr id="40" name="Espace réservé du texte 6">
            <a:extLst>
              <a:ext uri="{FF2B5EF4-FFF2-40B4-BE49-F238E27FC236}">
                <a16:creationId xmlns:a16="http://schemas.microsoft.com/office/drawing/2014/main" id="{D7F5C3D5-64C7-62A6-5A05-6D670705B07E}"/>
              </a:ext>
            </a:extLst>
          </p:cNvPr>
          <p:cNvSpPr txBox="1">
            <a:spLocks/>
          </p:cNvSpPr>
          <p:nvPr/>
        </p:nvSpPr>
        <p:spPr>
          <a:xfrm>
            <a:off x="1356559" y="579235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200" b="1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200" b="1" i="0" u="none" strike="noStrike" kern="1200" cap="none" spc="0" normalizeH="0" baseline="0" noProof="0" dirty="0">
                <a:ln w="0"/>
                <a:solidFill>
                  <a:srgbClr val="E13B82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200" b="1" i="0" u="none" strike="noStrike" kern="1200" cap="none" spc="0" normalizeH="0" baseline="0" noProof="0" dirty="0">
                <a:ln w="0"/>
                <a:solidFill>
                  <a:schemeClr val="tx2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pantalon</a:t>
            </a:r>
          </a:p>
        </p:txBody>
      </p:sp>
      <p:sp>
        <p:nvSpPr>
          <p:cNvPr id="41" name="Espace réservé du texte 8">
            <a:extLst>
              <a:ext uri="{FF2B5EF4-FFF2-40B4-BE49-F238E27FC236}">
                <a16:creationId xmlns:a16="http://schemas.microsoft.com/office/drawing/2014/main" id="{252287CC-45CA-66AC-B057-EF1DEE132051}"/>
              </a:ext>
            </a:extLst>
          </p:cNvPr>
          <p:cNvSpPr txBox="1">
            <a:spLocks/>
          </p:cNvSpPr>
          <p:nvPr/>
        </p:nvSpPr>
        <p:spPr>
          <a:xfrm>
            <a:off x="5916537" y="341299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200" b="1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2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manteau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898D9DD-2938-4548-8696-CBA0A56A8C1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13" y="1940826"/>
            <a:ext cx="1324610" cy="1446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A132C3-5A67-4DCE-A97F-01B4A6E5946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01" y="1940826"/>
            <a:ext cx="1294765" cy="1413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48528DD-521F-4480-99F8-76791651E1C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208" y="1845342"/>
            <a:ext cx="1298388" cy="1508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0BECDE9-66C4-4A5E-AFDC-EAC8FB7248C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07" y="3905828"/>
            <a:ext cx="1024503" cy="1500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C726914-3B41-472C-AD3E-0EFA49379C98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906" y="4147507"/>
            <a:ext cx="1153160" cy="1259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8B93D6C-B9C3-4EF1-994C-DAE3C8A8532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632" y="4028958"/>
            <a:ext cx="1273810" cy="1391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nommer les images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898D9DD-2938-4548-8696-CBA0A56A8C1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13" y="1940826"/>
            <a:ext cx="1324610" cy="1446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A132C3-5A67-4DCE-A97F-01B4A6E5946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01" y="1940826"/>
            <a:ext cx="1294765" cy="1413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48528DD-521F-4480-99F8-76791651E1C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208" y="1845342"/>
            <a:ext cx="1298388" cy="1508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0BECDE9-66C4-4A5E-AFDC-EAC8FB7248C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07" y="3905828"/>
            <a:ext cx="1024503" cy="1500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C726914-3B41-472C-AD3E-0EFA49379C9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906" y="4147507"/>
            <a:ext cx="1153160" cy="1259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8B93D6C-B9C3-4EF1-994C-DAE3C8A8532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632" y="4028958"/>
            <a:ext cx="1273810" cy="139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B960C3-0D89-4131-AE82-5841950E7B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56849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2726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1_W4_S2_AdP">
            <a:hlinkClick r:id="" action="ppaction://media"/>
            <a:extLst>
              <a:ext uri="{FF2B5EF4-FFF2-40B4-BE49-F238E27FC236}">
                <a16:creationId xmlns:a16="http://schemas.microsoft.com/office/drawing/2014/main" id="{BAFFE15A-5DE2-4418-891D-EB30412499C6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0130" y="1891981"/>
            <a:ext cx="6948488" cy="3908329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15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3822E9A-3589-D1E0-163C-DBB7CB7402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3330" y="2512128"/>
            <a:ext cx="4887827" cy="3258552"/>
          </a:xfrm>
          <a:prstGeom prst="rect">
            <a:avLst/>
          </a:prstGeom>
        </p:spPr>
      </p:pic>
      <p:sp>
        <p:nvSpPr>
          <p:cNvPr id="13" name="AutoShape 6" descr="Image générée">
            <a:extLst>
              <a:ext uri="{FF2B5EF4-FFF2-40B4-BE49-F238E27FC236}">
                <a16:creationId xmlns:a16="http://schemas.microsoft.com/office/drawing/2014/main" id="{A2678A8F-5361-3E4B-ECFA-5970DDBF81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92444" y="383660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DB8A3D9-99C5-AE78-712A-21424252E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531" y="1960733"/>
            <a:ext cx="1218404" cy="1102789"/>
          </a:xfrm>
          <a:prstGeom prst="rect">
            <a:avLst/>
          </a:prstGeom>
        </p:spPr>
      </p:pic>
      <p:sp>
        <p:nvSpPr>
          <p:cNvPr id="17" name="Titre 8">
            <a:extLst>
              <a:ext uri="{FF2B5EF4-FFF2-40B4-BE49-F238E27FC236}">
                <a16:creationId xmlns:a16="http://schemas.microsoft.com/office/drawing/2014/main" id="{E7BD7284-B447-8F9C-2FDE-487A6E0694EF}"/>
              </a:ext>
            </a:extLst>
          </p:cNvPr>
          <p:cNvSpPr txBox="1">
            <a:spLocks/>
          </p:cNvSpPr>
          <p:nvPr/>
        </p:nvSpPr>
        <p:spPr>
          <a:xfrm>
            <a:off x="1595747" y="757794"/>
            <a:ext cx="721136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en français 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CB7EB0-F90B-CA37-459F-8A1F1E076F10}"/>
              </a:ext>
            </a:extLst>
          </p:cNvPr>
          <p:cNvSpPr txBox="1"/>
          <p:nvPr/>
        </p:nvSpPr>
        <p:spPr>
          <a:xfrm>
            <a:off x="885524" y="3725905"/>
            <a:ext cx="21368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" pitchFamily="2" charset="0"/>
              </a:rPr>
              <a:t>Comment 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 vas à l’école ? </a:t>
            </a:r>
          </a:p>
        </p:txBody>
      </p:sp>
    </p:spTree>
    <p:extLst>
      <p:ext uri="{BB962C8B-B14F-4D97-AF65-F5344CB8AC3E}">
        <p14:creationId xmlns:p14="http://schemas.microsoft.com/office/powerpoint/2010/main" val="72377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pose la question à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803807" y="378107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 Comment tu vas à l’école 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FD92F3-E286-4385-A98A-20EE72B093B1}"/>
              </a:ext>
            </a:extLst>
          </p:cNvPr>
          <p:cNvSpPr txBox="1"/>
          <p:nvPr/>
        </p:nvSpPr>
        <p:spPr>
          <a:xfrm>
            <a:off x="6225742" y="3782279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 Comment tu vas à l’école ?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Poser la question : « Comment tu vas à l’école ? »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des graphèmes ( an – en – </a:t>
            </a:r>
            <a:r>
              <a:rPr lang="fr-FR" sz="1400" dirty="0" err="1"/>
              <a:t>am</a:t>
            </a:r>
            <a:r>
              <a:rPr lang="fr-FR" sz="1400" dirty="0"/>
              <a:t> - </a:t>
            </a:r>
            <a:r>
              <a:rPr lang="fr-FR" sz="1400" dirty="0" err="1"/>
              <a:t>em</a:t>
            </a:r>
            <a:r>
              <a:rPr lang="fr-FR" sz="1400" dirty="0"/>
              <a:t>) 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3818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1DD40-054A-528A-8462-7044DD136166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53">
            <a:extLst>
              <a:ext uri="{FF2B5EF4-FFF2-40B4-BE49-F238E27FC236}">
                <a16:creationId xmlns:a16="http://schemas.microsoft.com/office/drawing/2014/main" id="{907FE046-5696-C52D-8AF7-1B1048345393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386091-248F-0AF0-716E-499B747E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17" y="3477125"/>
            <a:ext cx="6254069" cy="14461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9F6EE-46D2-DD08-C94A-D892BC9EE5B8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2A10B64-20BD-651A-DC75-1E1F65DC14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03858"/>
            <a:ext cx="540000" cy="540000"/>
          </a:xfrm>
          <a:prstGeom prst="rect">
            <a:avLst/>
          </a:prstGeom>
          <a:noFill/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395960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an – en – </a:t>
            </a:r>
            <a:r>
              <a:rPr lang="fr-FR" sz="1400" dirty="0" err="1"/>
              <a:t>am</a:t>
            </a:r>
            <a:r>
              <a:rPr lang="fr-FR" sz="1400" dirty="0"/>
              <a:t> - </a:t>
            </a:r>
            <a:r>
              <a:rPr lang="fr-FR" sz="1400" dirty="0" err="1"/>
              <a:t>em</a:t>
            </a:r>
            <a:r>
              <a:rPr lang="fr-FR" sz="1400" dirty="0"/>
              <a:t>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D18D97-4F54-0E99-EBE3-1DD3290C468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C0F2F7-2FDC-7FD1-02A2-1CCCA48D72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D59273-7495-8C69-A272-F8CFED3AEBF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Titre 53">
              <a:extLst>
                <a:ext uri="{FF2B5EF4-FFF2-40B4-BE49-F238E27FC236}">
                  <a16:creationId xmlns:a16="http://schemas.microsoft.com/office/drawing/2014/main" id="{DE6F9AD4-3D56-1FFE-9D4C-3B82EF9134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à lire le son «an». Soyez attentifs.</a:t>
            </a:r>
            <a:endParaRPr lang="fr-FR" dirty="0"/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CE3F7E-9242-42C6-E679-D27AD3FD5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B62CCD5-9959-E7BB-342C-7F16E2C498C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EA5794-3DBA-943E-D32F-D3727C3DD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165F4EA-60B0-96C5-A79E-E6632B9EA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4" name="lecture an-am 2AP séance2semaine 4">
            <a:hlinkClick r:id="" action="ppaction://media"/>
            <a:extLst>
              <a:ext uri="{FF2B5EF4-FFF2-40B4-BE49-F238E27FC236}">
                <a16:creationId xmlns:a16="http://schemas.microsoft.com/office/drawing/2014/main" id="{EFF1951A-FC1F-431F-8D4C-A2F24F4789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72979" y="1886165"/>
            <a:ext cx="6588488" cy="370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62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9E6B5CA-39CD-6825-2950-4FD13D32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« an»   « an 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1F55E95-1923-1BD9-7590-355C1EE52FF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54D4B4D-D289-D5A2-9927-F2943D508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DE250-9CD7-0FA7-248B-6A1FAFD41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F1B9D4-69C6-0182-69CF-A053C7996D00}"/>
              </a:ext>
            </a:extLst>
          </p:cNvPr>
          <p:cNvSpPr txBox="1"/>
          <p:nvPr/>
        </p:nvSpPr>
        <p:spPr>
          <a:xfrm>
            <a:off x="2046323" y="2459504"/>
            <a:ext cx="505135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0" b="1" dirty="0">
                <a:solidFill>
                  <a:srgbClr val="424D7B"/>
                </a:solidFill>
                <a:latin typeface="Dosis" pitchFamily="2" charset="0"/>
              </a:rPr>
              <a:t>an   en</a:t>
            </a:r>
            <a:endParaRPr lang="fr-MA" sz="12000" dirty="0">
              <a:solidFill>
                <a:srgbClr val="424D7B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0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9F3CC-97B1-922E-12FB-AB52BC312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327518E-E9A4-06D2-37CD-957BE1BF2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« an»   « en 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B8B51F0-6478-371D-D4D4-CF09406ABA2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DA089AF-AFFD-886F-260F-2476732E6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41029E-B846-6872-A760-77EFE0DD67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46F4D0C-10C1-78B1-A10E-18625A8AC86A}"/>
              </a:ext>
            </a:extLst>
          </p:cNvPr>
          <p:cNvSpPr txBox="1"/>
          <p:nvPr/>
        </p:nvSpPr>
        <p:spPr>
          <a:xfrm>
            <a:off x="1464596" y="2459504"/>
            <a:ext cx="621480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0" b="1" dirty="0" err="1">
                <a:solidFill>
                  <a:srgbClr val="424D7B"/>
                </a:solidFill>
                <a:latin typeface="Dosis" pitchFamily="2" charset="0"/>
              </a:rPr>
              <a:t>am</a:t>
            </a:r>
            <a:r>
              <a:rPr lang="fr-FR" sz="12000" b="1" dirty="0">
                <a:solidFill>
                  <a:srgbClr val="424D7B"/>
                </a:solidFill>
                <a:latin typeface="Dosis" pitchFamily="2" charset="0"/>
              </a:rPr>
              <a:t>   </a:t>
            </a:r>
            <a:r>
              <a:rPr lang="fr-FR" sz="12000" b="1" dirty="0" err="1">
                <a:solidFill>
                  <a:srgbClr val="424D7B"/>
                </a:solidFill>
                <a:latin typeface="Dosis" pitchFamily="2" charset="0"/>
              </a:rPr>
              <a:t>em</a:t>
            </a:r>
            <a:endParaRPr lang="fr-MA" sz="12000" dirty="0">
              <a:solidFill>
                <a:srgbClr val="424D7B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00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an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C3E1CCF-24C3-490E-AFA7-217F372D6DA5}"/>
              </a:ext>
            </a:extLst>
          </p:cNvPr>
          <p:cNvSpPr/>
          <p:nvPr/>
        </p:nvSpPr>
        <p:spPr>
          <a:xfrm>
            <a:off x="976641" y="3672113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e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n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F50F68D-D459-4D56-B47C-59B45B368574}"/>
              </a:ext>
            </a:extLst>
          </p:cNvPr>
          <p:cNvSpPr/>
          <p:nvPr/>
        </p:nvSpPr>
        <p:spPr>
          <a:xfrm>
            <a:off x="2218739" y="3672109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7A625A-3A6E-4801-BAC8-88C5308D92F4}"/>
              </a:ext>
            </a:extLst>
          </p:cNvPr>
          <p:cNvSpPr/>
          <p:nvPr/>
        </p:nvSpPr>
        <p:spPr>
          <a:xfrm>
            <a:off x="3485964" y="3672109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oi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F9D7942-23C9-469C-A648-64FC2B5235E2}"/>
              </a:ext>
            </a:extLst>
          </p:cNvPr>
          <p:cNvSpPr/>
          <p:nvPr/>
        </p:nvSpPr>
        <p:spPr>
          <a:xfrm>
            <a:off x="4728062" y="3672109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on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D6A90D4-E027-41E9-A3C1-D5854F260E66}"/>
              </a:ext>
            </a:extLst>
          </p:cNvPr>
          <p:cNvSpPr/>
          <p:nvPr/>
        </p:nvSpPr>
        <p:spPr>
          <a:xfrm>
            <a:off x="5995287" y="3672110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a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n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1014C35-B12E-4FA8-9369-603ECE42B1A7}"/>
              </a:ext>
            </a:extLst>
          </p:cNvPr>
          <p:cNvSpPr/>
          <p:nvPr/>
        </p:nvSpPr>
        <p:spPr>
          <a:xfrm>
            <a:off x="7237385" y="3672109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e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2218739" y="1859772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e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6AED228-E347-3B1E-90F3-62CD00B24063}"/>
              </a:ext>
            </a:extLst>
          </p:cNvPr>
          <p:cNvSpPr/>
          <p:nvPr/>
        </p:nvSpPr>
        <p:spPr>
          <a:xfrm>
            <a:off x="3485964" y="1859772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a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m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AB1591F-05B2-F26C-36B2-DC0813001B88}"/>
              </a:ext>
            </a:extLst>
          </p:cNvPr>
          <p:cNvSpPr/>
          <p:nvPr/>
        </p:nvSpPr>
        <p:spPr>
          <a:xfrm>
            <a:off x="4753189" y="1859773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a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40AC648-E6AE-88C0-92DA-E0174476E566}"/>
              </a:ext>
            </a:extLst>
          </p:cNvPr>
          <p:cNvSpPr/>
          <p:nvPr/>
        </p:nvSpPr>
        <p:spPr>
          <a:xfrm>
            <a:off x="5995287" y="1859772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e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m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65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CA50-B4DA-CD27-2355-FB79C974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A0F587-83BC-F2A7-0082-873CEE8B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an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ADBA4A-FF01-340D-67F1-16CC1E481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C0D097A-526B-C5AE-220C-A45D7F08325C}"/>
              </a:ext>
            </a:extLst>
          </p:cNvPr>
          <p:cNvSpPr/>
          <p:nvPr/>
        </p:nvSpPr>
        <p:spPr>
          <a:xfrm>
            <a:off x="834752" y="3940127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e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m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1F80B51-A671-F3E4-00C9-3D9962EFBAA8}"/>
              </a:ext>
            </a:extLst>
          </p:cNvPr>
          <p:cNvSpPr/>
          <p:nvPr/>
        </p:nvSpPr>
        <p:spPr>
          <a:xfrm>
            <a:off x="2076850" y="3940127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7ABFF49-3D4D-266D-1A60-F6F96B9D7C6E}"/>
              </a:ext>
            </a:extLst>
          </p:cNvPr>
          <p:cNvSpPr/>
          <p:nvPr/>
        </p:nvSpPr>
        <p:spPr>
          <a:xfrm>
            <a:off x="3344075" y="3940123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on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9ECC52E-E2A1-6F73-C2DF-429A1F814CDC}"/>
              </a:ext>
            </a:extLst>
          </p:cNvPr>
          <p:cNvSpPr/>
          <p:nvPr/>
        </p:nvSpPr>
        <p:spPr>
          <a:xfrm>
            <a:off x="4663408" y="3940125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o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m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925241E-B3E6-44D0-951F-3AF2C9F563DB}"/>
              </a:ext>
            </a:extLst>
          </p:cNvPr>
          <p:cNvSpPr/>
          <p:nvPr/>
        </p:nvSpPr>
        <p:spPr>
          <a:xfrm>
            <a:off x="5853398" y="3940124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em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D4CC1AF-85A4-479C-8B13-E62AE7AAD567}"/>
              </a:ext>
            </a:extLst>
          </p:cNvPr>
          <p:cNvSpPr/>
          <p:nvPr/>
        </p:nvSpPr>
        <p:spPr>
          <a:xfrm>
            <a:off x="7197858" y="3940123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e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FE47F7-A91B-5957-EFAB-993E33D071BD}"/>
              </a:ext>
            </a:extLst>
          </p:cNvPr>
          <p:cNvSpPr/>
          <p:nvPr/>
        </p:nvSpPr>
        <p:spPr>
          <a:xfrm>
            <a:off x="2218739" y="1859772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e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DBD4F3C-65D6-DF36-6BE8-B9CCC5A63DD7}"/>
              </a:ext>
            </a:extLst>
          </p:cNvPr>
          <p:cNvSpPr/>
          <p:nvPr/>
        </p:nvSpPr>
        <p:spPr>
          <a:xfrm>
            <a:off x="3485964" y="1859772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a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m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8975F06-D2BB-AC5D-9B45-CB22AF644083}"/>
              </a:ext>
            </a:extLst>
          </p:cNvPr>
          <p:cNvSpPr/>
          <p:nvPr/>
        </p:nvSpPr>
        <p:spPr>
          <a:xfrm>
            <a:off x="4753189" y="1859773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a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564EC98-30A5-331B-E9C7-9298DCC66744}"/>
              </a:ext>
            </a:extLst>
          </p:cNvPr>
          <p:cNvSpPr/>
          <p:nvPr/>
        </p:nvSpPr>
        <p:spPr>
          <a:xfrm>
            <a:off x="5995287" y="1859772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e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m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63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D4FDB-18DF-068C-48F9-744818A6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1669091-09FF-FC5D-7D1E-5D5B11A5C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an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69EDE4-8B2D-5AC4-718B-EC586ABC7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FAD3358-4506-6C03-7D09-EFB4C498A06B}"/>
              </a:ext>
            </a:extLst>
          </p:cNvPr>
          <p:cNvSpPr/>
          <p:nvPr/>
        </p:nvSpPr>
        <p:spPr>
          <a:xfrm>
            <a:off x="834752" y="3940127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e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n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55E65AD-3DA8-D5BC-5B54-C6F5033A82A1}"/>
              </a:ext>
            </a:extLst>
          </p:cNvPr>
          <p:cNvSpPr/>
          <p:nvPr/>
        </p:nvSpPr>
        <p:spPr>
          <a:xfrm>
            <a:off x="2076850" y="3940127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oi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E475B9C-2289-8FBB-3F90-64E0B40FD325}"/>
              </a:ext>
            </a:extLst>
          </p:cNvPr>
          <p:cNvSpPr/>
          <p:nvPr/>
        </p:nvSpPr>
        <p:spPr>
          <a:xfrm>
            <a:off x="3344075" y="3940123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000" b="1" kern="0" dirty="0" err="1">
                <a:solidFill>
                  <a:srgbClr val="002060"/>
                </a:solidFill>
                <a:latin typeface="Dosis" pitchFamily="2" charset="0"/>
              </a:rPr>
              <a:t>am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D3A54F7-08ED-7C94-C9CA-641A4D6BDBCD}"/>
              </a:ext>
            </a:extLst>
          </p:cNvPr>
          <p:cNvSpPr/>
          <p:nvPr/>
        </p:nvSpPr>
        <p:spPr>
          <a:xfrm>
            <a:off x="4663408" y="3940125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o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n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AED4F08-39B3-A4EF-837E-BE2F44C57223}"/>
              </a:ext>
            </a:extLst>
          </p:cNvPr>
          <p:cNvSpPr/>
          <p:nvPr/>
        </p:nvSpPr>
        <p:spPr>
          <a:xfrm>
            <a:off x="5853398" y="3940124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eau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4132740-79C5-3B0B-8E62-99C8D36A0B4B}"/>
              </a:ext>
            </a:extLst>
          </p:cNvPr>
          <p:cNvSpPr/>
          <p:nvPr/>
        </p:nvSpPr>
        <p:spPr>
          <a:xfrm>
            <a:off x="7197858" y="3940123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C356994-FEDC-27AB-EB95-D0C4234B4836}"/>
              </a:ext>
            </a:extLst>
          </p:cNvPr>
          <p:cNvSpPr/>
          <p:nvPr/>
        </p:nvSpPr>
        <p:spPr>
          <a:xfrm>
            <a:off x="2218739" y="1859772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e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CCA8EA6-0D06-4A61-BD2B-59078BC37639}"/>
              </a:ext>
            </a:extLst>
          </p:cNvPr>
          <p:cNvSpPr/>
          <p:nvPr/>
        </p:nvSpPr>
        <p:spPr>
          <a:xfrm>
            <a:off x="3485964" y="1859772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a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m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9ECCC64-B64C-E28A-12AD-7E69C344B8EB}"/>
              </a:ext>
            </a:extLst>
          </p:cNvPr>
          <p:cNvSpPr/>
          <p:nvPr/>
        </p:nvSpPr>
        <p:spPr>
          <a:xfrm>
            <a:off x="4753189" y="1859773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a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A975DED-3FC7-7AE6-C007-F9BC58FBBF7F}"/>
              </a:ext>
            </a:extLst>
          </p:cNvPr>
          <p:cNvSpPr/>
          <p:nvPr/>
        </p:nvSpPr>
        <p:spPr>
          <a:xfrm>
            <a:off x="5995287" y="1859772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e</a:t>
            </a: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m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28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9F195-6DEA-B6BC-E834-4B37169A5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BA0E07-7D67-A544-C7AA-A129C8250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DD4B9EB-3A5A-AEFD-F282-181BED32C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C46F498-818E-57EC-A0D0-4460457EAACD}"/>
              </a:ext>
            </a:extLst>
          </p:cNvPr>
          <p:cNvSpPr/>
          <p:nvPr/>
        </p:nvSpPr>
        <p:spPr>
          <a:xfrm>
            <a:off x="976641" y="3672113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e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n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80A8A18-3096-181A-E5E8-2E2C717E5DB1}"/>
              </a:ext>
            </a:extLst>
          </p:cNvPr>
          <p:cNvSpPr/>
          <p:nvPr/>
        </p:nvSpPr>
        <p:spPr>
          <a:xfrm>
            <a:off x="2218739" y="3672109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3D8BD2D-DDD2-C549-BEA0-351E49B69F48}"/>
              </a:ext>
            </a:extLst>
          </p:cNvPr>
          <p:cNvSpPr/>
          <p:nvPr/>
        </p:nvSpPr>
        <p:spPr>
          <a:xfrm>
            <a:off x="3485964" y="3672109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oi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28384F6-3F74-30AD-8C71-E0720C504136}"/>
              </a:ext>
            </a:extLst>
          </p:cNvPr>
          <p:cNvSpPr/>
          <p:nvPr/>
        </p:nvSpPr>
        <p:spPr>
          <a:xfrm>
            <a:off x="4728062" y="3672109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on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2C8293-592B-ED2F-BC1C-0D2CB90EA070}"/>
              </a:ext>
            </a:extLst>
          </p:cNvPr>
          <p:cNvSpPr/>
          <p:nvPr/>
        </p:nvSpPr>
        <p:spPr>
          <a:xfrm>
            <a:off x="5995287" y="3672110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a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n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1219768-72E2-4400-9CD0-73829746FE90}"/>
              </a:ext>
            </a:extLst>
          </p:cNvPr>
          <p:cNvSpPr/>
          <p:nvPr/>
        </p:nvSpPr>
        <p:spPr>
          <a:xfrm>
            <a:off x="7237385" y="3672109"/>
            <a:ext cx="1055276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e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C926-4E02-0A09-036F-3C1E180D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88253F-E0EE-2C50-00DE-EC73DAC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 lire?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ED1CF0-4CE7-85F2-E677-3CFB112C1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9AE2437-DB8E-AC4A-BF91-CC4AC458F775}"/>
              </a:ext>
            </a:extLst>
          </p:cNvPr>
          <p:cNvSpPr/>
          <p:nvPr/>
        </p:nvSpPr>
        <p:spPr>
          <a:xfrm>
            <a:off x="834752" y="3940127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e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m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A5C011D-AEF8-D234-3813-C6B0462EE29B}"/>
              </a:ext>
            </a:extLst>
          </p:cNvPr>
          <p:cNvSpPr/>
          <p:nvPr/>
        </p:nvSpPr>
        <p:spPr>
          <a:xfrm>
            <a:off x="2076850" y="3940127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BFF6525-E7C6-A5DD-5F27-3E89581450BE}"/>
              </a:ext>
            </a:extLst>
          </p:cNvPr>
          <p:cNvSpPr/>
          <p:nvPr/>
        </p:nvSpPr>
        <p:spPr>
          <a:xfrm>
            <a:off x="3344075" y="3940123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on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4C13BF3-D82E-257D-0670-8C2D5BF5AA9F}"/>
              </a:ext>
            </a:extLst>
          </p:cNvPr>
          <p:cNvSpPr/>
          <p:nvPr/>
        </p:nvSpPr>
        <p:spPr>
          <a:xfrm>
            <a:off x="4663408" y="3940125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o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m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186582E-344C-DD67-23FA-0982EB636A99}"/>
              </a:ext>
            </a:extLst>
          </p:cNvPr>
          <p:cNvSpPr/>
          <p:nvPr/>
        </p:nvSpPr>
        <p:spPr>
          <a:xfrm>
            <a:off x="5853398" y="3940124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em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43FE846-7F48-0782-1D36-8D21693ADAEC}"/>
              </a:ext>
            </a:extLst>
          </p:cNvPr>
          <p:cNvSpPr/>
          <p:nvPr/>
        </p:nvSpPr>
        <p:spPr>
          <a:xfrm>
            <a:off x="7197858" y="3940123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e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F5BD5CF-CECA-EEBA-4226-33F3F871921B}"/>
              </a:ext>
            </a:extLst>
          </p:cNvPr>
          <p:cNvSpPr/>
          <p:nvPr/>
        </p:nvSpPr>
        <p:spPr>
          <a:xfrm>
            <a:off x="834752" y="3940127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e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n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51C0BE-1639-2EFD-DCC2-3A81B2C92993}"/>
              </a:ext>
            </a:extLst>
          </p:cNvPr>
          <p:cNvSpPr/>
          <p:nvPr/>
        </p:nvSpPr>
        <p:spPr>
          <a:xfrm>
            <a:off x="2076850" y="3940127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oi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D2FE6-852A-3182-05E4-16A7F3137AF9}"/>
              </a:ext>
            </a:extLst>
          </p:cNvPr>
          <p:cNvSpPr/>
          <p:nvPr/>
        </p:nvSpPr>
        <p:spPr>
          <a:xfrm>
            <a:off x="3344075" y="3940123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000" b="1" kern="0" dirty="0" err="1">
                <a:solidFill>
                  <a:srgbClr val="002060"/>
                </a:solidFill>
                <a:latin typeface="Dosis" pitchFamily="2" charset="0"/>
              </a:rPr>
              <a:t>am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E5266C2-460C-6533-B6E3-EE72AE094C3C}"/>
              </a:ext>
            </a:extLst>
          </p:cNvPr>
          <p:cNvSpPr/>
          <p:nvPr/>
        </p:nvSpPr>
        <p:spPr>
          <a:xfrm>
            <a:off x="4663408" y="3940125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srgbClr val="002060"/>
                </a:solidFill>
                <a:latin typeface="Dosis" pitchFamily="2" charset="0"/>
              </a:rPr>
              <a:t>o</a:t>
            </a: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n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5075994-123E-400E-C592-966100198CC2}"/>
              </a:ext>
            </a:extLst>
          </p:cNvPr>
          <p:cNvSpPr/>
          <p:nvPr/>
        </p:nvSpPr>
        <p:spPr>
          <a:xfrm>
            <a:off x="5853398" y="3940124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</a:rPr>
              <a:t>eau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CAAB492-D5D9-846D-7D6E-358C6F15D40A}"/>
              </a:ext>
            </a:extLst>
          </p:cNvPr>
          <p:cNvSpPr/>
          <p:nvPr/>
        </p:nvSpPr>
        <p:spPr>
          <a:xfrm>
            <a:off x="7197858" y="3940123"/>
            <a:ext cx="1087628" cy="660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000" b="1" kern="0" dirty="0">
                <a:solidFill>
                  <a:srgbClr val="002060"/>
                </a:solidFill>
                <a:latin typeface="Dosis" pitchFamily="2" charset="0"/>
              </a:rPr>
              <a:t>au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1003-5CE1-2348-C6A4-D517D649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5B5E2-80B9-8071-855C-F77D0640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votre livret à la page 25.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2AE176-B015-68E7-B711-B29DC4C98C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62938A5-8B9C-39CF-651B-722838F2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DDFA69-FBDD-6E6A-4976-DE502E49D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DF9BECA-AEE9-C674-AF72-AE39E6570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331" y="1615550"/>
            <a:ext cx="3137338" cy="46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BC2699B-5789-496F-F9D5-936A740D1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207" y="1615550"/>
            <a:ext cx="3137338" cy="468004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Qui veut expliquer la consigne ?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6421CD-D269-A6CF-4763-8677358CD44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788BA2-2550-EC40-715A-C531261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886D1-F02B-B055-1888-BC2B6C2F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86C039-0B11-4A5C-8BD0-389B8E14323F}"/>
              </a:ext>
            </a:extLst>
          </p:cNvPr>
          <p:cNvSpPr/>
          <p:nvPr/>
        </p:nvSpPr>
        <p:spPr>
          <a:xfrm>
            <a:off x="3175337" y="2375195"/>
            <a:ext cx="2926080" cy="5672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90E-193A-482D-F5DC-DAA9E966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A40599-C3EF-D46F-531F-6797C80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vous allez travailler en binômes. Comparez et discutez vos réponses avec votre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97614D-AA1C-14F5-840B-237B5BF2844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26093A-9096-3DD6-2083-FCEAAC6C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AD3B02-86CE-40C0-D94A-BE0AFF248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D6B7F70-2B51-DFA7-769A-4422D6EFAA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39970" y="2802801"/>
            <a:ext cx="2934010" cy="2250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AE17DE-7F8A-8A6D-6BEB-7C078A601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020" y="2267223"/>
            <a:ext cx="4477408" cy="3321186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1FD024-DB59-478F-9E52-86D2257A9F09}"/>
              </a:ext>
            </a:extLst>
          </p:cNvPr>
          <p:cNvSpPr/>
          <p:nvPr/>
        </p:nvSpPr>
        <p:spPr>
          <a:xfrm>
            <a:off x="817318" y="2881631"/>
            <a:ext cx="4477408" cy="7633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6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0BAE655-12D9-4F32-A507-861B75630D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169DA7B-4674-4A95-870F-5B69672AA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25A6F7-5ED8-4E41-9A44-65D5B3D16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2C2EBA3-BCB4-106E-F2DC-B0C1D5C8B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23" y="2907722"/>
            <a:ext cx="8284954" cy="1158799"/>
          </a:xfrm>
          <a:prstGeom prst="rect">
            <a:avLst/>
          </a:prstGeom>
        </p:spPr>
      </p:pic>
      <p:sp>
        <p:nvSpPr>
          <p:cNvPr id="34" name="Organigramme : Connecteur 33">
            <a:extLst>
              <a:ext uri="{FF2B5EF4-FFF2-40B4-BE49-F238E27FC236}">
                <a16:creationId xmlns:a16="http://schemas.microsoft.com/office/drawing/2014/main" id="{78F833A3-D148-0832-8F7B-C3E06BD022BD}"/>
              </a:ext>
            </a:extLst>
          </p:cNvPr>
          <p:cNvSpPr/>
          <p:nvPr/>
        </p:nvSpPr>
        <p:spPr>
          <a:xfrm>
            <a:off x="872066" y="3495522"/>
            <a:ext cx="457200" cy="423334"/>
          </a:xfrm>
          <a:prstGeom prst="flowChartConnector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Organigramme : Connecteur 34">
            <a:extLst>
              <a:ext uri="{FF2B5EF4-FFF2-40B4-BE49-F238E27FC236}">
                <a16:creationId xmlns:a16="http://schemas.microsoft.com/office/drawing/2014/main" id="{06C00E9A-50E7-1987-392F-3BBACDEAE67A}"/>
              </a:ext>
            </a:extLst>
          </p:cNvPr>
          <p:cNvSpPr/>
          <p:nvPr/>
        </p:nvSpPr>
        <p:spPr>
          <a:xfrm>
            <a:off x="2023533" y="3020539"/>
            <a:ext cx="457200" cy="423334"/>
          </a:xfrm>
          <a:prstGeom prst="flowChartConnector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Organigramme : Connecteur 35">
            <a:extLst>
              <a:ext uri="{FF2B5EF4-FFF2-40B4-BE49-F238E27FC236}">
                <a16:creationId xmlns:a16="http://schemas.microsoft.com/office/drawing/2014/main" id="{97DA8876-38D4-BAB5-2A75-0C79A510547B}"/>
              </a:ext>
            </a:extLst>
          </p:cNvPr>
          <p:cNvSpPr/>
          <p:nvPr/>
        </p:nvSpPr>
        <p:spPr>
          <a:xfrm>
            <a:off x="5510047" y="3016489"/>
            <a:ext cx="457200" cy="423334"/>
          </a:xfrm>
          <a:prstGeom prst="flowChartConnector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Organigramme : Connecteur 36">
            <a:extLst>
              <a:ext uri="{FF2B5EF4-FFF2-40B4-BE49-F238E27FC236}">
                <a16:creationId xmlns:a16="http://schemas.microsoft.com/office/drawing/2014/main" id="{92AD951C-410E-64E9-FDC9-1D422DF7C278}"/>
              </a:ext>
            </a:extLst>
          </p:cNvPr>
          <p:cNvSpPr/>
          <p:nvPr/>
        </p:nvSpPr>
        <p:spPr>
          <a:xfrm>
            <a:off x="4336071" y="3542820"/>
            <a:ext cx="457200" cy="423334"/>
          </a:xfrm>
          <a:prstGeom prst="flowChartConnector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Organigramme : Connecteur 37">
            <a:extLst>
              <a:ext uri="{FF2B5EF4-FFF2-40B4-BE49-F238E27FC236}">
                <a16:creationId xmlns:a16="http://schemas.microsoft.com/office/drawing/2014/main" id="{C64CF477-D5A2-700B-EF51-F0CE98EF004E}"/>
              </a:ext>
            </a:extLst>
          </p:cNvPr>
          <p:cNvSpPr/>
          <p:nvPr/>
        </p:nvSpPr>
        <p:spPr>
          <a:xfrm>
            <a:off x="6651478" y="3005666"/>
            <a:ext cx="457200" cy="423334"/>
          </a:xfrm>
          <a:prstGeom prst="flowChartConnector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Organigramme : Connecteur 38">
            <a:extLst>
              <a:ext uri="{FF2B5EF4-FFF2-40B4-BE49-F238E27FC236}">
                <a16:creationId xmlns:a16="http://schemas.microsoft.com/office/drawing/2014/main" id="{CA9CAFB4-2CF1-ADCB-8DCC-4DD14EE4B16B}"/>
              </a:ext>
            </a:extLst>
          </p:cNvPr>
          <p:cNvSpPr/>
          <p:nvPr/>
        </p:nvSpPr>
        <p:spPr>
          <a:xfrm>
            <a:off x="5494835" y="3541505"/>
            <a:ext cx="457200" cy="423334"/>
          </a:xfrm>
          <a:prstGeom prst="flowChartConnector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Organigramme : Connecteur 39">
            <a:extLst>
              <a:ext uri="{FF2B5EF4-FFF2-40B4-BE49-F238E27FC236}">
                <a16:creationId xmlns:a16="http://schemas.microsoft.com/office/drawing/2014/main" id="{B9E4B365-4338-6D3B-A3C3-DBDEDEB99C53}"/>
              </a:ext>
            </a:extLst>
          </p:cNvPr>
          <p:cNvSpPr/>
          <p:nvPr/>
        </p:nvSpPr>
        <p:spPr>
          <a:xfrm>
            <a:off x="7800076" y="3541505"/>
            <a:ext cx="457200" cy="423334"/>
          </a:xfrm>
          <a:prstGeom prst="flowChartConnector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07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du graphème  ( an – en – </a:t>
            </a:r>
            <a:r>
              <a:rPr lang="fr-FR" sz="1400" dirty="0" err="1"/>
              <a:t>am</a:t>
            </a:r>
            <a:r>
              <a:rPr lang="fr-FR" sz="1400" dirty="0"/>
              <a:t> – </a:t>
            </a:r>
            <a:r>
              <a:rPr lang="fr-FR" sz="1400" dirty="0" err="1"/>
              <a:t>em</a:t>
            </a:r>
            <a:r>
              <a:rPr lang="fr-FR" sz="1400" dirty="0"/>
              <a:t> )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Poser la question « Comment tu vas à l’école ? » </a:t>
            </a:r>
            <a:endParaRPr lang="fr-MA" sz="1400" dirty="0"/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BBFE6241-3026-2F81-6968-41A8BAAC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1DF7D4-06FF-49B4-564F-3062F64D9E5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947D42-3283-A7B7-5411-DB01DA09A80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4053D5-8355-C0A4-6EE0-7FA8A9FDFB6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6FCDF0C3-19F7-DAFA-CBBC-75C8D0753F6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7FFC25E-F031-BF41-858D-B38AFCC9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BF1CE-DD39-BE66-EC09-257F2C06C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97" y="5694739"/>
            <a:ext cx="2696837" cy="495369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09" y="553416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Ecriture du graphème  ( an – en – </a:t>
            </a:r>
            <a:r>
              <a:rPr lang="fr-FR" sz="1400" dirty="0" err="1"/>
              <a:t>am</a:t>
            </a:r>
            <a:r>
              <a:rPr lang="fr-FR" sz="1400" dirty="0"/>
              <a:t> - </a:t>
            </a:r>
            <a:r>
              <a:rPr lang="fr-FR" sz="1400" dirty="0" err="1"/>
              <a:t>em</a:t>
            </a:r>
            <a:r>
              <a:rPr lang="fr-FR" sz="1400" dirty="0"/>
              <a:t> )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13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 son « 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an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B08126D7-9DE3-8132-4816-018D3A36C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76375"/>
            <a:ext cx="4565583" cy="30437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956C94-909F-E36A-BEE8-57D5E83A94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C588BC-3529-2AB2-7E57-9BB68C1B8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AAAE2-1D0E-D8D9-7185-AD76953BF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435288-5949-07DA-5D6D-82338074FE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89BA62F-55A8-4DE2-DE45-818331D984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79FF2E1-01CD-1BC4-473F-C3FB1775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F833D4-E3EA-32FA-1369-68F1C487C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panda ». Le son « an » s’écrit avec les lettres a et n.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636BE-A5A5-3D0E-57FA-2BE56F5443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193676"/>
            <a:ext cx="3116990" cy="662104"/>
          </a:xfrm>
        </p:spPr>
        <p:txBody>
          <a:bodyPr/>
          <a:lstStyle/>
          <a:p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p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an</a:t>
            </a:r>
            <a:r>
              <a:rPr lang="fr-FR" sz="7200" dirty="0">
                <a:solidFill>
                  <a:srgbClr val="424D7B"/>
                </a:solidFill>
                <a:latin typeface="Dosis ExtraBold" pitchFamily="2" charset="0"/>
              </a:rPr>
              <a:t>da</a:t>
            </a:r>
            <a:endParaRPr lang="fr-FR" sz="7200" b="0" dirty="0">
              <a:solidFill>
                <a:srgbClr val="424D7B"/>
              </a:solidFill>
              <a:latin typeface="Dosis ExtraBold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5E812D8-27E1-9019-0FBD-6C401746333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0103F-5812-6DF1-79BF-2004ABD3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8CB00B-A91A-3D24-60B4-5EEF6DC39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33CB5B6-B3CC-420E-B83E-BF9CCD3F23D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010" y="2412682"/>
            <a:ext cx="1919880" cy="2032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740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B7780B-E25D-E90B-D121-AE4D875C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31246C0B-59D3-64CD-9FF1-8E098A92D5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193676"/>
            <a:ext cx="3116990" cy="662104"/>
          </a:xfrm>
        </p:spPr>
        <p:txBody>
          <a:bodyPr/>
          <a:lstStyle/>
          <a:p>
            <a:r>
              <a:rPr lang="fr-FR" sz="7200" b="0" dirty="0" err="1">
                <a:solidFill>
                  <a:srgbClr val="424D7B"/>
                </a:solidFill>
                <a:latin typeface="Dosis ExtraBold" pitchFamily="2" charset="0"/>
              </a:rPr>
              <a:t>p</a:t>
            </a:r>
            <a:r>
              <a:rPr lang="fr-FR" sz="7200" b="0" dirty="0" err="1">
                <a:solidFill>
                  <a:srgbClr val="00ACA4"/>
                </a:solidFill>
                <a:latin typeface="Dosis ExtraBold" pitchFamily="2" charset="0"/>
              </a:rPr>
              <a:t>___</a:t>
            </a:r>
            <a:r>
              <a:rPr lang="fr-FR" sz="7200" b="0" dirty="0" err="1">
                <a:solidFill>
                  <a:srgbClr val="424D7B"/>
                </a:solidFill>
                <a:latin typeface="Dosis ExtraBold" pitchFamily="2" charset="0"/>
              </a:rPr>
              <a:t>da</a:t>
            </a:r>
            <a:endParaRPr lang="fr-FR" sz="7200" b="0" dirty="0">
              <a:solidFill>
                <a:srgbClr val="424D7B"/>
              </a:solidFill>
              <a:latin typeface="Dosis Extra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773997C-9397-40AE-A50B-0F10A254763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590" y="2395537"/>
            <a:ext cx="1703070" cy="2066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843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88F8-6C66-EDE3-D8AD-86FEBF6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E21DE-2E6C-1BB9-E190-0B535BFC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6148BD1-7F39-B6F8-C46B-09889504C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18841D2-2A06-8A49-2216-D1DDF6EE19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0F5857-1E1B-CB26-E538-8EF542CAFE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55CA0C-28F5-BF79-3F95-CCA9DCE6A9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06CB8C-EE33-797A-1DE6-E1B8F8A3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D1CC7E-23D1-799B-A97C-C60704F14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2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D53F3-6764-05D4-ECA3-A876337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048A-BEBF-8449-669C-31BAEA3D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02B2182-2F51-8625-BD57-9A75E1790C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E32AA3-7D05-B972-57BF-AB5844059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7EDF87D9-8BAA-641F-275E-36B46FCA67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193676"/>
            <a:ext cx="3116990" cy="662104"/>
          </a:xfrm>
        </p:spPr>
        <p:txBody>
          <a:bodyPr/>
          <a:lstStyle/>
          <a:p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p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an</a:t>
            </a:r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da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90B00B-E1C2-4F6D-845F-47EF677FC6E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010" y="2423612"/>
            <a:ext cx="1794510" cy="2010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11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C7ADC-DA6F-F3F4-AA4C-B6AFA071D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D99F15-78AA-E035-5FDC-C2A229F4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serpent ». Le son « an » s’écrit avec les lettres e - n.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4141D2-E022-96DD-8B6B-6AC87C95DF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13735" y="3097948"/>
            <a:ext cx="4196614" cy="662104"/>
          </a:xfrm>
        </p:spPr>
        <p:txBody>
          <a:bodyPr/>
          <a:lstStyle/>
          <a:p>
            <a:r>
              <a:rPr lang="fr-FR" sz="7200" dirty="0">
                <a:latin typeface="Dosis ExtraBold" pitchFamily="2" charset="0"/>
              </a:rPr>
              <a:t>Serp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en</a:t>
            </a:r>
            <a:r>
              <a:rPr lang="fr-FR" sz="7200" b="0" dirty="0">
                <a:latin typeface="Dosis ExtraBold" pitchFamily="2" charset="0"/>
              </a:rPr>
              <a:t>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72F97EB-399F-0DEC-3A8D-0CF173EBC58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2A887051-EEA9-7CC5-E255-66735A98BF3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2370DE-5192-2999-A3EF-CEEF4ED24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D946FE-0DF1-6723-DF79-A036B0E010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786CAF5-D0E2-41F2-AC0C-600A3089932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306" y="2514600"/>
            <a:ext cx="1739265" cy="18973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565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7017E-D811-59FB-6B21-84207D4C7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ADF2A-2F69-C580-62B2-4F794497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67AD79-A602-0B61-936B-8390E4BF57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C810B987-381C-C043-12DD-8055CB8B58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848" y="3193676"/>
            <a:ext cx="4089142" cy="662104"/>
          </a:xfrm>
        </p:spPr>
        <p:txBody>
          <a:bodyPr/>
          <a:lstStyle/>
          <a:p>
            <a:pPr algn="l"/>
            <a:r>
              <a:rPr lang="fr-FR" sz="7200" dirty="0" err="1">
                <a:latin typeface="Dosis ExtraBold" pitchFamily="2" charset="0"/>
              </a:rPr>
              <a:t>serp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___</a:t>
            </a:r>
            <a:r>
              <a:rPr lang="fr-FR" sz="7200" b="0" dirty="0">
                <a:latin typeface="Dosis ExtraBold" pitchFamily="2" charset="0"/>
              </a:rPr>
              <a:t>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0370539-2342-4A92-8CE7-D7A86BF5CF9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306" y="2514600"/>
            <a:ext cx="1739265" cy="18973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45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D577F-8AB0-543A-C72A-5EF05E0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E2FE24-AE6F-31E1-3432-95BA98C01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7362B46-CA73-EB5D-C5A6-8ED6A53D273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11C928C-C881-7D60-375F-6362329B423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CAC60B-3862-7095-6F0E-DB26ED8ADA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19070E0E-6AFD-78E0-39E9-EFFEA67C86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6F145E3-322A-B64A-5E7F-4E348F2B0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A4C40D-1B5F-B133-EFCA-C1DEB344C6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065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57D60-72D2-B9AC-BDBC-5C92A8E47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4C9B5C-5A97-BBF3-A75A-CB5E0E7B4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1D1CF62-0373-9023-7BCB-4BA711C0AE1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BE066A-F092-7151-46E5-FD5CB8CC96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D5C879F6-E6CB-93AA-1D4E-3E6E14D12F5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1999" y="3193676"/>
            <a:ext cx="3542097" cy="662104"/>
          </a:xfrm>
        </p:spPr>
        <p:txBody>
          <a:bodyPr/>
          <a:lstStyle/>
          <a:p>
            <a:r>
              <a:rPr lang="fr-FR" sz="7200" dirty="0">
                <a:latin typeface="Dosis ExtraBold" pitchFamily="2" charset="0"/>
              </a:rPr>
              <a:t>serp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en</a:t>
            </a:r>
            <a:r>
              <a:rPr lang="fr-FR" sz="7200" b="0" dirty="0">
                <a:latin typeface="Dosis ExtraBold" pitchFamily="2" charset="0"/>
              </a:rPr>
              <a:t>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BCCCE2-4A85-4E89-8F95-CFDB9BB9FBC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306" y="2514600"/>
            <a:ext cx="1739265" cy="18973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162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tambour. Le son « an » s’écrit avec les lettres a - m.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ExtraBold" pitchFamily="2" charset="0"/>
              </a:rPr>
              <a:t>t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am</a:t>
            </a:r>
            <a:r>
              <a:rPr lang="fr-FR" sz="7200" b="0" dirty="0">
                <a:latin typeface="Dosis ExtraBold" pitchFamily="2" charset="0"/>
              </a:rPr>
              <a:t>bour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1664D02-C676-4F52-B150-7CB7F7F42217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905" y="2514600"/>
            <a:ext cx="2195369" cy="213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482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0DCFD555-B2D1-3F2B-BED7-C4747C281F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88606" y="3561770"/>
            <a:ext cx="3959440" cy="561056"/>
          </a:xfrm>
        </p:spPr>
        <p:txBody>
          <a:bodyPr/>
          <a:lstStyle/>
          <a:p>
            <a:pPr lvl="0" algn="l"/>
            <a:r>
              <a:rPr lang="fr-FR" sz="7200" b="0" dirty="0">
                <a:latin typeface="Dosis ExtraBold" pitchFamily="2" charset="0"/>
              </a:rPr>
              <a:t>t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___</a:t>
            </a:r>
            <a:r>
              <a:rPr lang="fr-FR" sz="7200" b="0" dirty="0" err="1">
                <a:latin typeface="Dosis ExtraBold" pitchFamily="2" charset="0"/>
              </a:rPr>
              <a:t>bour</a:t>
            </a:r>
            <a:endParaRPr lang="fr-FR" sz="7200" b="0" dirty="0">
              <a:latin typeface="Dosis ExtraBold" pitchFamily="2" charset="0"/>
            </a:endParaRP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98AEE7-098E-40B4-A8E7-CB1F10915A9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905" y="2514600"/>
            <a:ext cx="2195369" cy="213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85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514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314A359A-AB27-7CBE-D2BF-C01061BF0F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06530" y="3377104"/>
            <a:ext cx="3815061" cy="693826"/>
          </a:xfrm>
        </p:spPr>
        <p:txBody>
          <a:bodyPr/>
          <a:lstStyle/>
          <a:p>
            <a:pPr lvl="0" algn="l"/>
            <a:r>
              <a:rPr lang="fr-FR" sz="7200" b="0" dirty="0">
                <a:latin typeface="Dosis ExtraBold" pitchFamily="2" charset="0"/>
              </a:rPr>
              <a:t>t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am</a:t>
            </a:r>
            <a:r>
              <a:rPr lang="fr-FR" sz="7200" b="0" dirty="0">
                <a:latin typeface="Dosis ExtraBold" pitchFamily="2" charset="0"/>
              </a:rPr>
              <a:t>bour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07988C-EA27-41AC-B5EF-2C1B7EA2A57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905" y="2514600"/>
            <a:ext cx="2195369" cy="213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037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tempête. Le son « an » s’écrit avec les lettres e - m.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ExtraBold" pitchFamily="2" charset="0"/>
              </a:rPr>
              <a:t>t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em</a:t>
            </a:r>
            <a:r>
              <a:rPr lang="fr-FR" sz="7200" b="0" dirty="0">
                <a:latin typeface="Dosis ExtraBold" pitchFamily="2" charset="0"/>
              </a:rPr>
              <a:t>pête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EF7FC3-526E-D358-18B6-7F7FE9E8EE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245112"/>
            <a:ext cx="2202745" cy="270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0DCFD555-B2D1-3F2B-BED7-C4747C281F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88606" y="3561770"/>
            <a:ext cx="3959440" cy="561056"/>
          </a:xfrm>
        </p:spPr>
        <p:txBody>
          <a:bodyPr/>
          <a:lstStyle/>
          <a:p>
            <a:pPr lvl="0" algn="l"/>
            <a:r>
              <a:rPr lang="fr-FR" sz="7200" b="0" dirty="0">
                <a:latin typeface="Dosis ExtraBold" pitchFamily="2" charset="0"/>
              </a:rPr>
              <a:t>t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___</a:t>
            </a:r>
            <a:r>
              <a:rPr lang="fr-FR" sz="7200" b="0" dirty="0" err="1">
                <a:latin typeface="Dosis ExtraBold" pitchFamily="2" charset="0"/>
              </a:rPr>
              <a:t>pête</a:t>
            </a:r>
            <a:endParaRPr lang="fr-FR" sz="7200" b="0" dirty="0">
              <a:latin typeface="Dosis ExtraBold" pitchFamily="2" charset="0"/>
            </a:endParaRP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1DD2C5-C954-FA2E-6E9B-647374A45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954" y="2339705"/>
            <a:ext cx="2202745" cy="270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314A359A-AB27-7CBE-D2BF-C01061BF0F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985" y="3429000"/>
            <a:ext cx="3815061" cy="693826"/>
          </a:xfrm>
        </p:spPr>
        <p:txBody>
          <a:bodyPr/>
          <a:lstStyle/>
          <a:p>
            <a:pPr lvl="0" algn="l"/>
            <a:r>
              <a:rPr lang="fr-FR" sz="7200" b="0" dirty="0">
                <a:latin typeface="Dosis ExtraBold" pitchFamily="2" charset="0"/>
              </a:rPr>
              <a:t>t</a:t>
            </a:r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em</a:t>
            </a:r>
            <a:r>
              <a:rPr lang="fr-FR" sz="7200" b="0" dirty="0">
                <a:latin typeface="Dosis ExtraBold" pitchFamily="2" charset="0"/>
              </a:rPr>
              <a:t>pête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6D49548-1D3A-A510-92D4-D93634019E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665" y="2421696"/>
            <a:ext cx="2202745" cy="270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27.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2EF51F-0DF1-9B61-B1F1-181CDB0F637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56DFEF-7137-D082-2558-93D3A028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2B03E2-55DB-D2EF-E330-25605E51D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E9A6E91-0EA1-8C1D-3200-52A20381D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9772" y="1624585"/>
            <a:ext cx="3044455" cy="456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7034357-F5D7-AA5B-9E68-144310622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030" y="2099219"/>
            <a:ext cx="3006113" cy="300611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3BC13D-7AEA-7638-1E87-131F8D2143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493" y="2182748"/>
            <a:ext cx="4590155" cy="327696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0B5543-74E9-471E-8B91-78E78CB3AD17}"/>
              </a:ext>
            </a:extLst>
          </p:cNvPr>
          <p:cNvSpPr/>
          <p:nvPr/>
        </p:nvSpPr>
        <p:spPr>
          <a:xfrm>
            <a:off x="617493" y="2729839"/>
            <a:ext cx="4590155" cy="16845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71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E4410-2C85-36FB-DB4D-AE8488C901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8FE3F3-5CEF-E26A-FB54-C97D9B83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AF2237-7FDF-01CF-0043-F2129871E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F21FBA7-844D-2D43-ABDB-83CB70F03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39" y="2200549"/>
            <a:ext cx="8041321" cy="245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61D264-138F-779B-378B-8BABAFBD5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2A8F124B-1ACA-2A4F-B73F-637A10D031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9FFD65ED-C090-0BEA-8460-79F862CD21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14104</TotalTime>
  <Words>902</Words>
  <Application>Microsoft Office PowerPoint</Application>
  <PresentationFormat>Affichage à l'écran (4:3)</PresentationFormat>
  <Paragraphs>177</Paragraphs>
  <Slides>53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53</vt:i4>
      </vt:variant>
    </vt:vector>
  </HeadingPairs>
  <TitlesOfParts>
    <vt:vector size="70" baseType="lpstr">
      <vt:lpstr>Aptos Display</vt:lpstr>
      <vt:lpstr>Calibri</vt:lpstr>
      <vt:lpstr>Mistral</vt:lpstr>
      <vt:lpstr>Wingdings</vt:lpstr>
      <vt:lpstr>Dosis ExtraBold</vt:lpstr>
      <vt:lpstr>Aptos</vt:lpstr>
      <vt:lpstr>Arial</vt:lpstr>
      <vt:lpstr>Dosis Medium</vt:lpstr>
      <vt:lpstr>Dosis</vt:lpstr>
      <vt:lpstr>Dosis SemiBold</vt:lpstr>
      <vt:lpstr>2_Conception personnalisée</vt:lpstr>
      <vt:lpstr>00_Env-Enseignant</vt:lpstr>
      <vt:lpstr>Oral</vt:lpstr>
      <vt:lpstr>Lecture</vt:lpstr>
      <vt:lpstr>Ecriture</vt:lpstr>
      <vt:lpstr>02_New Voc_01-Présentation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D’abord, on va réviser le vocabulaire de la semaine. Répétons ensemble les mots. </vt:lpstr>
      <vt:lpstr>Qui veut passer au tableau pour nommer les images ? </vt:lpstr>
      <vt:lpstr>Répétons ensemble.</vt:lpstr>
      <vt:lpstr>Qui veut passer au tableau pour nommer les images ? </vt:lpstr>
      <vt:lpstr>Maintenant, on passe à l’activité de l’oral. Nous allons apprendre à poser une question avec Majd et Nada. </vt:lpstr>
      <vt:lpstr>Lecture de la vidéo </vt:lpstr>
      <vt:lpstr>Présentation PowerPoint</vt:lpstr>
      <vt:lpstr>Chacun pose la question à son voisin. </vt:lpstr>
      <vt:lpstr>Plan de la séance 2</vt:lpstr>
      <vt:lpstr>Maintenant, on va faire de la lecture. On va apprendre à lire le son «an». Soyez attentifs.</vt:lpstr>
      <vt:lpstr>Lecture de la vidéo </vt:lpstr>
      <vt:lpstr>Lisons ensemble : « an»   « an ». </vt:lpstr>
      <vt:lpstr>Lisons ensemble : « an»   « en ». </vt:lpstr>
      <vt:lpstr>Qui veut passer au tableau pour montrer les cartes qui font le son « an » ?</vt:lpstr>
      <vt:lpstr>Qui veut passer au tableau pour montrer les cartes qui font le son « an » ?</vt:lpstr>
      <vt:lpstr>Qui veut passer au tableau pour montrer les cartes qui font le son « an » ?</vt:lpstr>
      <vt:lpstr>Qui veut passer au tableau pour lire ?</vt:lpstr>
      <vt:lpstr>Qui veut passer au tableau pour  lire?</vt:lpstr>
      <vt:lpstr>Qui veut passer au tableau pour lire ?</vt:lpstr>
      <vt:lpstr>Ouvrez votre livret à la page 25. </vt:lpstr>
      <vt:lpstr>Vous allez faire l’activité 1.  Qui veut expliquer la consigne ? </vt:lpstr>
      <vt:lpstr>Maintenant vous allez travailler en binômes. Comparez et discutez vos réponses avec votre voisin. </vt:lpstr>
      <vt:lpstr>Corrigez.</vt:lpstr>
      <vt:lpstr>Plan de la séance 2</vt:lpstr>
      <vt:lpstr>Maintenant, nous allons écrire des mots avec le son « an ».  Soyez attentifs.</vt:lpstr>
      <vt:lpstr>Prenez vos ardoises.</vt:lpstr>
      <vt:lpstr>Observez le mot « panda ». Le son « an » s’écrit avec les lettres a et n. </vt:lpstr>
      <vt:lpstr>Écrivez le mot complet sur vos ardoises.</vt:lpstr>
      <vt:lpstr>Levez vos ardoises. </vt:lpstr>
      <vt:lpstr>Corrigez.</vt:lpstr>
      <vt:lpstr>Observez le mot « serpent ». Le son « an » s’écrit avec les lettres e - n. </vt:lpstr>
      <vt:lpstr>Écrivez le mot complet sur vos ardoises.</vt:lpstr>
      <vt:lpstr>Levez vos ardoises. </vt:lpstr>
      <vt:lpstr>Corrigez.</vt:lpstr>
      <vt:lpstr>Observez le mot tambour. Le son « an » s’écrit avec les lettres a - m. </vt:lpstr>
      <vt:lpstr>Écrivez le mot complet sur vos ardoises.</vt:lpstr>
      <vt:lpstr>Levez vos ardoises. </vt:lpstr>
      <vt:lpstr>Corrigez. </vt:lpstr>
      <vt:lpstr>Observez le mot tempête. Le son « an » s’écrit avec les lettres e - m. </vt:lpstr>
      <vt:lpstr>Écrivez le mot complet sur vos ardoises.</vt:lpstr>
      <vt:lpstr>Levez vos ardoises. </vt:lpstr>
      <vt:lpstr>Corrigez. </vt:lpstr>
      <vt:lpstr>Prenez vos livrets à la page 27.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KHALID.RAMNI</cp:lastModifiedBy>
  <cp:revision>32</cp:revision>
  <cp:lastPrinted>2025-08-13T10:11:39Z</cp:lastPrinted>
  <dcterms:created xsi:type="dcterms:W3CDTF">2025-08-01T12:31:49Z</dcterms:created>
  <dcterms:modified xsi:type="dcterms:W3CDTF">2025-11-19T15:51:49Z</dcterms:modified>
</cp:coreProperties>
</file>