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744" r:id="rId2"/>
    <p:sldMasterId id="2147483753" r:id="rId3"/>
    <p:sldMasterId id="2147483781" r:id="rId4"/>
    <p:sldMasterId id="2147483798" r:id="rId5"/>
    <p:sldMasterId id="2147483850" r:id="rId6"/>
    <p:sldMasterId id="2147483855" r:id="rId7"/>
    <p:sldMasterId id="2147483863" r:id="rId8"/>
  </p:sldMasterIdLst>
  <p:notesMasterIdLst>
    <p:notesMasterId r:id="rId75"/>
  </p:notesMasterIdLst>
  <p:handoutMasterIdLst>
    <p:handoutMasterId r:id="rId76"/>
  </p:handoutMasterIdLst>
  <p:sldIdLst>
    <p:sldId id="256" r:id="rId9"/>
    <p:sldId id="1029" r:id="rId10"/>
    <p:sldId id="882" r:id="rId11"/>
    <p:sldId id="705" r:id="rId12"/>
    <p:sldId id="848" r:id="rId13"/>
    <p:sldId id="883" r:id="rId14"/>
    <p:sldId id="884" r:id="rId15"/>
    <p:sldId id="707" r:id="rId16"/>
    <p:sldId id="1030" r:id="rId17"/>
    <p:sldId id="560" r:id="rId18"/>
    <p:sldId id="570" r:id="rId19"/>
    <p:sldId id="701" r:id="rId20"/>
    <p:sldId id="703" r:id="rId21"/>
    <p:sldId id="709" r:id="rId22"/>
    <p:sldId id="711" r:id="rId23"/>
    <p:sldId id="850" r:id="rId24"/>
    <p:sldId id="852" r:id="rId25"/>
    <p:sldId id="712" r:id="rId26"/>
    <p:sldId id="714" r:id="rId27"/>
    <p:sldId id="856" r:id="rId28"/>
    <p:sldId id="858" r:id="rId29"/>
    <p:sldId id="865" r:id="rId30"/>
    <p:sldId id="866" r:id="rId31"/>
    <p:sldId id="877" r:id="rId32"/>
    <p:sldId id="862" r:id="rId33"/>
    <p:sldId id="864" r:id="rId34"/>
    <p:sldId id="867" r:id="rId35"/>
    <p:sldId id="869" r:id="rId36"/>
    <p:sldId id="870" r:id="rId37"/>
    <p:sldId id="872" r:id="rId38"/>
    <p:sldId id="859" r:id="rId39"/>
    <p:sldId id="861" r:id="rId40"/>
    <p:sldId id="853" r:id="rId41"/>
    <p:sldId id="855" r:id="rId42"/>
    <p:sldId id="873" r:id="rId43"/>
    <p:sldId id="875" r:id="rId44"/>
    <p:sldId id="730" r:id="rId45"/>
    <p:sldId id="878" r:id="rId46"/>
    <p:sldId id="717" r:id="rId47"/>
    <p:sldId id="718" r:id="rId48"/>
    <p:sldId id="879" r:id="rId49"/>
    <p:sldId id="892" r:id="rId50"/>
    <p:sldId id="893" r:id="rId51"/>
    <p:sldId id="721" r:id="rId52"/>
    <p:sldId id="894" r:id="rId53"/>
    <p:sldId id="1038" r:id="rId54"/>
    <p:sldId id="1039" r:id="rId55"/>
    <p:sldId id="1040" r:id="rId56"/>
    <p:sldId id="1032" r:id="rId57"/>
    <p:sldId id="1033" r:id="rId58"/>
    <p:sldId id="1034" r:id="rId59"/>
    <p:sldId id="1035" r:id="rId60"/>
    <p:sldId id="1036" r:id="rId61"/>
    <p:sldId id="1037" r:id="rId62"/>
    <p:sldId id="739" r:id="rId63"/>
    <p:sldId id="549" r:id="rId64"/>
    <p:sldId id="669" r:id="rId65"/>
    <p:sldId id="723" r:id="rId66"/>
    <p:sldId id="899" r:id="rId67"/>
    <p:sldId id="846" r:id="rId68"/>
    <p:sldId id="900" r:id="rId69"/>
    <p:sldId id="651" r:id="rId70"/>
    <p:sldId id="886" r:id="rId71"/>
    <p:sldId id="645" r:id="rId72"/>
    <p:sldId id="887" r:id="rId73"/>
    <p:sldId id="888" r:id="rId74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ACA4"/>
    <a:srgbClr val="5B9BD5"/>
    <a:srgbClr val="E2E9F6"/>
    <a:srgbClr val="565F88"/>
    <a:srgbClr val="424D7B"/>
    <a:srgbClr val="EAF8FE"/>
    <a:srgbClr val="CEE2E8"/>
    <a:srgbClr val="94C0CD"/>
    <a:srgbClr val="A1D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9" autoAdjust="0"/>
    <p:restoredTop sz="97382" autoAdjust="0"/>
  </p:normalViewPr>
  <p:slideViewPr>
    <p:cSldViewPr snapToGrid="0">
      <p:cViewPr varScale="1">
        <p:scale>
          <a:sx n="61" d="100"/>
          <a:sy n="61" d="100"/>
        </p:scale>
        <p:origin x="105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06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heme" Target="theme/theme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4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, graphisme&#10;&#10;Le contenu généré par l’IA peut être incorrect.">
            <a:extLst>
              <a:ext uri="{FF2B5EF4-FFF2-40B4-BE49-F238E27FC236}">
                <a16:creationId xmlns:a16="http://schemas.microsoft.com/office/drawing/2014/main" id="{3424D3D9-EB55-03D6-8A45-FEDE24ED7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" b="5095"/>
          <a:stretch>
            <a:fillRect/>
          </a:stretch>
        </p:blipFill>
        <p:spPr>
          <a:xfrm>
            <a:off x="0" y="1"/>
            <a:ext cx="9175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9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971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1978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2178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60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2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2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59836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48715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7309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2080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156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68289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62507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136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81646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61152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052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6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66" r:id="rId2"/>
    <p:sldLayoutId id="2147483823" r:id="rId3"/>
    <p:sldLayoutId id="2147483845" r:id="rId4"/>
    <p:sldLayoutId id="2147483848" r:id="rId5"/>
    <p:sldLayoutId id="2147483847" r:id="rId6"/>
    <p:sldLayoutId id="2147483745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835" r:id="rId8"/>
    <p:sldLayoutId id="2147483817" r:id="rId9"/>
    <p:sldLayoutId id="2147483818" r:id="rId10"/>
    <p:sldLayoutId id="2147483762" r:id="rId11"/>
    <p:sldLayoutId id="214748384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7" r:id="rId3"/>
    <p:sldLayoutId id="2147483837" r:id="rId4"/>
    <p:sldLayoutId id="2147483838" r:id="rId5"/>
    <p:sldLayoutId id="2147483797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72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190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video" Target="../media/media3.mp4"/><Relationship Id="rId16" Type="http://schemas.openxmlformats.org/officeDocument/2006/relationships/image" Target="../media/image38.png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gif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microsoft.com/office/2007/relationships/hdphoto" Target="../media/hdphoto5.wdp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6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7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8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9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11.mp4"/><Relationship Id="rId7" Type="http://schemas.openxmlformats.org/officeDocument/2006/relationships/image" Target="../media/image27.gif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11.mp4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56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7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58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59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60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61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19.mp4"/><Relationship Id="rId7" Type="http://schemas.openxmlformats.org/officeDocument/2006/relationships/image" Target="../media/image27.gif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19.mp4"/><Relationship Id="rId9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4.png"/><Relationship Id="rId7" Type="http://schemas.openxmlformats.org/officeDocument/2006/relationships/image" Target="../media/image5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3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4.png"/><Relationship Id="rId7" Type="http://schemas.openxmlformats.org/officeDocument/2006/relationships/image" Target="../media/image3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27.gif"/><Relationship Id="rId5" Type="http://schemas.openxmlformats.org/officeDocument/2006/relationships/image" Target="../media/image25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png"/><Relationship Id="rId5" Type="http://schemas.openxmlformats.org/officeDocument/2006/relationships/image" Target="../media/image68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76.png"/><Relationship Id="rId5" Type="http://schemas.openxmlformats.org/officeDocument/2006/relationships/image" Target="../media/image78.png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79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79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6" Type="http://schemas.openxmlformats.org/officeDocument/2006/relationships/image" Target="../media/image83.png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9654FB-C172-143D-DDD8-34FF609A53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49EF054-EE84-C693-F3A4-9836A8ACFB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115FC5-9D49-40F2-A349-55D88DF6EB96}"/>
              </a:ext>
            </a:extLst>
          </p:cNvPr>
          <p:cNvSpPr txBox="1"/>
          <p:nvPr/>
        </p:nvSpPr>
        <p:spPr>
          <a:xfrm>
            <a:off x="5678905" y="4870383"/>
            <a:ext cx="162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Semaine 4</a:t>
            </a:r>
            <a:endParaRPr lang="fr-MA" sz="24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830BF3-73B2-495D-9C02-6A3BC4101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12A0C5-6862-2BBE-DBAA-F0E284EE28E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F6D421-2FD0-0D89-15EB-F455CD0A65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0D7842-F6D6-EB3C-1559-3FAD8335C9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EB78C492-3581-307A-29A3-9B8B16A8BC2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BADB2CA-3EEB-D0BD-D44E-946B9BF9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74" y="2266693"/>
            <a:ext cx="1662547" cy="24245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D23D00-E53B-7669-8838-E29A98329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921" y="2266693"/>
            <a:ext cx="1615068" cy="2424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F87175-7466-3C9D-FD98-6F7C60399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989" y="2266693"/>
            <a:ext cx="1625331" cy="2424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C59C47-99C8-4892-D75E-F4EC3528E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536" y="2337637"/>
            <a:ext cx="1639566" cy="24245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593B12-0F2A-8A6E-A984-87D26FD84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318" y="2266693"/>
            <a:ext cx="1616365" cy="24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-Syllabes et mots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Syllabes et mots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 – </a:t>
            </a:r>
            <a:r>
              <a:rPr lang="fr-FR" dirty="0"/>
              <a:t>an – en – </a:t>
            </a:r>
            <a:r>
              <a:rPr lang="fr-FR" dirty="0" err="1"/>
              <a:t>am</a:t>
            </a:r>
            <a:r>
              <a:rPr lang="fr-FR" dirty="0"/>
              <a:t> - </a:t>
            </a:r>
            <a:r>
              <a:rPr lang="fr-FR" dirty="0" err="1"/>
              <a:t>em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Graphème – </a:t>
            </a:r>
            <a:r>
              <a:rPr lang="fr-FR" dirty="0"/>
              <a:t>an – en – </a:t>
            </a:r>
            <a:r>
              <a:rPr lang="fr-FR" dirty="0" err="1"/>
              <a:t>am</a:t>
            </a:r>
            <a:r>
              <a:rPr lang="fr-FR" dirty="0"/>
              <a:t> - </a:t>
            </a:r>
            <a:r>
              <a:rPr lang="fr-FR" dirty="0" err="1"/>
              <a:t>em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7070FC3-8C03-D558-93D9-18F8C5974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25" name="Espace réservé du texte 55">
            <a:extLst>
              <a:ext uri="{FF2B5EF4-FFF2-40B4-BE49-F238E27FC236}">
                <a16:creationId xmlns:a16="http://schemas.microsoft.com/office/drawing/2014/main" id="{14B5632B-797E-DC93-218A-43DC8C5B3D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</p:spPr>
        <p:txBody>
          <a:bodyPr/>
          <a:lstStyle/>
          <a:p>
            <a:endParaRPr lang="fr-MA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90CFDAE-F4B4-9466-2A51-0695DF6E412B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1" name="Organigramme : Terminateur 30">
            <a:extLst>
              <a:ext uri="{FF2B5EF4-FFF2-40B4-BE49-F238E27FC236}">
                <a16:creationId xmlns:a16="http://schemas.microsoft.com/office/drawing/2014/main" id="{33B2A3A9-22AB-2980-85D6-48471EAFCB23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035B3C30-3D04-30DB-1DB4-9C91D21D86CB}"/>
              </a:ext>
            </a:extLst>
          </p:cNvPr>
          <p:cNvSpPr/>
          <p:nvPr/>
        </p:nvSpPr>
        <p:spPr>
          <a:xfrm>
            <a:off x="800611" y="2373909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F671A1F1-1C2C-6B73-6C67-CF31A70BB821}"/>
              </a:ext>
            </a:extLst>
          </p:cNvPr>
          <p:cNvSpPr txBox="1">
            <a:spLocks/>
          </p:cNvSpPr>
          <p:nvPr/>
        </p:nvSpPr>
        <p:spPr>
          <a:xfrm>
            <a:off x="864000" y="239528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du vocabulaire </a:t>
            </a:r>
          </a:p>
          <a:p>
            <a:r>
              <a:rPr lang="fr-FR" dirty="0"/>
              <a:t>Exploitation du vocabulaire</a:t>
            </a:r>
          </a:p>
          <a:p>
            <a:r>
              <a:rPr lang="fr-FR" dirty="0"/>
              <a:t>Activités de vocabulaire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9F98BE-1018-0E66-0D4B-B4E30F577A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7DD914-0A8A-6935-51C4-A9068F683B1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D3CC1A4-C05B-393F-1213-A9B17C3245B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414AD9DD-055B-3311-BD24-74EB99B7720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750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Présentation du vocabulaire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EBC9B86-58A6-E84E-B0D4-3F52F1057EE1}"/>
              </a:ext>
            </a:extLst>
          </p:cNvPr>
          <p:cNvSpPr txBox="1">
            <a:spLocks/>
          </p:cNvSpPr>
          <p:nvPr/>
        </p:nvSpPr>
        <p:spPr>
          <a:xfrm>
            <a:off x="2108604" y="2520000"/>
            <a:ext cx="5482572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bus – Un pied – Le vélo – Le taxi – Un serpent – Une tente</a:t>
            </a:r>
          </a:p>
          <a:p>
            <a:r>
              <a:rPr lang="fr-FR" dirty="0"/>
              <a:t>Un tambour – Un panda – Un manteau – Un pantalon – Une dent – Une jambe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0FE35C4-145F-6738-A1CC-5AC4FD3BD7B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4DDDA2-47B1-BBC8-2C60-1F89D0950FE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C57BDBB-B0C3-DFCC-071C-38F5144E91C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46FBB6B1-F003-0AEB-88B9-1074CD76B1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F7C1932-6ECE-6B47-139C-5C4D4F2564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 !  La leçon de français commence maintenant avec nos amis Majd et Nada.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Nada-Wave">
            <a:hlinkClick r:id="" action="ppaction://media"/>
            <a:extLst>
              <a:ext uri="{FF2B5EF4-FFF2-40B4-BE49-F238E27FC236}">
                <a16:creationId xmlns:a16="http://schemas.microsoft.com/office/drawing/2014/main" id="{D241DEE4-1339-7241-C2D4-F21E7C487811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9407" y="2021302"/>
            <a:ext cx="2108665" cy="3367569"/>
          </a:xfr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D5CF659-C92F-4FE5-690C-B875E222DE2C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820"/>
          <a:stretch>
            <a:fillRect/>
          </a:stretch>
        </p:blipFill>
        <p:spPr>
          <a:xfrm>
            <a:off x="2367098" y="2021304"/>
            <a:ext cx="1894256" cy="327259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0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C1B47B5-A494-9879-ED87-26957565B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266FBD2A-070C-F28F-AD6A-06BBF4F2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9" name="On vat aprendre de.....">
            <a:hlinkClick r:id="" action="ppaction://media"/>
            <a:extLst>
              <a:ext uri="{FF2B5EF4-FFF2-40B4-BE49-F238E27FC236}">
                <a16:creationId xmlns:a16="http://schemas.microsoft.com/office/drawing/2014/main" id="{C761AFED-4A1E-6F38-E47C-80C1AFC8B359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1610" b="1509"/>
          <a:stretch>
            <a:fillRect/>
          </a:stretch>
        </p:blipFill>
        <p:spPr>
          <a:xfrm>
            <a:off x="1066806" y="2125453"/>
            <a:ext cx="1955389" cy="3367569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90B01D-61DA-4F67-A20A-5EC66ABC878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14" y="1403585"/>
            <a:ext cx="1185832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E0E5FD-793F-44E5-8C0E-6A033849EBE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77" y="1604368"/>
            <a:ext cx="1024503" cy="110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D8746A-1D44-416C-B2A6-57AE170BE3CF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492" y="1620418"/>
            <a:ext cx="1081388" cy="110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D2DD5D3-00BE-46CA-8BEC-7AD23D111A2C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398" y="1550982"/>
            <a:ext cx="1305724" cy="126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EE345CA-873E-4660-8307-D6D9DFDF4174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007" y="2708230"/>
            <a:ext cx="1215390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8CBFF39-0AE8-4E15-8352-719BFA99F952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221" y="2703241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E0BC5B-5C41-4125-BA95-DB8FDFAFC1F1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605" y="2768527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6D0F102-606D-4111-B96E-2A91A690B738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989" y="2839235"/>
            <a:ext cx="1294765" cy="141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D480BE2-AA55-4374-A362-2E0A37A6F48C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512" y="4070965"/>
            <a:ext cx="1298388" cy="150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DAEF629A-C153-4E73-9275-48ECDABB30B1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71" y="4021299"/>
            <a:ext cx="1024503" cy="150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7716926-4DCC-40F4-BB3B-927F23877467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372" y="4277283"/>
            <a:ext cx="1153160" cy="125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F8CAADB-8D19-479E-91EA-948EC06B9A5C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355" y="4171331"/>
            <a:ext cx="1273810" cy="1391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des noms masculins et des noms féminins.  « Vélo » est un nom masculin. « Tente  » est un nom féminin.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447289BD-1569-E508-DF0E-CF0F6AAAD254}"/>
              </a:ext>
            </a:extLst>
          </p:cNvPr>
          <p:cNvSpPr txBox="1">
            <a:spLocks/>
          </p:cNvSpPr>
          <p:nvPr/>
        </p:nvSpPr>
        <p:spPr>
          <a:xfrm>
            <a:off x="1692000" y="4083479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vélo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48DFCF79-F308-E79C-0C9C-D9359DEEBA16}"/>
              </a:ext>
            </a:extLst>
          </p:cNvPr>
          <p:cNvSpPr txBox="1">
            <a:spLocks/>
          </p:cNvSpPr>
          <p:nvPr/>
        </p:nvSpPr>
        <p:spPr>
          <a:xfrm>
            <a:off x="4072661" y="4070156"/>
            <a:ext cx="386302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marR="0" lvl="4" indent="0" algn="l" defTabSz="514337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ente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 descr="Une image contenant symbole, cercle, logo&#10;&#10;Description générée automatiquement">
            <a:extLst>
              <a:ext uri="{FF2B5EF4-FFF2-40B4-BE49-F238E27FC236}">
                <a16:creationId xmlns:a16="http://schemas.microsoft.com/office/drawing/2014/main" id="{E281C51C-2466-5B99-F1FA-4D3971C2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733" y="4617478"/>
            <a:ext cx="681546" cy="664601"/>
          </a:xfrm>
          <a:prstGeom prst="rect">
            <a:avLst/>
          </a:prstGeom>
        </p:spPr>
      </p:pic>
      <p:pic>
        <p:nvPicPr>
          <p:cNvPr id="16" name="Image 15" descr="Une image contenant symbole, cercle, Graphique, conception&#10;&#10;Description générée automatiquement">
            <a:extLst>
              <a:ext uri="{FF2B5EF4-FFF2-40B4-BE49-F238E27FC236}">
                <a16:creationId xmlns:a16="http://schemas.microsoft.com/office/drawing/2014/main" id="{224D6416-9F36-CC91-0DB2-A9E619ADE8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780" y="4617477"/>
            <a:ext cx="662786" cy="6646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62E040-007D-452A-AF18-AF875A6A770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000" y="2112870"/>
            <a:ext cx="1698364" cy="1722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FDD151-5081-4CB7-ABA9-6BBE2B01A18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21" y="2112870"/>
            <a:ext cx="1698364" cy="16759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47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867B838-C801-582E-901E-F5D4FDA38E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D49BA3-4EC0-8500-3C88-AA0996959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993" y="6044803"/>
            <a:ext cx="812539" cy="81253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AE2388E3-8BE8-BA1A-B6B8-354BECAF9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Le bus">
            <a:hlinkClick r:id="" action="ppaction://media"/>
            <a:extLst>
              <a:ext uri="{FF2B5EF4-FFF2-40B4-BE49-F238E27FC236}">
                <a16:creationId xmlns:a16="http://schemas.microsoft.com/office/drawing/2014/main" id="{CFCF07BA-A624-4425-BA1D-CFB1147E826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83519" y="1833329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59592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612154A-3389-0C81-5AB2-B69FF1CB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698C40-EF24-0DB3-2EDD-597518F1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5EB570A9-09BF-7698-29F2-F32B142D0B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4" y="3341622"/>
            <a:ext cx="3613875" cy="662104"/>
          </a:xfrm>
        </p:spPr>
        <p:txBody>
          <a:bodyPr/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bus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3502F6-E766-44B0-8BC3-3DCBECC6CF3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30" y="2160254"/>
            <a:ext cx="2998270" cy="25374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7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60F22-A4AD-D3BA-9A19-09126E99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314BD59-818C-DCBF-F85B-B87C6E856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7F4FC5F-39C3-5E0A-4E71-0A72D92DE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15" y="6008723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5A55B8CB-42C6-DCB8-A804-A903E3169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 pied (1)">
            <a:hlinkClick r:id="" action="ppaction://media"/>
            <a:extLst>
              <a:ext uri="{FF2B5EF4-FFF2-40B4-BE49-F238E27FC236}">
                <a16:creationId xmlns:a16="http://schemas.microsoft.com/office/drawing/2014/main" id="{5EFB6EA6-62C9-4C51-B145-3E7359EE460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2" y="1891731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23353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165A6-C1AF-A71A-AD49-A6FD907C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22593-87D5-DDC4-04AE-99325072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27A3EE-7B8E-EF3A-A576-08603A5108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B8F5F562-C9E6-B6E4-15A0-BF7B395CE2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4" y="3124412"/>
            <a:ext cx="3613875" cy="662104"/>
          </a:xfrm>
        </p:spPr>
        <p:txBody>
          <a:bodyPr/>
          <a:lstStyle/>
          <a:p>
            <a:r>
              <a:rPr lang="fr-FR" dirty="0">
                <a:ln>
                  <a:noFill/>
                </a:ln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n>
                  <a:noFill/>
                </a:ln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/>
              <a:t>pied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B2C696-1742-433A-9F35-2F969825DD6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038" y="2377440"/>
            <a:ext cx="2030930" cy="2002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03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E8BE-DA27-3B65-4FEC-EAF947F6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04B2250-AA55-336F-147C-58AB718EF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BF1BBD-5AF7-5C2B-CC51-B9951C85FA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14" y="6071784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98270362-15B3-B9DF-CB9A-1DBD5D03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Le velo">
            <a:hlinkClick r:id="" action="ppaction://media"/>
            <a:extLst>
              <a:ext uri="{FF2B5EF4-FFF2-40B4-BE49-F238E27FC236}">
                <a16:creationId xmlns:a16="http://schemas.microsoft.com/office/drawing/2014/main" id="{29E42845-6736-45E6-9D45-3A494F2B102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899" y="1992624"/>
            <a:ext cx="6915656" cy="3889862"/>
          </a:xfrm>
        </p:spPr>
      </p:pic>
    </p:spTree>
    <p:extLst>
      <p:ext uri="{BB962C8B-B14F-4D97-AF65-F5344CB8AC3E}">
        <p14:creationId xmlns:p14="http://schemas.microsoft.com/office/powerpoint/2010/main" val="6032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B16D7-4550-8596-D5F3-2BDB50C5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0C4CAD8-77E7-5A8E-4CDC-5814D1D7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B23EF6-8C92-8086-847E-9FF37E2C4C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0A3CD471-C6B4-73E3-475E-EF70C8EAC9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42814" y="3179365"/>
            <a:ext cx="4069491" cy="662104"/>
          </a:xfrm>
        </p:spPr>
        <p:txBody>
          <a:bodyPr/>
          <a:lstStyle/>
          <a:p>
            <a:r>
              <a:rPr lang="fr-FR" dirty="0"/>
              <a:t> </a:t>
            </a:r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/>
              <a:t> vélo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21B116-A29F-47A4-8DC5-6EA779C7827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02" y="2358189"/>
            <a:ext cx="2733575" cy="2589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6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80366-2CC8-4775-7D04-BBB0CD172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843DB96-0F5E-7E0D-2628-181C0E49C1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C56AFB8-75B4-4A79-C302-A0B2928C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6A7D0D-4D6C-C8C5-D2D4-45ECDE834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649" y="6040253"/>
            <a:ext cx="764413" cy="764413"/>
          </a:xfrm>
          <a:prstGeom prst="rect">
            <a:avLst/>
          </a:prstGeom>
        </p:spPr>
      </p:pic>
      <p:pic>
        <p:nvPicPr>
          <p:cNvPr id="2" name="Le taxi">
            <a:hlinkClick r:id="" action="ppaction://media"/>
            <a:extLst>
              <a:ext uri="{FF2B5EF4-FFF2-40B4-BE49-F238E27FC236}">
                <a16:creationId xmlns:a16="http://schemas.microsoft.com/office/drawing/2014/main" id="{CF640A13-CD2E-46A6-ADC2-DBF6FE80AA1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9633" y="1907496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5179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00BB-7E4C-80D3-C240-7A69FA1A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86D2F86-6AD8-AB18-55F0-D9E63B27C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72A2A7-D492-17D5-CF25-C4E31F3BD3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1112DA2B-9990-E80D-1EE9-5328774A0B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282063"/>
            <a:ext cx="3931982" cy="66210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cs typeface="Arial" panose="020B0604020202020204" pitchFamily="34" charset="0"/>
              </a:rPr>
              <a:t>Le</a:t>
            </a:r>
            <a:r>
              <a:rPr lang="fr-FR" dirty="0">
                <a:cs typeface="Arial" panose="020B0604020202020204" pitchFamily="34" charset="0"/>
              </a:rPr>
              <a:t> taxi</a:t>
            </a:r>
            <a:endParaRPr lang="fr-MA" dirty="0"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DC7C6A-21B9-497A-BE66-8F648F46F83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960" y="2196265"/>
            <a:ext cx="2225709" cy="2465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213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23DA930-029E-7E31-976A-B1DB1F599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14" y="5977192"/>
            <a:ext cx="764413" cy="764413"/>
          </a:xfrm>
          <a:prstGeom prst="rect">
            <a:avLst/>
          </a:prstGeom>
        </p:spPr>
      </p:pic>
      <p:pic>
        <p:nvPicPr>
          <p:cNvPr id="3" name="Un serpent">
            <a:hlinkClick r:id="" action="ppaction://media"/>
            <a:extLst>
              <a:ext uri="{FF2B5EF4-FFF2-40B4-BE49-F238E27FC236}">
                <a16:creationId xmlns:a16="http://schemas.microsoft.com/office/drawing/2014/main" id="{E20BE472-FA03-4770-9C2B-C8D3D63B0E3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9258" y="2017967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36994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56A-5732-B804-FCC9-86430E7EB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0A950B-924E-4DDA-BAF9-4FEF7CD1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5D1C8-62A1-072C-2A3C-3FE52ADE6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995C977D-3533-C20C-0819-8EA14C629D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266298"/>
            <a:ext cx="3613875" cy="662104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  <a:cs typeface="Arial" panose="020B0604020202020204" pitchFamily="34" charset="0"/>
              </a:rPr>
              <a:t>Un</a:t>
            </a:r>
            <a:r>
              <a:rPr lang="fr-FR" dirty="0">
                <a:cs typeface="Arial" panose="020B0604020202020204" pitchFamily="34" charset="0"/>
              </a:rPr>
              <a:t> serpent </a:t>
            </a:r>
            <a:endParaRPr lang="fr-MA" dirty="0"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693994E-745E-4293-9295-5226AA6E84F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17" y="2184936"/>
            <a:ext cx="2213810" cy="22619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5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80366-2CC8-4775-7D04-BBB0CD172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843DB96-0F5E-7E0D-2628-181C0E49C1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C56AFB8-75B4-4A79-C302-A0B2928C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61B60D-982B-F722-814E-06B77B024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79" y="6024488"/>
            <a:ext cx="764413" cy="764413"/>
          </a:xfrm>
          <a:prstGeom prst="rect">
            <a:avLst/>
          </a:prstGeom>
        </p:spPr>
      </p:pic>
      <p:pic>
        <p:nvPicPr>
          <p:cNvPr id="3" name="Une tente">
            <a:hlinkClick r:id="" action="ppaction://media"/>
            <a:extLst>
              <a:ext uri="{FF2B5EF4-FFF2-40B4-BE49-F238E27FC236}">
                <a16:creationId xmlns:a16="http://schemas.microsoft.com/office/drawing/2014/main" id="{5C8C555D-954B-4D6D-AA4D-3715A90AE1F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6260" y="1968083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9812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00BB-7E4C-80D3-C240-7A69FA1A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86D2F86-6AD8-AB18-55F0-D9E63B27C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72A2A7-D492-17D5-CF25-C4E31F3BD3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57E7E011-C6A7-F147-D2FF-06A841BD4B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0234" y="3239999"/>
            <a:ext cx="4181766" cy="662104"/>
          </a:xfrm>
        </p:spPr>
        <p:txBody>
          <a:bodyPr/>
          <a:lstStyle/>
          <a:p>
            <a:r>
              <a:rPr lang="fr-FR" dirty="0">
                <a:solidFill>
                  <a:srgbClr val="FF0066"/>
                </a:solidFill>
                <a:cs typeface="Arial" panose="020B0604020202020204" pitchFamily="34" charset="0"/>
              </a:rPr>
              <a:t>Une</a:t>
            </a:r>
            <a:r>
              <a:rPr lang="fr-FR" dirty="0">
                <a:cs typeface="Arial" panose="020B0604020202020204" pitchFamily="34" charset="0"/>
              </a:rPr>
              <a:t> tente</a:t>
            </a:r>
            <a:endParaRPr lang="fr-MA" dirty="0"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9308D8B-8909-4CC1-A47F-2B2CB46B000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02" y="2425566"/>
            <a:ext cx="2338939" cy="2079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390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B20AD-DC6D-C2AF-51B7-20376D398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B433F7CF-BBFC-36F8-FCE3-7B8DD894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</a:t>
            </a:r>
            <a:r>
              <a:rPr lang="fr-MA" sz="1800" i="1" dirty="0"/>
              <a:t>.</a:t>
            </a:r>
          </a:p>
        </p:txBody>
      </p:sp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D9412AE-1022-8EEC-F4BC-6904C6FA3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7CDDF5-7B40-3AC3-ACD2-85026E518E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13" y="5929894"/>
            <a:ext cx="764413" cy="764413"/>
          </a:xfrm>
          <a:prstGeom prst="rect">
            <a:avLst/>
          </a:prstGeom>
        </p:spPr>
      </p:pic>
      <p:pic>
        <p:nvPicPr>
          <p:cNvPr id="5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7F2EBA29-8770-DC47-E092-0F1711B5E25F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t="1737" b="2320"/>
          <a:stretch>
            <a:fillRect/>
          </a:stretch>
        </p:blipFill>
        <p:spPr>
          <a:xfrm>
            <a:off x="1617042" y="2146433"/>
            <a:ext cx="2031268" cy="3465095"/>
          </a:xfrm>
        </p:spPr>
      </p:pic>
      <p:pic>
        <p:nvPicPr>
          <p:cNvPr id="3" name="FR_N2_P1_W4_S1_Recap_01">
            <a:hlinkClick r:id="" action="ppaction://media"/>
            <a:extLst>
              <a:ext uri="{FF2B5EF4-FFF2-40B4-BE49-F238E27FC236}">
                <a16:creationId xmlns:a16="http://schemas.microsoft.com/office/drawing/2014/main" id="{1996F4AB-3103-4157-5361-1E63DDE768B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9283" r="28768"/>
          <a:stretch>
            <a:fillRect/>
          </a:stretch>
        </p:blipFill>
        <p:spPr>
          <a:xfrm>
            <a:off x="4657634" y="1764028"/>
            <a:ext cx="2869324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4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986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10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Le bus – Un pied – Le vélo – Le taxi – Un serpent – Une tente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47" y="3561814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  <a:r>
              <a:rPr lang="fr-FR" dirty="0">
                <a:solidFill>
                  <a:srgbClr val="0070C0"/>
                </a:solidFill>
              </a:rPr>
              <a:t>Le </a:t>
            </a:r>
            <a:r>
              <a:rPr lang="fr-MA" dirty="0"/>
              <a:t>bus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553142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 </a:t>
            </a:r>
            <a:r>
              <a:rPr lang="fr-MA" dirty="0"/>
              <a:t>pied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672000" y="5919372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</a:t>
            </a:r>
            <a:r>
              <a:rPr lang="fr-MA" dirty="0">
                <a:solidFill>
                  <a:srgbClr val="0070C0"/>
                </a:solidFill>
              </a:rPr>
              <a:t>n </a:t>
            </a:r>
            <a:r>
              <a:rPr lang="fr-MA" dirty="0"/>
              <a:t>serpent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F0066"/>
                </a:solidFill>
              </a:rPr>
              <a:t>Une</a:t>
            </a:r>
            <a:r>
              <a:rPr lang="fr-FR" dirty="0"/>
              <a:t> tente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579513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/>
              <a:t> taxi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35" y="355314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MA" dirty="0"/>
              <a:t> vélo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ADBFB54-1853-4014-9524-B95211764C6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70" y="2161762"/>
            <a:ext cx="1223010" cy="1335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3338761-92FE-43A0-A9DE-94747F9C195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814" y="2234073"/>
            <a:ext cx="1126490" cy="123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01CF867-A2F6-4A09-AAE0-83FDC527F4E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82" y="2234073"/>
            <a:ext cx="1126490" cy="119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08C503-769A-4DF1-A9B9-827E93837F7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515" y="4225630"/>
            <a:ext cx="1275080" cy="1392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4C53BD-AA69-4C62-8AAF-8A4BF1FEDDD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914" y="4287313"/>
            <a:ext cx="1215390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5D258A-3B52-4290-9047-BFCD293435E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897" y="4167613"/>
            <a:ext cx="1324610" cy="1446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50719-2CD1-7262-1AD2-909244313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4F325-77DE-C5F7-DC3F-665C25133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d’autres mots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BDCF87-887B-6C34-E786-853CF0591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1F43A-1EEF-984E-EDEB-A3299C7B0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2175310"/>
            <a:ext cx="1530833" cy="36925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D6F502-276D-4CBD-80C1-C8480FFE04B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59" y="1608119"/>
            <a:ext cx="1236350" cy="1290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2F06CE-2752-4180-82EB-C1FEBA6E5BA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529" y="1618683"/>
            <a:ext cx="1138810" cy="1275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2A12B1-E513-4E7B-9F6F-A7F0D4A6531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25" y="2923984"/>
            <a:ext cx="1504950" cy="1643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1836027-7481-47FE-86CC-79978BAD87F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750" y="2930334"/>
            <a:ext cx="1499235" cy="163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E08D08-CFB8-4818-B790-7ED5143609B7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20" y="4714824"/>
            <a:ext cx="1153160" cy="125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A28E2A-D46D-407F-BF24-F426E0511A1A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529" y="4598646"/>
            <a:ext cx="1273810" cy="1391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9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2E531-188A-7D34-6B67-20FCB144E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8393F4-CE90-E023-BAEB-0B5B16627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0E7341D1-EF1C-24AB-C2E9-F33D59010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297C25-32F0-303B-0F2D-A026C9285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15" y="5945658"/>
            <a:ext cx="764413" cy="764413"/>
          </a:xfrm>
          <a:prstGeom prst="rect">
            <a:avLst/>
          </a:prstGeom>
        </p:spPr>
      </p:pic>
      <p:pic>
        <p:nvPicPr>
          <p:cNvPr id="2" name="Un tambour">
            <a:hlinkClick r:id="" action="ppaction://media"/>
            <a:extLst>
              <a:ext uri="{FF2B5EF4-FFF2-40B4-BE49-F238E27FC236}">
                <a16:creationId xmlns:a16="http://schemas.microsoft.com/office/drawing/2014/main" id="{3AD34116-3D27-4B97-8BD4-035AE4FBAD9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580" y="1890534"/>
            <a:ext cx="6985041" cy="3928889"/>
          </a:xfrm>
        </p:spPr>
      </p:pic>
    </p:spTree>
    <p:extLst>
      <p:ext uri="{BB962C8B-B14F-4D97-AF65-F5344CB8AC3E}">
        <p14:creationId xmlns:p14="http://schemas.microsoft.com/office/powerpoint/2010/main" val="42115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1DE7B-7343-8824-8958-D2B91ADC6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F452B96-CEE1-6838-B655-9BB4B1AF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2291D8-D608-2F3A-6D6D-3AF5DCB14B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78AC60CA-516F-272D-9A6B-70A9158335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758" y="3282064"/>
            <a:ext cx="3613875" cy="66210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tambour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A4FA4D-739E-49AD-88AD-3E8A7C2AFA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362" y="2435709"/>
            <a:ext cx="2248675" cy="23191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14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1ACED-BBBD-E9FF-D9A1-E9B48719F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B86A26B-9A8A-EFBE-E53B-F38FC1FFC1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C92FF651-DF85-20C2-411F-5ABC2CFD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E850CDF-A662-4FFA-0618-EE9B7A5268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883" y="6024490"/>
            <a:ext cx="764413" cy="764413"/>
          </a:xfrm>
          <a:prstGeom prst="rect">
            <a:avLst/>
          </a:prstGeom>
        </p:spPr>
      </p:pic>
      <p:pic>
        <p:nvPicPr>
          <p:cNvPr id="2" name="Un panda">
            <a:hlinkClick r:id="" action="ppaction://media"/>
            <a:extLst>
              <a:ext uri="{FF2B5EF4-FFF2-40B4-BE49-F238E27FC236}">
                <a16:creationId xmlns:a16="http://schemas.microsoft.com/office/drawing/2014/main" id="{7E5CE288-558F-451F-8D13-CD57685C44D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2" y="1968083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45560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4BC0A-E504-6351-23E8-BA74DA871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9843FE8-3BEE-AF49-ED0A-D02FD42D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B0BCD9-919B-89DD-C020-E906820F59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A9397C52-98FC-2705-1945-FC19CC8E27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758" y="3271345"/>
            <a:ext cx="3613875" cy="662104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panda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05D356-6E62-4A74-BCE2-DE652773078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47" y="2204185"/>
            <a:ext cx="2296801" cy="2358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25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A99D8-1FCB-5D73-5652-0E684CB4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F8477E4-3743-1DEC-FFAA-DDE0ADD36C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90AB81D-4070-B16E-B604-DF952F642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DD2D20-C948-A2BA-8FFB-2D7B6E431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883" y="6056018"/>
            <a:ext cx="764413" cy="764413"/>
          </a:xfrm>
          <a:prstGeom prst="rect">
            <a:avLst/>
          </a:prstGeom>
        </p:spPr>
      </p:pic>
      <p:pic>
        <p:nvPicPr>
          <p:cNvPr id="2" name="Un manteau">
            <a:hlinkClick r:id="" action="ppaction://media"/>
            <a:extLst>
              <a:ext uri="{FF2B5EF4-FFF2-40B4-BE49-F238E27FC236}">
                <a16:creationId xmlns:a16="http://schemas.microsoft.com/office/drawing/2014/main" id="{AB54489F-25F3-4590-8598-92BACF1091A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5885" y="191537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87599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CBA37-9DCF-2698-35C1-5F0D1BDAA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EB39AD7-E5B1-8265-79BE-D76BBB1CF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241AF3-0062-117E-37DB-6C8E942B4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EA6E3DCE-9CDD-66E2-3660-C1F0E7CFDB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09987" y="3313595"/>
            <a:ext cx="4219177" cy="66210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manteau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FD1C42-7EA9-4129-8978-AC13B454EA3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27" y="2233060"/>
            <a:ext cx="2733575" cy="28875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094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79AD1-350A-1B13-10AA-50C7693F2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5082C9E-74DF-965D-469C-2BF39BCC6F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38574C6F-829E-3E32-18F9-CA75CCB3F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8D629ED-8798-187E-D450-E901A0647E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117" y="6024489"/>
            <a:ext cx="764413" cy="764413"/>
          </a:xfrm>
          <a:prstGeom prst="rect">
            <a:avLst/>
          </a:prstGeom>
        </p:spPr>
      </p:pic>
      <p:pic>
        <p:nvPicPr>
          <p:cNvPr id="2" name="Un pantalon">
            <a:hlinkClick r:id="" action="ppaction://media"/>
            <a:extLst>
              <a:ext uri="{FF2B5EF4-FFF2-40B4-BE49-F238E27FC236}">
                <a16:creationId xmlns:a16="http://schemas.microsoft.com/office/drawing/2014/main" id="{FB9BDE45-BF5F-4136-A1DF-826493E10CD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010" y="197770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07747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88BEE-CDB3-7C44-6EC9-89BFD4659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4043A0E-1BFA-AA21-F7B0-6EDC81E94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B84194-696A-A4B1-19FC-A878C41864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D6DB94DC-4DBB-8F77-EF37-C55579DA77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266298"/>
            <a:ext cx="3613875" cy="662104"/>
          </a:xfrm>
        </p:spPr>
        <p:txBody>
          <a:bodyPr/>
          <a:lstStyle/>
          <a:p>
            <a:r>
              <a:rPr lang="fr-FR" sz="4800" dirty="0">
                <a:solidFill>
                  <a:srgbClr val="0070C0"/>
                </a:solidFill>
              </a:rPr>
              <a:t>Un</a:t>
            </a:r>
            <a:r>
              <a:rPr lang="fr-FR" sz="4800" dirty="0"/>
              <a:t> pantalon </a:t>
            </a:r>
            <a:endParaRPr lang="fr-MA" sz="4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0DF05C8-E9FE-4994-B5DD-512622AF0D3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26" y="2368833"/>
            <a:ext cx="2324090" cy="22897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67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BAB84-E703-DDF9-DB41-04D177662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3DB2836-D446-EFED-C2CE-921D523DFE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7541494-EF1E-CBCC-DA35-7B31623C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2F208B-871E-CB38-B7C7-7A568B7DCB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649" y="6071783"/>
            <a:ext cx="764413" cy="764413"/>
          </a:xfrm>
          <a:prstGeom prst="rect">
            <a:avLst/>
          </a:prstGeom>
        </p:spPr>
      </p:pic>
      <p:pic>
        <p:nvPicPr>
          <p:cNvPr id="2" name="Une dent">
            <a:hlinkClick r:id="" action="ppaction://media"/>
            <a:extLst>
              <a:ext uri="{FF2B5EF4-FFF2-40B4-BE49-F238E27FC236}">
                <a16:creationId xmlns:a16="http://schemas.microsoft.com/office/drawing/2014/main" id="{4F2A4396-49B6-4D38-8CC0-BCD41ACB83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8509" y="199695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3113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3FBDC-813E-5224-C972-09C9F6D90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B0FC3A9-8F39-4FF0-9CAF-9ED30974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37FA5A-D931-4F57-AD89-B5519E3B8A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8105104F-861A-C4EF-A4B7-1DDA75FDEF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99523" y="3250533"/>
            <a:ext cx="3613875" cy="662104"/>
          </a:xfrm>
        </p:spPr>
        <p:txBody>
          <a:bodyPr/>
          <a:lstStyle/>
          <a:p>
            <a:r>
              <a:rPr lang="fr-FR" dirty="0">
                <a:solidFill>
                  <a:srgbClr val="FF0066"/>
                </a:solidFill>
                <a:cs typeface="Arial" panose="020B0604020202020204" pitchFamily="34" charset="0"/>
              </a:rPr>
              <a:t>Une</a:t>
            </a:r>
            <a:r>
              <a:rPr lang="fr-FR" dirty="0">
                <a:cs typeface="Arial" panose="020B0604020202020204" pitchFamily="34" charset="0"/>
              </a:rPr>
              <a:t> dent</a:t>
            </a:r>
            <a:endParaRPr lang="fr-MA" dirty="0"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CD2F70-F5CC-48D3-9155-A2656C05CB2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968" y="2252312"/>
            <a:ext cx="2020369" cy="2521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5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8E4B-29C3-5B20-EBD7-D8E160FD9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8FFFA22-CC74-FA74-5496-584339739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1A4CB91E-C7B7-1714-093B-B3F2DDC2C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1108D7-1FD0-E594-F1FD-F47BA552A1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351" y="6071784"/>
            <a:ext cx="764413" cy="764413"/>
          </a:xfrm>
          <a:prstGeom prst="rect">
            <a:avLst/>
          </a:prstGeom>
        </p:spPr>
      </p:pic>
      <p:pic>
        <p:nvPicPr>
          <p:cNvPr id="2" name="Une jambe">
            <a:hlinkClick r:id="" action="ppaction://media"/>
            <a:extLst>
              <a:ext uri="{FF2B5EF4-FFF2-40B4-BE49-F238E27FC236}">
                <a16:creationId xmlns:a16="http://schemas.microsoft.com/office/drawing/2014/main" id="{286FCCBD-0282-4EFB-9B14-2EAF601979D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5886" y="1923261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61869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6AD6C-4552-D784-C607-D7277331F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FB4786B-6581-81F4-E57A-5E03ACFD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864BA6-E9FA-8F8C-9BC8-1A02EA1D95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C7282471-C134-BFDA-5D98-EA2A4B56A2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68564" y="3297829"/>
            <a:ext cx="3613875" cy="662104"/>
          </a:xfrm>
        </p:spPr>
        <p:txBody>
          <a:bodyPr/>
          <a:lstStyle/>
          <a:p>
            <a:r>
              <a:rPr lang="fr-FR" dirty="0">
                <a:solidFill>
                  <a:srgbClr val="FF0066"/>
                </a:solidFill>
              </a:rPr>
              <a:t>Une</a:t>
            </a:r>
            <a:r>
              <a:rPr lang="fr-FR" dirty="0"/>
              <a:t> jambe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C8D748-0EC1-48CF-9F18-02DF337D01A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08" y="2464067"/>
            <a:ext cx="2099945" cy="22330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61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86B0789E-BB33-0930-E012-4FB370A1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</a:t>
            </a:r>
            <a:r>
              <a:rPr lang="fr-MA" sz="1800" i="1" dirty="0"/>
              <a:t>.</a:t>
            </a:r>
          </a:p>
        </p:txBody>
      </p:sp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E891CD7-4AB1-05FE-5421-4B6BC752D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37ECA70-DC57-5219-8BA1-69574DEBF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514" y="6016456"/>
            <a:ext cx="764413" cy="764413"/>
          </a:xfrm>
          <a:prstGeom prst="rect">
            <a:avLst/>
          </a:prstGeom>
        </p:spPr>
      </p:pic>
      <p:pic>
        <p:nvPicPr>
          <p:cNvPr id="11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3B334EDE-CB16-CC9F-0E5A-78BDBEAB7C36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789"/>
          <a:stretch>
            <a:fillRect/>
          </a:stretch>
        </p:blipFill>
        <p:spPr>
          <a:xfrm>
            <a:off x="1463040" y="2316386"/>
            <a:ext cx="2030616" cy="3545398"/>
          </a:xfrm>
        </p:spPr>
      </p:pic>
      <p:pic>
        <p:nvPicPr>
          <p:cNvPr id="3" name="FR_N2_P1_W4_S1_Recap_02 (1)">
            <a:hlinkClick r:id="" action="ppaction://media"/>
            <a:extLst>
              <a:ext uri="{FF2B5EF4-FFF2-40B4-BE49-F238E27FC236}">
                <a16:creationId xmlns:a16="http://schemas.microsoft.com/office/drawing/2014/main" id="{CFC1C8A0-0E74-40E0-4F99-5B5893348BD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9608" r="28895" b="2625"/>
          <a:stretch>
            <a:fillRect/>
          </a:stretch>
        </p:blipFill>
        <p:spPr>
          <a:xfrm>
            <a:off x="4891893" y="1767329"/>
            <a:ext cx="2916621" cy="38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8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Un tambour – Un panda – Un manteau – Un pantalon – Une dent – Une jambe.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 tambour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panda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5836244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F0066"/>
                </a:solidFill>
              </a:rPr>
              <a:t>Une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dent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5836244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FF0066"/>
                </a:solidFill>
              </a:rPr>
              <a:t>Une</a:t>
            </a:r>
            <a:r>
              <a:rPr lang="fr-MA" dirty="0"/>
              <a:t> jambe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82122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pantalon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manteau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287D9B9-EBA5-4F15-B017-B69094B415E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71" y="1808186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6E4648-4752-4BE0-BC81-2A829E574D5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833" y="1922691"/>
            <a:ext cx="1294765" cy="141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000583-3C23-471E-A8B4-6A698A0B92F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927" y="1808186"/>
            <a:ext cx="1504950" cy="1643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99482F-62C0-4CE0-99AD-938E0A9B628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091" y="4018059"/>
            <a:ext cx="1499235" cy="163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97AFE4-D047-4479-A17D-F4A6095AE31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25" y="4039883"/>
            <a:ext cx="1446400" cy="1615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D777361-46BC-40DB-B302-CA8DF4A3579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477" y="4186989"/>
            <a:ext cx="1446400" cy="1345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vélo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D885F1F8-FF7E-E038-926C-E76E84CE9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507" y="4980636"/>
            <a:ext cx="452094" cy="5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CFA6D8B-094F-7FCC-AADD-FE93E10EF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3305" y="4922468"/>
            <a:ext cx="452094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2E37F6-12B8-427B-848B-04A21EE12D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7902" y="4980636"/>
            <a:ext cx="452093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2C7F57-7862-4592-97F0-9EC98494A90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230" y="2359800"/>
            <a:ext cx="1351268" cy="1458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5F9821-D4BA-4947-9979-CA94666F52C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210" y="2359801"/>
            <a:ext cx="1443790" cy="1458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D77363-4801-4D47-8C29-7452C5AE68B7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657" y="2359800"/>
            <a:ext cx="1713297" cy="1536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C38F-20A4-D3D8-2495-D912C7F4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90A4C4F-E80B-4E4B-86AE-38DA7375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serpent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C6ABC4-E07B-D9E2-50F2-9C9B79EFFA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C304112A-17EA-CD93-06FD-142726867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67" y="4508013"/>
            <a:ext cx="452094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9F7BB6-8BD1-4490-0F3F-E115E3EDB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003" y="4508013"/>
            <a:ext cx="452094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98EE51-3027-9D2D-9733-A820CB045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1932" y="4508013"/>
            <a:ext cx="452093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A0723E-9AEC-4C04-B705-47DAA559B44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62" y="2127183"/>
            <a:ext cx="1626670" cy="172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880826-F22B-4355-9FA8-F7A95CC0D12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598" y="2127184"/>
            <a:ext cx="1499997" cy="172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BC4F6-1932-42F5-9833-E977EFE6587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483" y="2127183"/>
            <a:ext cx="1626669" cy="1744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139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61B44-90DB-AE6F-CAB0-A67831DA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B36FE14-74F5-ACA7-6983-606AC915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manteau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5A9DFD-227B-FCF5-CB4A-7C9CA6C65D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B0FEA556-E330-9D8F-89B6-2227176A9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015" y="5048013"/>
            <a:ext cx="452094" cy="5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1C325FF-1564-B4ED-6730-A20A147DE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004" y="5048013"/>
            <a:ext cx="452094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FF60022-5CE1-0984-5B6B-68BACC4C2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4026" y="5048013"/>
            <a:ext cx="452093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1A569D-597D-4BFA-9939-E16DCCA9776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62" y="2276779"/>
            <a:ext cx="1703672" cy="184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0FBF06-B6B2-42DD-A23A-E0FAC74B9BA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71" y="2276779"/>
            <a:ext cx="1531571" cy="184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15C9C6-82A0-456B-9966-84979BE33CC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792" y="2276779"/>
            <a:ext cx="1531572" cy="1844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325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D0F4E-B76F-46EE-5661-1E2854E4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AA794D4-29C3-FB20-0B93-00EE3178C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tambour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4962D6-2D01-2951-B61B-1A75544E80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DD6922AD-7D35-2E7C-4109-31BCCB0A4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015" y="5048013"/>
            <a:ext cx="452094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183685-1852-6777-8867-85364191A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004" y="5048013"/>
            <a:ext cx="452094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FFB97C-74A8-53CE-D94B-8A1904074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4026" y="5048013"/>
            <a:ext cx="452093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4ACD3E-680D-42A7-9A95-FE58DE47584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89" y="2311553"/>
            <a:ext cx="1628474" cy="1621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7419E-F647-44D7-AAED-A8467C9DC07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728" y="2311553"/>
            <a:ext cx="1383592" cy="1621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8F5C46-EC99-4E37-8C88-C2D6E261F1C9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172" y="2311554"/>
            <a:ext cx="1434926" cy="162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4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2F821DC-B937-C71C-B0B0-64A2929E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5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EA5AE726-A95F-6406-75FA-F0F5EA6946C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6131EF-05E6-CCE8-5F72-39B198F32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12184F-ABBF-1408-4790-23482FF1B0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0CF0A-53B4-E6D9-BF0A-31AB6D106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8318F-A9F0-8328-6F2E-66F25B16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B64848-0FB7-904D-A362-98C3DFFBA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FA71C4-715D-4697-8CE4-6291F380D48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696" y="2983452"/>
            <a:ext cx="1332630" cy="134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1ADC9B-AA8E-4A8A-B27C-66959F316D0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454" y="2866230"/>
            <a:ext cx="1411375" cy="1463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E266D2-5C47-42B2-86A1-46F801B389E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860" y="2857910"/>
            <a:ext cx="1411375" cy="1463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3A10BC6-7EB2-409D-8B5E-77A356841B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565" y="2900009"/>
            <a:ext cx="1332629" cy="1463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779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0CF0A-53B4-E6D9-BF0A-31AB6D106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8318F-A9F0-8328-6F2E-66F25B16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B64848-0FB7-904D-A362-98C3DFFBA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C970ED-EB36-4569-AF71-45A5BA07ECD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44" y="2940276"/>
            <a:ext cx="1582112" cy="1439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C33A3E-8DFF-4AA6-81C8-61C443EFEB5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325" y="2834400"/>
            <a:ext cx="1453414" cy="142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5E1F5F-A696-4242-9533-3510C6E399B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861" y="2834400"/>
            <a:ext cx="1453414" cy="1439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78E5E78-6B6A-43D8-8156-A0D39A76ED9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86" y="2841706"/>
            <a:ext cx="1582112" cy="1439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524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0CF0A-53B4-E6D9-BF0A-31AB6D106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8318F-A9F0-8328-6F2E-66F25B16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B64848-0FB7-904D-A362-98C3DFFBA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2ED66C-3EED-4FEC-8FCA-CACC43F5F9A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83" y="3117590"/>
            <a:ext cx="1379215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0E3100-D564-41E2-AB2C-4F43C2B57E8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67" y="3089866"/>
            <a:ext cx="1379215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4AA8D0-DFC6-4B7E-A6B7-F8963F44E03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280" y="3089865"/>
            <a:ext cx="1507680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25959A-5AEA-4F59-97DA-0253A000271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531" y="3089866"/>
            <a:ext cx="1507681" cy="1474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790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0CF0A-53B4-E6D9-BF0A-31AB6D106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8318F-A9F0-8328-6F2E-66F25B16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B64848-0FB7-904D-A362-98C3DFFBA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E8B64-9F11-4DED-AA88-FF2E07F4273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32" y="2969420"/>
            <a:ext cx="1277101" cy="139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F6DF96-EAD1-414F-8EBA-B795E77D3AA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19" y="2805101"/>
            <a:ext cx="1359038" cy="1562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EB7BE5-6D9D-4B14-A8F4-2BA08C23426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992" y="2988795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FAC525-57B1-40B9-9C66-A8FB1D41774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987" y="2969420"/>
            <a:ext cx="1294765" cy="1413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42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3DCA-AF27-D1AF-C038-5E1BA4CC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3E62C-D467-9FCC-E55E-43841D9D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un jeu. Qu’est-ce qu’on dit : un tente ou une tente ? 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1570EC-1EA7-3330-6409-DE2F726D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6546B5DE-E8D5-02DA-5BD1-AEF855709CAA}"/>
              </a:ext>
            </a:extLst>
          </p:cNvPr>
          <p:cNvSpPr txBox="1">
            <a:spLocks/>
          </p:cNvSpPr>
          <p:nvPr/>
        </p:nvSpPr>
        <p:spPr>
          <a:xfrm>
            <a:off x="1095466" y="4217647"/>
            <a:ext cx="6585196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marR="0" lvl="4" indent="0" algn="l" defTabSz="514337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/ Une           </a:t>
            </a:r>
            <a:r>
              <a:rPr kumimoji="0" lang="f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tente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40C526-BE63-4474-BDC3-9338D7E200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1" y="1811307"/>
            <a:ext cx="2346726" cy="2225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08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50B3A-30BE-6639-F78E-479EEAE87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17EB0-58DF-888F-C73B-74EBE397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une tente.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722BDF-3DD1-6B00-0E70-57380A7C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586E6589-180B-B97D-4B81-E673097029C3}"/>
              </a:ext>
            </a:extLst>
          </p:cNvPr>
          <p:cNvSpPr txBox="1">
            <a:spLocks/>
          </p:cNvSpPr>
          <p:nvPr/>
        </p:nvSpPr>
        <p:spPr>
          <a:xfrm>
            <a:off x="2135991" y="4217647"/>
            <a:ext cx="5250390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marR="0" lvl="4" indent="0" algn="l" defTabSz="514337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tent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D6BDC6-CC55-4319-857C-33AD18783E2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1" y="1811307"/>
            <a:ext cx="2346726" cy="2225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32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1909-9D47-4F0D-4AE9-D0B8D848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43C41-9A96-993F-2FE1-A0BD5FE4C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52677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dit : un pantalon ou une pantalon ? 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B904A-ECCD-4E97-0D85-9D52405DA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6E682C3-15D6-9988-F4D2-9E9D97B4F84F}"/>
              </a:ext>
            </a:extLst>
          </p:cNvPr>
          <p:cNvSpPr txBox="1">
            <a:spLocks/>
          </p:cNvSpPr>
          <p:nvPr/>
        </p:nvSpPr>
        <p:spPr>
          <a:xfrm>
            <a:off x="1045661" y="4417387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marR="0" lvl="4" indent="0" algn="l" defTabSz="514337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/ Une</a:t>
            </a:r>
            <a:r>
              <a:rPr kumimoji="0" lang="f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pantalon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3EE5EBE-858B-4C25-B195-23CA73972EA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748" y="2079057"/>
            <a:ext cx="1904650" cy="21684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98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63AC9-2F32-1F25-727C-93432E70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BC384-90A9-5838-8D70-877AF89BC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 pantalon.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FE6041-A821-BE77-3547-C61E8A517F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5ED36846-CA2B-2CAB-4FBD-65777778BC32}"/>
              </a:ext>
            </a:extLst>
          </p:cNvPr>
          <p:cNvSpPr txBox="1">
            <a:spLocks/>
          </p:cNvSpPr>
          <p:nvPr/>
        </p:nvSpPr>
        <p:spPr>
          <a:xfrm>
            <a:off x="541165" y="4421348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marR="0" lvl="4" indent="0" algn="ctr" defTabSz="514337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pantalon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994120-9D7E-4D31-92D2-ABDFDA51216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748" y="2079057"/>
            <a:ext cx="1904650" cy="21684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459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071B3-C5AE-DEFA-5BAC-A3C234CFF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C3F45A-6AE6-C043-2FFC-C3E4061DE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52677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dit : un jambe ou une jambe ? 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17E989-EBFF-D761-B584-F98B756ED2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A708D428-3B05-4B89-7C3D-07E36A5321FC}"/>
              </a:ext>
            </a:extLst>
          </p:cNvPr>
          <p:cNvSpPr txBox="1">
            <a:spLocks/>
          </p:cNvSpPr>
          <p:nvPr/>
        </p:nvSpPr>
        <p:spPr>
          <a:xfrm>
            <a:off x="1045661" y="4417387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marR="0" lvl="4" indent="0" algn="l" defTabSz="514337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/ Une</a:t>
            </a:r>
            <a:r>
              <a:rPr kumimoji="0" lang="f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</a:t>
            </a:r>
            <a:r>
              <a:rPr kumimoji="0" lang="fr-MA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jambe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550C67C-C066-462D-BA65-AB84DCD9A75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092" y="2098307"/>
            <a:ext cx="1915428" cy="1978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469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0E40E-F745-01D9-261A-43ED4C63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3CDA8-E998-1AB2-5AB6-1F20F3C3F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une jambe.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348F13-922E-AEC4-1FA0-E49D6E183D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A1715F71-2B6F-BBA9-65DD-38586B388AEC}"/>
              </a:ext>
            </a:extLst>
          </p:cNvPr>
          <p:cNvSpPr txBox="1">
            <a:spLocks/>
          </p:cNvSpPr>
          <p:nvPr/>
        </p:nvSpPr>
        <p:spPr>
          <a:xfrm>
            <a:off x="541165" y="4421348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marR="0" lvl="4" indent="0" algn="ctr" defTabSz="514337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</a:rPr>
              <a:t>jambe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88D2DF-F1C9-4A65-89F5-B0E05025893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092" y="2098307"/>
            <a:ext cx="1915428" cy="1978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88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E7B5E4-F86A-0B30-6385-6B553F300F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83395" y="2554809"/>
            <a:ext cx="5485401" cy="756000"/>
          </a:xfrm>
        </p:spPr>
        <p:txBody>
          <a:bodyPr/>
          <a:lstStyle/>
          <a:p>
            <a:r>
              <a:rPr lang="fr-FR" dirty="0"/>
              <a:t>Le bus – Un pied – Le vélo – Le taxi – Un serpent – Une tente</a:t>
            </a:r>
          </a:p>
          <a:p>
            <a:r>
              <a:rPr lang="fr-FR" dirty="0"/>
              <a:t>Un tambour – Un panda – Un manteau – Un pantalon – Une dent – Une jambe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Exploitation du vocabulaire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Description de la scène.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55E69F-F72D-301D-09C7-6C0FB609A17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20D54A2-0CA2-BC84-3919-5188333CD8D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B1688A7-F516-F526-4B59-C00546B483F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10F86BB0-9044-044B-AAF3-FAF382DF437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D72C36AC-E9A5-7450-9C44-C4AE341E85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3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E499904-0C25-8139-B902-4A6A00BA3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cette scène pendant 30 secondes. Il y a des images déjà vues aujourd’hui.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993914F-F9F5-4124-B47F-62A1FDE3E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605" y="1932834"/>
            <a:ext cx="6108789" cy="407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88FB-A6A3-F74B-ADBD-72630757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170AAC7-6ED3-3A7B-9EF9-850B4ECD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 nous montrer comment décrire l’image.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C39E03-07B8-AFDD-B036-77C21219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377E3-8CBE-94D0-31A7-B16F9EAC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211"/>
          <a:stretch>
            <a:fillRect/>
          </a:stretch>
        </p:blipFill>
        <p:spPr>
          <a:xfrm>
            <a:off x="593989" y="2030931"/>
            <a:ext cx="2228040" cy="42537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E9F8BD-0E57-4D17-A011-900A6A8EF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150" y="2030931"/>
            <a:ext cx="5571823" cy="371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e vais vous dire....">
            <a:hlinkClick r:id="" action="ppaction://media"/>
            <a:extLst>
              <a:ext uri="{FF2B5EF4-FFF2-40B4-BE49-F238E27FC236}">
                <a16:creationId xmlns:a16="http://schemas.microsoft.com/office/drawing/2014/main" id="{072DB354-8DC0-9681-2878-1F8C3193CB4F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" b="873"/>
          <a:stretch>
            <a:fillRect/>
          </a:stretch>
        </p:blipFill>
        <p:spPr>
          <a:xfrm>
            <a:off x="590433" y="2352373"/>
            <a:ext cx="2128010" cy="3749627"/>
          </a:xfrm>
        </p:spPr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9990824-CC06-4F99-90EA-5971D2BB5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9571" y="2119335"/>
            <a:ext cx="5973996" cy="398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B0C1-0799-FEEC-7318-13CBEB27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C8DB642-3AE9-3BEE-D2A8-A45BAA00DC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3B05947A-EA03-8315-F29F-0ECD58F80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EC6B5BC-B337-4096-ADEE-DA324B35C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477" y="5989299"/>
            <a:ext cx="764413" cy="764413"/>
          </a:xfrm>
          <a:prstGeom prst="rect">
            <a:avLst/>
          </a:prstGeom>
        </p:spPr>
      </p:pic>
      <p:pic>
        <p:nvPicPr>
          <p:cNvPr id="2" name="Scène de l_école">
            <a:hlinkClick r:id="" action="ppaction://media"/>
            <a:extLst>
              <a:ext uri="{FF2B5EF4-FFF2-40B4-BE49-F238E27FC236}">
                <a16:creationId xmlns:a16="http://schemas.microsoft.com/office/drawing/2014/main" id="{8E073538-0C39-45E6-8CA7-60F58E9ACB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75489" y="1716493"/>
            <a:ext cx="5593021" cy="417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4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2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B371E-C475-2C7A-8B51-373B6F6C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B0E43A-C6B8-6BB3-290D-2EE1311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Soyez attentifs. Majd va décrire la scène une deuxième fois.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D4A5F-69F5-59C6-4745-650DC450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4F577B-7EAD-D1EC-43E3-A3F53E8C7C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211"/>
          <a:stretch>
            <a:fillRect/>
          </a:stretch>
        </p:blipFill>
        <p:spPr>
          <a:xfrm>
            <a:off x="593989" y="2030931"/>
            <a:ext cx="2228040" cy="42537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E37B38-CDE3-4F8D-90B8-9B086166E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029" y="1963553"/>
            <a:ext cx="5456320" cy="363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4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B0C1-0799-FEEC-7318-13CBEB27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C8DB642-3AE9-3BEE-D2A8-A45BAA00DC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3B05947A-EA03-8315-F29F-0ECD58F80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EC6B5BC-B337-4096-ADEE-DA324B35C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543" y="6005065"/>
            <a:ext cx="764413" cy="764413"/>
          </a:xfrm>
          <a:prstGeom prst="rect">
            <a:avLst/>
          </a:prstGeom>
        </p:spPr>
      </p:pic>
      <p:pic>
        <p:nvPicPr>
          <p:cNvPr id="2" name="Scène de l_école">
            <a:hlinkClick r:id="" action="ppaction://media"/>
            <a:extLst>
              <a:ext uri="{FF2B5EF4-FFF2-40B4-BE49-F238E27FC236}">
                <a16:creationId xmlns:a16="http://schemas.microsoft.com/office/drawing/2014/main" id="{95ECFD54-C974-4878-A5B8-B18893A868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8976" y="1637692"/>
            <a:ext cx="6006048" cy="447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9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2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25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à vous maintenant. Qui veut passer au tableau pour décrire l’image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8F7AF3-C3DA-4858-B0E7-169FC69A3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018" y="1925440"/>
            <a:ext cx="6235964" cy="415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1ADB3A8-250D-B12A-907C-1F4AEC6A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5EBE78-D46A-6E44-3FB8-10586136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6678453A-AD05-E2D8-8A59-9D3EBD738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4302"/>
            <a:ext cx="540000" cy="540000"/>
          </a:xfr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173B536-B8DF-23E8-A9DB-4991994579D5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Activités de vocabulaire  sur livret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C4740DC-4B2E-9601-955B-47C4EE658483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Activités sur livret</a:t>
            </a:r>
          </a:p>
        </p:txBody>
      </p:sp>
      <p:sp>
        <p:nvSpPr>
          <p:cNvPr id="7" name="Espace réservé du texte 10">
            <a:extLst>
              <a:ext uri="{FF2B5EF4-FFF2-40B4-BE49-F238E27FC236}">
                <a16:creationId xmlns:a16="http://schemas.microsoft.com/office/drawing/2014/main" id="{30FF6CCA-2F46-3DEE-46B7-D46D03543440}"/>
              </a:ext>
            </a:extLst>
          </p:cNvPr>
          <p:cNvSpPr txBox="1">
            <a:spLocks/>
          </p:cNvSpPr>
          <p:nvPr/>
        </p:nvSpPr>
        <p:spPr>
          <a:xfrm>
            <a:off x="2075282" y="2522109"/>
            <a:ext cx="554285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 Le bus – Un pied – Le vélo – Le taxi – Un serpent – Une tente</a:t>
            </a:r>
          </a:p>
          <a:p>
            <a:r>
              <a:rPr lang="fr-FR" dirty="0"/>
              <a:t>Un tambour – Un panda – Un manteau – Un pantalon – Une dent – Une jambe</a:t>
            </a:r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D908DC-768F-ABEE-12AA-034670A454C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3D0D575-244D-5F96-17A8-0403E9C97B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D0EC52-A8F6-8A00-7360-67771713C1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9D8181D-5862-80BC-9768-5A9417BF51B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4AA5105-75E0-5CA5-6E4C-0E326685A8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535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9710BA-49C7-0F30-D4B0-FEA713622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254" y="1537138"/>
            <a:ext cx="3261489" cy="47563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23.  Vous allez faire cette activité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DC2E1F4-B61D-42E7-B329-9E1AFA7CC62F}"/>
              </a:ext>
            </a:extLst>
          </p:cNvPr>
          <p:cNvSpPr/>
          <p:nvPr/>
        </p:nvSpPr>
        <p:spPr>
          <a:xfrm>
            <a:off x="3058510" y="2017986"/>
            <a:ext cx="3144233" cy="4371410"/>
          </a:xfrm>
          <a:prstGeom prst="roundRect">
            <a:avLst>
              <a:gd name="adj" fmla="val 855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0AC5EC-B98C-6B75-82F4-BE71A7D49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8004" y="1612819"/>
            <a:ext cx="3261489" cy="475633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À la maison, révisez le vocabulaire sur le livret.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6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7CD71C9-F91F-2163-64E1-4F061878D7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D402C64-B576-4955-A902-619B366DBA39}"/>
              </a:ext>
            </a:extLst>
          </p:cNvPr>
          <p:cNvSpPr/>
          <p:nvPr/>
        </p:nvSpPr>
        <p:spPr>
          <a:xfrm>
            <a:off x="3921503" y="2099124"/>
            <a:ext cx="2967990" cy="4270031"/>
          </a:xfrm>
          <a:prstGeom prst="roundRect">
            <a:avLst>
              <a:gd name="adj" fmla="val 855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992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13232</TotalTime>
  <Words>874</Words>
  <Application>Microsoft Office PowerPoint</Application>
  <PresentationFormat>Affichage à l'écran (4:3)</PresentationFormat>
  <Paragraphs>146</Paragraphs>
  <Slides>66</Slides>
  <Notes>2</Notes>
  <HiddenSlides>0</HiddenSlides>
  <MMClips>24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66</vt:i4>
      </vt:variant>
    </vt:vector>
  </HeadingPairs>
  <TitlesOfParts>
    <vt:vector size="83" baseType="lpstr">
      <vt:lpstr>Dosis</vt:lpstr>
      <vt:lpstr>Aptos Display</vt:lpstr>
      <vt:lpstr>Calibri</vt:lpstr>
      <vt:lpstr>Wingdings</vt:lpstr>
      <vt:lpstr>Dosis ExtraBold</vt:lpstr>
      <vt:lpstr>Aptos</vt:lpstr>
      <vt:lpstr>Dosis Medium</vt:lpstr>
      <vt:lpstr>Arial</vt:lpstr>
      <vt:lpstr>Dosis SemiBold</vt:lpstr>
      <vt:lpstr>2_Conception personnalisée</vt:lpstr>
      <vt:lpstr>00_Env-Enseignant</vt:lpstr>
      <vt:lpstr>02_New Voc_01-Présentation</vt:lpstr>
      <vt:lpstr>3_New Voc_01-Exploitation</vt:lpstr>
      <vt:lpstr>4_New Voc_01-Livret</vt:lpstr>
      <vt:lpstr>3_Conception personnalisée</vt:lpstr>
      <vt:lpstr>1_Env-Enseignant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</vt:lpstr>
      <vt:lpstr>Bonjour les enfants !  La leçon de français commence maintenant avec nos amis Majd et Nada. Soyez attentifs. </vt:lpstr>
      <vt:lpstr>Lecture de la vidéo.</vt:lpstr>
      <vt:lpstr>Il y a des noms masculins et des noms féminins.  « Vélo » est un nom masculin. « Tente  » est un nom féminin. 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Le bus – Un pied – Le vélo – Le taxi – Un serpent – Une tente</vt:lpstr>
      <vt:lpstr>Maintenant, on va apprendre d’autres mots avec Majd.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Un tambour – Un panda – Un manteau – Un pantalon – Une dent – Une jambe.</vt:lpstr>
      <vt:lpstr>Prenez vos ardoises. </vt:lpstr>
      <vt:lpstr>Écrivez le numéro du mot « vélo ».</vt:lpstr>
      <vt:lpstr>Écrivez le numéro du mot « serpent ».</vt:lpstr>
      <vt:lpstr>Écrivez le numéro du mot « manteau ».</vt:lpstr>
      <vt:lpstr>Écrivez le numéro du mot « tambour ».</vt:lpstr>
      <vt:lpstr>Rangez vos ardoises. </vt:lpstr>
      <vt:lpstr>Qui veut nommer l’image ? </vt:lpstr>
      <vt:lpstr>Qui veut nommer l’image ? </vt:lpstr>
      <vt:lpstr>Qui veut nommer l’image ? </vt:lpstr>
      <vt:lpstr>Qui veut nommer l’image ? </vt:lpstr>
      <vt:lpstr>Maintenant, on va faire un jeu. Qu’est-ce qu’on dit : un tente ou une tente ?  Levez la main.  </vt:lpstr>
      <vt:lpstr>On dit une tente. </vt:lpstr>
      <vt:lpstr>Qu’est-ce qu’on dit : un pantalon ou une pantalon ?  Levez la main.  </vt:lpstr>
      <vt:lpstr>On dit un pantalon. </vt:lpstr>
      <vt:lpstr>Qu’est-ce qu’on dit : un jambe ou une jambe ?  Levez la main.  </vt:lpstr>
      <vt:lpstr>On dit une jambe. </vt:lpstr>
      <vt:lpstr>Plan de la séance</vt:lpstr>
      <vt:lpstr>Observez cette scène pendant 30 secondes. Il y a des images déjà vues aujourd’hui. </vt:lpstr>
      <vt:lpstr>Majd va nous montrer comment décrire l’image. Soyez attentifs.</vt:lpstr>
      <vt:lpstr>Lecture de la vidéo.</vt:lpstr>
      <vt:lpstr>Lecture de la vidéo.</vt:lpstr>
      <vt:lpstr>Soyez attentifs. Majd va décrire la scène une deuxième fois. </vt:lpstr>
      <vt:lpstr>Lecture de la vidéo.</vt:lpstr>
      <vt:lpstr>C’est à vous maintenant. Qui veut passer au tableau pour décrire l’image comme Majd ? </vt:lpstr>
      <vt:lpstr>Plan de la séance</vt:lpstr>
      <vt:lpstr>Ouvrez le livret à la page 23.  Vous allez faire cette activité avec votre camarade. </vt:lpstr>
      <vt:lpstr>À tour de rôle : l’un montre une image, l’autre dit le mot. Je passe entre les rangs pour vous aider.</vt:lpstr>
      <vt:lpstr>La séance d’aujourd’hui est terminée.  À la maison, révisez le vocabulaire sur le livret.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KHALID.RAMNI</cp:lastModifiedBy>
  <cp:revision>138</cp:revision>
  <cp:lastPrinted>2025-08-13T10:11:39Z</cp:lastPrinted>
  <dcterms:created xsi:type="dcterms:W3CDTF">2025-08-01T12:31:49Z</dcterms:created>
  <dcterms:modified xsi:type="dcterms:W3CDTF">2025-11-18T19:57:30Z</dcterms:modified>
</cp:coreProperties>
</file>