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744" r:id="rId2"/>
    <p:sldMasterId id="2147483753" r:id="rId3"/>
    <p:sldMasterId id="2147483781" r:id="rId4"/>
    <p:sldMasterId id="2147483798" r:id="rId5"/>
    <p:sldMasterId id="2147483850" r:id="rId6"/>
  </p:sldMasterIdLst>
  <p:notesMasterIdLst>
    <p:notesMasterId r:id="rId64"/>
  </p:notesMasterIdLst>
  <p:handoutMasterIdLst>
    <p:handoutMasterId r:id="rId65"/>
  </p:handoutMasterIdLst>
  <p:sldIdLst>
    <p:sldId id="256" r:id="rId7"/>
    <p:sldId id="1029" r:id="rId8"/>
    <p:sldId id="705" r:id="rId9"/>
    <p:sldId id="847" r:id="rId10"/>
    <p:sldId id="728" r:id="rId11"/>
    <p:sldId id="738" r:id="rId12"/>
    <p:sldId id="841" r:id="rId13"/>
    <p:sldId id="1042" r:id="rId14"/>
    <p:sldId id="1046" r:id="rId15"/>
    <p:sldId id="701" r:id="rId16"/>
    <p:sldId id="570" r:id="rId17"/>
    <p:sldId id="709" r:id="rId18"/>
    <p:sldId id="703" r:id="rId19"/>
    <p:sldId id="712" r:id="rId20"/>
    <p:sldId id="711" r:id="rId21"/>
    <p:sldId id="1043" r:id="rId22"/>
    <p:sldId id="714" r:id="rId23"/>
    <p:sldId id="730" r:id="rId24"/>
    <p:sldId id="681" r:id="rId25"/>
    <p:sldId id="631" r:id="rId26"/>
    <p:sldId id="698" r:id="rId27"/>
    <p:sldId id="700" r:id="rId28"/>
    <p:sldId id="595" r:id="rId29"/>
    <p:sldId id="598" r:id="rId30"/>
    <p:sldId id="599" r:id="rId31"/>
    <p:sldId id="716" r:id="rId32"/>
    <p:sldId id="591" r:id="rId33"/>
    <p:sldId id="594" r:id="rId34"/>
    <p:sldId id="1037" r:id="rId35"/>
    <p:sldId id="1038" r:id="rId36"/>
    <p:sldId id="731" r:id="rId37"/>
    <p:sldId id="685" r:id="rId38"/>
    <p:sldId id="717" r:id="rId39"/>
    <p:sldId id="718" r:id="rId40"/>
    <p:sldId id="719" r:id="rId41"/>
    <p:sldId id="1031" r:id="rId42"/>
    <p:sldId id="721" r:id="rId43"/>
    <p:sldId id="724" r:id="rId44"/>
    <p:sldId id="1039" r:id="rId45"/>
    <p:sldId id="1040" r:id="rId46"/>
    <p:sldId id="1041" r:id="rId47"/>
    <p:sldId id="1032" r:id="rId48"/>
    <p:sldId id="1033" r:id="rId49"/>
    <p:sldId id="1034" r:id="rId50"/>
    <p:sldId id="1035" r:id="rId51"/>
    <p:sldId id="739" r:id="rId52"/>
    <p:sldId id="549" r:id="rId53"/>
    <p:sldId id="669" r:id="rId54"/>
    <p:sldId id="723" r:id="rId55"/>
    <p:sldId id="844" r:id="rId56"/>
    <p:sldId id="846" r:id="rId57"/>
    <p:sldId id="848" r:id="rId58"/>
    <p:sldId id="651" r:id="rId59"/>
    <p:sldId id="697" r:id="rId60"/>
    <p:sldId id="645" r:id="rId61"/>
    <p:sldId id="644" r:id="rId62"/>
    <p:sldId id="646" r:id="rId63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Light" pitchFamily="2" charset="0"/>
      <p:regular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  <p:embeddedFont>
      <p:font typeface="Mistral" panose="03090702030407020403" pitchFamily="66" charset="0"/>
      <p:regular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B0DBD"/>
    <a:srgbClr val="424D7B"/>
    <a:srgbClr val="DB03A2"/>
    <a:srgbClr val="B50386"/>
    <a:srgbClr val="AF0954"/>
    <a:srgbClr val="A2167D"/>
    <a:srgbClr val="00ACA4"/>
    <a:srgbClr val="E7E6E6"/>
    <a:srgbClr val="DAC4F2"/>
    <a:srgbClr val="9EE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9" autoAdjust="0"/>
    <p:restoredTop sz="97382" autoAdjust="0"/>
  </p:normalViewPr>
  <p:slideViewPr>
    <p:cSldViewPr snapToGrid="0">
      <p:cViewPr varScale="1">
        <p:scale>
          <a:sx n="61" d="100"/>
          <a:sy n="61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70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font" Target="fonts/font3.fntdata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1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77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5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">
            <a:extLst>
              <a:ext uri="{FF2B5EF4-FFF2-40B4-BE49-F238E27FC236}">
                <a16:creationId xmlns:a16="http://schemas.microsoft.com/office/drawing/2014/main" id="{61737BFC-B6D2-1606-10C7-5487C80C7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" b="5105"/>
          <a:stretch>
            <a:fillRect/>
          </a:stretch>
        </p:blipFill>
        <p:spPr>
          <a:xfrm>
            <a:off x="-1" y="0"/>
            <a:ext cx="9195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1045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3399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86104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586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34136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7424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54593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4275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7447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18041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19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66" r:id="rId2"/>
    <p:sldLayoutId id="2147483823" r:id="rId3"/>
    <p:sldLayoutId id="2147483845" r:id="rId4"/>
    <p:sldLayoutId id="2147483848" r:id="rId5"/>
    <p:sldLayoutId id="2147483847" r:id="rId6"/>
    <p:sldLayoutId id="214748374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835" r:id="rId8"/>
    <p:sldLayoutId id="2147483817" r:id="rId9"/>
    <p:sldLayoutId id="2147483818" r:id="rId10"/>
    <p:sldLayoutId id="2147483762" r:id="rId11"/>
    <p:sldLayoutId id="214748384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7" r:id="rId3"/>
    <p:sldLayoutId id="2147483837" r:id="rId4"/>
    <p:sldLayoutId id="2147483838" r:id="rId5"/>
    <p:sldLayoutId id="2147483797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40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3.png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4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9.mp4"/><Relationship Id="rId7" Type="http://schemas.openxmlformats.org/officeDocument/2006/relationships/image" Target="../media/image25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9.mp4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7.png"/><Relationship Id="rId7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8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49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5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1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5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16.mp4"/><Relationship Id="rId7" Type="http://schemas.openxmlformats.org/officeDocument/2006/relationships/image" Target="../media/image25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16.mp4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png"/><Relationship Id="rId7" Type="http://schemas.openxmlformats.org/officeDocument/2006/relationships/image" Target="../media/image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5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9.png"/><Relationship Id="rId7" Type="http://schemas.openxmlformats.org/officeDocument/2006/relationships/image" Target="../media/image5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27.gif"/><Relationship Id="rId5" Type="http://schemas.openxmlformats.org/officeDocument/2006/relationships/image" Target="../media/image24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png"/><Relationship Id="rId5" Type="http://schemas.openxmlformats.org/officeDocument/2006/relationships/image" Target="../media/image66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7.png"/><Relationship Id="rId5" Type="http://schemas.openxmlformats.org/officeDocument/2006/relationships/image" Target="../media/image6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png"/><Relationship Id="rId5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9.png"/><Relationship Id="rId5" Type="http://schemas.openxmlformats.org/officeDocument/2006/relationships/image" Target="../media/image57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71.png"/><Relationship Id="rId5" Type="http://schemas.openxmlformats.org/officeDocument/2006/relationships/image" Target="../media/image73.pn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74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74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microsoft.com/office/2007/relationships/media" Target="../media/media21.mp4"/><Relationship Id="rId7" Type="http://schemas.openxmlformats.org/officeDocument/2006/relationships/image" Target="../media/image23.png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495221C-FBDE-44DB-9315-F74A68E6076F}"/>
              </a:ext>
            </a:extLst>
          </p:cNvPr>
          <p:cNvSpPr txBox="1"/>
          <p:nvPr/>
        </p:nvSpPr>
        <p:spPr>
          <a:xfrm>
            <a:off x="5717406" y="4822257"/>
            <a:ext cx="2541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Semaine 4</a:t>
            </a:r>
            <a:endParaRPr lang="fr-MA" sz="28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334DA1-12DE-4B6F-A316-BFAF6F948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3EE6FAE-28AB-592E-E0E3-439711C16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62" y="2427890"/>
            <a:ext cx="2133116" cy="32099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71063E-6F3C-0466-8801-0FBD8FE3F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674" y="2427890"/>
            <a:ext cx="2121333" cy="3209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F5A497-E8A1-7908-8DAD-5FA511513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318" y="2427890"/>
            <a:ext cx="2133149" cy="32099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37E0A95-3558-544B-A680-53278FC67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651" y="2427890"/>
            <a:ext cx="2124627" cy="320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u - 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u -U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u - U</a:t>
            </a:r>
          </a:p>
          <a:p>
            <a:r>
              <a:rPr lang="fr-FR" dirty="0"/>
              <a:t>Ecriture - Lettre u - U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u - U</a:t>
            </a:r>
          </a:p>
          <a:p>
            <a:r>
              <a:rPr lang="fr-FR" dirty="0"/>
              <a:t>Ecriture - Lettre u - U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u- U</a:t>
            </a:r>
          </a:p>
          <a:p>
            <a:r>
              <a:rPr lang="fr-FR" dirty="0"/>
              <a:t>Ecriture - Lettre u - U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869639" y="240271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du vocabulaire </a:t>
            </a:r>
          </a:p>
          <a:p>
            <a:r>
              <a:rPr lang="fr-FR" dirty="0"/>
              <a:t>Exploitation du vocabulaire</a:t>
            </a:r>
          </a:p>
          <a:p>
            <a:r>
              <a:rPr lang="fr-FR" dirty="0"/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Présentation du vocabulaire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 txBox="1">
            <a:spLocks/>
          </p:cNvSpPr>
          <p:nvPr/>
        </p:nvSpPr>
        <p:spPr>
          <a:xfrm>
            <a:off x="2227716" y="249462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" pitchFamily="2" charset="0"/>
              </a:rPr>
              <a:t>Une classe – La 1</a:t>
            </a:r>
            <a:r>
              <a:rPr lang="fr-FR" baseline="30000" dirty="0">
                <a:latin typeface="Dosis" pitchFamily="2" charset="0"/>
              </a:rPr>
              <a:t>re</a:t>
            </a:r>
            <a:r>
              <a:rPr lang="fr-FR" dirty="0">
                <a:latin typeface="Dosis" pitchFamily="2" charset="0"/>
              </a:rPr>
              <a:t> année – La 2</a:t>
            </a:r>
            <a:r>
              <a:rPr lang="fr-FR" baseline="30000" dirty="0">
                <a:latin typeface="Dosis" pitchFamily="2" charset="0"/>
              </a:rPr>
              <a:t>e</a:t>
            </a:r>
            <a:r>
              <a:rPr lang="fr-FR" dirty="0">
                <a:latin typeface="Dosis" pitchFamily="2" charset="0"/>
              </a:rPr>
              <a:t> année – Une usine</a:t>
            </a:r>
          </a:p>
          <a:p>
            <a:r>
              <a:rPr lang="fr-FR" dirty="0">
                <a:latin typeface="Dosis" pitchFamily="2" charset="0"/>
              </a:rPr>
              <a:t>Le sucre – Un uniforme – Une jupe – La lune – Un jus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B7C5E0-885A-2A28-23A7-37E3AA1303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99E14B-28FE-BD56-65CF-9F5D5F35C1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26D6899-8C30-E5B9-FF3A-4B1FB54552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9E05F571-B8B4-22EB-E951-333A25C17E9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486472D-D867-83B1-5804-97DDED8118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28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Nada-Wave">
            <a:hlinkClick r:id="" action="ppaction://media"/>
            <a:extLst>
              <a:ext uri="{FF2B5EF4-FFF2-40B4-BE49-F238E27FC236}">
                <a16:creationId xmlns:a16="http://schemas.microsoft.com/office/drawing/2014/main" id="{D241DEE4-1339-7241-C2D4-F21E7C487811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9407" y="2021302"/>
            <a:ext cx="2108665" cy="3367569"/>
          </a:xfr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D5CF659-C92F-4FE5-690C-B875E222DE2C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820"/>
          <a:stretch>
            <a:fillRect/>
          </a:stretch>
        </p:blipFill>
        <p:spPr>
          <a:xfrm>
            <a:off x="2367098" y="2021304"/>
            <a:ext cx="1894256" cy="327259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On vat aprendre de.....">
            <a:hlinkClick r:id="" action="ppaction://media"/>
            <a:extLst>
              <a:ext uri="{FF2B5EF4-FFF2-40B4-BE49-F238E27FC236}">
                <a16:creationId xmlns:a16="http://schemas.microsoft.com/office/drawing/2014/main" id="{0CB55196-3DF4-7E87-FB07-72A65F1DDA4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610" b="1509"/>
          <a:stretch>
            <a:fillRect/>
          </a:stretch>
        </p:blipFill>
        <p:spPr>
          <a:xfrm>
            <a:off x="1421901" y="2228574"/>
            <a:ext cx="1955389" cy="3367569"/>
          </a:xfr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C1B47B5-A494-9879-ED87-26957565BA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930" y="6177413"/>
            <a:ext cx="574651" cy="574651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266FBD2A-070C-F28F-AD6A-06BBF4F2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F5CEC55-DF60-454B-9F6D-E6B5E6AD16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119" y="1617094"/>
            <a:ext cx="1119185" cy="122295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2502A96-8546-433C-8ED6-17C527417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595" y="1617094"/>
            <a:ext cx="1119185" cy="122295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77" y="1617094"/>
            <a:ext cx="1119185" cy="122295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282BEC2-6BDB-425B-B9C3-336A8A6FFD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77" y="3020272"/>
            <a:ext cx="881504" cy="96324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FBF89EA-BACB-481F-9A12-6E25E74C4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56" y="3027124"/>
            <a:ext cx="909438" cy="99376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01F67E4-EACB-4C8A-8F17-EE35FE730E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469" y="3027124"/>
            <a:ext cx="909438" cy="99376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4A1E6B53-499C-467C-9442-DCC2981788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452" y="4462793"/>
            <a:ext cx="881505" cy="96324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15B74E1D-EB77-4638-895B-C3C09BAF31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119" y="4462793"/>
            <a:ext cx="909438" cy="9937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FE2C02-C9A6-492C-A51F-7CE1659B03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579" y="4432268"/>
            <a:ext cx="909439" cy="99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7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des noms masculins et des noms féminins.  « uniforme » est un nom masculin. « jupe » est un nom féminin.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447289BD-1569-E508-DF0E-CF0F6AAAD254}"/>
              </a:ext>
            </a:extLst>
          </p:cNvPr>
          <p:cNvSpPr txBox="1">
            <a:spLocks/>
          </p:cNvSpPr>
          <p:nvPr/>
        </p:nvSpPr>
        <p:spPr>
          <a:xfrm>
            <a:off x="1692000" y="3712317"/>
            <a:ext cx="3098339" cy="6646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3200" b="1" dirty="0">
                <a:solidFill>
                  <a:schemeClr val="accent5">
                    <a:lumMod val="75000"/>
                  </a:schemeClr>
                </a:solidFill>
                <a:latin typeface="Dosis SemiBold" pitchFamily="2" charset="0"/>
              </a:rPr>
              <a:t>Un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uniforme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48DFCF79-F308-E79C-0C9C-D9359DEEBA16}"/>
              </a:ext>
            </a:extLst>
          </p:cNvPr>
          <p:cNvSpPr txBox="1">
            <a:spLocks/>
          </p:cNvSpPr>
          <p:nvPr/>
        </p:nvSpPr>
        <p:spPr>
          <a:xfrm>
            <a:off x="3893610" y="3783927"/>
            <a:ext cx="386302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3200" b="1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jupe</a:t>
            </a:r>
          </a:p>
        </p:txBody>
      </p:sp>
      <p:pic>
        <p:nvPicPr>
          <p:cNvPr id="15" name="Image 14" descr="Une image contenant symbole, cercle, logo&#10;&#10;Description générée automatiquement">
            <a:extLst>
              <a:ext uri="{FF2B5EF4-FFF2-40B4-BE49-F238E27FC236}">
                <a16:creationId xmlns:a16="http://schemas.microsoft.com/office/drawing/2014/main" id="{E281C51C-2466-5B99-F1FA-4D3971C2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319" y="4344308"/>
            <a:ext cx="681546" cy="664601"/>
          </a:xfrm>
          <a:prstGeom prst="rect">
            <a:avLst/>
          </a:prstGeom>
        </p:spPr>
      </p:pic>
      <p:pic>
        <p:nvPicPr>
          <p:cNvPr id="16" name="Image 15" descr="Une image contenant symbole, cercle, Graphique, conception&#10;&#10;Description générée automatiquement">
            <a:extLst>
              <a:ext uri="{FF2B5EF4-FFF2-40B4-BE49-F238E27FC236}">
                <a16:creationId xmlns:a16="http://schemas.microsoft.com/office/drawing/2014/main" id="{224D6416-9F36-CC91-0DB2-A9E619ADE8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780" y="4317925"/>
            <a:ext cx="662786" cy="6646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1F67E4-EACB-4C8A-8F17-EE35FE730E4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061" y="1999992"/>
            <a:ext cx="1482289" cy="14824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1E6B53-499C-467C-9442-DCC29817887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517" y="1999992"/>
            <a:ext cx="1482289" cy="14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60F22-A4AD-D3BA-9A19-09126E99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314BD59-818C-DCBF-F85B-B87C6E856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7F4FC5F-39C3-5E0A-4E71-0A72D92DE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50618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5A55B8CB-42C6-DCB8-A804-A903E3169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e classe">
            <a:hlinkClick r:id="" action="ppaction://media"/>
            <a:extLst>
              <a:ext uri="{FF2B5EF4-FFF2-40B4-BE49-F238E27FC236}">
                <a16:creationId xmlns:a16="http://schemas.microsoft.com/office/drawing/2014/main" id="{EECC32E9-F397-4378-88B0-70F4437718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6872" y="2018541"/>
            <a:ext cx="6840000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3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612154A-3389-0C81-5AB2-B69FF1CB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2C11259-029E-9FA6-18CE-EE5D6A0FEF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/>
              <a:t> classe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698C40-EF24-0DB3-2EDD-597518F1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08" y="2244235"/>
            <a:ext cx="2468879" cy="294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E8BE-DA27-3B65-4FEC-EAF947F6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04B2250-AA55-336F-147C-58AB718EF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BF1BBD-5AF7-5C2B-CC51-B9951C85FA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03320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98270362-15B3-B9DF-CB9A-1DBD5D03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1ere année_1">
            <a:hlinkClick r:id="" action="ppaction://media"/>
            <a:extLst>
              <a:ext uri="{FF2B5EF4-FFF2-40B4-BE49-F238E27FC236}">
                <a16:creationId xmlns:a16="http://schemas.microsoft.com/office/drawing/2014/main" id="{1EA988E5-7A5D-4FC2-A198-D533CD642F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901" y="1937040"/>
            <a:ext cx="7119890" cy="40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165A6-C1AF-A71A-AD49-A6FD907C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22593-87D5-DDC4-04AE-99325072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0184412-86A8-E851-E3DE-8F39B70970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097948"/>
            <a:ext cx="3613875" cy="662104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1</a:t>
            </a:r>
            <a:r>
              <a:rPr lang="fr-MA" baseline="30000" dirty="0">
                <a:solidFill>
                  <a:srgbClr val="424D7B"/>
                </a:solidFill>
              </a:rPr>
              <a:t>re</a:t>
            </a:r>
            <a:r>
              <a:rPr lang="fr-MA" dirty="0">
                <a:solidFill>
                  <a:srgbClr val="424D7B"/>
                </a:solidFill>
              </a:rPr>
              <a:t> année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27A3EE-7B8E-EF3A-A576-08603A5108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5CEC55-DF60-454B-9F6D-E6B5E6AD163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24" y="2329314"/>
            <a:ext cx="2791327" cy="270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2eme année (1)">
            <a:hlinkClick r:id="" action="ppaction://media"/>
            <a:extLst>
              <a:ext uri="{FF2B5EF4-FFF2-40B4-BE49-F238E27FC236}">
                <a16:creationId xmlns:a16="http://schemas.microsoft.com/office/drawing/2014/main" id="{1138345D-7ACE-419B-A748-A54A9EE4644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2782" y="1963554"/>
            <a:ext cx="6944353" cy="3906003"/>
          </a:xfrm>
        </p:spPr>
      </p:pic>
    </p:spTree>
    <p:extLst>
      <p:ext uri="{BB962C8B-B14F-4D97-AF65-F5344CB8AC3E}">
        <p14:creationId xmlns:p14="http://schemas.microsoft.com/office/powerpoint/2010/main" val="236994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B16D7-4550-8596-D5F3-2BDB50C5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0C4CAD8-77E7-5A8E-4CDC-5814D1D7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9808A75-52F3-969C-3789-D6B1F03EA5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dirty="0">
                <a:solidFill>
                  <a:srgbClr val="FB0DBD"/>
                </a:solidFill>
              </a:rPr>
              <a:t>La</a:t>
            </a:r>
            <a:r>
              <a:rPr lang="fr-FR" dirty="0"/>
              <a:t> 2</a:t>
            </a:r>
            <a:r>
              <a:rPr lang="fr-FR" baseline="30000" dirty="0"/>
              <a:t>e</a:t>
            </a:r>
            <a:r>
              <a:rPr lang="fr-FR" dirty="0"/>
              <a:t> année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B23EF6-8C92-8086-847E-9FF37E2C4C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502A96-8546-433C-8ED6-17C52741765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223515"/>
            <a:ext cx="2608446" cy="26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7" name="Une usine">
            <a:hlinkClick r:id="" action="ppaction://media"/>
            <a:extLst>
              <a:ext uri="{FF2B5EF4-FFF2-40B4-BE49-F238E27FC236}">
                <a16:creationId xmlns:a16="http://schemas.microsoft.com/office/drawing/2014/main" id="{BEF8E9EC-CB05-4860-8BBC-4A669BAEF74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2" y="1889821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1496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56A-5732-B804-FCC9-86430E7EB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0A950B-924E-4DDA-BAF9-4FEF7CD1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BA369A4-A601-19D6-1937-970D1D637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usine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5D1C8-62A1-072C-2A3C-3FE52ADE6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82BEC2-6BDB-425B-B9C3-336A8A6FFD0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93" y="2319688"/>
            <a:ext cx="2594008" cy="230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86B0789E-BB33-0930-E012-4FB370A1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E14AE024-D4C6-17F0-8FFE-509419C4F87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994" b="1600"/>
          <a:stretch>
            <a:fillRect/>
          </a:stretch>
        </p:blipFill>
        <p:spPr>
          <a:xfrm>
            <a:off x="1299412" y="2056325"/>
            <a:ext cx="2036830" cy="3526328"/>
          </a:xfrm>
        </p:spPr>
      </p:pic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E891CD7-4AB1-05FE-5421-4B6BC752D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37ECA70-DC57-5219-8BA1-69574DEBF2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  <p:pic>
        <p:nvPicPr>
          <p:cNvPr id="3" name="FR_N1_P1_W4_S1_Recap_01">
            <a:hlinkClick r:id="" action="ppaction://media"/>
            <a:extLst>
              <a:ext uri="{FF2B5EF4-FFF2-40B4-BE49-F238E27FC236}">
                <a16:creationId xmlns:a16="http://schemas.microsoft.com/office/drawing/2014/main" id="{74E9918C-54E1-5583-3C3A-4114DBA3240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8429" r="28735" b="2246"/>
          <a:stretch>
            <a:fillRect/>
          </a:stretch>
        </p:blipFill>
        <p:spPr>
          <a:xfrm>
            <a:off x="4572000" y="1550982"/>
            <a:ext cx="3140691" cy="403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9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967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Une classe – La 1</a:t>
            </a:r>
            <a:r>
              <a:rPr lang="fr-FR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année – La 2</a:t>
            </a:r>
            <a:r>
              <a:rPr lang="fr-FR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année – Une usine.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51125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classe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5112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1</a:t>
            </a:r>
            <a:r>
              <a:rPr lang="fr-MA" baseline="30000" dirty="0">
                <a:solidFill>
                  <a:srgbClr val="424D7B"/>
                </a:solidFill>
              </a:rPr>
              <a:t>re</a:t>
            </a:r>
            <a:r>
              <a:rPr lang="fr-MA" dirty="0">
                <a:solidFill>
                  <a:srgbClr val="424D7B"/>
                </a:solidFill>
              </a:rPr>
              <a:t> année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5112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La</a:t>
            </a:r>
            <a:r>
              <a:rPr lang="fr-FR" dirty="0"/>
              <a:t> 2</a:t>
            </a:r>
            <a:r>
              <a:rPr lang="fr-FR" baseline="30000" dirty="0"/>
              <a:t>e</a:t>
            </a:r>
            <a:r>
              <a:rPr lang="fr-FR" dirty="0"/>
              <a:t> année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5112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usine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9" y="2519412"/>
            <a:ext cx="1622409" cy="181917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5CEC55-DF60-454B-9F6D-E6B5E6AD163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18" y="2444818"/>
            <a:ext cx="1799999" cy="189377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502A96-8546-433C-8ED6-17C52741765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77" y="2519412"/>
            <a:ext cx="1800000" cy="18191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82BEC2-6BDB-425B-B9C3-336A8A6FFD0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637" y="2618072"/>
            <a:ext cx="1781540" cy="172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CF0F-44CD-45D3-A291-FC058CCD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d’autres mots avec Majd.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D907A3-FFD0-F788-387C-05F02B986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FEFB37-178D-78B6-EB20-2CCA85C6C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46" y="2059806"/>
            <a:ext cx="1452099" cy="38584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BF89EA-BACB-481F-9A12-6E25E74C48B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754" y="1848051"/>
            <a:ext cx="1164658" cy="113578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1F67E4-EACB-4C8A-8F17-EE35FE730E4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94" y="1790300"/>
            <a:ext cx="1164658" cy="11357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1E6B53-499C-467C-9442-DCC29817887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753" y="3024806"/>
            <a:ext cx="1164657" cy="113578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74E1D-EB77-4638-895B-C3C09BAF316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94" y="3004345"/>
            <a:ext cx="1036991" cy="123450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D692D1-B090-4C88-94DF-54FC1E3703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70" y="4541208"/>
            <a:ext cx="1452100" cy="158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4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84301-1928-27C9-398D-B86E6B2A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D585A62-F413-90CD-535E-5FA45FABD8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CDDC1C2-5E0F-D996-5D81-0C8BFD9F4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6022"/>
            <a:ext cx="764413" cy="764413"/>
          </a:xfrm>
          <a:prstGeom prst="rect">
            <a:avLst/>
          </a:prstGeom>
        </p:spPr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9BF65DC2-192F-1382-3263-C44D140E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Le sucre">
            <a:hlinkClick r:id="" action="ppaction://media"/>
            <a:extLst>
              <a:ext uri="{FF2B5EF4-FFF2-40B4-BE49-F238E27FC236}">
                <a16:creationId xmlns:a16="http://schemas.microsoft.com/office/drawing/2014/main" id="{E36694D7-42B5-4AD0-B15A-27F6D847F5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580" y="1904418"/>
            <a:ext cx="7077600" cy="398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CD2BC-8BF9-A701-35CA-8880952B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4B8F9-8008-BC27-1B9A-885BF2BAB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F4B92D0-BD6E-E4A8-35A2-F362C4D7EC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>
                <a:solidFill>
                  <a:srgbClr val="424D7B"/>
                </a:solidFill>
              </a:rPr>
              <a:t> sucre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D15E47-0E5E-C6C0-FE42-0781D308BE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F89EA-BACB-481F-9A12-6E25E74C48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10" y="2495349"/>
            <a:ext cx="1703672" cy="186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1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/>
              <a:t> </a:t>
            </a:r>
            <a:endParaRPr lang="fr-MA" sz="135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CF6DF5-C504-6704-16AF-D9514D00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79F1E73D-4908-8DCC-0111-652C35E4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EE3961-C2EB-6320-ACBB-A55D55623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 uniforme">
            <a:hlinkClick r:id="" action="ppaction://media"/>
            <a:extLst>
              <a:ext uri="{FF2B5EF4-FFF2-40B4-BE49-F238E27FC236}">
                <a16:creationId xmlns:a16="http://schemas.microsoft.com/office/drawing/2014/main" id="{6A580B26-6DDF-4D2F-813C-02F96694094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8318" y="1982857"/>
            <a:ext cx="6984583" cy="3928631"/>
          </a:xfrm>
        </p:spPr>
      </p:pic>
    </p:spTree>
    <p:extLst>
      <p:ext uri="{BB962C8B-B14F-4D97-AF65-F5344CB8AC3E}">
        <p14:creationId xmlns:p14="http://schemas.microsoft.com/office/powerpoint/2010/main" val="40050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1" y="3031958"/>
            <a:ext cx="4032984" cy="870146"/>
          </a:xfrm>
        </p:spPr>
        <p:txBody>
          <a:bodyPr/>
          <a:lstStyle/>
          <a:p>
            <a:r>
              <a:rPr lang="fr-FR" dirty="0"/>
              <a:t>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Un </a:t>
            </a:r>
            <a:r>
              <a:rPr lang="fr-FR" dirty="0"/>
              <a:t>uniforme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89B38D-ADD1-24B9-2E3C-11B73278A7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1F67E4-EACB-4C8A-8F17-EE35FE730E4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164" y="2406376"/>
            <a:ext cx="2165684" cy="18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7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/>
              <a:t> </a:t>
            </a:r>
            <a:endParaRPr lang="fr-MA" sz="135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45A9CF9-FA36-A9A5-E67A-CA686630E7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C1E633EE-8D99-A8EA-6B9C-4A09508AA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87BCA6-D84A-9547-D15B-8A4DD753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e jupe">
            <a:hlinkClick r:id="" action="ppaction://media"/>
            <a:extLst>
              <a:ext uri="{FF2B5EF4-FFF2-40B4-BE49-F238E27FC236}">
                <a16:creationId xmlns:a16="http://schemas.microsoft.com/office/drawing/2014/main" id="{4B160D64-13EF-47E8-99B7-F4DACCE46D1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276" y="1982857"/>
            <a:ext cx="7013459" cy="3944873"/>
          </a:xfrm>
        </p:spPr>
      </p:pic>
    </p:spTree>
    <p:extLst>
      <p:ext uri="{BB962C8B-B14F-4D97-AF65-F5344CB8AC3E}">
        <p14:creationId xmlns:p14="http://schemas.microsoft.com/office/powerpoint/2010/main" val="304818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FD50F-DBFC-665F-5484-B6CC684D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AA259-7A2C-2687-B8F5-913E58B8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D4DE0979-B162-1DE0-5E62-BC5C7A7A37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67829" y="3240000"/>
            <a:ext cx="4314158" cy="662104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/>
              <a:t> jupe 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2DE93-47F2-C3A6-7F3A-89C206A0B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E6B53-499C-467C-9442-DCC29817887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16" y="2699284"/>
            <a:ext cx="1742172" cy="158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8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BBC0B8-BF4E-E1F6-342B-5BD9B899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9453470-31C3-4AA1-BBF6-7C90A3ED29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DB7EFF-5748-7E79-B698-189C84ABD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87550"/>
            <a:ext cx="764413" cy="764413"/>
          </a:xfrm>
          <a:prstGeom prst="rect">
            <a:avLst/>
          </a:prstGeom>
        </p:spPr>
      </p:pic>
      <p:pic>
        <p:nvPicPr>
          <p:cNvPr id="3" name="la lune">
            <a:hlinkClick r:id="" action="ppaction://media"/>
            <a:extLst>
              <a:ext uri="{FF2B5EF4-FFF2-40B4-BE49-F238E27FC236}">
                <a16:creationId xmlns:a16="http://schemas.microsoft.com/office/drawing/2014/main" id="{409578AE-FF85-4E3C-99F9-4A98BBB0A7C7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1555" y="1987103"/>
            <a:ext cx="6840000" cy="3847307"/>
          </a:xfrm>
        </p:spPr>
      </p:pic>
    </p:spTree>
    <p:extLst>
      <p:ext uri="{BB962C8B-B14F-4D97-AF65-F5344CB8AC3E}">
        <p14:creationId xmlns:p14="http://schemas.microsoft.com/office/powerpoint/2010/main" val="341329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La</a:t>
            </a:r>
            <a:r>
              <a:rPr lang="fr-FR" dirty="0"/>
              <a:t> lune 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630690-4018-8484-60D4-070D39A6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B74E1D-EB77-4638-895B-C3C09BAF316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14500"/>
            <a:ext cx="2065796" cy="18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/>
              <a:t> </a:t>
            </a:r>
            <a:endParaRPr lang="fr-MA" sz="135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CF6DF5-C504-6704-16AF-D9514D00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79F1E73D-4908-8DCC-0111-652C35E4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EE3961-C2EB-6320-ACBB-A55D55623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 jus">
            <a:hlinkClick r:id="" action="ppaction://media"/>
            <a:extLst>
              <a:ext uri="{FF2B5EF4-FFF2-40B4-BE49-F238E27FC236}">
                <a16:creationId xmlns:a16="http://schemas.microsoft.com/office/drawing/2014/main" id="{380B264C-D34D-44B1-90E5-CA45355B877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3816" y="1982857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3858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Un </a:t>
            </a:r>
            <a:r>
              <a:rPr lang="fr-FR" dirty="0"/>
              <a:t>jus 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630690-4018-8484-60D4-070D39A6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D23B35-82A3-49F3-A492-61A07DCCC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61" y="2147212"/>
            <a:ext cx="2606040" cy="284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00A2-0237-7A5A-CE97-D924C6531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AFBB9E27-6809-F743-E324-19CFC34C4921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1406" b="981"/>
          <a:stretch>
            <a:fillRect/>
          </a:stretch>
        </p:blipFill>
        <p:spPr>
          <a:xfrm>
            <a:off x="1449325" y="2045037"/>
            <a:ext cx="2228809" cy="3866874"/>
          </a:xfrm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8C9DCC8-B6CD-F168-0ED4-C685E19779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DC75E5-02ED-9842-9C51-FBBE54DA6D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961425"/>
            <a:ext cx="764413" cy="764413"/>
          </a:xfrm>
          <a:prstGeom prst="rect">
            <a:avLst/>
          </a:prstGeom>
        </p:spPr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E3DB7A6F-4CC5-6308-0D36-2618433E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FR_N1_P1_W4_S1_Recap_02">
            <a:hlinkClick r:id="" action="ppaction://media"/>
            <a:extLst>
              <a:ext uri="{FF2B5EF4-FFF2-40B4-BE49-F238E27FC236}">
                <a16:creationId xmlns:a16="http://schemas.microsoft.com/office/drawing/2014/main" id="{C9E89A10-B7D6-38A3-49BC-96440FDDF6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9046" t="1" r="28586" b="2216"/>
          <a:stretch>
            <a:fillRect/>
          </a:stretch>
        </p:blipFill>
        <p:spPr>
          <a:xfrm>
            <a:off x="4458653" y="1590243"/>
            <a:ext cx="3231932" cy="419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7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728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Le sucre – Un uniforme – Une jupe – La lune – Un jus.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203" y="4626079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sucre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19184" y="4626079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uniforme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05132" y="4626079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jupe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20930" y="4626079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/>
              <a:t> lune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2" y="544755"/>
            <a:ext cx="1152244" cy="1072989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6940930" y="46260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jus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FBF89EA-BACB-481F-9A12-6E25E74C48B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03" y="2852581"/>
            <a:ext cx="995086" cy="117274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1F67E4-EACB-4C8A-8F17-EE35FE730E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31" y="2878208"/>
            <a:ext cx="995086" cy="117274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1E6B53-499C-467C-9442-DCC29817887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84" y="2878207"/>
            <a:ext cx="1007558" cy="117274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5B74E1D-EB77-4638-895B-C3C09BAF316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54" y="2878207"/>
            <a:ext cx="1108735" cy="126102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846CB3-ECC7-4F12-BF27-D5F9C5025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686" y="2828707"/>
            <a:ext cx="1244619" cy="136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jupe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8BE5F2B-E877-31F9-6E73-217C7E1C4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199D3-B357-8DA5-B370-3596C73D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6E01A8-23FA-FF68-C739-2F7FCC84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0561" y="4533385"/>
            <a:ext cx="452093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1F67E4-EACB-4C8A-8F17-EE35FE730E4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192" y="2425566"/>
            <a:ext cx="1365174" cy="13779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1E6B53-499C-467C-9442-DCC29817887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607" y="2425566"/>
            <a:ext cx="1365173" cy="150004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502A96-8546-433C-8ED6-17C52741765A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14" y="2425566"/>
            <a:ext cx="1365174" cy="137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18CE-7477-3E10-4A88-C4C423621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397F6ED-70CE-4DCC-9930-131F4158E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usine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88A16C-E866-1D30-ED4D-7822CBAFD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58D870DF-3EB0-30C9-95E2-BCBDDDDB6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218" y="4480122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7FB6A1-6264-D942-5703-22AA6228D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5174" y="4480122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0EE6D9-75E5-3618-6503-7F36DFA71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7228" y="4480122"/>
            <a:ext cx="452093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12" y="2723250"/>
            <a:ext cx="1467768" cy="163699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5CEC55-DF60-454B-9F6D-E6B5E6AD163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33" y="2679441"/>
            <a:ext cx="1467767" cy="163699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82BEC2-6BDB-425B-B9C3-336A8A6FFD0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540" y="2723250"/>
            <a:ext cx="1467766" cy="159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4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923A1-0EED-470B-7557-E3FCE206D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01850AE-9D75-7C43-595A-9FB05529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classe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7A79CC-1294-1BD6-7BD4-1A2E131AB4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1AB3C41B-A3B9-44B1-85D2-E3D1EDC1F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194" y="4472959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FCFEE2-663A-B222-D4C4-229C4C005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0838" y="4472959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264D0C-EA17-9F97-7D8B-31DB1FACD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9646" y="4472959"/>
            <a:ext cx="452093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634" y="2482772"/>
            <a:ext cx="1309366" cy="141541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BF89EA-BACB-481F-9A12-6E25E74C48BE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046" y="2419598"/>
            <a:ext cx="1217915" cy="14154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6F13D7-3AF8-46A9-BB04-312294441B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98" y="2482772"/>
            <a:ext cx="1295312" cy="141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8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2F821DC-B937-C71C-B0B0-64A2929E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5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EA5AE726-A95F-6406-75FA-F0F5EA6946C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6131EF-05E6-CCE8-5F72-39B198F32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12184F-ABBF-1408-4790-23482FF1B0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5CEC55-DF60-454B-9F6D-E6B5E6AD16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8" y="2425566"/>
            <a:ext cx="1699352" cy="175039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2502A96-8546-433C-8ED6-17C52741765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11" y="2425566"/>
            <a:ext cx="1699352" cy="160795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62B3B3-777E-4314-AB12-0CECAA526D9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45" y="2541069"/>
            <a:ext cx="1587216" cy="15569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74E1D-EB77-4638-895B-C3C09BAF316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000" y="2494791"/>
            <a:ext cx="1699352" cy="15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B74E1D-EB77-4638-895B-C3C09BAF316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97" y="2681078"/>
            <a:ext cx="1629257" cy="15220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866" y="2681078"/>
            <a:ext cx="1629257" cy="16021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502A96-8546-433C-8ED6-17C52741765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063" y="2655729"/>
            <a:ext cx="1979527" cy="162865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9767A5-D3B9-435D-8599-7B3B1C4CBFD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63" y="2655729"/>
            <a:ext cx="1773155" cy="157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1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2E19DA-3542-406B-AD39-6E5FEA4A70D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38" y="2696021"/>
            <a:ext cx="1738382" cy="146595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5CEC55-DF60-454B-9F6D-E6B5E6AD163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696021"/>
            <a:ext cx="1738382" cy="17387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502A96-8546-433C-8ED6-17C52741765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871" y="2696021"/>
            <a:ext cx="1941030" cy="17387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56" y="2656607"/>
            <a:ext cx="1738382" cy="173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5CEC55-DF60-454B-9F6D-E6B5E6AD16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78" y="2653415"/>
            <a:ext cx="1843518" cy="15304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032CF7-14D7-4D9F-9AFA-9D7A844EE4A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505" y="2653416"/>
            <a:ext cx="1731179" cy="165400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B74E1D-EB77-4638-895B-C3C09BAF316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703" y="2770906"/>
            <a:ext cx="1731180" cy="140695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6A9CE87-1453-4EE3-9C6C-6E4D8D92275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084" y="2758465"/>
            <a:ext cx="1701071" cy="14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1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3DCA-AF27-D1AF-C038-5E1BA4CC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3E62C-D467-9FCC-E55E-43841D9D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un jeu. Qu’est-ce qu’on dit : un jupe ou une jupe ? 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1570EC-1EA7-3330-6409-DE2F726D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6546B5DE-E8D5-02DA-5BD1-AEF855709CAA}"/>
              </a:ext>
            </a:extLst>
          </p:cNvPr>
          <p:cNvSpPr txBox="1">
            <a:spLocks/>
          </p:cNvSpPr>
          <p:nvPr/>
        </p:nvSpPr>
        <p:spPr>
          <a:xfrm>
            <a:off x="1095466" y="4217647"/>
            <a:ext cx="6585196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           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jupe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1E6B53-499C-467C-9442-DCC29817887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2387066"/>
            <a:ext cx="1357162" cy="167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50B3A-30BE-6639-F78E-479EEAE87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17EB0-58DF-888F-C73B-74EBE397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une jupe.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722BDF-3DD1-6B00-0E70-57380A7C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586E6589-180B-B97D-4B81-E673097029C3}"/>
              </a:ext>
            </a:extLst>
          </p:cNvPr>
          <p:cNvSpPr txBox="1">
            <a:spLocks/>
          </p:cNvSpPr>
          <p:nvPr/>
        </p:nvSpPr>
        <p:spPr>
          <a:xfrm>
            <a:off x="2135991" y="4217647"/>
            <a:ext cx="5250390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jupe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41D49A-7323-401A-A7D4-13AB71C8CC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2387066"/>
            <a:ext cx="1357162" cy="167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1909-9D47-4F0D-4AE9-D0B8D848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43C41-9A96-993F-2FE1-A0BD5FE4C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52677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dit : un uniforme ou une uniforme ? 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B904A-ECCD-4E97-0D85-9D52405DA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6E682C3-15D6-9988-F4D2-9E9D97B4F84F}"/>
              </a:ext>
            </a:extLst>
          </p:cNvPr>
          <p:cNvSpPr txBox="1">
            <a:spLocks/>
          </p:cNvSpPr>
          <p:nvPr/>
        </p:nvSpPr>
        <p:spPr>
          <a:xfrm>
            <a:off x="1045661" y="4417387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</a:t>
            </a:r>
            <a:r>
              <a:rPr lang="fr-MA" sz="4000" dirty="0">
                <a:latin typeface="Dosis SemiBold" pitchFamily="2" charset="0"/>
              </a:rPr>
              <a:t>            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uniforme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1F67E4-EACB-4C8A-8F17-EE35FE730E4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04" y="2440613"/>
            <a:ext cx="1520792" cy="165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8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63AC9-2F32-1F25-727C-93432E70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BC384-90A9-5838-8D70-877AF89BC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 uniforme.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FE6041-A821-BE77-3547-C61E8A517F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5ED36846-CA2B-2CAB-4FBD-65777778BC32}"/>
              </a:ext>
            </a:extLst>
          </p:cNvPr>
          <p:cNvSpPr txBox="1">
            <a:spLocks/>
          </p:cNvSpPr>
          <p:nvPr/>
        </p:nvSpPr>
        <p:spPr>
          <a:xfrm>
            <a:off x="541165" y="4421348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 algn="ctr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uniforme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05217-7B60-47F4-8C91-C78FC1CEF00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04" y="2440613"/>
            <a:ext cx="1520792" cy="165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E7B5E4-F86A-0B30-6385-6B553F300F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latin typeface="Dosis Light" pitchFamily="2" charset="0"/>
              </a:rPr>
              <a:t>Une classe – La 1</a:t>
            </a:r>
            <a:r>
              <a:rPr lang="fr-FR" baseline="30000" dirty="0">
                <a:latin typeface="Dosis Light" pitchFamily="2" charset="0"/>
              </a:rPr>
              <a:t>er</a:t>
            </a:r>
            <a:r>
              <a:rPr lang="fr-FR" dirty="0">
                <a:latin typeface="Dosis Light" pitchFamily="2" charset="0"/>
              </a:rPr>
              <a:t> année – La 2</a:t>
            </a:r>
            <a:r>
              <a:rPr lang="fr-FR" baseline="30000" dirty="0">
                <a:latin typeface="Dosis Light" pitchFamily="2" charset="0"/>
              </a:rPr>
              <a:t>e</a:t>
            </a:r>
            <a:r>
              <a:rPr lang="fr-FR" dirty="0">
                <a:latin typeface="Dosis Light" pitchFamily="2" charset="0"/>
              </a:rPr>
              <a:t> année – Une usine</a:t>
            </a:r>
            <a:endParaRPr lang="fr-FR" dirty="0">
              <a:latin typeface="Dosis" pitchFamily="2" charset="0"/>
            </a:endParaRPr>
          </a:p>
          <a:p>
            <a:r>
              <a:rPr lang="fr-FR" dirty="0">
                <a:latin typeface="Dosis" pitchFamily="2" charset="0"/>
              </a:rPr>
              <a:t>Le sucre – Un uniforme – Une jupe – La lune – Un jus</a:t>
            </a:r>
            <a:endParaRPr lang="fr-FR" dirty="0"/>
          </a:p>
          <a:p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4D7FB73-9E21-C826-67E1-9C208C5C6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20F4E9D-DE11-D7F9-592C-EA95B88ED6AD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565C98-298C-703E-A687-2584F4EA32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82C889-7075-DE52-B598-4D08A30604C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6DB593D-638D-BE4A-177E-0BB9EC61F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BE8B51-B77B-754D-5E06-7AABA4A5ED96}"/>
              </a:ext>
            </a:extLst>
          </p:cNvPr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Exploitation du vocabulaire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458BC740-ED6E-AB85-F4B6-3AB8FDEAE71C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Description de la scène.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2C464-3FE8-12A4-4305-BDBC9A2458C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96F3A9-29BE-88C0-79A1-0AB7BE03478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CB4BF4-016E-63DA-042D-19180C76C9E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9A9D5B3-7C99-1D3B-F206-38052D9B8CD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9E7B8EDB-B048-3631-F529-FAED245680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3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cette scène pendant 30 secondes. Il y a des images déjà vues aujourd’hui.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249FD-0899-44DA-8600-61F0E59DE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797" y="1935063"/>
            <a:ext cx="6250406" cy="416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88FB-A6A3-F74B-ADBD-72630757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170AAC7-6ED3-3A7B-9EF9-850B4ECD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Majd va nous montrer comment décrire l’image.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C39E03-07B8-AFDD-B036-77C21219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377E3-8CBE-94D0-31A7-B16F9EAC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185"/>
          <a:stretch>
            <a:fillRect/>
          </a:stretch>
        </p:blipFill>
        <p:spPr>
          <a:xfrm>
            <a:off x="563090" y="2054610"/>
            <a:ext cx="2069751" cy="42537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F5FEC5-67A0-4933-AAE1-F2C40CF9D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457" y="2295241"/>
            <a:ext cx="5240085" cy="349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e vais vous dire....">
            <a:hlinkClick r:id="" action="ppaction://media"/>
            <a:extLst>
              <a:ext uri="{FF2B5EF4-FFF2-40B4-BE49-F238E27FC236}">
                <a16:creationId xmlns:a16="http://schemas.microsoft.com/office/drawing/2014/main" id="{072DB354-8DC0-9681-2878-1F8C3193CB4F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" b="873"/>
          <a:stretch>
            <a:fillRect/>
          </a:stretch>
        </p:blipFill>
        <p:spPr>
          <a:xfrm>
            <a:off x="590433" y="2352373"/>
            <a:ext cx="2128010" cy="3749627"/>
          </a:xfrm>
        </p:spPr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156B59-90AB-469B-8AAC-A61365308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5707" y="2218239"/>
            <a:ext cx="5240085" cy="349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8" name="Scene couloir de l’école (1)">
            <a:hlinkClick r:id="" action="ppaction://media"/>
            <a:extLst>
              <a:ext uri="{FF2B5EF4-FFF2-40B4-BE49-F238E27FC236}">
                <a16:creationId xmlns:a16="http://schemas.microsoft.com/office/drawing/2014/main" id="{38547E42-4ADD-412F-9094-F9B25086E5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06300" y="1510105"/>
            <a:ext cx="6091830" cy="454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5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B371E-C475-2C7A-8B51-373B6F6C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B0E43A-C6B8-6BB3-290D-2EE1311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Soyez attentifs. Majd va décrire la scène une deuxième fois.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D4A5F-69F5-59C6-4745-650DC450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878DBB-2419-098E-D933-AC2B45AE83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056"/>
          <a:stretch>
            <a:fillRect/>
          </a:stretch>
        </p:blipFill>
        <p:spPr>
          <a:xfrm>
            <a:off x="770815" y="2052998"/>
            <a:ext cx="1972386" cy="42553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EA2A05-A806-48A4-9C03-03782CE88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703" y="2247115"/>
            <a:ext cx="5240085" cy="349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4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A4FA-E66D-710D-9B83-0A90DA58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A81E37B-CF0D-5F95-7A20-CA2EACB77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90181960-4F4E-AC4C-F11C-BE808DE9C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65DCC9C-9FC3-9E3B-0FB2-B01E14B74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777" y="6036597"/>
            <a:ext cx="764413" cy="764413"/>
          </a:xfrm>
          <a:prstGeom prst="rect">
            <a:avLst/>
          </a:prstGeom>
        </p:spPr>
      </p:pic>
      <p:pic>
        <p:nvPicPr>
          <p:cNvPr id="2" name="Scene couloir de l’école (1)">
            <a:hlinkClick r:id="" action="ppaction://media"/>
            <a:extLst>
              <a:ext uri="{FF2B5EF4-FFF2-40B4-BE49-F238E27FC236}">
                <a16:creationId xmlns:a16="http://schemas.microsoft.com/office/drawing/2014/main" id="{C0EABB49-DC44-4EF2-89B0-1BBE59E37C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92000" y="1548883"/>
            <a:ext cx="5776087" cy="43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0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5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25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à vous maintenant. Qui veut passer au tableau pour décrire l’image comme Majd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2D2447-4CBC-40BC-9A4A-C15F2529E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193" y="1985339"/>
            <a:ext cx="5632750" cy="375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348837-06FC-20C7-2448-5D26A9809D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>
                <a:latin typeface="Dosis Light" pitchFamily="2" charset="0"/>
              </a:rPr>
              <a:t>Une classe – La 1</a:t>
            </a:r>
            <a:r>
              <a:rPr lang="fr-FR" baseline="30000" dirty="0">
                <a:latin typeface="Dosis Light" pitchFamily="2" charset="0"/>
              </a:rPr>
              <a:t>re</a:t>
            </a:r>
            <a:r>
              <a:rPr lang="fr-FR" dirty="0">
                <a:latin typeface="Dosis Light" pitchFamily="2" charset="0"/>
              </a:rPr>
              <a:t> année – La 2</a:t>
            </a:r>
            <a:r>
              <a:rPr lang="fr-FR" baseline="30000" dirty="0">
                <a:latin typeface="Dosis Light" pitchFamily="2" charset="0"/>
              </a:rPr>
              <a:t>e</a:t>
            </a:r>
            <a:r>
              <a:rPr lang="fr-FR" dirty="0">
                <a:latin typeface="Dosis Light" pitchFamily="2" charset="0"/>
              </a:rPr>
              <a:t> année – Une usine</a:t>
            </a:r>
            <a:endParaRPr lang="fr-FR" dirty="0">
              <a:latin typeface="Dosis" pitchFamily="2" charset="0"/>
            </a:endParaRPr>
          </a:p>
          <a:p>
            <a:r>
              <a:rPr lang="fr-FR" dirty="0">
                <a:latin typeface="Dosis" pitchFamily="2" charset="0"/>
              </a:rPr>
              <a:t>Le sucre – Un uniforme – Une jupe – La lune – Un jus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1ADB3A8-250D-B12A-907C-1F4AEC6A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219EF3-FAFC-C272-3E29-BCFE229D724E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65A14D-ECF1-00DF-AFC1-F7081B9B2D4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EC042A-639C-E451-E946-B8F4523236C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5EBE78-D46A-6E44-3FB8-10586136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6678453A-AD05-E2D8-8A59-9D3EBD738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4302"/>
            <a:ext cx="540000" cy="540000"/>
          </a:xfr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173B536-B8DF-23E8-A9DB-4991994579D5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Activités de vocabulaire  sur livret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C4740DC-4B2E-9601-955B-47C4EE658483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9F1EA2-0FF3-BC49-0465-B8FFEA99166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FBFCA3-7A74-ACA7-A0E8-4BC244E28EC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AF07F2-B380-DDE0-17A3-9ACC8384139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BA2D7C9B-1769-5D14-C2CC-A63129C03C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89D9BB6-3A23-B5B6-8422-5A9EE92B39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3657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0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2BC5C2-973C-0C3D-E2A0-342AE7DEC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090" y="1598494"/>
            <a:ext cx="3269199" cy="49195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22.  Vous allez faire cette activité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A1266F-ED95-4980-B5EE-9EF571CA8129}"/>
              </a:ext>
            </a:extLst>
          </p:cNvPr>
          <p:cNvSpPr/>
          <p:nvPr/>
        </p:nvSpPr>
        <p:spPr>
          <a:xfrm>
            <a:off x="2872045" y="2021801"/>
            <a:ext cx="2998243" cy="42686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8" t="5474" r="5597" b="20702"/>
          <a:stretch>
            <a:fillRect/>
          </a:stretch>
        </p:blipFill>
        <p:spPr>
          <a:xfrm>
            <a:off x="2972353" y="2626297"/>
            <a:ext cx="3171248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5784" y="2002055"/>
            <a:ext cx="2345659" cy="374605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B9F8C9D1-5D45-1D73-64F1-35EF3B2A2E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935"/>
          <a:stretch>
            <a:fillRect/>
          </a:stretch>
        </p:blipFill>
        <p:spPr>
          <a:xfrm>
            <a:off x="2469660" y="2079057"/>
            <a:ext cx="2063840" cy="3561347"/>
          </a:xfrm>
          <a:prstGeom prst="rect">
            <a:avLst/>
          </a:prstGeom>
        </p:spPr>
      </p:pic>
      <p:pic>
        <p:nvPicPr>
          <p:cNvPr id="3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A621FD-8116-A62D-FE27-BD2461475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62801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6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13058</TotalTime>
  <Words>777</Words>
  <Application>Microsoft Office PowerPoint</Application>
  <PresentationFormat>Affichage à l'écran (4:3)</PresentationFormat>
  <Paragraphs>132</Paragraphs>
  <Slides>57</Slides>
  <Notes>2</Notes>
  <HiddenSlides>0</HiddenSlides>
  <MMClips>22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4" baseType="lpstr">
      <vt:lpstr>Wingdings</vt:lpstr>
      <vt:lpstr>Dosis ExtraBold</vt:lpstr>
      <vt:lpstr>Aptos</vt:lpstr>
      <vt:lpstr>Dosis</vt:lpstr>
      <vt:lpstr>Dosis SemiBold</vt:lpstr>
      <vt:lpstr>Aptos Display</vt:lpstr>
      <vt:lpstr>Dosis Medium</vt:lpstr>
      <vt:lpstr>Arial</vt:lpstr>
      <vt:lpstr>Mistral</vt:lpstr>
      <vt:lpstr>Calibri</vt:lpstr>
      <vt:lpstr>Dosis Light</vt:lpstr>
      <vt:lpstr>2_Conception personnalisée</vt:lpstr>
      <vt:lpstr>00_Env-Enseignant</vt:lpstr>
      <vt:lpstr>02_New Voc_01-Présentation</vt:lpstr>
      <vt:lpstr>3_New Voc_01-Exploitation</vt:lpstr>
      <vt:lpstr>4_New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</vt:lpstr>
      <vt:lpstr>Bonjour les enfants !  La leçon de français commence maintenant. Soyez attentifs.</vt:lpstr>
      <vt:lpstr>Lecture de la vidéo.</vt:lpstr>
      <vt:lpstr>Il y a des noms masculins et des noms féminins.  « uniforme » est un nom masculin. « jupe » est un nom féminin. 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 Une classe – La 1re année – La 2e année – Une usine.</vt:lpstr>
      <vt:lpstr>Maintenant, on va apprendre d’autres mots avec Majd.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 Le sucre – Un uniforme – Une jupe – La lune – Un jus.</vt:lpstr>
      <vt:lpstr>Prenez vos ardoises.</vt:lpstr>
      <vt:lpstr>Ecrivez le numéro du mot « jupe ».</vt:lpstr>
      <vt:lpstr>Ecrivez le numéro du mot « usine ».</vt:lpstr>
      <vt:lpstr>Ecrivez le numéro du mot « classe ».</vt:lpstr>
      <vt:lpstr>Rangez vos ardoises.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Maintenant, on va faire un jeu. Qu’est-ce qu’on dit : un jupe ou une jupe ?  Levez la main.  </vt:lpstr>
      <vt:lpstr>On dit une jupe.</vt:lpstr>
      <vt:lpstr>Qu’est-ce qu’on dit : un uniforme ou une uniforme ?  Levez la main.  </vt:lpstr>
      <vt:lpstr>On dit un uniforme. </vt:lpstr>
      <vt:lpstr>Plan de la séance</vt:lpstr>
      <vt:lpstr>Observez cette scène pendant 30 secondes. Il y a des images déjà vues aujourd’hui. </vt:lpstr>
      <vt:lpstr>Majd va nous montrer comment décrire l’image. Soyez attentifs.</vt:lpstr>
      <vt:lpstr>Lecture de la vidéo.</vt:lpstr>
      <vt:lpstr>Lecture de la vidéo.</vt:lpstr>
      <vt:lpstr>Soyez attentifs. Majd va décrire la scène une deuxième fois. </vt:lpstr>
      <vt:lpstr>Lecture de la vidéo.</vt:lpstr>
      <vt:lpstr>C’est à vous maintenant. Qui veut passer au tableau pour décrire l’image comme Majd ? </vt:lpstr>
      <vt:lpstr>Plan de la séance</vt:lpstr>
      <vt:lpstr>Ouvrez le livret à la page 22.  Vous allez faire cette activité avec votre camarade. </vt:lpstr>
      <vt:lpstr>À tour de rôle : l’un montre une image, l’autre dit le mot. Je passe entre les rangs pour vous aider.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117</cp:revision>
  <cp:lastPrinted>2025-08-13T10:11:39Z</cp:lastPrinted>
  <dcterms:created xsi:type="dcterms:W3CDTF">2025-08-01T12:31:49Z</dcterms:created>
  <dcterms:modified xsi:type="dcterms:W3CDTF">2025-11-18T19:37:58Z</dcterms:modified>
</cp:coreProperties>
</file>