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4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5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6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17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8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96"/>
  </p:notesMasterIdLst>
  <p:handoutMasterIdLst>
    <p:handoutMasterId r:id="rId97"/>
  </p:handoutMasterIdLst>
  <p:sldIdLst>
    <p:sldId id="2147482627" r:id="rId20"/>
    <p:sldId id="2147482631" r:id="rId21"/>
    <p:sldId id="2147482632" r:id="rId22"/>
    <p:sldId id="2147482469" r:id="rId23"/>
    <p:sldId id="2147482516" r:id="rId24"/>
    <p:sldId id="2147482633" r:id="rId25"/>
    <p:sldId id="2147482691" r:id="rId26"/>
    <p:sldId id="2147482445" r:id="rId27"/>
    <p:sldId id="2147482713" r:id="rId28"/>
    <p:sldId id="2147482453" r:id="rId29"/>
    <p:sldId id="2147482626" r:id="rId30"/>
    <p:sldId id="2147482706" r:id="rId31"/>
    <p:sldId id="2147482509" r:id="rId32"/>
    <p:sldId id="2147482457" r:id="rId33"/>
    <p:sldId id="2147482459" r:id="rId34"/>
    <p:sldId id="2147482694" r:id="rId35"/>
    <p:sldId id="2147482551" r:id="rId36"/>
    <p:sldId id="2147482585" r:id="rId37"/>
    <p:sldId id="2147482586" r:id="rId38"/>
    <p:sldId id="2147482466" r:id="rId39"/>
    <p:sldId id="2147482552" r:id="rId40"/>
    <p:sldId id="2147482587" r:id="rId41"/>
    <p:sldId id="2147482588" r:id="rId42"/>
    <p:sldId id="2147482589" r:id="rId43"/>
    <p:sldId id="2147482590" r:id="rId44"/>
    <p:sldId id="2147482591" r:id="rId45"/>
    <p:sldId id="2147482592" r:id="rId46"/>
    <p:sldId id="2147482708" r:id="rId47"/>
    <p:sldId id="2147482593" r:id="rId48"/>
    <p:sldId id="2147482594" r:id="rId49"/>
    <p:sldId id="2147482695" r:id="rId50"/>
    <p:sldId id="2147482452" r:id="rId51"/>
    <p:sldId id="2147482595" r:id="rId52"/>
    <p:sldId id="2147482596" r:id="rId53"/>
    <p:sldId id="2147482597" r:id="rId54"/>
    <p:sldId id="2147482598" r:id="rId55"/>
    <p:sldId id="2147482709" r:id="rId56"/>
    <p:sldId id="2147482714" r:id="rId57"/>
    <p:sldId id="2147482599" r:id="rId58"/>
    <p:sldId id="2147482600" r:id="rId59"/>
    <p:sldId id="2147482601" r:id="rId60"/>
    <p:sldId id="2147482602" r:id="rId61"/>
    <p:sldId id="2147482603" r:id="rId62"/>
    <p:sldId id="2147482604" r:id="rId63"/>
    <p:sldId id="2147482606" r:id="rId64"/>
    <p:sldId id="2147482573" r:id="rId65"/>
    <p:sldId id="2147482715" r:id="rId66"/>
    <p:sldId id="2147482716" r:id="rId67"/>
    <p:sldId id="2147482717" r:id="rId68"/>
    <p:sldId id="2147482718" r:id="rId69"/>
    <p:sldId id="2147482719" r:id="rId70"/>
    <p:sldId id="2147482720" r:id="rId71"/>
    <p:sldId id="2147482721" r:id="rId72"/>
    <p:sldId id="2147482722" r:id="rId73"/>
    <p:sldId id="2147482484" r:id="rId74"/>
    <p:sldId id="2147482607" r:id="rId75"/>
    <p:sldId id="2147482608" r:id="rId76"/>
    <p:sldId id="2147482710" r:id="rId77"/>
    <p:sldId id="2147482711" r:id="rId78"/>
    <p:sldId id="2147482609" r:id="rId79"/>
    <p:sldId id="2147482610" r:id="rId80"/>
    <p:sldId id="2147482611" r:id="rId81"/>
    <p:sldId id="2147482612" r:id="rId82"/>
    <p:sldId id="2147482613" r:id="rId83"/>
    <p:sldId id="2147482614" r:id="rId84"/>
    <p:sldId id="2147482616" r:id="rId85"/>
    <p:sldId id="2147482712" r:id="rId86"/>
    <p:sldId id="2147482621" r:id="rId87"/>
    <p:sldId id="2147482617" r:id="rId88"/>
    <p:sldId id="2147482704" r:id="rId89"/>
    <p:sldId id="2147482625" r:id="rId90"/>
    <p:sldId id="2147482580" r:id="rId91"/>
    <p:sldId id="2147482624" r:id="rId92"/>
    <p:sldId id="2147482705" r:id="rId93"/>
    <p:sldId id="2147482646" r:id="rId94"/>
    <p:sldId id="2147482634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4" autoAdjust="0"/>
    <p:restoredTop sz="94694"/>
  </p:normalViewPr>
  <p:slideViewPr>
    <p:cSldViewPr snapToGrid="0">
      <p:cViewPr varScale="1">
        <p:scale>
          <a:sx n="71" d="100"/>
          <a:sy n="71" d="100"/>
        </p:scale>
        <p:origin x="898" y="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slide" Target="slides/slide72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94443-99F3-229C-6CD7-BA0F32DB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6287899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47.xml"/><Relationship Id="rId21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4.xml"/><Relationship Id="rId19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Relationship Id="rId22" Type="http://schemas.openxmlformats.org/officeDocument/2006/relationships/slideLayout" Target="../slideLayouts/slideLayout16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4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  <p:sldLayoutId id="2147483965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4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5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2.xml"/><Relationship Id="rId6" Type="http://schemas.openxmlformats.org/officeDocument/2006/relationships/image" Target="../media/image5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0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Relationship Id="rId9" Type="http://schemas.openxmlformats.org/officeDocument/2006/relationships/image" Target="../media/image4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0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Relationship Id="rId9" Type="http://schemas.openxmlformats.org/officeDocument/2006/relationships/image" Target="../media/image5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C98B7F-BF38-F802-A89C-A18DAC4C4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3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</a:rPr>
              <a:t>ينصح باعتماد صيغة </a:t>
            </a:r>
            <a:r>
              <a:rPr lang="ar-MA" sz="2400" b="1" dirty="0">
                <a:solidFill>
                  <a:srgbClr val="00ACA4"/>
                </a:solidFill>
              </a:rPr>
              <a:t>عرض الشرائح </a:t>
            </a:r>
            <a:r>
              <a:rPr lang="ar-MA" sz="2400" dirty="0">
                <a:solidFill>
                  <a:srgbClr val="00ACA4"/>
                </a:solidFill>
              </a:rPr>
              <a:t>(</a:t>
            </a:r>
            <a:r>
              <a:rPr lang="fr-MA" sz="2400" dirty="0">
                <a:solidFill>
                  <a:srgbClr val="00ACA4"/>
                </a:solidFill>
              </a:rPr>
              <a:t>mode diaporama</a:t>
            </a:r>
            <a:r>
              <a:rPr lang="ar-MA" sz="2400" b="1" dirty="0">
                <a:solidFill>
                  <a:srgbClr val="00ACA4"/>
                </a:solidFill>
              </a:rPr>
              <a:t>) </a:t>
            </a:r>
            <a:r>
              <a:rPr lang="ar-MA" sz="2400" b="1" dirty="0">
                <a:solidFill>
                  <a:srgbClr val="424D7B"/>
                </a:solidFill>
              </a:rPr>
              <a:t>أثناء تقديم الدرس في القسم بالنقر على أيقونة العرض كما هو موضح.</a:t>
            </a:r>
            <a:endParaRPr lang="fr-FR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9789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 (60)د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الصرف والتحويل .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استخراج واستنتاج  معلومات من النص.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3791060" y="3380220"/>
            <a:ext cx="2816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المغرب : حكاية شعب ومسيرة أمة".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اسم التفضيل.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بسيطة للتعبير عن حبهم  لوطنهم؛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 معلومات من نص "المغرب : حكاية شعب ومسيرة أمة".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اسم التفضيل وتوظيفه في إنتاجاتهم اللغوية.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1BD37E7-5062-EE5A-813F-781E56B47E59}"/>
              </a:ext>
            </a:extLst>
          </p:cNvPr>
          <p:cNvSpPr/>
          <p:nvPr/>
        </p:nvSpPr>
        <p:spPr>
          <a:xfrm>
            <a:off x="6348252" y="1506909"/>
            <a:ext cx="1800000" cy="131331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Image 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92E130-F6F2-3696-627D-47AED76283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60" y="2986477"/>
            <a:ext cx="1710067" cy="1313320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F5CCF5F6-FCA0-D267-7ABE-7F4E2E317B4C}"/>
              </a:ext>
            </a:extLst>
          </p:cNvPr>
          <p:cNvSpPr txBox="1">
            <a:spLocks/>
          </p:cNvSpPr>
          <p:nvPr/>
        </p:nvSpPr>
        <p:spPr>
          <a:xfrm>
            <a:off x="762895" y="1992225"/>
            <a:ext cx="5466945" cy="61200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 أَسْتَأْذِنَ لِأَخْذِ ٱلْكَلِمَةِ:  أَلْزَمُ مَكاني ثُمَّ أَرْفَعُ أُصْبُعي لِلْإجابَةِ.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254A9096-102B-144D-B02C-CED0F9878D28}"/>
              </a:ext>
            </a:extLst>
          </p:cNvPr>
          <p:cNvSpPr txBox="1">
            <a:spLocks/>
          </p:cNvSpPr>
          <p:nvPr/>
        </p:nvSpPr>
        <p:spPr>
          <a:xfrm>
            <a:off x="694944" y="3337136"/>
            <a:ext cx="4917916" cy="61200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2800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CE29A1E-F4A0-0127-8F5B-0F08F7016FA9}"/>
              </a:ext>
            </a:extLst>
          </p:cNvPr>
          <p:cNvSpPr txBox="1">
            <a:spLocks/>
          </p:cNvSpPr>
          <p:nvPr/>
        </p:nvSpPr>
        <p:spPr>
          <a:xfrm>
            <a:off x="716075" y="5065185"/>
            <a:ext cx="5560583" cy="61200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أُنْجِزُ واجِباتي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ٱلْمَنْزِلِيَّةَ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lang="ar-MA" sz="2800" dirty="0">
              <a:solidFill>
                <a:srgbClr val="424D7B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2704B1-987A-4F45-E099-450221DB57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353" y="4590874"/>
            <a:ext cx="1710067" cy="1260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 الكراسة والدفتر  واللوحة 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في حصة النشاط الاعتيادي  التعبير  عن حبكم للمغرب كتابيا.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340585-8B47-2D01-5853-175997F6B829}"/>
              </a:ext>
            </a:extLst>
          </p:cNvPr>
          <p:cNvSpPr txBox="1"/>
          <p:nvPr/>
        </p:nvSpPr>
        <p:spPr>
          <a:xfrm>
            <a:off x="1117600" y="2560677"/>
            <a:ext cx="6434437" cy="1940957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سَأُعَبِّرُ كِتابِيّاً عَنْ حُبّي لِلْمَغْرِبِ وَكَيْفَ أُجَسِّدُهُ في حَياتي.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315C4-13D1-50CE-AAD1-D5ACF9A8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22312-4D49-B1C5-9B9E-071C6BFC1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بإعادة قراءة  نص الحصة الماضية.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D59ABF-B5B5-0298-478F-594C1BFD03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EB2246-4FE5-0D24-0CF6-A70C81D97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A28EF3-81B7-AFF8-63CE-CC2E445AF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B130AD-A2D2-FD55-8108-14448FA618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60B2FC-4368-EB2B-63D3-919634DF5B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378F35-2D5F-F3BE-45A5-6D27A6D6B67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B58D63-DAF5-71A1-60AF-85D92926B5C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53C5B-901A-72E7-0B17-06434E15BA1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6B774-D4C6-EC20-816A-B07CD1A879F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F66E37-FEF9-40D6-EC48-0EFD95A17BF0}"/>
              </a:ext>
            </a:extLst>
          </p:cNvPr>
          <p:cNvSpPr txBox="1"/>
          <p:nvPr/>
        </p:nvSpPr>
        <p:spPr>
          <a:xfrm>
            <a:off x="401182" y="1584000"/>
            <a:ext cx="7973067" cy="500562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أَفْتَخِرُ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بِٱنْتِمائي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وَمَحَبَّتي لَهُ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تَقِفُ عِنْدَ ٱلْمَشاعِرِ فَقَطْ، 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بَلْ أُتَرْجِمُها في حَياتي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ٱلْمَدْرَسِيَّةِ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وَٱليَوْمِيَّةِ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أُرَدِّدُ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ٱلنَّشيدَ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ٱلْوَطَنِيَّ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بِكُلِّ فَخْرٍ وَحَماسٍ، مُدْرِكاً مَعانِيَهُ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ٱلْعَميقَةَ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تَغْرِسُ في نَفْسي قِيَمَ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ٱلْحُرِّيَّةِ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وَٱلْوَلاءِ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وَٱلإخْلاصِ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أَحْتَرِمُ ٱلْعَلَمَ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وَأُحافِظُ عَلَيْهِ نَظيفاً خَفّاقاً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ٱلسَّماءِ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رَمْزاً لِوَحْدَتِنا وَسِيادَتِنا. 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أُؤْمِنُ أَنَّ حُبَّ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يَتَجَسَّدُ  أَيْضاً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ٱلْدِّفاعِ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أَرْضِ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ثَقافَتِهِ وَهُوِيَّتِهِ، وَفي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ٱلْمُساهَمَةِ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نَظافَتِهِ وَنَمائِهِ.</a:t>
            </a:r>
          </a:p>
          <a:p>
            <a:pPr algn="just" rtl="1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لِذلِكَ، أَحْرِصُ عَلى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بِجِدٍّ في دُروسي وَواجِباتي لِأُصْبِحَ في ٱلْمُسْتَقْبَلِ مُواطِناً نافِعاً لِنَفْسي وَلِبَلَدي، وَلِأُسْهِمَ في تَنْمِيَتِهِ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وَٱزْدِهارِهِ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فَحُبِّي لِلْمَغْرِبِ عَهْد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 أَحْمِلُهُ في قَلْبي وَأُجَسِّدُهُ في أَعْمالي كُلَّ يَوْمٍ.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22473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اكتبوا   نصا على غرار النص السابق  للتعبير عن حبكم للمغرب.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25466D-D86C-F80C-B125-7BA968F1C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F53DF0-18D1-8ECD-4713-085CFEA7AC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472F8A-D7DE-BAB0-16EE-A5A128E9E5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099388-4158-37C5-C2E1-2ADD50C432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FCB25E-001A-E42C-1D9A-03B6A715DBD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CFEA3C-0E1F-5350-00D3-0C4241E6FE3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0DEB2-6564-6CBC-3018-FA6324BAA23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C65F7D-895E-DE90-793F-17DECFA88D7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68077C-1DFE-9D8C-B35D-4802E97FE2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E53B7F-38B6-3CF7-730C-A6C715F8F60F}"/>
              </a:ext>
            </a:extLst>
          </p:cNvPr>
          <p:cNvSpPr txBox="1"/>
          <p:nvPr/>
        </p:nvSpPr>
        <p:spPr>
          <a:xfrm>
            <a:off x="2077253" y="2784197"/>
            <a:ext cx="4989493" cy="173664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أُعَبِّرُ كِتابِيّاً عَنْ حُبّي لِلْمَغْرِبِ وَكَيْفَ أُجَسِّدُهُ في حَياتي.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EEC952-0512-91B0-3D25-1C2F07825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038C69-3D18-002D-538D-15EDC69D4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83E138-73D0-2F13-307E-9D187A6BC7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01767E-256B-053E-C5CE-F6E50E30E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5B63F8-EC70-93AF-0B94-DD3AA9894E8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7DE7A9-D452-6D50-60C8-4C61196AEF8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C9A23-4F41-CC90-E979-AF0031610B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98E26-22FA-3263-E01D-F28A8F8A85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BFCBE90-67AD-467A-9A43-BA25509D7B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BD55FBF-58D8-84F4-F03A-7973BF1FD3FD}"/>
              </a:ext>
            </a:extLst>
          </p:cNvPr>
          <p:cNvSpPr txBox="1"/>
          <p:nvPr/>
        </p:nvSpPr>
        <p:spPr>
          <a:xfrm>
            <a:off x="3021326" y="2764988"/>
            <a:ext cx="2967653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AB2448-7813-852C-C568-A60691F5E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CAEAC6-C60E-EF49-2586-E285BDD54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66170D-B86A-CCEE-E85E-77F5954DA8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C354B7-D8DF-5BDA-24F0-1AC4B60414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4BCF6B-F7BF-0B1B-82EB-37F09F3F1ED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0385A2-9246-1760-1D16-1EF8AB53159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9BE812-0EE1-364C-D293-F4A49BC045E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390B42-5A17-8E15-1644-507CF4F6444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75CE2FB-D809-D8AD-9100-F0850F4F40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D1D9FD-B793-4F01-0C42-6078DBABF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استخراج واستنتاج  معلومات من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المغرب : حكاية شعب ومسيرة أمة" 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له.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90FFDC-8F0D-E1D6-9360-FEDC20DEA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854" y="2438308"/>
            <a:ext cx="7681786" cy="2867494"/>
          </a:xfrm>
          <a:prstGeom prst="roundRect">
            <a:avLst>
              <a:gd name="adj" fmla="val 16667"/>
            </a:avLst>
          </a:prstGeom>
          <a:ln w="38100"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 أورد فيها كلمة " مقاومة أو قاوم "؟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E94C4F-A8D5-427D-5ED2-37823253F9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54" y="2438308"/>
            <a:ext cx="7681786" cy="2867494"/>
          </a:xfrm>
          <a:prstGeom prst="roundRect">
            <a:avLst>
              <a:gd name="adj" fmla="val 16667"/>
            </a:avLst>
          </a:prstGeom>
          <a:ln w="38100"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كراستكم  الصفحة -36-. من يقرأ النص مستحضرا ضوابط الطلاقة. (قراءتان)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F82DB0-0FE2-34B4-E34E-59210D239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6584" y="1584000"/>
            <a:ext cx="2580121" cy="3868251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FBBF53-0E24-FC1F-DDBA-8E5EFC3A3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9732" y="1727840"/>
            <a:ext cx="2580121" cy="4374160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C7D391-44E7-C811-FB5F-310EFEB2D3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345" y="1832475"/>
            <a:ext cx="2753746" cy="4487915"/>
          </a:xfrm>
          <a:prstGeom prst="rect">
            <a:avLst/>
          </a:prstGeom>
          <a:ln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بالفرق بين إستراتيجيتي استخراج  واستنتاج معلومات من نص؟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33ABE8-FB5D-1986-F97B-359483B2B6EE}"/>
              </a:ext>
            </a:extLst>
          </p:cNvPr>
          <p:cNvSpPr txBox="1"/>
          <p:nvPr/>
        </p:nvSpPr>
        <p:spPr>
          <a:xfrm>
            <a:off x="865376" y="270256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ٱسْتِخْراجِ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وَٱسْتِنْتاجِ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مِنَ نَصٍّ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AC684-482E-00CB-EBBF-EED68CF8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B9256-D60D-F6F3-2531-B1A8F649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28F8E3-9489-8489-5EE9-832EABBA86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5338C2-B65E-0047-F5AF-E8EFCD23A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769586-822F-7C8F-DEBC-066BAC8E3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6A6C9-42BD-3293-3A69-5416F2FE7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35E75A-E0D6-C414-E364-92DFA413C0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360C41-1836-7981-70E4-8292F84B94A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048080-A5E2-5C35-9799-BE7B9E00FAA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C0EE-5B36-B4EA-C592-409B3EEE0A8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E207DF-93EE-CC03-B092-E932BEE15C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2DCC9F-FED4-5B44-827B-8B59FB363CAA}"/>
              </a:ext>
            </a:extLst>
          </p:cNvPr>
          <p:cNvSpPr/>
          <p:nvPr/>
        </p:nvSpPr>
        <p:spPr>
          <a:xfrm>
            <a:off x="693597" y="2194560"/>
            <a:ext cx="7596963" cy="3794579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اِسْتِخْراجُ مَعلوماتٍ مِنْ نَصٍّ يَكونُ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بِٱلْبَحْثِ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مَعْلومَةٍ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وارِدَةٍ في ٱلنَّصِّ بِشَكْلٍ صَريحٍ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مَعلوماتٍ مِنْ نَصٍّ يَكونُ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بِٱسْتِنْتاجِ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مَعْلومَةٍ غَيْرِ وارِدَةٍ في ٱلنَّصِّ،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خِلالِ كَلِماتٍ أَوْ عِباراتٍ أَوْ إِشاراتٍ تَدُلُّ عَلَيْها في ٱلنَّصِّ. </a:t>
            </a:r>
          </a:p>
        </p:txBody>
      </p:sp>
    </p:spTree>
    <p:extLst>
      <p:ext uri="{BB962C8B-B14F-4D97-AF65-F5344CB8AC3E}">
        <p14:creationId xmlns:p14="http://schemas.microsoft.com/office/powerpoint/2010/main" val="314858766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E5C4D-0084-97C8-577D-13C5CA129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6A4B1-3D29-C6AE-2240-2DE0BD4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 لاستخراج معلومات من النص؟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351179-9CF8-12D3-A060-09509DB2D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32BFD-201B-F4BE-2B5A-38CB4142B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ADE6A0-25F8-591C-C302-4E66FD8FE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5B8411-04AB-30C7-285C-8F19892BD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1E0857-9167-C4C5-8FA6-EA41F8E8EB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1E6143-E6D7-D4F2-8811-72DB4B98524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F11CFF-7AEE-7D89-C3FB-CE0DBB73C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DBD55-FC81-3299-398F-E56BA818BCE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2C3067-F6C1-5149-BBA9-FF0604446D1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3533E6-C36E-9124-8EB0-D668C5E685F5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499642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502FE6D-B168-FCD2-01DA-4DE0EDC601D0}"/>
              </a:ext>
            </a:extLst>
          </p:cNvPr>
          <p:cNvSpPr/>
          <p:nvPr/>
        </p:nvSpPr>
        <p:spPr>
          <a:xfrm>
            <a:off x="652936" y="1913139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D8AA8-8ABB-2205-3AD3-657704BF6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3AB23-83AC-0670-C984-AD8635540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 لاستنتاج  معلومات غير واردة بشكل مباشر في النص؟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A0F20A-7ED2-F008-9FBB-330F42FB4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98393-0AFC-2352-235C-A63D7AFA94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645288-0ED6-B412-C064-BF90E4B1B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198273-40F0-F825-FC20-C468AC9A15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E19297-2B32-F1D5-E0C1-A6D6746ECE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1FC2D9-6D76-E204-C62A-1AA7F328FED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7AED5-66DA-72E1-FE62-A4377BE2C57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323D0F-E7DA-B976-AF76-39FCE9675F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2D38FF-1F1D-A19C-4ADE-B1D0C7B5B7C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524BB2-D73D-464B-E2C4-B4489BC54663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186683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2EB19EA-4B4C-AEB3-C746-582AEB418A83}"/>
              </a:ext>
            </a:extLst>
          </p:cNvPr>
          <p:cNvSpPr/>
          <p:nvPr/>
        </p:nvSpPr>
        <p:spPr>
          <a:xfrm>
            <a:off x="586287" y="1671804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 وَتَحْديدِ 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B90F-FBA7-32A0-2189-01250C82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F063E-C844-3AE4-05B9-429369A26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-40-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8C14DA-B074-F0B6-B44F-64E9E830D3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52DCEA-4999-49C3-FB88-48B393A9B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E193E-B9CD-5439-B080-1B94C41F53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9500CC-8AD4-6CF8-C2F3-56E80E1B08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3DD317-BF2D-3A29-7FC6-DF14D31630D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09A631-5E60-60E0-4F07-2FA998A3F93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2110F4-4541-D238-98B8-1D4997FC86D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FEC64-9D5A-3083-D405-94E7CD11D9C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1CA333-31A3-F9F6-48B5-7B39A5A83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6296" y="1584000"/>
            <a:ext cx="3452104" cy="488547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B7C13-2F21-51F8-2C6B-3D91DB4D31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6296" y="3429000"/>
            <a:ext cx="3480289" cy="2672020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9CE9F8-6A93-F363-886E-77E8F41C2A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669180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2636-8DE8-DE87-6A16-0414F106C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B29FA-17AF-2031-A88C-33F62F54F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 نشاط "أوظف الاستراتيجية لفهم النص".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F658C7-CA8C-9D28-2683-EFFAAD3C8B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E166D2-8790-EA20-134C-F2A28CD2B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FA2B18-489C-4C57-DB7D-6B573FAC94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494BBC-F08E-A36E-2005-5CEE4C3395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4183C1-4E48-479F-0AA7-B7B0DD527E5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77E87-06CF-4C2F-703F-761C1AF03A1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E602A-80B9-850F-CE25-C18BF455CED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7667F-AD1E-9EA2-7289-9D11C9F7119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7A7A16-023E-38F3-59FD-280185EE5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0520" y="2061836"/>
            <a:ext cx="6440712" cy="406859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CA28C65D-A760-10A3-013D-690607D55F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719" y="1359035"/>
            <a:ext cx="702801" cy="702801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DA8091-C1B0-A2A5-F029-86F90140D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0026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85F10-13BA-E4DD-376D-C915BFF18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E5809C-6426-1FCF-C70C-E6116E7CB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يحدد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المفاتيح التي ساعدته على فهم  السؤال ثم يجيب عنه 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19F251-4C91-02C6-AEDD-CE784B1E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0A454A-B094-B094-D6C6-826A2A3F9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B40960-E284-2433-B689-C526435EF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B22399-2CF1-E2DE-D7FD-C5020EC6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6429C7-70D9-A74F-3E29-381F99DA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6603B1-79D7-7A98-5E7C-4227DE67746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C08B8-C492-7EEE-4AE4-1F11DF19DE2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7BD8C5-469E-A41E-1292-E8E11CB2924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1D1CB8-12CB-8723-1164-513AADE7293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E7E4D30-9A22-6DB3-407B-0811C7790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7264" y="2159484"/>
            <a:ext cx="6229471" cy="344883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582408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30C90-B3EC-DF60-5942-82B5389D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BE5ED-88CB-3598-32F7-76859096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A2F033-E3C7-3C78-9CF5-B4F7453E59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B57151-B8D4-F54E-052D-6906BE2B0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C1AAEC-B99F-3020-E52F-745D06A37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1FC45A-F8E0-0CD9-99A1-65C025D642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86A77A-D643-7608-F9A8-7FF18EBC346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9A4070-2075-B5E1-B2BD-57BF293EAD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52316B-51BD-0959-4207-B72078D449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12F93-99F7-F054-DF72-23ECFBD1D4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B3491A-B408-8258-BB91-8D7EBD62BB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53" y="1944198"/>
            <a:ext cx="8027204" cy="4573819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073DBAA-9B7A-9E8D-4C82-9C5A8D28CD9D}"/>
              </a:ext>
            </a:extLst>
          </p:cNvPr>
          <p:cNvSpPr txBox="1"/>
          <p:nvPr/>
        </p:nvSpPr>
        <p:spPr>
          <a:xfrm>
            <a:off x="558398" y="2178105"/>
            <a:ext cx="7641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اَ</a:t>
            </a:r>
            <a:r>
              <a:rPr lang="ar-SA" sz="2000" b="1" dirty="0">
                <a:solidFill>
                  <a:srgbClr val="C00000"/>
                </a:solidFill>
              </a:rPr>
              <a:t>لْأَسْبابُ ٱلَّتي أَدَّتْ إِلى </a:t>
            </a:r>
            <a:r>
              <a:rPr lang="ar-SA" sz="2000" b="1" dirty="0" err="1">
                <a:solidFill>
                  <a:srgbClr val="C00000"/>
                </a:solidFill>
              </a:rPr>
              <a:t>ٱنْدِلاعِ</a:t>
            </a:r>
            <a:r>
              <a:rPr lang="ar-SA" sz="2000" b="1" dirty="0">
                <a:solidFill>
                  <a:srgbClr val="C00000"/>
                </a:solidFill>
              </a:rPr>
              <a:t> ثَوْرَةِ </a:t>
            </a:r>
            <a:r>
              <a:rPr lang="ar-SA" sz="2000" b="1" dirty="0" err="1">
                <a:solidFill>
                  <a:srgbClr val="C00000"/>
                </a:solidFill>
              </a:rPr>
              <a:t>ٱلْمَلِكِ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r>
              <a:rPr lang="ar-SA" sz="2000" b="1" dirty="0" err="1">
                <a:solidFill>
                  <a:srgbClr val="C00000"/>
                </a:solidFill>
              </a:rPr>
              <a:t>وَٱلشَّعْبِ</a:t>
            </a:r>
            <a:r>
              <a:rPr lang="ar-SA" sz="2000" b="1" dirty="0">
                <a:solidFill>
                  <a:srgbClr val="C00000"/>
                </a:solidFill>
              </a:rPr>
              <a:t> هِيَ:</a:t>
            </a:r>
            <a:r>
              <a:rPr lang="ar-MA" sz="2000" b="1" dirty="0">
                <a:solidFill>
                  <a:srgbClr val="C00000"/>
                </a:solidFill>
              </a:rPr>
              <a:t> -</a:t>
            </a:r>
            <a:r>
              <a:rPr lang="ar-SA" sz="2000" b="1" dirty="0">
                <a:solidFill>
                  <a:srgbClr val="C00000"/>
                </a:solidFill>
              </a:rPr>
              <a:t>إِقْدامُ ٱلْمُسْتَعْمِرِ </a:t>
            </a:r>
            <a:r>
              <a:rPr lang="ar-SA" sz="2000" b="1" dirty="0" err="1">
                <a:solidFill>
                  <a:srgbClr val="C00000"/>
                </a:solidFill>
              </a:rPr>
              <a:t>ٱلْفَرَنْسِيِّ</a:t>
            </a:r>
            <a:r>
              <a:rPr lang="ar-SA" sz="2000" b="1" dirty="0">
                <a:solidFill>
                  <a:srgbClr val="C00000"/>
                </a:solidFill>
              </a:rPr>
              <a:t> عَلى نَفْيِ مَلِكِ </a:t>
            </a:r>
            <a:r>
              <a:rPr lang="ar-SA" sz="2000" b="1" dirty="0" err="1">
                <a:solidFill>
                  <a:srgbClr val="C00000"/>
                </a:solidFill>
              </a:rPr>
              <a:t>ٱلْبِلادِ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r>
              <a:rPr lang="ar-MA" sz="2000" b="1" dirty="0">
                <a:solidFill>
                  <a:srgbClr val="C00000"/>
                </a:solidFill>
              </a:rPr>
              <a:t>مُحَمَدٍّ </a:t>
            </a:r>
            <a:r>
              <a:rPr lang="ar-SA" sz="2000" b="1" dirty="0" err="1">
                <a:solidFill>
                  <a:srgbClr val="C00000"/>
                </a:solidFill>
              </a:rPr>
              <a:t>ٱل</a:t>
            </a:r>
            <a:r>
              <a:rPr lang="ar-MA" sz="2000" b="1" dirty="0">
                <a:solidFill>
                  <a:srgbClr val="C00000"/>
                </a:solidFill>
              </a:rPr>
              <a:t>ْخامِسِ</a:t>
            </a:r>
            <a:r>
              <a:rPr lang="ar-SA" sz="2000" b="1" dirty="0">
                <a:solidFill>
                  <a:srgbClr val="C00000"/>
                </a:solidFill>
              </a:rPr>
              <a:t> – رَفْضُ ٱلْمَغارِبَةِ </a:t>
            </a:r>
            <a:r>
              <a:rPr lang="ar-SA" sz="2000" b="1" dirty="0" err="1">
                <a:solidFill>
                  <a:srgbClr val="C00000"/>
                </a:solidFill>
              </a:rPr>
              <a:t>ٱل</a:t>
            </a:r>
            <a:r>
              <a:rPr lang="ar-MA" sz="2000" b="1" dirty="0">
                <a:solidFill>
                  <a:srgbClr val="C00000"/>
                </a:solidFill>
              </a:rPr>
              <a:t>ْ</a:t>
            </a:r>
            <a:r>
              <a:rPr lang="ar-SA" sz="2000" b="1" dirty="0">
                <a:solidFill>
                  <a:srgbClr val="C00000"/>
                </a:solidFill>
              </a:rPr>
              <a:t>مَساس</a:t>
            </a:r>
            <a:r>
              <a:rPr lang="ar-MA" sz="2000" b="1" dirty="0">
                <a:solidFill>
                  <a:srgbClr val="C00000"/>
                </a:solidFill>
              </a:rPr>
              <a:t>َ</a:t>
            </a:r>
            <a:r>
              <a:rPr lang="ar-SA" sz="2000" b="1" dirty="0">
                <a:solidFill>
                  <a:srgbClr val="C00000"/>
                </a:solidFill>
              </a:rPr>
              <a:t> بِمَلِكِ </a:t>
            </a:r>
            <a:r>
              <a:rPr lang="ar-SA" sz="2000" b="1" dirty="0" err="1">
                <a:solidFill>
                  <a:srgbClr val="C00000"/>
                </a:solidFill>
              </a:rPr>
              <a:t>ٱلْبِلادِ</a:t>
            </a:r>
            <a:r>
              <a:rPr lang="ar-SA" sz="2000" b="1" dirty="0">
                <a:solidFill>
                  <a:srgbClr val="C00000"/>
                </a:solidFill>
              </a:rPr>
              <a:t> وَمُحاوَلَةَ إِبْعادِهِ عَنْ عَرْشِهِ</a:t>
            </a:r>
            <a:r>
              <a:rPr lang="ar-MA" sz="2000" b="1" dirty="0">
                <a:solidFill>
                  <a:srgbClr val="C00000"/>
                </a:solidFill>
              </a:rPr>
              <a:t>. 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585C41-37ED-3D0C-0CC8-07766EF63D4D}"/>
              </a:ext>
            </a:extLst>
          </p:cNvPr>
          <p:cNvSpPr txBox="1"/>
          <p:nvPr/>
        </p:nvSpPr>
        <p:spPr>
          <a:xfrm>
            <a:off x="620111" y="3383802"/>
            <a:ext cx="764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</a:rPr>
              <a:t>أَخَذَ ٱلْكاتِبُ وَثيقَةَ </a:t>
            </a:r>
            <a:r>
              <a:rPr lang="ar-SA" sz="2400" b="1" dirty="0" err="1">
                <a:solidFill>
                  <a:srgbClr val="C00000"/>
                </a:solidFill>
              </a:rPr>
              <a:t>ٱلْمُطالَبَةِ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ar-SA" sz="2400" b="1" dirty="0" err="1">
                <a:solidFill>
                  <a:srgbClr val="C00000"/>
                </a:solidFill>
              </a:rPr>
              <a:t>بِٱلِاسْتِقْلالِ</a:t>
            </a:r>
            <a:r>
              <a:rPr lang="ar-SA" sz="2400" b="1" dirty="0">
                <a:solidFill>
                  <a:srgbClr val="C00000"/>
                </a:solidFill>
              </a:rPr>
              <a:t> مِنْ مَجَلَّةِ: "دَعْوَةُ </a:t>
            </a:r>
            <a:r>
              <a:rPr lang="ar-SA" sz="2400" b="1" dirty="0" err="1">
                <a:solidFill>
                  <a:srgbClr val="C00000"/>
                </a:solidFill>
              </a:rPr>
              <a:t>ٱلْحَقِّ</a:t>
            </a:r>
            <a:r>
              <a:rPr lang="ar-SA" sz="2400" b="1" dirty="0">
                <a:solidFill>
                  <a:srgbClr val="C00000"/>
                </a:solidFill>
              </a:rPr>
              <a:t>، </a:t>
            </a:r>
            <a:r>
              <a:rPr lang="ar-SA" sz="2400" b="1" dirty="0" err="1">
                <a:solidFill>
                  <a:srgbClr val="C00000"/>
                </a:solidFill>
              </a:rPr>
              <a:t>ٱلْعَدَدُ</a:t>
            </a:r>
            <a:r>
              <a:rPr lang="ar-SA" sz="2400" b="1" dirty="0">
                <a:solidFill>
                  <a:srgbClr val="C00000"/>
                </a:solidFill>
              </a:rPr>
              <a:t> 166."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0BEF54-12DF-0288-ACB1-B5C9130D4AA0}"/>
              </a:ext>
            </a:extLst>
          </p:cNvPr>
          <p:cNvSpPr txBox="1"/>
          <p:nvPr/>
        </p:nvSpPr>
        <p:spPr>
          <a:xfrm>
            <a:off x="684415" y="4119912"/>
            <a:ext cx="7641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اَ</a:t>
            </a:r>
            <a:r>
              <a:rPr lang="ar-SA" sz="2400" b="1" dirty="0">
                <a:solidFill>
                  <a:srgbClr val="C00000"/>
                </a:solidFill>
              </a:rPr>
              <a:t>لْمُناسَباتُ </a:t>
            </a:r>
            <a:r>
              <a:rPr lang="ar-SA" sz="2400" b="1" dirty="0" err="1">
                <a:solidFill>
                  <a:srgbClr val="C00000"/>
                </a:solidFill>
              </a:rPr>
              <a:t>ٱلْوَطَنِيَّةُ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ٱلْمَذْكورَةُ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SA" sz="2400" b="1" dirty="0">
                <a:solidFill>
                  <a:srgbClr val="C00000"/>
                </a:solidFill>
              </a:rPr>
              <a:t>في ٱلنَّصِّ</a:t>
            </a:r>
            <a:r>
              <a:rPr lang="ar-MA" sz="2400" b="1" dirty="0">
                <a:solidFill>
                  <a:srgbClr val="C00000"/>
                </a:solidFill>
              </a:rPr>
              <a:t> هِيَ: مُناسَبَةُ ثَوْرَةِ </a:t>
            </a:r>
            <a:r>
              <a:rPr lang="ar-MA" sz="2400" b="1" dirty="0" err="1">
                <a:solidFill>
                  <a:srgbClr val="C00000"/>
                </a:solidFill>
              </a:rPr>
              <a:t>ٱلْمَلِكِ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وَٱلشَّعْبِ</a:t>
            </a:r>
            <a:r>
              <a:rPr lang="ar-MA" sz="2400" b="1" dirty="0">
                <a:solidFill>
                  <a:srgbClr val="C00000"/>
                </a:solidFill>
              </a:rPr>
              <a:t> – مُناسَبَةُ </a:t>
            </a:r>
            <a:r>
              <a:rPr lang="ar-MA" sz="2400" b="1" dirty="0" err="1">
                <a:solidFill>
                  <a:srgbClr val="C00000"/>
                </a:solidFill>
              </a:rPr>
              <a:t>ٱلِاسْتِقْلالِ</a:t>
            </a:r>
            <a:r>
              <a:rPr lang="ar-MA" sz="2400" b="1" dirty="0">
                <a:solidFill>
                  <a:srgbClr val="C00000"/>
                </a:solidFill>
              </a:rPr>
              <a:t> – مُناسَبَةُ </a:t>
            </a:r>
            <a:r>
              <a:rPr lang="ar-MA" sz="2400" b="1" dirty="0" err="1">
                <a:solidFill>
                  <a:srgbClr val="C00000"/>
                </a:solidFill>
              </a:rPr>
              <a:t>ٱلْمَسيرَةِ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ٱلْخَضْراءِ</a:t>
            </a:r>
            <a:r>
              <a:rPr lang="ar-MA" sz="2400" b="1" dirty="0">
                <a:solidFill>
                  <a:srgbClr val="C00000"/>
                </a:solidFill>
              </a:rPr>
              <a:t>.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A9BC93-B1D7-0750-C431-5E634339FFB4}"/>
              </a:ext>
            </a:extLst>
          </p:cNvPr>
          <p:cNvSpPr txBox="1"/>
          <p:nvPr/>
        </p:nvSpPr>
        <p:spPr>
          <a:xfrm>
            <a:off x="1131243" y="5705885"/>
            <a:ext cx="314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06 نونَبْرَ مِنْ كُلِّ سَنَةٍ.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13CC61-19C5-9F92-C4E3-5D55C4C5189E}"/>
              </a:ext>
            </a:extLst>
          </p:cNvPr>
          <p:cNvSpPr txBox="1"/>
          <p:nvPr/>
        </p:nvSpPr>
        <p:spPr>
          <a:xfrm>
            <a:off x="1131243" y="6056352"/>
            <a:ext cx="314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20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400" b="1" dirty="0">
                <a:solidFill>
                  <a:srgbClr val="C00000"/>
                </a:solidFill>
              </a:rPr>
              <a:t>غُشْتَ مِنْ كُلِّ سَنَةٍ.</a:t>
            </a:r>
            <a:endParaRPr lang="fr-FR" sz="2400" b="1" dirty="0">
              <a:solidFill>
                <a:srgbClr val="C00000"/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1870209-B362-F399-82CD-1D9EEE37C9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761726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صياغة اسم التفضيل وتوظيفه في الإنتاج.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اسم التفضيل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ستتعرفون على "اسم التفضيل"  وستتعلمون كيف  توظفونه في إنتاجاتكم اللغوية.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76A514-AEE3-104B-9668-C4BF1464832F}"/>
              </a:ext>
            </a:extLst>
          </p:cNvPr>
          <p:cNvSpPr txBox="1"/>
          <p:nvPr/>
        </p:nvSpPr>
        <p:spPr>
          <a:xfrm>
            <a:off x="1886236" y="2736042"/>
            <a:ext cx="5223703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</a:t>
            </a:r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ٱلتَّفْضيلِ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584-D7D3-E186-AED1-87877558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DA6DD-F179-1D9C-0D4B-27033582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نشرع في درسنا. من يذكرنا بطريقة صياغة الوزن الصرفي لكلمة؟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DB340A-6188-DF60-031C-1209260354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215476-FFB9-6C3A-CA5C-8AF0467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AA83-CC6D-5511-90BD-2A09BF92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A09A9-4525-29D7-4507-82D9644DF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A689F2-8C02-D211-FB47-B09B8D9E4C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34B966-7C4D-B8EE-9A03-7208FDDA97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0E3B7-E654-EE1E-54FE-E4146B24F3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931240-467B-D09F-13DC-D1A98756DA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DE40BA-A741-093F-D6D4-7042F6D36311}"/>
              </a:ext>
            </a:extLst>
          </p:cNvPr>
          <p:cNvSpPr txBox="1"/>
          <p:nvPr/>
        </p:nvSpPr>
        <p:spPr>
          <a:xfrm>
            <a:off x="940571" y="3002464"/>
            <a:ext cx="7129163" cy="11237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كَيفَ أَصوغُ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ٱلْوَزْنَ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ٱلصَّرْفِيَّ لِكَلِمَةٍ؟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01C2F0F-CD05-0B52-24B0-5944A8AA1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61290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EC22D-D0A4-C5AC-41C6-A02A123E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2E56D-13A1-8A77-3889-65E8BFC5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783541-30EB-D90F-7FB0-41241191F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D7C1D3-1962-DCE5-937B-F612F0BF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237850-29A0-84A5-7D2D-740A9D3F8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184436-25B2-A1AE-2C60-1BA83DD51E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12E5D7-6570-6BC9-7470-6A6E9BB6DA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649BB2-6601-A214-A6F7-3407C804C64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C3CDE7-2904-9EE5-6B82-A3B64E6100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64977F-8DB3-FF13-8888-D2E45622855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05A5DD-615D-776E-9FB8-0E8DBA12C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189" y="2339133"/>
            <a:ext cx="7289927" cy="3021736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C94664E-E25D-FA6B-B7C9-5E9E5C5F7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17100055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214C8-B094-D9A2-399D-CBD97DC6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DD643-91BF-51F4-B561-F1F396B58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شفهيا وزن الاسم التالي: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B8CEC7-B2F5-8257-4457-9E6A1CEB73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51BD0A-5E1A-08CC-1850-439BF2E5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D9286F-3B16-80D8-2A6E-9B711918D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0749F0-E9CA-9112-080D-9A75B8FD7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978122-F3F9-9EBF-223A-D34279361B5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C6D83-9435-D596-CD0B-26097463807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959E5E-D3F5-38FB-4FC8-8728CA253A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4A2BC1-2D0B-A841-AC0F-AE674C6CED4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4EF1D-56D6-5D20-D9AC-6E357FB08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668" y="4796563"/>
            <a:ext cx="3611135" cy="130543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AD6B43-83B9-9F93-B862-9B571A8E8541}"/>
              </a:ext>
            </a:extLst>
          </p:cNvPr>
          <p:cNvSpPr txBox="1"/>
          <p:nvPr/>
        </p:nvSpPr>
        <p:spPr>
          <a:xfrm>
            <a:off x="2149421" y="2222608"/>
            <a:ext cx="4845157" cy="2060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أَكْبَرُ </a:t>
            </a:r>
            <a:endParaRPr lang="fr-FR" sz="115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821579B-D6A7-7586-EF58-C7E6F59CB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31213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68DA-A207-29FA-4392-7B78CED19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58E92-A94E-843B-5E22-1CC59E64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6ED971-EEE5-95E5-0CDF-F46E605A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2CA098-32DB-98BE-7CB9-18A3826679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8557BF-4070-6902-C745-105AD0FD2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340AA7-7D50-C585-F493-541607B37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C75953-B43A-E4DD-DA67-8CBC9E8719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C0B45C-855C-72DA-741E-693FFF3D07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209484-126D-FE82-3161-028FBC28AA2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477FC3-9340-FE61-C49C-689AC45A621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C142FAF-30E2-DAF6-2238-200039E3597A}"/>
              </a:ext>
            </a:extLst>
          </p:cNvPr>
          <p:cNvSpPr txBox="1"/>
          <p:nvPr/>
        </p:nvSpPr>
        <p:spPr>
          <a:xfrm>
            <a:off x="2272232" y="2019295"/>
            <a:ext cx="4165209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أَكْبَرُ </a:t>
            </a:r>
            <a:endParaRPr lang="fr-FR" sz="9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C0359-C0E3-8363-644A-2406345E6802}"/>
              </a:ext>
            </a:extLst>
          </p:cNvPr>
          <p:cNvSpPr txBox="1"/>
          <p:nvPr/>
        </p:nvSpPr>
        <p:spPr>
          <a:xfrm>
            <a:off x="2272231" y="4532340"/>
            <a:ext cx="4165209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9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فْعَلُ</a:t>
            </a:r>
            <a:r>
              <a:rPr lang="ar-MA" sz="9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9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AE647A13-6501-C088-744B-9486E7FFD48A}"/>
              </a:ext>
            </a:extLst>
          </p:cNvPr>
          <p:cNvSpPr/>
          <p:nvPr/>
        </p:nvSpPr>
        <p:spPr>
          <a:xfrm rot="5241091">
            <a:off x="5873131" y="4195355"/>
            <a:ext cx="1531965" cy="33291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604311B-018C-DC78-CE4A-72C60CC3D6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821361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69313-C2DA-A13E-D126-C0167EEB5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306FF3-E2EA-B91F-83D1-4630E3E1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 شفهيا الوزن الصرفي لكل لكملة : أجمل  -كبرى 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744BF8E-36F1-4F24-D757-A3684571B5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C005E-6817-83B0-9EFD-165BE8FC88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C46C66-FEE9-9FB7-6E35-694F3712D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9D01C0-B5B0-2CF7-E5FA-0AE5C170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7C4A74-0BA6-6F2A-05E8-FB5F231A825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CCE2BD-B52D-466C-CAB6-42A34E9D132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387B7D-CAA3-50E2-1AC2-CA3BC58830E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3374DA-3182-28E0-9BE8-DBC9516305A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89A2D7-CF6A-8BD7-7661-DE1A58ABA319}"/>
              </a:ext>
            </a:extLst>
          </p:cNvPr>
          <p:cNvSpPr txBox="1"/>
          <p:nvPr/>
        </p:nvSpPr>
        <p:spPr>
          <a:xfrm>
            <a:off x="4987780" y="3045455"/>
            <a:ext cx="293224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أَجْمَلُ  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30FBA5-5048-DE28-7311-023159350E44}"/>
              </a:ext>
            </a:extLst>
          </p:cNvPr>
          <p:cNvSpPr txBox="1"/>
          <p:nvPr/>
        </p:nvSpPr>
        <p:spPr>
          <a:xfrm>
            <a:off x="1469822" y="3045454"/>
            <a:ext cx="293224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7200" b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كُبْرى </a:t>
            </a:r>
            <a:endParaRPr lang="fr-FR" dirty="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9662288-9646-53AF-7AF6-738ED4623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516811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E7C5B-F638-147C-2C6C-E0AB17FBD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65C38-5D0A-3F51-4FDF-4C5222F7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9917FE-C1F7-442D-730A-CD7D79AE1D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3F0D8-1485-11F1-CE56-E82BA503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44D5D4-3ACA-5B21-B0F9-B65C89BB4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973E1-1621-D03D-D363-D7D39212C3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4988E7-53C8-9C03-2B7F-5C99DA49189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BF75E6-EC91-CFEB-05F0-1D802C0A54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709CD0-0095-1412-8D07-5FA0FA77248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075CC2-4272-DDB0-3C55-1894555E527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BDD3FD-4416-4E23-91F5-62F32C0E3515}"/>
              </a:ext>
            </a:extLst>
          </p:cNvPr>
          <p:cNvSpPr txBox="1"/>
          <p:nvPr/>
        </p:nvSpPr>
        <p:spPr>
          <a:xfrm>
            <a:off x="4984246" y="2228671"/>
            <a:ext cx="293224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أَجْمَلُ  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4631DD-3B96-0D16-14BC-7424607D4633}"/>
              </a:ext>
            </a:extLst>
          </p:cNvPr>
          <p:cNvSpPr txBox="1"/>
          <p:nvPr/>
        </p:nvSpPr>
        <p:spPr>
          <a:xfrm>
            <a:off x="1294843" y="2303774"/>
            <a:ext cx="293224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7200" b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كُبْرى </a:t>
            </a:r>
            <a:endParaRPr lang="fr-FR" dirty="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67F2FA4-A131-4F6E-5928-8958011ACD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98AB9F-121D-5D97-8B5D-8862ADC4A8F5}"/>
              </a:ext>
            </a:extLst>
          </p:cNvPr>
          <p:cNvSpPr txBox="1"/>
          <p:nvPr/>
        </p:nvSpPr>
        <p:spPr>
          <a:xfrm>
            <a:off x="4984245" y="4371971"/>
            <a:ext cx="2932241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فْعَلُ</a:t>
            </a:r>
            <a:r>
              <a:rPr lang="ar-MA" sz="8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86D13591-C4A4-6F90-E47B-F76F15F40553}"/>
              </a:ext>
            </a:extLst>
          </p:cNvPr>
          <p:cNvSpPr/>
          <p:nvPr/>
        </p:nvSpPr>
        <p:spPr>
          <a:xfrm rot="5241091">
            <a:off x="7416940" y="3778794"/>
            <a:ext cx="1531965" cy="33291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DBF422-0612-DC1A-EB07-31204E8DA03C}"/>
              </a:ext>
            </a:extLst>
          </p:cNvPr>
          <p:cNvSpPr txBox="1"/>
          <p:nvPr/>
        </p:nvSpPr>
        <p:spPr>
          <a:xfrm>
            <a:off x="1289697" y="4229731"/>
            <a:ext cx="2932241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فُعْل</a:t>
            </a:r>
            <a:r>
              <a:rPr lang="ar-MA" sz="8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ــى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35972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0F8EA-E3F2-82B9-ABF5-A640C84CF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E0C43-AE60-98B2-4613-BF828F74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ماذا نقصد باسم التفضيل؟ ما معنى اسم التفضيل؟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40288-4742-868A-5A9E-9B53AEB15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61BD5A-8AFE-58A0-5530-7B634A33B9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A77254-B1C6-CB5B-BCBA-1217167333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EB9DB6-FA9A-2E08-6D64-5FB98C6BF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AF7993-67CE-744D-9785-3F1A35D651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728864-B446-5A32-8907-138D9FA3FAD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3B3BA8-9654-77A7-6A12-A7327DB75C5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1D12BC-7F05-28AA-0316-937AFCB9D37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5C4FF-0747-EE7A-87AC-15A9FB7602E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F33A0C-6370-4574-C395-DE31CF174A1A}"/>
              </a:ext>
            </a:extLst>
          </p:cNvPr>
          <p:cNvSpPr txBox="1"/>
          <p:nvPr/>
        </p:nvSpPr>
        <p:spPr>
          <a:xfrm>
            <a:off x="1256236" y="3090942"/>
            <a:ext cx="6512766" cy="1021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بِــ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ٱلتَّفْضيلِ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07057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C5522-0D6C-0624-2EF1-3B578E7C1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1792A2-6F41-A21E-B51E-6B1253E14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لنكتشف جماعة المقصود بـ "اسم التفضيل".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A988298-917C-BE13-C08D-0338E160D8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6FA4C9-C8E4-90C3-3C17-B6CE767D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26C439-C3CB-B92F-9B08-8C8C20613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2E1977-3C47-3F6E-0E85-75C20537A0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DB0781-23A7-8AE0-B04F-D76ED696DAE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BCCF25-2473-F142-1FB6-5A461B69A1C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DD11B7-9A5C-5054-68EB-57C0E4CE909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E1699A-D7A4-35CB-718C-2D51729910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338E31-8533-050C-B593-60CDEBED8324}"/>
              </a:ext>
            </a:extLst>
          </p:cNvPr>
          <p:cNvSpPr txBox="1"/>
          <p:nvPr/>
        </p:nvSpPr>
        <p:spPr>
          <a:xfrm>
            <a:off x="756656" y="2233242"/>
            <a:ext cx="7630687" cy="30987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ٱلتَّفْضيلِ: اِسْمٌ يُمَيِّزَ 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شَيْأَيْنِ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(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اَلْكَلْبِ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وَٱلْأَرْنَبِ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مُشْتَرِكَيْنِ في صِفَةٍ (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اَلسُّرْعَةُ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)،  وَزادَ أَحَدُهُما (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اَلْأَرْنَبُ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عَنِ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اَلْكَلْبِ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في تِلْكَ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ٱلصِّفَةِ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فَنَقولُ :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ٱلْأَرْنَبُ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أَسْرَعُ 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ٱلْكَلْبِ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D11C073-B9A7-281A-00D4-E94E6F2130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663235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BF6F-0136-BDA4-BF0C-FFD66B83F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F5ABF-2776-DC5A-27D3-25453FB9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الأرنب والكلب كلاهما سريعان. غير أن الأرنب زاد على الكلب في السرعة.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284CBC-B9D9-F2A4-487E-F4971AD29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6FD046-26B8-2C0A-7E89-6A34E3B5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35775A-FB9C-706D-051C-F7472BA05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432415-1D79-B627-F180-29CE6D39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AC3880-7BE8-382A-89D8-0E3F40BB3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4861A4-CB0D-4246-AC6E-A3305312EEA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345674-3251-BEDC-6E5E-5CE651478E3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AD91D7-FA4D-ABBE-77A6-9B8B8346DA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63859D-FF19-6A46-088C-74D66063498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D4536CC-8F94-586A-8E4C-5361FE5D960D}"/>
              </a:ext>
            </a:extLst>
          </p:cNvPr>
          <p:cNvSpPr/>
          <p:nvPr/>
        </p:nvSpPr>
        <p:spPr>
          <a:xfrm>
            <a:off x="704651" y="4019325"/>
            <a:ext cx="4584760" cy="1108646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لْأَرْنَبُ</a:t>
            </a:r>
            <a:r>
              <a:rPr lang="ar-AE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زادَ عَلى ٱلْكَلْب</a:t>
            </a:r>
            <a:r>
              <a:rPr lang="ar-AE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ٱلسُّرْعَةِ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84BF1BE-E4F0-411D-3310-6898F596D026}"/>
              </a:ext>
            </a:extLst>
          </p:cNvPr>
          <p:cNvSpPr/>
          <p:nvPr/>
        </p:nvSpPr>
        <p:spPr>
          <a:xfrm>
            <a:off x="5472107" y="4190580"/>
            <a:ext cx="649141" cy="766135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151315E-3D5C-6534-6E70-41DC41AE9B92}"/>
              </a:ext>
            </a:extLst>
          </p:cNvPr>
          <p:cNvSpPr/>
          <p:nvPr/>
        </p:nvSpPr>
        <p:spPr>
          <a:xfrm>
            <a:off x="6303944" y="3848068"/>
            <a:ext cx="2218117" cy="1384331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اَلْأَرْنَبُ</a:t>
            </a:r>
            <a:r>
              <a:rPr lang="ar-AE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AE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ريع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ar-AE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AE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لْكَلْبُ</a:t>
            </a:r>
            <a:r>
              <a:rPr lang="ar-AE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AE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ريع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CBBD9E4-9F7B-CA95-C2CD-7DEBE070018D}"/>
              </a:ext>
            </a:extLst>
          </p:cNvPr>
          <p:cNvSpPr txBox="1"/>
          <p:nvPr/>
        </p:nvSpPr>
        <p:spPr>
          <a:xfrm>
            <a:off x="1256236" y="2012469"/>
            <a:ext cx="6729780" cy="1123712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اَلْأَرْنَبُ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أَسْرَعُ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ٱلْكَلْبِ.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014532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5C2E-8CB3-2AE2-B4FA-77A64CA4C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59B52-1F09-FDAC-45CB-A7CD086B2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يوضح معنى الجملة التالية؟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69D86F-9489-FB0C-FBBF-30B41EA815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C7D983-6DC3-6AC0-EA94-F7F7B0912D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758BFA-A4E6-C0C7-DA74-19C0DC55D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9CA939-0809-9530-E3AF-009E91632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A540A34-F098-0FEA-F34F-42A7C505907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DD1FA-CB18-7BB1-0C60-081CBC02B4C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10251B-B100-DCED-829D-98BFFFF9FB9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8F6267-3402-91DE-153F-4E729754185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3F7809-1F80-9268-8EB4-F04D45583C15}"/>
              </a:ext>
            </a:extLst>
          </p:cNvPr>
          <p:cNvSpPr txBox="1"/>
          <p:nvPr/>
        </p:nvSpPr>
        <p:spPr>
          <a:xfrm>
            <a:off x="1012371" y="2885239"/>
            <a:ext cx="7119257" cy="146423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8000" dirty="0"/>
              <a:t>اَلْفيلُ </a:t>
            </a:r>
            <a:r>
              <a:rPr lang="ar-MA" sz="8000" dirty="0">
                <a:solidFill>
                  <a:srgbClr val="C00000"/>
                </a:solidFill>
              </a:rPr>
              <a:t>أَضْخَمُ</a:t>
            </a:r>
            <a:r>
              <a:rPr lang="ar-MA" sz="8000" dirty="0"/>
              <a:t> مِنَ </a:t>
            </a:r>
            <a:r>
              <a:rPr lang="ar-MA" sz="8000" dirty="0" err="1"/>
              <a:t>ٱلْجَمَلِ</a:t>
            </a:r>
            <a:r>
              <a:rPr lang="ar-MA" sz="8000" dirty="0"/>
              <a:t> .</a:t>
            </a:r>
            <a:endParaRPr lang="fr-FR" sz="8000" dirty="0"/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7FA966B-757C-42F6-A0BF-632FD1A02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890059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0125-F8C0-D5D9-2DDA-DBD281117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7BA79-A212-1B49-7EA2-3EB96A3F0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من يقرأ الجملة ومعناها؟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6B735F-19A9-5404-7AC0-B60F887EF5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731572-06ED-6E54-EF0A-5EA4B969DA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82630B-055B-8F5E-7CF7-FBD249419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72C94A-A8AA-BF84-E22C-753DD630AA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94B039-F45A-8848-90EC-6BC326CCA9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47DFF7-7D03-E71B-55B8-87EC1A4350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D78D17-2F19-DB3F-5DD8-1B7BEF0DCDA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E1C3ED-C020-6AF5-BB68-07D9F660D1B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8F9975-7B20-C625-DB2D-CB30F7C8CA9E}"/>
              </a:ext>
            </a:extLst>
          </p:cNvPr>
          <p:cNvSpPr/>
          <p:nvPr/>
        </p:nvSpPr>
        <p:spPr>
          <a:xfrm>
            <a:off x="411178" y="3617196"/>
            <a:ext cx="5173966" cy="1420351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لْفيلُ </a:t>
            </a:r>
            <a:r>
              <a:rPr lang="ar-AE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زادَ عَلى </a:t>
            </a:r>
            <a:r>
              <a:rPr lang="ar-MA" sz="44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ٱلْجَمَلِ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ٱلضَّخامَةِ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21BF0CB-31F8-EB21-2927-EF2EBD00CF97}"/>
              </a:ext>
            </a:extLst>
          </p:cNvPr>
          <p:cNvSpPr/>
          <p:nvPr/>
        </p:nvSpPr>
        <p:spPr>
          <a:xfrm>
            <a:off x="5722285" y="3944303"/>
            <a:ext cx="649141" cy="766135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MA" sz="6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066154-2A5F-CF79-FD53-B804EBCA9E21}"/>
              </a:ext>
            </a:extLst>
          </p:cNvPr>
          <p:cNvSpPr/>
          <p:nvPr/>
        </p:nvSpPr>
        <p:spPr>
          <a:xfrm>
            <a:off x="6508567" y="3773050"/>
            <a:ext cx="2315682" cy="1108646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اَلْفيلُ ضَخْمٌ.</a:t>
            </a:r>
            <a:endParaRPr lang="ar-AE" sz="32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لْجَمَلُ 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ضَخْمٌ. </a:t>
            </a:r>
            <a:endParaRPr lang="fr-MA" sz="32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7CF272-B96E-278C-E209-9EE61D4E975F}"/>
              </a:ext>
            </a:extLst>
          </p:cNvPr>
          <p:cNvSpPr txBox="1"/>
          <p:nvPr/>
        </p:nvSpPr>
        <p:spPr>
          <a:xfrm>
            <a:off x="1012501" y="2203132"/>
            <a:ext cx="7119257" cy="1225868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اَلْفيلُ </a:t>
            </a:r>
            <a:r>
              <a:rPr lang="ar-MA" sz="6600" dirty="0">
                <a:solidFill>
                  <a:srgbClr val="C00000"/>
                </a:solidFill>
              </a:rPr>
              <a:t>أَضْخَمُ</a:t>
            </a:r>
            <a:r>
              <a:rPr lang="ar-MA" sz="6600" dirty="0"/>
              <a:t> مِنَ </a:t>
            </a:r>
            <a:r>
              <a:rPr lang="ar-MA" sz="6600" dirty="0" err="1"/>
              <a:t>ٱلْجَمَلِ</a:t>
            </a:r>
            <a:r>
              <a:rPr lang="ar-MA" sz="6600" dirty="0"/>
              <a:t> .</a:t>
            </a:r>
            <a:endParaRPr lang="fr-FR" sz="6600" dirty="0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6A81005-1100-B941-C26E-246C26F407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9772981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5ECE-26C5-D890-36FC-782BAB552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04FF8-9540-D464-BFCA-CFBC4FD3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نسمي  الاسم " أضخم"؟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C6451E-56BD-04EA-8279-0ED717F856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430328-0CF1-951C-1DD1-0C8ACF2318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4BFED6-36B9-D04E-8F11-A30909D94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7DA9F5-6EB9-2763-F0BF-7EF5BBA44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7E50C1-BD12-4DBB-DE13-BB43BFCCE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671EDA-FF1A-5A14-1597-5B2CCEA3CFE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01B43F-1FE4-3322-8387-F046FA9E2B7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269878-0EF6-A6D8-0444-75DA6E2CB4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92A47A-C2FF-BFF2-5F72-A23B2785A1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B3247E-A790-F2CC-A7DA-5894740447D8}"/>
              </a:ext>
            </a:extLst>
          </p:cNvPr>
          <p:cNvSpPr txBox="1"/>
          <p:nvPr/>
        </p:nvSpPr>
        <p:spPr>
          <a:xfrm>
            <a:off x="1012371" y="2913899"/>
            <a:ext cx="7119257" cy="1323439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8000" dirty="0"/>
              <a:t>اَلْفيلُ </a:t>
            </a:r>
            <a:r>
              <a:rPr lang="ar-MA" sz="8000" dirty="0">
                <a:solidFill>
                  <a:srgbClr val="C00000"/>
                </a:solidFill>
              </a:rPr>
              <a:t>أَضْخَمُ</a:t>
            </a:r>
            <a:r>
              <a:rPr lang="ar-MA" sz="8000" dirty="0"/>
              <a:t> مِنَ </a:t>
            </a:r>
            <a:r>
              <a:rPr lang="ar-MA" sz="8000" dirty="0" err="1"/>
              <a:t>ٱلْجَمَلِ</a:t>
            </a:r>
            <a:r>
              <a:rPr lang="ar-MA" sz="8000" dirty="0"/>
              <a:t> .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235126496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5DDF8-0452-7358-2F57-58FAF869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15AFC-AA7A-F6FC-7679-718EAD80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سمي "أضخم" باسم التفضيل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6E2FDE-D41F-6E84-B774-937C90DC00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5D02CE-9865-FD51-B1CA-2DEC19423B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BECA50-EFFD-BA2D-31BF-F9987E3643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86BC50-C16C-0915-F3B1-DB50E269C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7B7CAB-BD52-145D-CC2A-2F617552FC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8051250-1093-2707-9B5E-414FF3B88C7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5C59AB-1EDF-7DB6-0BA6-79F0114AEB9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7144B5-E8DD-B8C8-3632-3A6595B7654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61242A-4DEF-B33B-9AA9-F4A5E076B59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EA49ED-5265-0456-FC8C-BBF16FCD4A9A}"/>
              </a:ext>
            </a:extLst>
          </p:cNvPr>
          <p:cNvSpPr txBox="1"/>
          <p:nvPr/>
        </p:nvSpPr>
        <p:spPr>
          <a:xfrm>
            <a:off x="1012371" y="2885239"/>
            <a:ext cx="7119257" cy="146423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8000" dirty="0"/>
              <a:t>اَلْفيلُ </a:t>
            </a:r>
            <a:r>
              <a:rPr lang="ar-MA" sz="8000" dirty="0">
                <a:solidFill>
                  <a:srgbClr val="C00000"/>
                </a:solidFill>
              </a:rPr>
              <a:t>أَضْخَمُ</a:t>
            </a:r>
            <a:r>
              <a:rPr lang="ar-MA" sz="8000" dirty="0"/>
              <a:t> مِنَ </a:t>
            </a:r>
            <a:r>
              <a:rPr lang="ar-MA" sz="8000" dirty="0" err="1"/>
              <a:t>ٱلْجَمَلِ</a:t>
            </a:r>
            <a:r>
              <a:rPr lang="ar-MA" sz="8000" dirty="0"/>
              <a:t> .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17317960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 كيف سأقوم  بصياغة اسم التفضيل  من الفعل الثلاثي" كَبِرَ"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CB090F-645A-00F6-C53D-BCC34E6B2F72}"/>
              </a:ext>
            </a:extLst>
          </p:cNvPr>
          <p:cNvSpPr txBox="1"/>
          <p:nvPr/>
        </p:nvSpPr>
        <p:spPr>
          <a:xfrm>
            <a:off x="2570172" y="2905529"/>
            <a:ext cx="3869961" cy="14642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E03FD-1D5F-E41A-97A5-6201A12CB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020D-1469-444B-ED50-2DB185E8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9" y="756000"/>
            <a:ext cx="6981054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أتحقق من استيفاء الفعل لشروط  صياغة اسم التفضيل، وفق البطاقة التالية: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971C44-1556-747B-36AA-4A831D7BF7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54902-B669-A49A-5E79-61B3A17D92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2B2D08-2B21-C390-7584-D81806259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D23836-D23A-9BD4-D772-6361B5382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9DB696-7445-F9AE-DC25-07588172FAD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3BAE1-C80B-7823-618B-B6FCC373521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F47DF-571A-A2AC-AFC0-F17C4F16A7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F22922-73D5-D5CE-9B43-B412BFC5895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E531F2-3363-B2F6-042F-83BC619E4B3F}"/>
              </a:ext>
            </a:extLst>
          </p:cNvPr>
          <p:cNvSpPr txBox="1"/>
          <p:nvPr/>
        </p:nvSpPr>
        <p:spPr>
          <a:xfrm>
            <a:off x="6201151" y="3239920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DAF0DD-4D84-12F8-54F1-7EBED067AA41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627226-756A-2943-A8FD-102B11C517BB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9D58E1-9643-DC62-6306-7C505DFF63AA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CF95A8A-CE2F-F6FB-44DA-16CD2FBB83F4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4FB951-E811-F1B1-5DC2-8800426D91E4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914789-1022-0A61-D7BF-208DA40FD5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615178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422B3-FE2F-9AD2-A8B8-0FC4363C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B575F-D0EE-0946-0C77-1A4E0F671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"كبر" فعل ثلاثي غير منفي: يتكون من ثلاثة حروف أصلية وغير مسبوق بأداة نفي."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BDB74C-6571-0BE0-F405-B4D239EE21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3CB950-4E60-A2C2-02AC-5FC4BBD90D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333A8D-03F2-62A8-0CFE-D238334A1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58574D-C8D2-E710-4FA6-E35F029F3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70B383-D760-FE4F-73BE-A3356E38885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AA3A4D-58C7-99DC-93BA-CAB040B7474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FCF563-84F6-B3A5-76EA-255F3C79043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F596B9-D12A-2C2F-8BBE-24236D5D00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341FF4-FE7B-8108-9880-AA03664738AF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C11CBE-B029-E8A0-9BA7-C6FAB71A1F47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A3F94A-B68B-6A03-1CC3-656872EA812F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8501DC-802A-17A4-E060-D7D0715B5B5A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76D3D26-3F76-BE0F-77E3-2B2E006E9FF9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5AE0C2-AD34-0BE5-A25C-DC6F81B8E1BB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6482B7-DB1D-ECD2-2BE2-E2A0E786B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69D1B5-51B0-F2C0-02AA-FE547D1C55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458353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02B6-A38D-552E-64BE-279BBD7A2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23C4-855D-667E-0FE1-D5ED51CB8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كذلك أن فعل "كبر" مبني للمعلوم، أي غير مبني للمجهول.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F893D1-89EE-6C3D-B9B3-31A7FBD5A3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A5F50F-6390-C4A6-8F7B-5A5029D989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5087F8-11FE-1A12-C394-86788A4ED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20FF5E-5802-FCC6-1BBE-9146C69DF3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3D8868-C5D7-ACD8-270B-62B5758D9E3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00142-DCF2-DA0A-DB41-428066350A0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9CD3B-FB9C-C1B3-9BD1-E6B2C25837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4D770F-DF2D-D343-85D0-051A0616789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0A2A54-4653-7FFA-3F73-22698AC0EA72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A4500B-E691-5591-BE12-7BF277C48536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0858D9-FB13-614A-51E8-E958061B769D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23F545-4214-30AB-58EE-5160F4A40F4A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C750A6-5690-6FCF-4D8F-F680DDF24DC1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D83A95-B5BE-CD15-AE51-26754E054AE7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337C664-C57C-5D73-16BB-192B35500D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35C809-BB3D-AC11-469F-44A1CBACC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10" y="2857893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1FF0B2-1B6A-ABFE-047E-CC4B363D1E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671854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81C5D-ABE8-F863-42DB-0F551D815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D51EA-07F8-3ACC-FB7D-FAC441485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"كبر" قابل للتفاضل، إذ يمكن لشيئين أن يكونا مختلفين من حيث الكبر.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0AFD64-5B32-741A-4C5C-79C0288D08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DD1A96-9AD8-952D-137F-C653B751A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F56FE0-0F25-9524-5838-55D59AEDA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4C294D-3105-E127-18FB-26333F3956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6F29EC-4D9D-AF62-36A0-7A06379E13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F03543-4EC9-803D-3966-1F24764BA5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15EFDF-936C-DEAE-9539-CE7BC117EB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F4F7A0-4D71-2D5D-1F97-92F97D64C71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F51866-B911-82C5-CD64-382B7FC7EBE8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C1EAE0-27B6-D251-0629-BBACB14ED20A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5B86742-85CD-C324-5A2B-2E34ABB0504D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9DD9B4E-0FD5-335D-6947-5463E6E30E7C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ADEE13-36D5-615A-AA42-148B4199DD93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48C7D2-B145-EE16-F903-AE04E9DF14FD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B5DB39-18B7-B388-5308-5617BC3FB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340EC-C064-34DE-9E9A-5B528A89F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10" y="2857893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B81F1C-8BA2-BBFC-176C-37A85191D5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458394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60ED3-FFD6-4BD6-A37A-E310FDD92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A716F6-5DE9-5A97-193E-5FB55DF83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"كبر" قابل للتفاضل، إذ يمكن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لشيئين أن يكونا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مختلفين من حيث الكبر.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3474AF-BDC4-0ED4-D7C2-014AEBEA90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EE1FC8-54C9-584B-D1B3-D0BFF525DE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1CA291-5FD4-A0E7-081D-07D212A3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72E11A-0FEF-67D8-6624-0C0F9AC9E0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D3B29C-B59F-BBF9-4372-6BABDEA9632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0766FB-EED4-6FB4-CE5E-0B9F6D1D1CD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79E4B-89E2-A281-E4A6-BC0FB454F93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7B29CD-9BB3-881D-3C1D-5067C9680A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6D8486-6291-C570-2B23-7618F35FC259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7FE88-F88A-AA26-A705-F0AC6A7A1D85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A6FCCC-01A7-04E1-0E5A-8610A76F5E52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3752B8-EBBF-BC28-220F-6B51327C866F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69F3D03-D6A0-64B2-939E-F31902856CCB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02DB5D1-91C4-B2AD-9DB6-60592A0787E2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FD44E3A-EBEF-0F1C-9DD3-3BCDD3DDC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78C713-EF63-6909-0F40-1696E8DA5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10" y="2908400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B1DE3D-7613-DD5E-FBC4-7477C71B30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F35EE-D601-A245-5A1D-C4A0F8C035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914" y="390774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908701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368AA-A1CA-E8B1-35C5-92C74E96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CEC0A2-E3FC-1F37-B4CD-7B4067A5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أيضا أن فعل "كبر" لا يدل على لون، ليس كفعل "سود" الذي يدل على لون.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4D77EB-F564-F1DC-A755-3D165C297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F3412F-0D66-9C09-3392-92246794B2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502ABD-5225-7C70-40F0-635A8C660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516734-8137-DD55-AF91-9B85BFFAFF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552C23-1073-DD06-7FE5-D129C490F6B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73F371-E588-F6BA-EB15-110E111695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F63C23-1D01-D2C6-1322-DDD87D7F62A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154AA5-A4D1-A389-D0BB-552776DB43E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A2B291-AF32-9A55-A998-4DC34D6EA66F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E6922-1634-9178-F4DB-EE583260880B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3FDC59-B004-37A4-ADA4-FBF369AF3A30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29F1D9-4887-41E2-F35A-9E7B13DB4BE6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A11ED92-4794-CCE9-D5FB-027FA1A5406E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2A929F-40FA-9AAA-9B0F-84C926074F14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32FF4CA-7C28-515B-0BE7-D608E9C91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328809-20B3-2322-8351-F443F1932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10" y="2908400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C9B2CB-4C11-6E1F-A395-E2BC05058B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A39AEE-7A99-AD56-7160-31A9C6A3D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914" y="390774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6E746D-3B1D-ED60-D5FF-764AC5AE4A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687" y="4665333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863033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7B1D-D886-4920-B897-CF6A1A232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234662-7B08-46E4-8781-3786D2A9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56000"/>
            <a:ext cx="707436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"كبر" لا يدل على عيب، ليس كفعل "عرج" الذي يدل على عيب.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86FD29-EB22-2B20-2565-C02C19257F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7F59F3-6B5A-ED3F-2445-3A76E9B4A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943D98-A8F0-5BEF-9CC3-6C4010B04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6B9A3A-D342-C2F8-6DA0-2680DEE03A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1DE6821-AE2D-3ACC-786F-C5FD45B2DC3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2D2553-ADFD-2AEC-FBB3-5CF870665E9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55F0B1-A5CB-E852-53C0-CC16916ED98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5C58B8-B6D5-CDAC-2F5C-C525D107AC3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C171A0-0086-6215-F8A9-A69BD976F107}"/>
              </a:ext>
            </a:extLst>
          </p:cNvPr>
          <p:cNvSpPr txBox="1"/>
          <p:nvPr/>
        </p:nvSpPr>
        <p:spPr>
          <a:xfrm>
            <a:off x="6459245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6FF73F-6305-368C-06E0-BA5E7B5C9D55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805527-35F8-056C-39A9-DB380F099929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F116203-D592-B5DB-F4B4-1F5378D3EE61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C24EF71-C138-B3E7-01AD-F647EEF4B3B5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E32B9F-AB17-2F27-11E8-A09846FD7CDD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DD8445E-4EAD-0ADD-117B-9239C7D25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837" y="1746977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46B9C4-8451-B2A0-C220-FB13224B92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10" y="2908400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A605C2-1F3B-D39D-9257-9270370865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C1C8A9-7795-52DA-CCD9-28E2A614A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914" y="390774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AC8350-0EAE-DE84-621C-7AFED70FB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1874" y="4781824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5A6E36-3A7E-0A42-C471-4DF12A126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3344" y="5758791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980010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4F735-38B6-261F-99A2-3597AEECD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F2910-3D6C-2EF1-7705-8404085F0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 أن تحققت من توفر جميع الشروط، أقوم بصياغة اسم التفضيل من فعل "كبر" على وزن "أفعل" للمذكر ووزن "فعلى" للمؤنث.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7A393B-6AF4-90A7-8D17-76E4268F4E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0E89EF-FFE7-8F1B-36E8-CDB028939F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F43008-07AA-02B9-A2AE-54B4BF924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1DD57C-4781-A9CB-C9A6-15161CD39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72C10F-6785-73CC-1585-25BF1E7578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C0E840-241D-5A85-AA00-09D9563033B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193659-6326-545A-4DFB-9ADC20BC518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E1E21B-24B5-77D3-725B-7F7129CA76F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9C0934-58C4-5094-F2D6-F3F84347D0DA}"/>
              </a:ext>
            </a:extLst>
          </p:cNvPr>
          <p:cNvSpPr txBox="1"/>
          <p:nvPr/>
        </p:nvSpPr>
        <p:spPr>
          <a:xfrm>
            <a:off x="3423574" y="2234032"/>
            <a:ext cx="2140736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B0D632-E4CD-EA23-4102-AD58F8BEBF2F}"/>
              </a:ext>
            </a:extLst>
          </p:cNvPr>
          <p:cNvSpPr txBox="1"/>
          <p:nvPr/>
        </p:nvSpPr>
        <p:spPr>
          <a:xfrm>
            <a:off x="5614837" y="3788088"/>
            <a:ext cx="2140736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أَكْبَرُ 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EA7599-0E5B-B8A9-7D16-E2476DBA0674}"/>
              </a:ext>
            </a:extLst>
          </p:cNvPr>
          <p:cNvSpPr txBox="1"/>
          <p:nvPr/>
        </p:nvSpPr>
        <p:spPr>
          <a:xfrm>
            <a:off x="1046134" y="3874085"/>
            <a:ext cx="2140736" cy="11237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كُبْرى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4CCEC0-154A-38D8-7734-742EB06BE9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229502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بالطريقة التي اتبعتها لصياغة اسم التفضيل .  .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6713E-BFE7-1B31-FF63-FC48F41142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B1076C-747A-E0DB-D5B5-9EAB131C3B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12D1C-9252-663B-26C1-65E892F3D3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E7D2EC-56CC-B63D-8C41-ED467C455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187D3B-19A1-75CC-A8AF-01C7E727FA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C3FF2C-4A94-7EA9-70D4-F1B71CCAF1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C6DFAB-62F7-3633-2345-967CB76C582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A2E36E-7B5E-6B11-2F24-D552B47B061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3BA8A0-9D85-A882-D43D-E9EC4BD59F6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B7F05A-3FA6-954C-D8FF-D4DC587E624F}"/>
              </a:ext>
            </a:extLst>
          </p:cNvPr>
          <p:cNvSpPr txBox="1"/>
          <p:nvPr/>
        </p:nvSpPr>
        <p:spPr>
          <a:xfrm>
            <a:off x="865376" y="2570480"/>
            <a:ext cx="7413247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ٱتَّبَعَتُها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لِصِياغَةِ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ٱلتَّفْضيلِ؟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B65B8-F353-D5D0-F759-A15FFCFEB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16AC07-0518-7E4E-A4BB-A1267E8F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نصوغ  جماعة اسم التفضيل من فعل" نظف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من يذكرنا بالخطوة الأولى؟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3B589-A717-F8E3-3041-C37BE884B8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97C477-523B-E717-EEEF-937AAEF677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8F61E4-D62F-65FD-A138-C70DC6B017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2BF321-4239-6D2A-A0DE-AC188EAD1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EBC2D-B4F4-2C83-DE52-F9E4C4D111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AB75EE8-6F07-DA7E-62F6-F7F518B2CB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A56643-98E0-0392-89DE-52A3A844D3F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0FB26E-1BBD-C155-9E03-D5A2220E630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D4748F-AD7F-54CD-363B-A4C3E14949D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2DBBD5-D419-582B-B072-42DDE4B9CB28}"/>
              </a:ext>
            </a:extLst>
          </p:cNvPr>
          <p:cNvSpPr txBox="1"/>
          <p:nvPr/>
        </p:nvSpPr>
        <p:spPr>
          <a:xfrm>
            <a:off x="2570172" y="2905529"/>
            <a:ext cx="3869961" cy="14642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040237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DB746-77DF-E355-B1EB-F4C83147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FFCCE1-BD28-E2AC-15A6-CDF9814E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التحقق من استيفاء الفعل لشروط صياغة اسم التفضيل. من يتحقق من الشرط الأول  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3A6AD9-2B98-5747-550B-4516A8AA12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43B5B2-DDC3-0776-CA68-0448D095D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E6235B-14A9-728F-A28C-5E0158E72B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79AF737-F62C-7E49-AABD-C7811669B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8CE87E-C04B-9782-967E-1F7E75B9BD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6CFB5F-52D6-2A3F-2E5E-789DF57F7E3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538846-F80C-A545-73A2-75B71D73A1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A0AD12-8EF9-59FC-2064-603D29B5ACB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F6650F-6885-38B1-6788-814A078D047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4E7BA7-670D-0741-6FC0-AED3CD6755E9}"/>
              </a:ext>
            </a:extLst>
          </p:cNvPr>
          <p:cNvSpPr txBox="1"/>
          <p:nvPr/>
        </p:nvSpPr>
        <p:spPr>
          <a:xfrm>
            <a:off x="6201151" y="3239920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3B9FAD-9C5F-5D68-8C97-F3574E359724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03B835-7092-85BC-308C-7EA1D81568BC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44874F-90CC-2912-650B-59EE53B74380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E4B6E4-F99C-B542-0B1D-46DDD28CB23C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491089-7AC0-BFAF-BC65-7D4475FD798F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203990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208B0-3F23-2009-5C8B-FE191A5F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0EDC93-4C70-A19F-A3F1-A290566B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يتحقق من الشرط الثاني والثالث   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860726-CF17-EFFF-70DF-30FF5E5E24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95323F-BF6E-1F45-4192-A4EB929CB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859285-B80F-0005-BB2C-AFC7CB6C2E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869F64-B2D9-4F33-296D-30415974E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2DB09E-B0D4-C915-7FEB-DE214CFD26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4DD564-923E-32EF-28E3-D985A174653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99FBE0-7BB2-2EC0-A5AD-3C65A2F4363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97226-86A8-16E3-BE3E-0AB940FCAE4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33AC4A-1144-1F90-BD55-27059CD5449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DC70C28-FB15-EC63-547B-D1E2A29C49E5}"/>
              </a:ext>
            </a:extLst>
          </p:cNvPr>
          <p:cNvSpPr txBox="1"/>
          <p:nvPr/>
        </p:nvSpPr>
        <p:spPr>
          <a:xfrm>
            <a:off x="6201151" y="3239920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179AB6-B94F-C3BE-B82D-7A20B5C9D168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0F6797-0461-B5E4-96F4-58873A273DF4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308D8E-5E3A-B735-607A-5A163D400190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C01B31-DA37-C857-1C3B-6049BAD2AB17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C4F094-1549-9CC5-74D7-54B29853DF41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1EE968C-534C-2CC4-E794-22B4D0A09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4837" y="172554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2541440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9A10E-A5F4-AF38-FD1F-814E0AF7F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28FEE4-A066-DB38-9271-86666EFA4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يتحقق من الشرط الرابع  والخامس   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3DE19C-8B09-D339-2151-95FE5B722C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FE9A26-1F05-6EBE-984F-F755B38BB5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679536-18CA-EDB2-6E2B-71E3088701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04E945-848F-C680-0515-55C0DDE3B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F4D442-B935-C366-10DB-85CC854075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5BFFE6-1DB5-92DC-6866-E4757017B83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1F5663-8C08-3C1E-FEF0-DB219F18A0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9DB8CE-46B9-8F96-7633-AD3160FACE8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CBB3BA-DB00-57D9-16F9-F0CB38B2F6E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EE3EBBB-0AA2-5A5F-F8B2-86B924EE26B1}"/>
              </a:ext>
            </a:extLst>
          </p:cNvPr>
          <p:cNvSpPr txBox="1"/>
          <p:nvPr/>
        </p:nvSpPr>
        <p:spPr>
          <a:xfrm>
            <a:off x="6557193" y="3201102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4153B2-769F-74D9-59C3-8DDE85B5FA2B}"/>
              </a:ext>
            </a:extLst>
          </p:cNvPr>
          <p:cNvSpPr txBox="1"/>
          <p:nvPr/>
        </p:nvSpPr>
        <p:spPr>
          <a:xfrm>
            <a:off x="1862193" y="1658818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C39742-522C-B6B3-718B-F1345F487ED1}"/>
              </a:ext>
            </a:extLst>
          </p:cNvPr>
          <p:cNvSpPr txBox="1"/>
          <p:nvPr/>
        </p:nvSpPr>
        <p:spPr>
          <a:xfrm>
            <a:off x="544019" y="4665333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69A329-0457-4FF0-7F76-D5519BF7A431}"/>
              </a:ext>
            </a:extLst>
          </p:cNvPr>
          <p:cNvSpPr txBox="1"/>
          <p:nvPr/>
        </p:nvSpPr>
        <p:spPr>
          <a:xfrm>
            <a:off x="544019" y="5655907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A41602-59DC-6470-9D95-CBEC49238F59}"/>
              </a:ext>
            </a:extLst>
          </p:cNvPr>
          <p:cNvSpPr/>
          <p:nvPr/>
        </p:nvSpPr>
        <p:spPr>
          <a:xfrm>
            <a:off x="1872481" y="3692016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548B46-1CAE-5E93-095C-FBAC5AF6DD7C}"/>
              </a:ext>
            </a:extLst>
          </p:cNvPr>
          <p:cNvSpPr txBox="1"/>
          <p:nvPr/>
        </p:nvSpPr>
        <p:spPr>
          <a:xfrm>
            <a:off x="1861084" y="2675417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E60676-3E1B-679E-9B1A-A687F3089B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4837" y="172554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1B9692-1547-E1F8-E284-5637B0412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3660" y="2755168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2CA5E-A97B-A80C-D104-41B05DFAF4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3344" y="3759623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117754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D2E7E-68F5-B40F-420F-0BADFA0F7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3E005F-BDF4-7F93-3AFA-6FF6074B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نظف استوفى جميع الشروط . ما الخطوة الموالية.؟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C82474-0C69-7A5A-FE56-A9F5BF8BE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C613A2-B6EF-7F8B-81E5-36669308F5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90B206-1E34-EEB1-C88C-F53F0596BD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8759FF-081D-E4EC-F82C-7A6018E93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859FF5-0C79-4723-814F-A25D099E9B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499598-19E3-DFE0-C9C0-00D53424BC5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C66C0B-87C3-ACBC-706D-EB833D58918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1A59C-23E3-E830-B60D-53031E264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D3B728-1F14-F9CA-9FB4-E37EEF7B5B4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63D93A-787F-7DD4-AB20-B596F09412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327" y="1536201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CB081B-6411-527B-FF48-8D0BB6D80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3428" y="3575265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C10C3-67DC-A6DA-3098-0C4C071587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332" y="4497655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92F9DF-1AE5-BA17-8C4B-3033100764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332" y="5458100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D22B63-D11B-E0EB-47C1-A1ABD4BC1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9922" y="2567065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B120D82-8B06-EA89-692D-9DC7E6ABF7C2}"/>
              </a:ext>
            </a:extLst>
          </p:cNvPr>
          <p:cNvSpPr txBox="1"/>
          <p:nvPr/>
        </p:nvSpPr>
        <p:spPr>
          <a:xfrm>
            <a:off x="6557193" y="2843149"/>
            <a:ext cx="2140736" cy="1464231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C641CF8-3965-72F9-F07B-8C10CF9F0527}"/>
              </a:ext>
            </a:extLst>
          </p:cNvPr>
          <p:cNvSpPr txBox="1"/>
          <p:nvPr/>
        </p:nvSpPr>
        <p:spPr>
          <a:xfrm>
            <a:off x="1867805" y="1446033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4A3EE69-EB9D-24D6-8438-5DC202BBB760}"/>
              </a:ext>
            </a:extLst>
          </p:cNvPr>
          <p:cNvSpPr txBox="1"/>
          <p:nvPr/>
        </p:nvSpPr>
        <p:spPr>
          <a:xfrm>
            <a:off x="549631" y="4452548"/>
            <a:ext cx="5020291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05AFCAA-16DC-BE38-7094-30DE52EC9345}"/>
              </a:ext>
            </a:extLst>
          </p:cNvPr>
          <p:cNvSpPr txBox="1"/>
          <p:nvPr/>
        </p:nvSpPr>
        <p:spPr>
          <a:xfrm>
            <a:off x="549631" y="5443122"/>
            <a:ext cx="5020292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D564A7D-150F-9594-9DFD-9A278AC7A979}"/>
              </a:ext>
            </a:extLst>
          </p:cNvPr>
          <p:cNvSpPr/>
          <p:nvPr/>
        </p:nvSpPr>
        <p:spPr>
          <a:xfrm>
            <a:off x="1878093" y="3479231"/>
            <a:ext cx="3691829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027E91B-36CF-6EBF-CBEF-3AD83D4A77F2}"/>
              </a:ext>
            </a:extLst>
          </p:cNvPr>
          <p:cNvSpPr txBox="1"/>
          <p:nvPr/>
        </p:nvSpPr>
        <p:spPr>
          <a:xfrm>
            <a:off x="1866696" y="2462632"/>
            <a:ext cx="369183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060141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85367-C12E-3C7A-448E-85A7F1EDA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D06AA6-E5F9-058C-F77C-96F380CE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صياغة اسم التفضيل  من  الفعل "نظف"،  من يصغوه على وزن أفعل ؟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3A9B77-E091-ED69-791A-A5D05E1025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E757A9-5C80-C516-C031-53ABD67CE4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BEA87B-5F20-F7D7-8D04-D6734F1ACB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C9AF28-22D0-E621-068C-128761F9EE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0D5FCF-C613-07D8-99CA-B0020E3FBF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5F3D41B-62DC-F4A1-1F21-5BC12DF0273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7FD62D-79F2-7818-6A46-7DFF7BD3F19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C10AB2-E9DD-7B44-796A-265BC8B7A40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B8591C-C88B-A201-645B-7A0DC97D772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C9A45F-371F-2DB7-EE67-F21109E12F5B}"/>
              </a:ext>
            </a:extLst>
          </p:cNvPr>
          <p:cNvSpPr txBox="1"/>
          <p:nvPr/>
        </p:nvSpPr>
        <p:spPr>
          <a:xfrm>
            <a:off x="3016426" y="2341692"/>
            <a:ext cx="2977453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1314A250-C1FD-E407-0115-6A50979E4712}"/>
              </a:ext>
            </a:extLst>
          </p:cNvPr>
          <p:cNvSpPr/>
          <p:nvPr/>
        </p:nvSpPr>
        <p:spPr>
          <a:xfrm>
            <a:off x="4445644" y="3739154"/>
            <a:ext cx="289249" cy="545538"/>
          </a:xfrm>
          <a:prstGeom prst="downArrow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14272C-757F-B815-655E-A48A6B7F4836}"/>
              </a:ext>
            </a:extLst>
          </p:cNvPr>
          <p:cNvSpPr txBox="1"/>
          <p:nvPr/>
        </p:nvSpPr>
        <p:spPr>
          <a:xfrm>
            <a:off x="3016426" y="4345287"/>
            <a:ext cx="3068454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...............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02486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3B23C-4EA4-0F7F-10CC-72BECCEBD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0E612E-B835-C167-6F7E-EF905F8B1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2DBE95-1F51-643E-2601-F40BD62303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21973-BF8A-BEB1-5D55-21D24328AD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3403A3-415A-E5E9-5A92-D1B307B30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22C4A0-EB2D-C07C-33BA-66CE35401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3C021C2-BE82-B43A-6DD3-A35CEED2EF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97F22-57B1-E0A4-9DB0-971E405EE0C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6E964-2FD0-3CF2-B5D8-EC6084F03DB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E5AD0-C49A-A057-D309-6751F590871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67A357-D40E-E924-4255-4B5B6233F4F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C149F-65CE-FFD6-2B52-09B7DE06907F}"/>
              </a:ext>
            </a:extLst>
          </p:cNvPr>
          <p:cNvSpPr txBox="1"/>
          <p:nvPr/>
        </p:nvSpPr>
        <p:spPr>
          <a:xfrm>
            <a:off x="2949740" y="2105561"/>
            <a:ext cx="2977453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نَظُفَ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F23CE028-F0C5-BF32-E3A0-59CE9E0EF0EE}"/>
              </a:ext>
            </a:extLst>
          </p:cNvPr>
          <p:cNvSpPr/>
          <p:nvPr/>
        </p:nvSpPr>
        <p:spPr>
          <a:xfrm>
            <a:off x="4422660" y="3519511"/>
            <a:ext cx="289249" cy="545538"/>
          </a:xfrm>
          <a:prstGeom prst="downArrow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0F0A0A-C00F-440A-8508-A12134436473}"/>
              </a:ext>
            </a:extLst>
          </p:cNvPr>
          <p:cNvSpPr txBox="1"/>
          <p:nvPr/>
        </p:nvSpPr>
        <p:spPr>
          <a:xfrm>
            <a:off x="2820610" y="4414927"/>
            <a:ext cx="3068454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أَنْظَفُ</a:t>
            </a:r>
            <a:r>
              <a:rPr lang="ar-M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81632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ACD6F-0A61-4345-E8FB-054A3FC9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7292A0F-4157-575B-3EEC-8591D136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فعل "مات" من يتحقق من توفره على  شروط صياغة اسم التفضيل ؟  .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8E0059-7E95-E902-DC76-79BB4C0841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C92865-60B4-4D5B-8F25-FA02ED57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670BFF-D135-8591-906D-C917F3D7A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409AF8-10C9-B237-8551-147A21A56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23ABED-76A9-8453-6AAD-B61CB7BA97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10B028-EB50-8A15-7B81-0A033F14AE6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491755-75C6-B69F-3990-1E01DD4D881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95269B-51A4-9229-18E0-69D9A51AFE6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1E04DC-4461-820C-28CD-9A0BF7FFC0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C39C95-B3C2-BA63-5D5C-BF810B48EA69}"/>
              </a:ext>
            </a:extLst>
          </p:cNvPr>
          <p:cNvSpPr txBox="1"/>
          <p:nvPr/>
        </p:nvSpPr>
        <p:spPr>
          <a:xfrm>
            <a:off x="6481670" y="3522070"/>
            <a:ext cx="2140736" cy="1107996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ماتَ</a:t>
            </a:r>
            <a:r>
              <a:rPr lang="ar-M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3B3FA8-210F-99ED-47BD-884CA59DFC5C}"/>
              </a:ext>
            </a:extLst>
          </p:cNvPr>
          <p:cNvSpPr txBox="1"/>
          <p:nvPr/>
        </p:nvSpPr>
        <p:spPr>
          <a:xfrm>
            <a:off x="1764097" y="1905734"/>
            <a:ext cx="3691829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E5BD02-DC34-329D-C8CF-A799B86153DF}"/>
              </a:ext>
            </a:extLst>
          </p:cNvPr>
          <p:cNvSpPr txBox="1"/>
          <p:nvPr/>
        </p:nvSpPr>
        <p:spPr>
          <a:xfrm>
            <a:off x="447032" y="4578530"/>
            <a:ext cx="5020291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كَالْفِعْلِ"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DE2855-BE9F-3323-3327-8E1F699B57DD}"/>
              </a:ext>
            </a:extLst>
          </p:cNvPr>
          <p:cNvSpPr txBox="1"/>
          <p:nvPr/>
        </p:nvSpPr>
        <p:spPr>
          <a:xfrm>
            <a:off x="447032" y="5475437"/>
            <a:ext cx="5020292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كَالْفِعْلٍ"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100B75-DEB9-C690-56F9-E849207055E8}"/>
              </a:ext>
            </a:extLst>
          </p:cNvPr>
          <p:cNvSpPr/>
          <p:nvPr/>
        </p:nvSpPr>
        <p:spPr>
          <a:xfrm>
            <a:off x="1764098" y="3660570"/>
            <a:ext cx="3691829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80BEC2-A3D0-0598-E4A1-CE33B1E99174}"/>
              </a:ext>
            </a:extLst>
          </p:cNvPr>
          <p:cNvSpPr txBox="1"/>
          <p:nvPr/>
        </p:nvSpPr>
        <p:spPr>
          <a:xfrm>
            <a:off x="1764097" y="2791346"/>
            <a:ext cx="3691830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65853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79303-88E5-B609-B4BB-846A2DB7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FB980E-10D4-E15E-151C-6C06FF74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الفعل "مات" غير قابل للتفاضل، وبالتالي لا يمكن صياغة اسم التفضيل منه.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3560FF6-3134-587C-43A2-461002E5F2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0935A2-63CC-2920-A2F3-5049B83992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CCA020-23F5-8CD1-9E03-EA8568F8A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705D57-4F11-18BF-B7BB-540E97D3A6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D9896BF-B1F7-E31E-8F42-7A26906451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898680-FCA5-1D82-F5E8-14CEF705021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D1DD0B-7A29-EBB3-A1FD-C39CF79D00F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01AAB9-C7C2-88AD-BABE-D98E6147B3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FA7853-E157-B6D6-DFB8-01DDA0062661}"/>
              </a:ext>
            </a:extLst>
          </p:cNvPr>
          <p:cNvSpPr txBox="1"/>
          <p:nvPr/>
        </p:nvSpPr>
        <p:spPr>
          <a:xfrm>
            <a:off x="6683513" y="3625810"/>
            <a:ext cx="2140736" cy="1107996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ماتَ</a:t>
            </a:r>
            <a:r>
              <a:rPr lang="ar-M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E19E12-6812-2308-AD68-0631FF790D7A}"/>
              </a:ext>
            </a:extLst>
          </p:cNvPr>
          <p:cNvSpPr txBox="1"/>
          <p:nvPr/>
        </p:nvSpPr>
        <p:spPr>
          <a:xfrm>
            <a:off x="1965940" y="2009474"/>
            <a:ext cx="3691829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ثُلاثِيٌّ غَيْرُ مَنْفيٍّ.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A2E4A9-1A2E-72BA-2040-6B899455AAF7}"/>
              </a:ext>
            </a:extLst>
          </p:cNvPr>
          <p:cNvSpPr txBox="1"/>
          <p:nvPr/>
        </p:nvSpPr>
        <p:spPr>
          <a:xfrm>
            <a:off x="648875" y="4682270"/>
            <a:ext cx="5020291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لَوْنٍ </a:t>
            </a:r>
            <a:r>
              <a:rPr lang="ar-MA" dirty="0" err="1"/>
              <a:t>كَٱلْفِعْلِ"</a:t>
            </a:r>
            <a:r>
              <a:rPr lang="ar-MA" dirty="0" err="1">
                <a:solidFill>
                  <a:srgbClr val="00B0F0"/>
                </a:solidFill>
              </a:rPr>
              <a:t>سَوِدَ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206EAC-AA50-3FF4-3585-88A4E85CAE3D}"/>
              </a:ext>
            </a:extLst>
          </p:cNvPr>
          <p:cNvSpPr txBox="1"/>
          <p:nvPr/>
        </p:nvSpPr>
        <p:spPr>
          <a:xfrm>
            <a:off x="648875" y="5579177"/>
            <a:ext cx="5020292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لا يَدُلُّ عَلى عَيْبٍ </a:t>
            </a:r>
            <a:r>
              <a:rPr lang="ar-MA" dirty="0" err="1"/>
              <a:t>كَٱلْفِعْلٍ"</a:t>
            </a:r>
            <a:r>
              <a:rPr lang="ar-MA" dirty="0" err="1">
                <a:solidFill>
                  <a:srgbClr val="00B0F0"/>
                </a:solidFill>
              </a:rPr>
              <a:t>عَرَجَ</a:t>
            </a:r>
            <a:r>
              <a:rPr lang="ar-MA" dirty="0"/>
              <a:t>".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2C285-6260-D7D0-1BE7-CE9C662BBA2B}"/>
              </a:ext>
            </a:extLst>
          </p:cNvPr>
          <p:cNvSpPr/>
          <p:nvPr/>
        </p:nvSpPr>
        <p:spPr>
          <a:xfrm>
            <a:off x="1965941" y="3764310"/>
            <a:ext cx="3691829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قابِلٌ لِلتَّفاضُلِ.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77160E-ADE6-E729-2915-020762FC2970}"/>
              </a:ext>
            </a:extLst>
          </p:cNvPr>
          <p:cNvSpPr txBox="1"/>
          <p:nvPr/>
        </p:nvSpPr>
        <p:spPr>
          <a:xfrm>
            <a:off x="1951278" y="2868217"/>
            <a:ext cx="3691830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فِعْلٌ مَبْنِيٌّ لِلْمَعْلومِ.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6625B19-3326-1477-A73B-C27B5E149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108" y="1905734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EBAC2E-519A-DA3C-E7C7-66AFF9ED3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8979" y="4498482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3BD4B7-94BE-13AE-E9E4-61CC2C514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1712" y="5498071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B24981-63B8-DB8B-7A2B-886B1FE91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891" y="2775773"/>
            <a:ext cx="742786" cy="68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D2C46A-029B-97B9-A8F8-AD7A683F0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9178" y="3755193"/>
            <a:ext cx="914528" cy="819264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ECDE08F-E994-8570-23FB-D0A8403BB0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69809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A515-E1D8-25D1-EF38-F6BE88CE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91BFAC4-98A3-C8E3-9FD0-F9890239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معي. عند صياغة اسم التفضيل من الفعل،  يمكن استعمال صيغة المؤنث  على وزن فعلى.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71A5160-F06F-5E2D-A9C9-68A3A3D3AC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6BA349-D13F-0FD5-7479-3471EF6CF3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1A8C83-842E-985F-0E22-94717090B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0C38D5-ED4F-EC0C-2339-3A6AF8F0EB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6AD99C-DDE6-5245-A5DA-43839B1B33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B90FA4-0D92-4913-F830-2A3A9E10F4B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628FED-ED64-DE21-76AA-618DC8B02B9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FA110D-07F4-FBDA-2E1D-B01EAB8A9DB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A9367F-E96F-3DC5-D838-82029ECC58D1}"/>
              </a:ext>
            </a:extLst>
          </p:cNvPr>
          <p:cNvSpPr txBox="1"/>
          <p:nvPr/>
        </p:nvSpPr>
        <p:spPr>
          <a:xfrm>
            <a:off x="5728689" y="3262838"/>
            <a:ext cx="2118795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أَكْبَرُ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597D5-42C8-BF47-B15E-D1019DF626C4}"/>
              </a:ext>
            </a:extLst>
          </p:cNvPr>
          <p:cNvSpPr txBox="1"/>
          <p:nvPr/>
        </p:nvSpPr>
        <p:spPr>
          <a:xfrm>
            <a:off x="5728689" y="5381297"/>
            <a:ext cx="2118795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أَفْعَلُ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5C711C62-DDF9-F348-0796-C12056DB79EC}"/>
              </a:ext>
            </a:extLst>
          </p:cNvPr>
          <p:cNvSpPr/>
          <p:nvPr/>
        </p:nvSpPr>
        <p:spPr>
          <a:xfrm rot="16200000">
            <a:off x="1645635" y="4784878"/>
            <a:ext cx="1005313" cy="21485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ACE74965-4683-5271-50EA-BA4F46DC83C9}"/>
              </a:ext>
            </a:extLst>
          </p:cNvPr>
          <p:cNvSpPr/>
          <p:nvPr/>
        </p:nvSpPr>
        <p:spPr>
          <a:xfrm rot="16200000">
            <a:off x="6278205" y="4784876"/>
            <a:ext cx="1005313" cy="21485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 : courbe vers la droite 10">
            <a:extLst>
              <a:ext uri="{FF2B5EF4-FFF2-40B4-BE49-F238E27FC236}">
                <a16:creationId xmlns:a16="http://schemas.microsoft.com/office/drawing/2014/main" id="{0CA293E4-4D4F-8065-273F-A0DCB935D75C}"/>
              </a:ext>
            </a:extLst>
          </p:cNvPr>
          <p:cNvSpPr/>
          <p:nvPr/>
        </p:nvSpPr>
        <p:spPr>
          <a:xfrm rot="3243366">
            <a:off x="2221303" y="1635249"/>
            <a:ext cx="573448" cy="1688151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Flèche : courbe vers la gauche 11">
            <a:extLst>
              <a:ext uri="{FF2B5EF4-FFF2-40B4-BE49-F238E27FC236}">
                <a16:creationId xmlns:a16="http://schemas.microsoft.com/office/drawing/2014/main" id="{E8056F1F-BE77-B6B8-4AED-846A3DC41C00}"/>
              </a:ext>
            </a:extLst>
          </p:cNvPr>
          <p:cNvSpPr/>
          <p:nvPr/>
        </p:nvSpPr>
        <p:spPr>
          <a:xfrm rot="19597996">
            <a:off x="5959984" y="1792398"/>
            <a:ext cx="607010" cy="153193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48E51E-AACD-4788-7AED-420FBE5A8286}"/>
              </a:ext>
            </a:extLst>
          </p:cNvPr>
          <p:cNvSpPr txBox="1"/>
          <p:nvPr/>
        </p:nvSpPr>
        <p:spPr>
          <a:xfrm>
            <a:off x="452716" y="1671526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ٱلْمُؤَنَّثِ</a:t>
            </a:r>
            <a:endParaRPr lang="fr-FR" sz="40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2EAB768-6C1D-DF54-E28E-AFD9C1ADF6B3}"/>
              </a:ext>
            </a:extLst>
          </p:cNvPr>
          <p:cNvSpPr txBox="1"/>
          <p:nvPr/>
        </p:nvSpPr>
        <p:spPr>
          <a:xfrm>
            <a:off x="6606255" y="1687400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ٱلْمُذَكَّرِ</a:t>
            </a:r>
            <a:endParaRPr lang="fr-FR" sz="40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00385B74-E86B-8C17-520F-068FCAAF85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60CAF2-F156-F5A9-00D0-BBBA1EC8A56B}"/>
              </a:ext>
            </a:extLst>
          </p:cNvPr>
          <p:cNvSpPr txBox="1"/>
          <p:nvPr/>
        </p:nvSpPr>
        <p:spPr>
          <a:xfrm>
            <a:off x="3449494" y="1505706"/>
            <a:ext cx="2049363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كَبِرَ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BB20261-9047-6D13-AD0D-4F8C47A56D0B}"/>
              </a:ext>
            </a:extLst>
          </p:cNvPr>
          <p:cNvSpPr txBox="1"/>
          <p:nvPr/>
        </p:nvSpPr>
        <p:spPr>
          <a:xfrm>
            <a:off x="1018914" y="3054179"/>
            <a:ext cx="2258754" cy="12258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كُبْرى</a:t>
            </a:r>
            <a:r>
              <a:rPr lang="ar-MA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69C014B-163B-D9C9-D03E-083E1959193F}"/>
              </a:ext>
            </a:extLst>
          </p:cNvPr>
          <p:cNvSpPr txBox="1"/>
          <p:nvPr/>
        </p:nvSpPr>
        <p:spPr>
          <a:xfrm>
            <a:off x="911489" y="5381297"/>
            <a:ext cx="2258754" cy="12258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فُعْلى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357103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E0D82-2E75-12CE-BF93-3DE96467C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5D1CA2-A1BE-7E62-8CB7-826549C3C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 الصفحة رقم 42.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2BD238-AD90-FA35-FE73-E01FC44748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766B96-7888-5692-D994-56D4B87487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481BCC-6ADB-5DA4-7575-BDFFC6AD2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B1D173-D033-841C-2116-FE625524C1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EFEC96-E235-831D-C238-3EA4519F542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3B4EA0-97A3-53C0-B60A-84D3D4044A4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BA5180-A21A-97BD-EFA3-F880718677E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A04A8-46D1-6C40-3A68-6F66DD406A7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7FB3C-9819-215B-7F78-E517FB89AB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784" y="1442720"/>
            <a:ext cx="3563960" cy="4933821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06302E-372A-03E5-53DA-FE31E866F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9672" y="3264470"/>
            <a:ext cx="3591072" cy="129032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E1E2F8-5397-D3FD-26C6-C75586F819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211569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D083F-93CF-1147-6AF7-B416B9A31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B526C6-E2EA-DBAE-F7B7-FE08A1D96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756000"/>
            <a:ext cx="700339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نشاط " أتدرب مع زملائي".  ثم كل منكم   يوضح لزميله  كيف توصل إلى الجواب.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FADF3E-CA97-6A71-BCBC-8F6AC4FE46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ADEB8B-A57E-38EF-1937-ECDB466A2E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615288-FCE9-8EA1-7B08-B7482EA58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6738C6-C624-E3BB-80FF-58FAB197B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ED8CC2-5560-E5CD-775E-A9CABBCE8A4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01336C-76C8-F152-E256-0184D797AB2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93E778-A078-21CA-870A-8C378D56E4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5B551-05EB-A52A-037A-29D53B3BCBF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F7B08-05FA-4D54-8408-7AC5E3060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145" y="2444253"/>
            <a:ext cx="7450015" cy="34675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5BF7AF5-7E59-6743-7BC3-EB960ECA80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655561D7-4E45-5C6B-720F-86EF569E86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74" y="1368000"/>
            <a:ext cx="840614" cy="9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0422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72CA7-11F7-8A2E-7E4D-4265A6F34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6994CB-0B57-43DE-8739-BA369E0A1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يحدد  شفهيا  صيغتي اسم التفضيل من كل فعل نبدأ بـ: "عَظُمَ"؟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B20AC3-C711-D82E-2F07-CB140E3270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E0442E-C2B4-FB31-26E5-F6AE869CA0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498B79-1B2B-ACE3-608E-704BDE44DE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5587CD-BA3D-67A5-3BD8-B7445C545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C5933F-382F-DC3C-21FA-1FE821AE7C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631065-738F-5763-84DD-F63BB198E67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B9DEE8-295B-7BB1-CCEF-9E61CAB8EC6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9A68AD-2969-59A5-9662-9B3B0E7F0B8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41B084-4A4D-4E6F-1B5A-81F4E0594F0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B3D81D-08CA-BC2B-5F9B-7C4A4E546A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45" y="2444253"/>
            <a:ext cx="7450015" cy="34675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5220262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6F76A-0B3B-3570-8D2F-C237BAD4F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362BF6-46CB-4E1F-77A1-5A18BFF0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E6283F-47BC-143D-0FA6-B64AC64D3E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D8AD9D-D2A6-57A2-9A40-B9713E0BB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D63A5E-4248-98B6-0515-27D0ADA40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FB9ED8-B8E6-9C8C-74B2-51CB45DE9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5A1BA0-3DB0-7D5F-EB0E-EEC6796C921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4DCA1B-E7E9-3C2C-8D0B-1FF8C9A507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9B51A0-262D-42DD-CFF6-B3235A20B6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9BBE8C-B460-671D-0A7A-4C466488286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880F06-664E-181F-0421-75FE4F463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68" y="1916823"/>
            <a:ext cx="7215499" cy="42172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FCDD6F-F4A6-DC0E-574E-04F3BB1FC2CD}"/>
              </a:ext>
            </a:extLst>
          </p:cNvPr>
          <p:cNvSpPr txBox="1"/>
          <p:nvPr/>
        </p:nvSpPr>
        <p:spPr>
          <a:xfrm>
            <a:off x="4572000" y="4046411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أَعْظَمُ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795377-8044-B92F-49DC-7F8838EB6489}"/>
              </a:ext>
            </a:extLst>
          </p:cNvPr>
          <p:cNvSpPr txBox="1"/>
          <p:nvPr/>
        </p:nvSpPr>
        <p:spPr>
          <a:xfrm>
            <a:off x="1536888" y="3952007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عُظْمى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706FF8-B196-79C8-69A0-A0F292EE8E72}"/>
              </a:ext>
            </a:extLst>
          </p:cNvPr>
          <p:cNvSpPr txBox="1"/>
          <p:nvPr/>
        </p:nvSpPr>
        <p:spPr>
          <a:xfrm>
            <a:off x="4519522" y="4705542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أَكْبَرُ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357D16-5537-47C2-CC61-5D3E01B4FD80}"/>
              </a:ext>
            </a:extLst>
          </p:cNvPr>
          <p:cNvSpPr txBox="1"/>
          <p:nvPr/>
        </p:nvSpPr>
        <p:spPr>
          <a:xfrm>
            <a:off x="1549850" y="4575299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كُبْرى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50E72B-2AEB-B34C-87D2-642D0E2684E6}"/>
              </a:ext>
            </a:extLst>
          </p:cNvPr>
          <p:cNvSpPr txBox="1"/>
          <p:nvPr/>
        </p:nvSpPr>
        <p:spPr>
          <a:xfrm>
            <a:off x="4585432" y="5364675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أَعْلى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4FF635-5DD6-8AFA-23E9-B8C8CCD63BD2}"/>
              </a:ext>
            </a:extLst>
          </p:cNvPr>
          <p:cNvSpPr txBox="1"/>
          <p:nvPr/>
        </p:nvSpPr>
        <p:spPr>
          <a:xfrm>
            <a:off x="1615760" y="5322661"/>
            <a:ext cx="183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dirty="0">
                <a:solidFill>
                  <a:srgbClr val="FF0000"/>
                </a:solidFill>
              </a:rPr>
              <a:t>عُلْيا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FF599314-2062-6996-D9C0-4EC8434226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222156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الشروط الواجب توفرها  في الفعل  كي نصوغ  منه اسم التفضيل؟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798529" y="260096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ٱلشُّروطُ</a:t>
            </a:r>
            <a:r>
              <a:rPr lang="ar-MA" dirty="0"/>
              <a:t> ٱلَّتي يَجِبُ تَوَفُّرُها في </a:t>
            </a:r>
            <a:r>
              <a:rPr lang="ar-MA" dirty="0" err="1"/>
              <a:t>ٱلْفِعْلِ</a:t>
            </a:r>
            <a:r>
              <a:rPr lang="ar-MA" dirty="0"/>
              <a:t> لِصِياغَةِ </a:t>
            </a:r>
            <a:r>
              <a:rPr lang="ar-MA" dirty="0" err="1"/>
              <a:t>ٱسْمِ</a:t>
            </a:r>
            <a:r>
              <a:rPr lang="ar-MA" dirty="0"/>
              <a:t> ٱلتَّفْضيلِ مِنْهُ؟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الوزن الصرفي الذي يصاغ عليه اسم التفضيل؟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961002" y="274320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ٱلْوَزْنُ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ٱلصَّرْفِيُّ ٱلَّذي يُصاغُ عَلَيْهِ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ٱلتَّفْضيلِ؟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9124-591C-9E04-9CBA-7140F2D1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DD0F3E-A6A7-305A-A95F-53A3523B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  من  نشاط " أنجز  بمفردي" في المنزل بعد حفظ القاعدة.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1A70D9-BD68-CC44-DBA2-F6B4EC2EFD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D8B210-7D69-0846-5FF5-B8C88C5996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28F7C8-BA2C-2B8E-9E57-46250477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5E43C-EA85-E24C-2AC6-8BA16DC26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60CA8-4A59-38AD-3633-40BD92C833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B80FAA-8FCF-61B0-EF57-7F8596CEDA4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70F0B-B220-D2C6-5953-71F4B46C6E3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1D6544-3765-0EBA-71A1-EB0CBF9380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F71DF86-DCE3-6093-2333-EEDB5C4C36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784" y="1442719"/>
            <a:ext cx="3563960" cy="4933821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BB93BD-3D44-22AB-CD69-0016CCB9C0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3046" y="4643120"/>
            <a:ext cx="3611771" cy="1232470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9567878-2602-A399-CFD3-F7FC20F3D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35F49D-A08E-5ECB-CC18-784F7E6CF3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89" y="1062000"/>
            <a:ext cx="913440" cy="91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2335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17355</TotalTime>
  <Words>2549</Words>
  <Application>Microsoft Office PowerPoint</Application>
  <PresentationFormat>Affichage à l'écran (4:3)</PresentationFormat>
  <Paragraphs>545</Paragraphs>
  <Slides>76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76</vt:i4>
      </vt:variant>
    </vt:vector>
  </HeadingPairs>
  <TitlesOfParts>
    <vt:vector size="105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حاولوا الالتزام  بهذه السلوكات. سنحدد الفائز بنجمة السلوك في نهاية كل حصة. </vt:lpstr>
      <vt:lpstr>ضعوا  الكراسة والدفتر  واللوحة  في القمطر.</vt:lpstr>
      <vt:lpstr>ستواصلون في حصة النشاط الاعتيادي  التعبير  عن حبكم للمغرب كتابيا. </vt:lpstr>
      <vt:lpstr>نبدأ بإعادة قراءة  نص الحصة الماضية. من يقرأ؟ </vt:lpstr>
      <vt:lpstr>خذوا دفاتر البحث. اكتبوا   نصا على غرار النص السابق  للتعبير عن حبكم للمغرب.</vt:lpstr>
      <vt:lpstr>من يقرأ عمله؟ </vt:lpstr>
      <vt:lpstr>الفائزون في هذه الحصة هم ...........................................................................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له. ( مناقشة الجواب ثم الانتقال إلى التعريف  الموالي)</vt:lpstr>
      <vt:lpstr>من يقرأ الجملة التي  أورد فيها كلمة " مقاومة أو قاوم "؟ ( مناقشة الجواب ثم الانتقال إلى المفردة الموالية)</vt:lpstr>
      <vt:lpstr>خذوا كراستكم  الصفحة -36-. من يقرأ النص مستحضرا ضوابط الطلاقة. (قراءتان)</vt:lpstr>
      <vt:lpstr>من يذكرنا بالفرق بين إستراتيجيتي استخراج  واستنتاج معلومات من نص؟ </vt:lpstr>
      <vt:lpstr>نتذكر جميعا. من يقرأ؟</vt:lpstr>
      <vt:lpstr>من يذكرنا بالخطوات التي نتبعها  لاستخراج معلومات من النص؟ </vt:lpstr>
      <vt:lpstr>نصحح جماعة. من يقرأ؟</vt:lpstr>
      <vt:lpstr>من يذكرنا بالخطوات التي نتبعها  لاستنتاج  معلومات غير واردة بشكل مباشر في النص؟ </vt:lpstr>
      <vt:lpstr>نصحح جماعة. من يقرأ؟</vt:lpstr>
      <vt:lpstr> خذوا كراساتكم الصفحة -40-</vt:lpstr>
      <vt:lpstr>أنجزوا بشكل فردي  نشاط "أوظف الاستراتيجية لفهم النص".</vt:lpstr>
      <vt:lpstr>نصحح جماعة. من يحدد الكلمات المفاتيح التي ساعدته على فهم  السؤال ثم يجيب عنه ؟</vt:lpstr>
      <vt:lpstr>صححوا على كراساتكم. </vt:lpstr>
      <vt:lpstr>Présentation PowerPoint</vt:lpstr>
      <vt:lpstr>في هذه الحصة ستتعرفون على "اسم التفضيل"  وستتعلمون كيف  توظفونه في إنتاجاتكم اللغوية. </vt:lpstr>
      <vt:lpstr>قبل أن نشرع في درسنا. من يذكرنا بطريقة صياغة الوزن الصرفي لكلمة؟</vt:lpstr>
      <vt:lpstr>نتذكر جماعة. من يقرأ؟</vt:lpstr>
      <vt:lpstr>من يصوغ شفهيا وزن الاسم التالي:</vt:lpstr>
      <vt:lpstr>نصحح جماعة. من يقرأ؟</vt:lpstr>
      <vt:lpstr>من يصوغ  شفهيا الوزن الصرفي لكل لكملة : أجمل  -كبرى .</vt:lpstr>
      <vt:lpstr>نصحح. من يقرأ؟</vt:lpstr>
      <vt:lpstr>  ماذا نقصد باسم التفضيل؟ ما معنى اسم التفضيل؟</vt:lpstr>
      <vt:lpstr>لنكتشف جماعة المقصود بـ "اسم التفضيل". من يقرأ؟</vt:lpstr>
      <vt:lpstr>الأرنب والكلب كلاهما سريعان. غير أن الأرنب زاد على الكلب في السرعة. </vt:lpstr>
      <vt:lpstr>من يوضح معنى الجملة التالية؟</vt:lpstr>
      <vt:lpstr>نصحح جماعة.  من يقرأ الجملة ومعناها؟</vt:lpstr>
      <vt:lpstr>ماذا نسمي  الاسم " أضخم"؟ </vt:lpstr>
      <vt:lpstr>لماذا سمي "أضخم" باسم التفضيل ؟ </vt:lpstr>
      <vt:lpstr> انتبهوا كيف سأقوم  بصياغة اسم التفضيل  من الفعل الثلاثي" كَبِرَ"</vt:lpstr>
      <vt:lpstr>أولا، أتحقق من استيفاء الفعل لشروط  صياغة اسم التفضيل، وفق البطاقة التالية:</vt:lpstr>
      <vt:lpstr>فعل "كبر" فعل ثلاثي غير منفي: يتكون من ثلاثة حروف أصلية وغير مسبوق بأداة نفي."</vt:lpstr>
      <vt:lpstr>ألاحظ كذلك أن فعل "كبر" مبني للمعلوم، أي غير مبني للمجهول.</vt:lpstr>
      <vt:lpstr>فعل "كبر" قابل للتفاضل، إذ يمكن لشيئين أن يكونا مختلفين من حيث الكبر.</vt:lpstr>
      <vt:lpstr>فعل "كبر" قابل للتفاضل، إذ يمكن لشيئين أن يكونا مختلفين من حيث الكبر.</vt:lpstr>
      <vt:lpstr>ألاحظ أيضا أن فعل "كبر" لا يدل على لون، ليس كفعل "سود" الذي يدل على لون.</vt:lpstr>
      <vt:lpstr>فعل "كبر" لا يدل على عيب، ليس كفعل "عرج" الذي يدل على عيب.</vt:lpstr>
      <vt:lpstr>بعد  أن تحققت من توفر جميع الشروط، أقوم بصياغة اسم التفضيل من فعل "كبر" على وزن "أفعل" للمذكر ووزن "فعلى" للمؤنث.</vt:lpstr>
      <vt:lpstr>من يذكرنا بالطريقة التي اتبعتها لصياغة اسم التفضيل .  . </vt:lpstr>
      <vt:lpstr>نصوغ  جماعة اسم التفضيل من فعل" نظف ". من يذكرنا بالخطوة الأولى؟ </vt:lpstr>
      <vt:lpstr>التحقق من استيفاء الفعل لشروط صياغة اسم التفضيل. من يتحقق من الشرط الأول  ؟ </vt:lpstr>
      <vt:lpstr>من يتحقق من الشرط الثاني والثالث   ؟ </vt:lpstr>
      <vt:lpstr>من يتحقق من الشرط الرابع  والخامس   ؟ </vt:lpstr>
      <vt:lpstr>فعل نظف استوفى جميع الشروط . ما الخطوة الموالية.؟</vt:lpstr>
      <vt:lpstr>صياغة اسم التفضيل  من  الفعل "نظف"،  من يصغوه على وزن أفعل ؟</vt:lpstr>
      <vt:lpstr>نصحح. من يقرأ؟ </vt:lpstr>
      <vt:lpstr>ننتقل إلى فعل "مات" من يتحقق من توفره على  شروط صياغة اسم التفضيل ؟  . </vt:lpstr>
      <vt:lpstr>نصحح جماعة. الفعل "مات" غير قابل للتفاضل، وبالتالي لا يمكن صياغة اسم التفضيل منه.</vt:lpstr>
      <vt:lpstr>انتبهوا معي. عند صياغة اسم التفضيل من الفعل،  يمكن استعمال صيغة المؤنث  على وزن فعلى.</vt:lpstr>
      <vt:lpstr>خذوا كراساتكم  الصفحة رقم 42.</vt:lpstr>
      <vt:lpstr> أنجزوا نشاط " أتدرب مع زملائي".  ثم كل منكم   يوضح لزميله  كيف توصل إلى الجواب. </vt:lpstr>
      <vt:lpstr>نصحح جماعة. من يحدد  شفهيا  صيغتي اسم التفضيل من كل فعل نبدأ بـ: "عَظُمَ"؟</vt:lpstr>
      <vt:lpstr>صححوا على كراساتكم. </vt:lpstr>
      <vt:lpstr>اختتام الحصة</vt:lpstr>
      <vt:lpstr>ما الشروط الواجب توفرها  في الفعل  كي نصوغ  منه اسم التفضيل؟</vt:lpstr>
      <vt:lpstr>ما الوزن الصرفي الذي يصاغ عليه اسم التفضيل؟</vt:lpstr>
      <vt:lpstr>أجيبوا عن السؤال الأول  من  نشاط " أنجز  بمفردي" في المنزل بعد حفظ القاعدة.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184</cp:revision>
  <dcterms:created xsi:type="dcterms:W3CDTF">2023-09-20T21:35:22Z</dcterms:created>
  <dcterms:modified xsi:type="dcterms:W3CDTF">2025-11-12T17:59:48Z</dcterms:modified>
</cp:coreProperties>
</file>