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8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9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0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1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2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3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4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6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7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3912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7" r:id="rId12"/>
    <p:sldMasterId id="2147483844" r:id="rId13"/>
    <p:sldMasterId id="2147483861" r:id="rId14"/>
    <p:sldMasterId id="2147483878" r:id="rId15"/>
    <p:sldMasterId id="2147483895" r:id="rId16"/>
    <p:sldMasterId id="2147483741" r:id="rId17"/>
    <p:sldMasterId id="2147483686" r:id="rId18"/>
  </p:sldMasterIdLst>
  <p:notesMasterIdLst>
    <p:notesMasterId r:id="rId64"/>
  </p:notesMasterIdLst>
  <p:handoutMasterIdLst>
    <p:handoutMasterId r:id="rId65"/>
  </p:handoutMasterIdLst>
  <p:sldIdLst>
    <p:sldId id="2147482698" r:id="rId19"/>
    <p:sldId id="2147482668" r:id="rId20"/>
    <p:sldId id="2147482483" r:id="rId21"/>
    <p:sldId id="2147482471" r:id="rId22"/>
    <p:sldId id="2147482669" r:id="rId23"/>
    <p:sldId id="2147482616" r:id="rId24"/>
    <p:sldId id="2147482691" r:id="rId25"/>
    <p:sldId id="2147482445" r:id="rId26"/>
    <p:sldId id="2147482705" r:id="rId27"/>
    <p:sldId id="2147482453" r:id="rId28"/>
    <p:sldId id="2147482450" r:id="rId29"/>
    <p:sldId id="2147482702" r:id="rId30"/>
    <p:sldId id="2147482509" r:id="rId31"/>
    <p:sldId id="2147482709" r:id="rId32"/>
    <p:sldId id="2147482710" r:id="rId33"/>
    <p:sldId id="2147482711" r:id="rId34"/>
    <p:sldId id="2147482662" r:id="rId35"/>
    <p:sldId id="2147482707" r:id="rId36"/>
    <p:sldId id="2147482466" r:id="rId37"/>
    <p:sldId id="2147482672" r:id="rId38"/>
    <p:sldId id="2147482674" r:id="rId39"/>
    <p:sldId id="2147482675" r:id="rId40"/>
    <p:sldId id="2147482676" r:id="rId41"/>
    <p:sldId id="2147482677" r:id="rId42"/>
    <p:sldId id="2147482685" r:id="rId43"/>
    <p:sldId id="2147482678" r:id="rId44"/>
    <p:sldId id="2147482679" r:id="rId45"/>
    <p:sldId id="2147482686" r:id="rId46"/>
    <p:sldId id="2147482687" r:id="rId47"/>
    <p:sldId id="2147482708" r:id="rId48"/>
    <p:sldId id="2147482452" r:id="rId49"/>
    <p:sldId id="2147482703" r:id="rId50"/>
    <p:sldId id="2147482580" r:id="rId51"/>
    <p:sldId id="2147482661" r:id="rId52"/>
    <p:sldId id="2147482688" r:id="rId53"/>
    <p:sldId id="2147482689" r:id="rId54"/>
    <p:sldId id="2147482694" r:id="rId55"/>
    <p:sldId id="2147482696" r:id="rId56"/>
    <p:sldId id="2147482695" r:id="rId57"/>
    <p:sldId id="2147482704" r:id="rId58"/>
    <p:sldId id="2147482690" r:id="rId59"/>
    <p:sldId id="2147482697" r:id="rId60"/>
    <p:sldId id="2147482579" r:id="rId61"/>
    <p:sldId id="2147482706" r:id="rId62"/>
    <p:sldId id="2147482701" r:id="rId6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33" autoAdjust="0"/>
    <p:restoredTop sz="94694"/>
  </p:normalViewPr>
  <p:slideViewPr>
    <p:cSldViewPr snapToGrid="0">
      <p:cViewPr varScale="1">
        <p:scale>
          <a:sx n="75" d="100"/>
          <a:sy n="75" d="100"/>
        </p:scale>
        <p:origin x="1387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76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viewProps" Target="viewProps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05/11/2025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1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C3BA3-E18D-46AD-346E-4DB429879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1C82B6-F344-0E94-309F-FA49D33C2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96482C-54A6-8119-D2EC-131D78C435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7C1C46-58BC-964A-4D8C-E1E021F49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98279-C7E5-D0DE-C9CB-76299D61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690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E13EA3-17C7-FD14-F5B5-B1630B23F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E067B6-6C48-C681-6F10-E120E3EDF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307F22-A97A-2BA2-018D-B04B349341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064CB3-6690-E182-6590-8D89EA51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C2BF22-E601-4966-7E66-72556515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9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DB375-2670-669E-D84B-53C114A3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D1357-5BE3-51EF-763B-36D1AE04E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C28606-956F-BAEF-46E2-FBFD289C1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1989F5-0EA3-296A-0913-DBF845C92E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797DD2-A9A2-2F48-E100-F9B051F7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9DF5D6-B551-F60C-BB18-CD27570F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70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70517-C4DC-15AC-CCEF-8388F037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C4909B-A237-7A04-8879-4134A999E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4BD143-4521-B903-FF7E-809DF51EB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FD4AEA-FA55-DD76-EECD-2913584DA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1CF778-CA5D-2A28-AE12-3F5C130C1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97FF03-5575-3961-0744-22C13345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0DCCF52-7D10-D7A6-F4BF-B2854BA7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151488-B687-CEE2-414E-8B3F6C1E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79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8A3238-2694-683C-88DB-EC32DA7A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F6A48D-5FCD-4B57-639A-74BCFF8EA0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A9584A-DA76-903B-0EF3-6BBFD294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283726-0B16-DAC4-D909-C5C1AEB4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49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35A02C-0FE4-D31A-11DA-02FD659233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0B5FF9-34FE-F61C-180D-3CCC05C9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378FE6-FE61-CC47-0E39-5B72192E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60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596E4-9FBF-9274-FBD8-2095D90B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A456DA-96B4-9952-0536-EA715924A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B4B25C-2352-05AD-C657-BD080F130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91711-01F2-9827-9274-515BA04D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EA7649-4D35-5D82-4294-91110497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F3E178-19D2-4466-A4E2-26A1F6AF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3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D6FFC3-45F2-9875-3B35-7CC4D63E7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E0E846D-554D-7CFA-9B6D-3B722236D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633025-9640-5A3A-FB95-A5D951B29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D5B479-496A-4C87-87FF-66E295E2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A8850C-00A1-67E5-53B4-FDD9823F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A90FCE-78C1-8402-F919-0388FCE9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78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2EFEA-9350-5214-F111-F23ECA46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1AA329-4B45-5F97-1F13-4E9A36C7E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3D978B-B9E2-E8E2-48F2-1F5169C2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6FE140-8525-E215-2407-FAFC76032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CCD182-EA5D-0E0A-DC21-91018692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415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C14EC7-6C23-8B32-2904-7A04243297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361EFE-EDAD-9284-0392-773BE8692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5A2C2-FB4B-33DE-0AC8-F1CC9C8CD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BF964D-9D7B-DFEE-7254-157A3A01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1D1EDE-9733-630D-BDE0-5E05EA01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408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776720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CA778-D99C-8210-BCF4-0A1BD455F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7241444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258127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3424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78712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64996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7205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63045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65704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06471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63286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15761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775707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59845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7826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99703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00152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0800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7918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2176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86405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0026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08513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83685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91386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40362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67630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45438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801207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83242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73413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51189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81035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581868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14101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85272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72347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4703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42759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72718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801950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10951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27440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69398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80055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353413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852376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5914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946887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7619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9524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3756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07501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414032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820026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293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704278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63129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030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28607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967610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51224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793443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78874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048555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38281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776748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3623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8927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9163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15521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2820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43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70523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7618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95417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383020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71043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56885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7802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57076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3445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87330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5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6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9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2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1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0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9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7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93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71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0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4" r:id="rId26"/>
    <p:sldLayoutId id="2147483925" r:id="rId27"/>
    <p:sldLayoutId id="2147483926" r:id="rId2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91529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6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696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213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590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284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03.xml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3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0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9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9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41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41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4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4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180.xml"/><Relationship Id="rId7" Type="http://schemas.openxmlformats.org/officeDocument/2006/relationships/image" Target="../media/image3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image" Target="../media/image16.png"/><Relationship Id="rId9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180.xml"/><Relationship Id="rId7" Type="http://schemas.openxmlformats.org/officeDocument/2006/relationships/image" Target="../media/image3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image" Target="../media/image16.png"/><Relationship Id="rId9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B24EAEE-049C-9153-4345-5680CA8C4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46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154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1986900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</a:rPr>
              <a:t>ينصح باعتماد صيغة </a:t>
            </a:r>
            <a:r>
              <a:rPr lang="ar-MA" sz="2400" b="1" dirty="0">
                <a:solidFill>
                  <a:srgbClr val="00ACA4"/>
                </a:solidFill>
              </a:rPr>
              <a:t>عرض الشرائح </a:t>
            </a:r>
            <a:r>
              <a:rPr lang="ar-MA" sz="2400" dirty="0">
                <a:solidFill>
                  <a:srgbClr val="00ACA4"/>
                </a:solidFill>
              </a:rPr>
              <a:t>(</a:t>
            </a:r>
            <a:r>
              <a:rPr lang="fr-MA" sz="2400" dirty="0">
                <a:solidFill>
                  <a:srgbClr val="00ACA4"/>
                </a:solidFill>
              </a:rPr>
              <a:t>mode diaporama</a:t>
            </a:r>
            <a:r>
              <a:rPr lang="ar-MA" sz="2400" b="1" dirty="0">
                <a:solidFill>
                  <a:srgbClr val="00ACA4"/>
                </a:solidFill>
              </a:rPr>
              <a:t>) </a:t>
            </a:r>
            <a:r>
              <a:rPr lang="ar-MA" sz="2400" b="1" dirty="0">
                <a:solidFill>
                  <a:srgbClr val="424D7B"/>
                </a:solidFill>
              </a:rPr>
              <a:t>أثناء تقديم الدرس في القسم بالنقر على أيقونة العرض كما هو موضح.</a:t>
            </a:r>
            <a:endParaRPr lang="fr-FR" sz="24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097895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</a:t>
            </a:r>
            <a:r>
              <a:rPr lang="ar-MA" dirty="0"/>
              <a:t>3</a:t>
            </a:r>
            <a:r>
              <a:rPr lang="ar-SA" dirty="0"/>
              <a:t>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</a:t>
            </a:r>
            <a:r>
              <a:rPr lang="ar-MA" dirty="0"/>
              <a:t>4</a:t>
            </a:r>
            <a:r>
              <a:rPr lang="ar-SA" dirty="0"/>
              <a:t>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الأساليب </a:t>
            </a:r>
            <a:r>
              <a:rPr lang="ar-SA" dirty="0"/>
              <a:t>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الاستماع والتحدث</a:t>
            </a:r>
            <a:r>
              <a:rPr lang="ar-SA" dirty="0"/>
              <a:t>.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</a:t>
            </a:r>
            <a:r>
              <a:rPr lang="fr-FR" dirty="0"/>
              <a:t> </a:t>
            </a:r>
            <a:r>
              <a:rPr lang="ar-SA" dirty="0"/>
              <a:t>+ دعم (60)د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التراكيب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 -4-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 الحصة 5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916367" y="3380220"/>
            <a:ext cx="16914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 : أعلام وعباقرة (ح4).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نص للتعريف بشخص انطلاقا من بطاقة المعلومات الشخصية.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(ح5)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جمل انطلاقا من مفردات  معجم الأسبوع؛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 "نص أعلام وعباقرة "واستثمار مضامينه؛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نص  للتعريف بشخص  انطلاقا من بطاقة معلوماته الشخصية.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D09D1E-BAB1-7053-E918-C366FA79F1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81C862-4459-1441-E73B-7922C5E38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DDC52-DF50-35CE-313B-CE4B912126F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AC476-51B5-5D04-1204-3561E512EDC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6CBF4A-49E3-9DC5-0F9D-93E9B81D979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DA2EFF-08F2-E7AB-9E29-C23F1BE29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6F467D-E198-077F-CFA4-C3636D8547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F5DE06-A3FA-0B3C-0365-D7624BCD74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28592C-09FF-06FB-DAD6-CA9661AF68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3">
            <a:extLst>
              <a:ext uri="{FF2B5EF4-FFF2-40B4-BE49-F238E27FC236}">
                <a16:creationId xmlns:a16="http://schemas.microsoft.com/office/drawing/2014/main" id="{465BF507-0553-E302-A9E9-3BF3BD38AE0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83" r="-17383"/>
          <a:stretch>
            <a:fillRect/>
          </a:stretch>
        </p:blipFill>
        <p:spPr>
          <a:xfrm>
            <a:off x="752715" y="2146647"/>
            <a:ext cx="7171534" cy="394256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6C425-6212-F97D-7780-92261FAD7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BACD15-AE95-D457-E3EC-6D33751C3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 بهذين السلوكين. سنحدد في نهاية الحصة  الفائز بنجمة السلوك. 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42B67BF-E9F5-FB66-1E89-3F4534CD99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8439D6-4B65-6125-AA06-FE11FF56C78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C7F37C-B8B6-5797-1BCD-38388544668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E5ED07-6F8D-E910-74B2-C6BB566A221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BB142-606D-1985-F6A5-3A7B8294CB8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A303382-B8C5-2BEB-5E80-85815B60D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9ADBAD5-1860-7370-6946-9F7CC3EE7E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DA62ACC-72D3-3A5E-CA99-BDC00BCFE6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C818ED0-EFE9-5927-A3CF-76C437B8C3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CFB4BA59-F848-9C26-7EB4-078A288BAC55}"/>
              </a:ext>
            </a:extLst>
          </p:cNvPr>
          <p:cNvSpPr/>
          <p:nvPr/>
        </p:nvSpPr>
        <p:spPr>
          <a:xfrm>
            <a:off x="6471039" y="1704227"/>
            <a:ext cx="1800000" cy="180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4" name="Image 13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0B45C8-BF82-4D20-17DB-D2A9819A15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182" y="3840454"/>
            <a:ext cx="1710067" cy="171006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1FADF60-8010-5001-DD87-17F7C5B1E204}"/>
              </a:ext>
            </a:extLst>
          </p:cNvPr>
          <p:cNvSpPr txBox="1">
            <a:spLocks/>
          </p:cNvSpPr>
          <p:nvPr/>
        </p:nvSpPr>
        <p:spPr>
          <a:xfrm>
            <a:off x="846375" y="2451491"/>
            <a:ext cx="5466945" cy="779409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كَيْ أَسْتَأْذِنَ لِأَخْذِ ٱلْكَلِمَةِ:  أَلْزَمُ مَكاني ثُمَّ أَرْفَعُ أُصْبُعي لِلْإجابَةِ.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00A66C-B4A1-09E7-8C1E-FBEF01626007}"/>
              </a:ext>
            </a:extLst>
          </p:cNvPr>
          <p:cNvSpPr txBox="1">
            <a:spLocks/>
          </p:cNvSpPr>
          <p:nvPr/>
        </p:nvSpPr>
        <p:spPr>
          <a:xfrm>
            <a:off x="944880" y="4314391"/>
            <a:ext cx="5126511" cy="779409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2800" dirty="0">
                <a:solidFill>
                  <a:srgbClr val="424D7B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5690372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 الكراسة والدفتر  واللوحة 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67FCDB-74EC-2EFD-0719-A4C5AD7E4FB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4F2CBC-D8C4-4B7F-6C80-BBA4345CB4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50B281-FF33-AE12-9316-6D591D35760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66AAA-1335-070B-0761-0715E5850D7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8A4FCA-6A6E-D297-9F68-383FBB8771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B60D71-0878-6A46-A868-BFA57FC684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D379F5-0B13-75D3-4073-6D033756D7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3ABFF5-9818-8C92-6932-6B964A22FD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 (1)">
            <a:hlinkClick r:id="" action="ppaction://media"/>
            <a:extLst>
              <a:ext uri="{FF2B5EF4-FFF2-40B4-BE49-F238E27FC236}">
                <a16:creationId xmlns:a16="http://schemas.microsoft.com/office/drawing/2014/main" id="{C568DA23-2903-C83A-1C0C-E654613EEA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2" y="2141795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Espace réservé pour une image  15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FE50AF68-FE5E-DA9F-A313-49FECCF60E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ستوظفون أهم المفردات التي تعلمتموها خلال الأسبوع الجاري لإنتاج جمل. 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824370-8087-A6E2-6460-8054B8E568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CD2A31E-7CE4-7C42-6515-7F16A7145E1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D2DF4-69D0-6512-40CD-B5BEA16F3EC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223C22-0218-EC5A-7EF3-E4AE306D49F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EC09C0-3B63-AD94-FDE5-5BEC52DED59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D4AC49B-BEAC-9A3F-D569-CF31B420A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766B690-83C4-C475-0F3A-67538C0752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B7682CA-CD63-BD71-A751-E3A3B4BD71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2094C9-F820-968B-26E9-6096575D43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1AB6E1C-07DF-FC01-CDAE-A93462D9D09E}"/>
              </a:ext>
            </a:extLst>
          </p:cNvPr>
          <p:cNvSpPr txBox="1"/>
          <p:nvPr/>
        </p:nvSpPr>
        <p:spPr>
          <a:xfrm>
            <a:off x="1070129" y="2967335"/>
            <a:ext cx="6840000" cy="102155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أُوَظِّفُ مُعْجَمَ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إِنْتاجِ جُمَلٍ.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C58D8-5D68-153A-E34C-1E31EB7BD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F13C82-AB5F-3D72-1453-9070E476D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البداية، من يذكرنا بالمفردات الجديدة التي تعلمتموها في هذا الأسبوع؟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5A1D33-9B70-6E17-F57A-E047904A79C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66BD22-18B0-8163-187E-61B33ACDA33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8AF86F-6FEA-FCD4-0C7F-8FCBD105915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7EC671-140B-D9DB-E002-E4AC211A41A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4F2FF02-BDDF-8F2D-374B-84F2F0210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4B8B2C-11E7-B3D9-0258-D8DA6B8EB3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839487-936E-8C34-72B8-D06C19653C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4A3B755-9842-2040-0B26-F06D297085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60687A9-852E-62B8-416C-2F68454689CC}"/>
              </a:ext>
            </a:extLst>
          </p:cNvPr>
          <p:cNvSpPr txBox="1"/>
          <p:nvPr/>
        </p:nvSpPr>
        <p:spPr>
          <a:xfrm>
            <a:off x="1070129" y="296733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ٱلْمُفْرَداتُ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ٱلْجَديدةُ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تَعَلَّمْتُموها في هذا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C4B5880-95B8-008E-F2C4-1BF1414440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5755482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بعضها. من يقرؤها؟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E129A2-B180-94C3-B255-5711BBB7BA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BAA9B2-86E8-CE29-849F-9CA0B8353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BCA236-C2CC-5404-19BD-391EA540B615}"/>
              </a:ext>
            </a:extLst>
          </p:cNvPr>
          <p:cNvSpPr>
            <a:spLocks/>
          </p:cNvSpPr>
          <p:nvPr/>
        </p:nvSpPr>
        <p:spPr>
          <a:xfrm>
            <a:off x="2958224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B52F7A-5684-2659-E267-3E9CBF376CA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4324E7-B825-3B69-B0C9-2293BAAA49C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F0AA56-6ECC-02E4-B535-01547B04B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2FFE99-7E08-C27E-843E-AD2FAD1AB0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3CA57B-A13D-CD4D-9F0C-C41F63E366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73E2A3-AD14-6513-8BDB-F27CF9008F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232ABE6-B97E-6E1B-BEA5-B837F23BEDA5}"/>
              </a:ext>
            </a:extLst>
          </p:cNvPr>
          <p:cNvSpPr txBox="1"/>
          <p:nvPr/>
        </p:nvSpPr>
        <p:spPr>
          <a:xfrm>
            <a:off x="389303" y="5549931"/>
            <a:ext cx="2074032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كَوْثَرُ حَفيظي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3BF867F-F170-E254-3CC8-A8D7B6023A90}"/>
              </a:ext>
            </a:extLst>
          </p:cNvPr>
          <p:cNvSpPr txBox="1"/>
          <p:nvPr/>
        </p:nvSpPr>
        <p:spPr>
          <a:xfrm>
            <a:off x="3317191" y="3225872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اِجْتِهادٌ (اِجْتَهَدَ)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7665BFD-D823-8D69-5887-EC23B9525A66}"/>
              </a:ext>
            </a:extLst>
          </p:cNvPr>
          <p:cNvSpPr txBox="1"/>
          <p:nvPr/>
        </p:nvSpPr>
        <p:spPr>
          <a:xfrm>
            <a:off x="3251682" y="1902891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نُبوغٌ( نَبَغَ)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96A5B80-E941-6EB7-DBBC-4078F083D054}"/>
              </a:ext>
            </a:extLst>
          </p:cNvPr>
          <p:cNvSpPr txBox="1"/>
          <p:nvPr/>
        </p:nvSpPr>
        <p:spPr>
          <a:xfrm>
            <a:off x="443054" y="4376635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اَلتَّحَدّي (تَحَدّى) 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DDA961F-2D5D-D9F3-E5A4-CF2658DF5E92}"/>
              </a:ext>
            </a:extLst>
          </p:cNvPr>
          <p:cNvSpPr txBox="1"/>
          <p:nvPr/>
        </p:nvSpPr>
        <p:spPr>
          <a:xfrm>
            <a:off x="6143288" y="3161368"/>
            <a:ext cx="2404701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إِصْرارٌ(أَصَرَّ)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31542D3-FC42-FC22-A65F-2F1851BE2AFE}"/>
              </a:ext>
            </a:extLst>
          </p:cNvPr>
          <p:cNvSpPr txBox="1"/>
          <p:nvPr/>
        </p:nvSpPr>
        <p:spPr>
          <a:xfrm>
            <a:off x="6958898" y="5543483"/>
            <a:ext cx="1589091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اِبْنُ سينا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BD80543-E1D6-485C-8CA3-44946C0302B0}"/>
              </a:ext>
            </a:extLst>
          </p:cNvPr>
          <p:cNvSpPr txBox="1"/>
          <p:nvPr/>
        </p:nvSpPr>
        <p:spPr>
          <a:xfrm>
            <a:off x="449352" y="1927052"/>
            <a:ext cx="2456214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خْفاقٌ( أَخْفَقَ)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807F67C-C50A-7C66-7511-D34087A0AE51}"/>
              </a:ext>
            </a:extLst>
          </p:cNvPr>
          <p:cNvSpPr txBox="1"/>
          <p:nvPr/>
        </p:nvSpPr>
        <p:spPr>
          <a:xfrm>
            <a:off x="6143288" y="4295331"/>
            <a:ext cx="2404701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إِبْداعٌ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 </a:t>
            </a: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بْدَعَ)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494597A-D6A3-CE61-2C23-99FBD4ED0728}"/>
              </a:ext>
            </a:extLst>
          </p:cNvPr>
          <p:cNvSpPr txBox="1"/>
          <p:nvPr/>
        </p:nvSpPr>
        <p:spPr>
          <a:xfrm>
            <a:off x="4825469" y="5553808"/>
            <a:ext cx="1912775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اَلْخَوارِزْمي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69E75E1-FA05-39B1-C860-319B2117714A}"/>
              </a:ext>
            </a:extLst>
          </p:cNvPr>
          <p:cNvSpPr txBox="1"/>
          <p:nvPr/>
        </p:nvSpPr>
        <p:spPr>
          <a:xfrm>
            <a:off x="2762382" y="5549931"/>
            <a:ext cx="1912775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رَشيدُ </a:t>
            </a:r>
            <a:r>
              <a:rPr lang="ar-MA" sz="4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ٱلْيَزَمي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6313295-402A-ED57-B498-F953AFB66508}"/>
              </a:ext>
            </a:extLst>
          </p:cNvPr>
          <p:cNvSpPr txBox="1"/>
          <p:nvPr/>
        </p:nvSpPr>
        <p:spPr>
          <a:xfrm>
            <a:off x="3317191" y="4376635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أَيْقونَةٌ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09429B0-808F-32DD-BC59-567418F1B53F}"/>
              </a:ext>
            </a:extLst>
          </p:cNvPr>
          <p:cNvSpPr txBox="1"/>
          <p:nvPr/>
        </p:nvSpPr>
        <p:spPr>
          <a:xfrm>
            <a:off x="443055" y="3249002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تَفَوُّقٌ( تَفَوَّقَ)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2A4FBCD-0DEE-A42A-0F58-AD2BA5034C16}"/>
              </a:ext>
            </a:extLst>
          </p:cNvPr>
          <p:cNvSpPr txBox="1"/>
          <p:nvPr/>
        </p:nvSpPr>
        <p:spPr>
          <a:xfrm>
            <a:off x="6096245" y="1902891"/>
            <a:ext cx="2404700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اِبْتِكارٌ (اِبْتَكَرَ)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00128-DC34-D741-0601-CA0C287AC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687D71-8099-DFA9-8530-46CAA4623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مفردة ويشرحها باستعمال المرادف أو الضد أو بتركيبها في جملة مفيدة.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2AA6E4-A475-2EE8-04AF-AA63B3D65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2B87BDD-D448-85BB-B551-9F498925615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32849E-A378-03BF-E95E-9AD2D789C866}"/>
              </a:ext>
            </a:extLst>
          </p:cNvPr>
          <p:cNvSpPr>
            <a:spLocks/>
          </p:cNvSpPr>
          <p:nvPr/>
        </p:nvSpPr>
        <p:spPr>
          <a:xfrm>
            <a:off x="2958224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874AA0-313B-FB0A-FF1B-5A78B1A8974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0A8D08-B5A1-8EF8-8F75-F6ABCACDDEE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920E99D-3071-F05A-2216-037C3B182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7D7F21-75C8-BA83-36A7-A59F70E30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40743E-002F-83D6-FA11-6365F8C6D9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3AA5E1-BC01-C2A2-FA28-91AE1C1609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F9D0937-5133-A04D-08AE-9FD4EAEC5EC7}"/>
              </a:ext>
            </a:extLst>
          </p:cNvPr>
          <p:cNvSpPr txBox="1"/>
          <p:nvPr/>
        </p:nvSpPr>
        <p:spPr>
          <a:xfrm>
            <a:off x="389303" y="5549931"/>
            <a:ext cx="2074032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كَوْثَرُ حَفيظي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F48CA22-ED16-370C-F2A4-D5AA75343D8C}"/>
              </a:ext>
            </a:extLst>
          </p:cNvPr>
          <p:cNvSpPr txBox="1"/>
          <p:nvPr/>
        </p:nvSpPr>
        <p:spPr>
          <a:xfrm>
            <a:off x="3317191" y="3225872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اِجْتِهادٌ (اِجْتَهَدَ)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9D746F-F723-7299-9EC1-476E6690D8AD}"/>
              </a:ext>
            </a:extLst>
          </p:cNvPr>
          <p:cNvSpPr txBox="1"/>
          <p:nvPr/>
        </p:nvSpPr>
        <p:spPr>
          <a:xfrm>
            <a:off x="3251682" y="1902891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نُبوغٌ( نَبَغَ)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380BDC0-4C49-3197-A769-91447071A609}"/>
              </a:ext>
            </a:extLst>
          </p:cNvPr>
          <p:cNvSpPr txBox="1"/>
          <p:nvPr/>
        </p:nvSpPr>
        <p:spPr>
          <a:xfrm>
            <a:off x="443054" y="4376635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اَلتَّحَدّي (تَحَدّى) 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29AEE54-EC2F-BF9A-1B1F-F1491B6322AF}"/>
              </a:ext>
            </a:extLst>
          </p:cNvPr>
          <p:cNvSpPr txBox="1"/>
          <p:nvPr/>
        </p:nvSpPr>
        <p:spPr>
          <a:xfrm>
            <a:off x="6143288" y="3161368"/>
            <a:ext cx="2404701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إِصْرارٌ(أَصَرَّ)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7E76137-7927-A718-8B87-3AE2F023CE05}"/>
              </a:ext>
            </a:extLst>
          </p:cNvPr>
          <p:cNvSpPr txBox="1"/>
          <p:nvPr/>
        </p:nvSpPr>
        <p:spPr>
          <a:xfrm>
            <a:off x="6958898" y="5543483"/>
            <a:ext cx="1589091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اِبْنُ سينا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C60125B-E16E-44BA-6173-122066F69EB2}"/>
              </a:ext>
            </a:extLst>
          </p:cNvPr>
          <p:cNvSpPr txBox="1"/>
          <p:nvPr/>
        </p:nvSpPr>
        <p:spPr>
          <a:xfrm>
            <a:off x="449352" y="1927052"/>
            <a:ext cx="2456214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خْفاقٌ( أَخْفَقَ)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6BC4313-A910-0F74-EF3D-6BF26CBD6B9E}"/>
              </a:ext>
            </a:extLst>
          </p:cNvPr>
          <p:cNvSpPr txBox="1"/>
          <p:nvPr/>
        </p:nvSpPr>
        <p:spPr>
          <a:xfrm>
            <a:off x="6096245" y="1902891"/>
            <a:ext cx="2404700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اِبْتِكارٌ (اِبْتَكَرَ)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0755FED-B4B0-C870-DBB4-697E4672AFF2}"/>
              </a:ext>
            </a:extLst>
          </p:cNvPr>
          <p:cNvSpPr txBox="1"/>
          <p:nvPr/>
        </p:nvSpPr>
        <p:spPr>
          <a:xfrm>
            <a:off x="6143288" y="4295331"/>
            <a:ext cx="2404701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إِبْداعٌ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 </a:t>
            </a: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بْدَعَ)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E6E254C-F48E-4C71-BC4B-E93C32442127}"/>
              </a:ext>
            </a:extLst>
          </p:cNvPr>
          <p:cNvSpPr txBox="1"/>
          <p:nvPr/>
        </p:nvSpPr>
        <p:spPr>
          <a:xfrm>
            <a:off x="4825469" y="5553808"/>
            <a:ext cx="1912775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اَلْخَوارِزْمي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61A62E0-D1E1-0C20-1A5D-A80A000F381F}"/>
              </a:ext>
            </a:extLst>
          </p:cNvPr>
          <p:cNvSpPr txBox="1"/>
          <p:nvPr/>
        </p:nvSpPr>
        <p:spPr>
          <a:xfrm>
            <a:off x="2762382" y="5549931"/>
            <a:ext cx="1912775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رَشيدُ </a:t>
            </a:r>
            <a:r>
              <a:rPr lang="ar-MA" sz="4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ٱلْيَزَمي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9384008-56F5-58DA-D787-D4C1DDB22FC8}"/>
              </a:ext>
            </a:extLst>
          </p:cNvPr>
          <p:cNvSpPr txBox="1"/>
          <p:nvPr/>
        </p:nvSpPr>
        <p:spPr>
          <a:xfrm>
            <a:off x="3317191" y="4376635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أَيْقونَةٌ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A110435-7501-7AF4-F7AF-126EF1E76FA5}"/>
              </a:ext>
            </a:extLst>
          </p:cNvPr>
          <p:cNvSpPr txBox="1"/>
          <p:nvPr/>
        </p:nvSpPr>
        <p:spPr>
          <a:xfrm>
            <a:off x="443055" y="3249002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تَفَوُّقٌ( تَفَوَّقَ)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180261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58A7A-50C5-3765-E2A0-543CBF39F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9C6602-CF93-369F-2452-682034D9B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. ركبوا جملا مفيدة وطويلة. الفائز من استطاع تركيب أكبر عدد من المفردات.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EDC985-E07B-98DE-CACE-7AC2FAE922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545EBA4-ACE4-77FC-1357-F7381982E26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86EEDC-905A-750A-381E-3BA8ADA049A6}"/>
              </a:ext>
            </a:extLst>
          </p:cNvPr>
          <p:cNvSpPr>
            <a:spLocks/>
          </p:cNvSpPr>
          <p:nvPr/>
        </p:nvSpPr>
        <p:spPr>
          <a:xfrm>
            <a:off x="2958224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903D5E-4C4D-3853-3546-7556B70751C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848965-667B-3A0F-BCCB-C589810430F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79B7FD9-F9CD-D1D3-F449-C41029955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2436E1-AC32-C9E1-0365-369E0C1F14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36915CF-3090-388F-3CCC-1899225068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DD0D02-DF57-B05C-468C-A49199785FB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9CE628E-3FAA-2A14-552F-26337B5FE706}"/>
              </a:ext>
            </a:extLst>
          </p:cNvPr>
          <p:cNvSpPr txBox="1"/>
          <p:nvPr/>
        </p:nvSpPr>
        <p:spPr>
          <a:xfrm>
            <a:off x="389303" y="5549931"/>
            <a:ext cx="2074032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كَوْثَرُ حَفيظي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5C97026-B724-6276-1266-0268E13A3684}"/>
              </a:ext>
            </a:extLst>
          </p:cNvPr>
          <p:cNvSpPr txBox="1"/>
          <p:nvPr/>
        </p:nvSpPr>
        <p:spPr>
          <a:xfrm>
            <a:off x="3317191" y="3225872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اِجْتِهادٌ (اِجْتَهَدَ)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8AE3683-AAB3-CC8C-624F-AD81D94469E8}"/>
              </a:ext>
            </a:extLst>
          </p:cNvPr>
          <p:cNvSpPr txBox="1"/>
          <p:nvPr/>
        </p:nvSpPr>
        <p:spPr>
          <a:xfrm>
            <a:off x="3251682" y="1902891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نُبوغٌ( نَبَغَ)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0192BAB-2179-71B6-2C65-82EF36293A51}"/>
              </a:ext>
            </a:extLst>
          </p:cNvPr>
          <p:cNvSpPr txBox="1"/>
          <p:nvPr/>
        </p:nvSpPr>
        <p:spPr>
          <a:xfrm>
            <a:off x="443054" y="4376635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اَلتَّحَدّي (تَحَدّى) 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1CAD3F7-E781-7077-EEC2-BACC75A194AD}"/>
              </a:ext>
            </a:extLst>
          </p:cNvPr>
          <p:cNvSpPr txBox="1"/>
          <p:nvPr/>
        </p:nvSpPr>
        <p:spPr>
          <a:xfrm>
            <a:off x="6143288" y="3161368"/>
            <a:ext cx="2404701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إِصْرارٌ(أَصَرَّ)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25215A3-871A-973A-82C4-2300973B1ABB}"/>
              </a:ext>
            </a:extLst>
          </p:cNvPr>
          <p:cNvSpPr txBox="1"/>
          <p:nvPr/>
        </p:nvSpPr>
        <p:spPr>
          <a:xfrm>
            <a:off x="6958898" y="5543483"/>
            <a:ext cx="1589091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اِبْنُ سينا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373FCBE-CC19-6DF5-94D8-981F70CA9F07}"/>
              </a:ext>
            </a:extLst>
          </p:cNvPr>
          <p:cNvSpPr txBox="1"/>
          <p:nvPr/>
        </p:nvSpPr>
        <p:spPr>
          <a:xfrm>
            <a:off x="449352" y="1927052"/>
            <a:ext cx="2456214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خْفاقٌ( أَخْفَقَ)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6CDC0C6-1DFB-571A-CD42-9E76AF110BA9}"/>
              </a:ext>
            </a:extLst>
          </p:cNvPr>
          <p:cNvSpPr txBox="1"/>
          <p:nvPr/>
        </p:nvSpPr>
        <p:spPr>
          <a:xfrm>
            <a:off x="6143288" y="4295331"/>
            <a:ext cx="2404701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إِبْداعٌ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 </a:t>
            </a: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بْدَعَ)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745A415-7A2A-8886-2BE4-8068DA153E1E}"/>
              </a:ext>
            </a:extLst>
          </p:cNvPr>
          <p:cNvSpPr txBox="1"/>
          <p:nvPr/>
        </p:nvSpPr>
        <p:spPr>
          <a:xfrm>
            <a:off x="4825469" y="5553808"/>
            <a:ext cx="1912775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اَلْخَوارِزْمي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B0CCFE-D13E-A32D-6F8B-B055420B6DDF}"/>
              </a:ext>
            </a:extLst>
          </p:cNvPr>
          <p:cNvSpPr txBox="1"/>
          <p:nvPr/>
        </p:nvSpPr>
        <p:spPr>
          <a:xfrm>
            <a:off x="2762382" y="5549931"/>
            <a:ext cx="1912775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رَشيدُ </a:t>
            </a:r>
            <a:r>
              <a:rPr lang="ar-MA" sz="4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ٱلْيَزَمي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3FEAE01-DDAC-BCD7-21A8-01B07B043AED}"/>
              </a:ext>
            </a:extLst>
          </p:cNvPr>
          <p:cNvSpPr txBox="1"/>
          <p:nvPr/>
        </p:nvSpPr>
        <p:spPr>
          <a:xfrm>
            <a:off x="3317191" y="4376635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أَيْقونَةٌ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68A93CA-ADB1-758D-2939-1F656AD92A3A}"/>
              </a:ext>
            </a:extLst>
          </p:cNvPr>
          <p:cNvSpPr txBox="1"/>
          <p:nvPr/>
        </p:nvSpPr>
        <p:spPr>
          <a:xfrm>
            <a:off x="443055" y="3249002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تَفَوُّقٌ( تَفَوَّقَ)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B9BE5FA-1683-68BC-1219-C25E60E360B8}"/>
              </a:ext>
            </a:extLst>
          </p:cNvPr>
          <p:cNvSpPr txBox="1"/>
          <p:nvPr/>
        </p:nvSpPr>
        <p:spPr>
          <a:xfrm>
            <a:off x="6096245" y="1902891"/>
            <a:ext cx="2404700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اِبْتِكارٌ (اِبْتَكَرَ)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7024972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B968E-23BD-0963-F6CC-F344A2FC8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190AAF-5C9F-AE25-165A-69A10E44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D8316B-769D-3854-2082-9957E4ADFF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027E914-5680-2CEC-80B7-633319ACFD0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AF83D0-6BCB-AF0D-380F-5F81148F16C3}"/>
              </a:ext>
            </a:extLst>
          </p:cNvPr>
          <p:cNvSpPr>
            <a:spLocks/>
          </p:cNvSpPr>
          <p:nvPr/>
        </p:nvSpPr>
        <p:spPr>
          <a:xfrm>
            <a:off x="2958224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49270D-B02A-6EE4-7B12-6805E21D2A3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E3D5E4-F40D-8B7F-C2A8-D3C30253A71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94A409B-D70C-46B6-B979-B0E194CC54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727380D-7052-4E48-9637-324482BBCE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612163-F807-D70D-E69D-DD01480D26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235765-5F92-C958-FA76-2ABF7EA921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0E8949-58BA-5393-6B37-F6D6C09ED39D}"/>
              </a:ext>
            </a:extLst>
          </p:cNvPr>
          <p:cNvSpPr txBox="1"/>
          <p:nvPr/>
        </p:nvSpPr>
        <p:spPr>
          <a:xfrm>
            <a:off x="389303" y="5549931"/>
            <a:ext cx="2074032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كَوْثَرُ حَفيظي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548798-96D1-A73E-54FA-4EFE8B54307D}"/>
              </a:ext>
            </a:extLst>
          </p:cNvPr>
          <p:cNvSpPr txBox="1"/>
          <p:nvPr/>
        </p:nvSpPr>
        <p:spPr>
          <a:xfrm>
            <a:off x="3317191" y="3225872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اِجْتِهادٌ (اِجْتَهَدَ)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F34185F-7309-94E5-FCF5-F395BB0A5B7A}"/>
              </a:ext>
            </a:extLst>
          </p:cNvPr>
          <p:cNvSpPr txBox="1"/>
          <p:nvPr/>
        </p:nvSpPr>
        <p:spPr>
          <a:xfrm>
            <a:off x="3251682" y="1902891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نُبوغٌ( نَبَغَ)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2733ED5-106B-A4DB-7FD4-2208FC6B674A}"/>
              </a:ext>
            </a:extLst>
          </p:cNvPr>
          <p:cNvSpPr txBox="1"/>
          <p:nvPr/>
        </p:nvSpPr>
        <p:spPr>
          <a:xfrm>
            <a:off x="443054" y="4376635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اَلتَّحَدّي (تَحَدّى) 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E7FA3ED-4A2F-7BD6-3483-1F733FFFAC66}"/>
              </a:ext>
            </a:extLst>
          </p:cNvPr>
          <p:cNvSpPr txBox="1"/>
          <p:nvPr/>
        </p:nvSpPr>
        <p:spPr>
          <a:xfrm>
            <a:off x="6143288" y="3161368"/>
            <a:ext cx="2404701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إِصْرارٌ(أَصَرَّ)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16D00F7-3303-F4D1-D3DC-DC854EA7BABC}"/>
              </a:ext>
            </a:extLst>
          </p:cNvPr>
          <p:cNvSpPr txBox="1"/>
          <p:nvPr/>
        </p:nvSpPr>
        <p:spPr>
          <a:xfrm>
            <a:off x="6958898" y="5543483"/>
            <a:ext cx="1589091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اِبْنُ سينا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B72848C-6E3D-8433-4CBD-E97A5FA98AAE}"/>
              </a:ext>
            </a:extLst>
          </p:cNvPr>
          <p:cNvSpPr txBox="1"/>
          <p:nvPr/>
        </p:nvSpPr>
        <p:spPr>
          <a:xfrm>
            <a:off x="449352" y="1927052"/>
            <a:ext cx="2456214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خْفاقٌ( أَخْفَقَ)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EA92E49-B157-0CC7-794C-8A1F5011FEE7}"/>
              </a:ext>
            </a:extLst>
          </p:cNvPr>
          <p:cNvSpPr txBox="1"/>
          <p:nvPr/>
        </p:nvSpPr>
        <p:spPr>
          <a:xfrm>
            <a:off x="6143288" y="4295331"/>
            <a:ext cx="2404701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إِبْداعٌ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 </a:t>
            </a: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بْدَعَ)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BC88324-07F3-6411-AB05-6BC26766738A}"/>
              </a:ext>
            </a:extLst>
          </p:cNvPr>
          <p:cNvSpPr txBox="1"/>
          <p:nvPr/>
        </p:nvSpPr>
        <p:spPr>
          <a:xfrm>
            <a:off x="4825469" y="5553808"/>
            <a:ext cx="1912775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اَلْخَوارِزْمي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5CB84EA-FF4F-C777-45F9-8924DC8460CA}"/>
              </a:ext>
            </a:extLst>
          </p:cNvPr>
          <p:cNvSpPr txBox="1"/>
          <p:nvPr/>
        </p:nvSpPr>
        <p:spPr>
          <a:xfrm>
            <a:off x="2762382" y="5549931"/>
            <a:ext cx="1912775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رَشيدُ </a:t>
            </a:r>
            <a:r>
              <a:rPr lang="ar-MA" sz="4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ٱلْيَزَمي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B917C5C-AAFD-9EAC-C01E-06EF5A2320D3}"/>
              </a:ext>
            </a:extLst>
          </p:cNvPr>
          <p:cNvSpPr txBox="1"/>
          <p:nvPr/>
        </p:nvSpPr>
        <p:spPr>
          <a:xfrm>
            <a:off x="3317191" y="4376635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أَيْقونَةٌ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0F61B5B-4C57-9650-F700-DBE7D9646079}"/>
              </a:ext>
            </a:extLst>
          </p:cNvPr>
          <p:cNvSpPr txBox="1"/>
          <p:nvPr/>
        </p:nvSpPr>
        <p:spPr>
          <a:xfrm>
            <a:off x="443055" y="3249002"/>
            <a:ext cx="2498447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تَفَوُّقٌ( تَفَوَّقَ)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BF2996E-413E-CFF5-D3B1-AE94D55E3211}"/>
              </a:ext>
            </a:extLst>
          </p:cNvPr>
          <p:cNvSpPr txBox="1"/>
          <p:nvPr/>
        </p:nvSpPr>
        <p:spPr>
          <a:xfrm>
            <a:off x="6096245" y="1902891"/>
            <a:ext cx="2404700" cy="851297"/>
          </a:xfrm>
          <a:prstGeom prst="round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اِبْتِكارٌ (اِبْتَكَرَ)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17796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D9CB6-048F-C244-7BCF-34DF5B101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365AC3-C384-DAE2-F9A4-952A6C15A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الفائز في هذه المسابقة؟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FE6994-0DC0-FC72-A33C-A0CB5C69449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F6A41B-7915-3939-4BCE-4A66BF125C3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E891F7-53BC-58DF-8995-573BF622233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5F1C10-0E68-5D34-32CD-7DF24574C88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DEAEC00-E2EE-0E0D-3444-3C3E05FB7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B51742E-9A64-3A3A-3BC8-760BEF49ED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A97C3A2-1016-CEF4-BB4E-8D05709AE5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06FCCF3-0119-6472-BF62-9216DD06242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9EC44A6F-E8B6-3F8B-29CD-C0241227C7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686319" y="2234031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78592A-0D1A-05F1-2FF1-DA3EECE962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974082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934269" y="1771950"/>
            <a:ext cx="41646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أعلام وعباقرة( ح</a:t>
            </a: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الحصة. ستقومون باستثمار نص " أعلام وعباقرة".  خذوا كراساتكم الصفحة – 22-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EBC15B-0F66-A160-A07F-4F90BC05D35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59589F-FA53-BD7D-DA06-D3CE2DC3D65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80E898-FCCD-18F2-728C-84655251BFA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0CA2F5-BC87-E413-B6C0-C6A63AA75EA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2ACB79C-A11F-37C2-5ED2-D8093DCB07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D7FD0B-67AB-1983-068D-FC940B2F1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82D5E0-F8D5-4D6B-2ED4-4D7C23557C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60C929-921A-E38C-709E-8613090F58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7C18EE-001A-3C4D-D437-6756C17457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1417" y="1692449"/>
            <a:ext cx="3834850" cy="4773384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D43F12-DA77-D206-D854-ECFC84FA71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2DBBE-1DA3-735C-7C2C-0A5E2748D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B53EA1-D40F-6743-9417-AE9BE2DEA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قراءة النص قراءة صامتة وسريعة   في حدود 3دقائق.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1AF3B7-433B-22D8-8332-0D8F559460F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20CD12-2ADC-901D-495B-41172AF6DF3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7B1AE0-4D00-16D0-6A31-BBA319E2C9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874D9E-7687-DE0F-327C-5535654B9CC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02A3FA-DA2E-62ED-3D14-E9803B573A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FBABEC-0E89-8220-A279-CDDE614C6B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52722F9-5C47-55B9-065A-52E2C33406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E75A94-83D2-26B8-2076-132F41EFAA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9A2F23-232B-A7EA-94FA-2788B7C7EB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1417" y="1692449"/>
            <a:ext cx="3834850" cy="4773384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D83820-118D-40F4-CD64-1D237D0CD4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D2255EB9-A539-BC00-D8B0-DD2447936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53" y="1380891"/>
            <a:ext cx="53178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5437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6F132-CD70-EA5C-501C-F9576EFEC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2D6906-C8EE-99EC-2DCB-9BA441492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 خذوا الصفحة رقم -26- وأجيبوا عن سؤالي استثمار معجم النص. في حدود 3 دقائق.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75F6BB-D085-5DA2-46AB-B2C44AC470A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D423CC-B105-6A31-7A53-C0C79201D97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309345-7B07-DB1B-1419-24E681887E5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D0C400-6756-BCE4-2A49-0FE73468323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D8EA4F2-A4E0-8B4F-763A-EAA975E477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350EE4-8937-E352-9A71-3BAF9D484E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5B8CFE-CCB6-D173-780D-BB7DC4381D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CB80B0-9668-049F-D2EB-C4ED789C42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2F92A8-A438-709C-4692-B848164A1F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118" y="2382023"/>
            <a:ext cx="7195763" cy="276630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9C67F36-4322-B72B-CFD0-7046B1E2C3CC}"/>
              </a:ext>
            </a:extLst>
          </p:cNvPr>
          <p:cNvSpPr txBox="1"/>
          <p:nvPr/>
        </p:nvSpPr>
        <p:spPr>
          <a:xfrm>
            <a:off x="4976806" y="4778999"/>
            <a:ext cx="2369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</a:rPr>
              <a:t>اَلْفِقْرَةُ -3- اَلسَّطْرُ  رَقْمُ-3-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801D96-29DA-1EB8-59FA-9A2D13E0E2F5}"/>
              </a:ext>
            </a:extLst>
          </p:cNvPr>
          <p:cNvSpPr txBox="1"/>
          <p:nvPr/>
        </p:nvSpPr>
        <p:spPr>
          <a:xfrm>
            <a:off x="4976806" y="4194677"/>
            <a:ext cx="2369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</a:rPr>
              <a:t>اَلْفِقْرَةُ -1- اَلسَّطْرُ  رَقْمُ-3-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8C94D05-C474-DC82-8597-F3A190894A41}"/>
              </a:ext>
            </a:extLst>
          </p:cNvPr>
          <p:cNvSpPr txBox="1"/>
          <p:nvPr/>
        </p:nvSpPr>
        <p:spPr>
          <a:xfrm>
            <a:off x="1602234" y="4194677"/>
            <a:ext cx="2369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</a:rPr>
              <a:t>اَلْفِقْرَةُ -7- السطر  رَقْمُ-8-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FBDFA52-A72A-CC47-8D61-4B8E011ED0DF}"/>
              </a:ext>
            </a:extLst>
          </p:cNvPr>
          <p:cNvSpPr txBox="1"/>
          <p:nvPr/>
        </p:nvSpPr>
        <p:spPr>
          <a:xfrm>
            <a:off x="1602234" y="4778999"/>
            <a:ext cx="2369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</a:rPr>
              <a:t>اَلْفِقْرَةُ -9- اَلسَّطْرُ  رَقْمُ-4-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B5E657-414E-8CA2-2368-983B560B1D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5394753D-CC67-3DD7-DB08-0AFDF658CE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98" y="1445354"/>
            <a:ext cx="673978" cy="77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9584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C9F55-4193-1D38-6182-70497612C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887C8E-690A-39D0-5573-6C01B466E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السؤال ثم يجيب عنه.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E1D024-1D3F-690C-AE62-1B726A79B0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283242C-65D8-6550-9FF4-33B663C3A42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EA3124-736D-3259-92B4-916D5319FBD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546A54-E880-58D7-1074-D7F44AF4C3C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107AE0-D676-2C24-49B3-AF4B8653775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50449C1-80CE-6C98-63AB-6ED4B3AD68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C78BEF-3884-5FDD-E46D-73E16632E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BC1DE95-C31F-1321-734A-CAB2E80F76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A3B7FE2-1C72-38A7-E0A7-C077C1B3B5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82B1BD-9A9C-5F72-1357-4145E410DE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118" y="2382023"/>
            <a:ext cx="7195763" cy="276630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5EEDDAF-2D44-A8C2-074B-1B80DF052102}"/>
              </a:ext>
            </a:extLst>
          </p:cNvPr>
          <p:cNvSpPr txBox="1"/>
          <p:nvPr/>
        </p:nvSpPr>
        <p:spPr>
          <a:xfrm>
            <a:off x="4976806" y="4778999"/>
            <a:ext cx="2369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</a:rPr>
              <a:t>اَلْفِقْرَةُ -3- اَلسَّطْرُ  رَقْمُ-3-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AA1D64-76C2-B22D-F8CE-03D843852604}"/>
              </a:ext>
            </a:extLst>
          </p:cNvPr>
          <p:cNvSpPr txBox="1"/>
          <p:nvPr/>
        </p:nvSpPr>
        <p:spPr>
          <a:xfrm>
            <a:off x="4976806" y="4194677"/>
            <a:ext cx="2369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</a:rPr>
              <a:t>اَلْفِقْرَةُ -1- اَلسَّطْرُ  رَقْمُ-3-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DA3125D-EFE4-01D0-6921-87AD29D8DA3E}"/>
              </a:ext>
            </a:extLst>
          </p:cNvPr>
          <p:cNvSpPr txBox="1"/>
          <p:nvPr/>
        </p:nvSpPr>
        <p:spPr>
          <a:xfrm>
            <a:off x="1602234" y="4194677"/>
            <a:ext cx="2369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</a:rPr>
              <a:t>اَلْفِقْرَةُ -7- السطر  رَقْمُ-8-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8A85B8A-305D-6287-A622-6D590A3DC61C}"/>
              </a:ext>
            </a:extLst>
          </p:cNvPr>
          <p:cNvSpPr txBox="1"/>
          <p:nvPr/>
        </p:nvSpPr>
        <p:spPr>
          <a:xfrm>
            <a:off x="1602234" y="4778999"/>
            <a:ext cx="2369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</a:rPr>
              <a:t>اَلْفِقْرَةُ -9- اَلسَّطْرُ  رَقْمُ-4-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53860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36C57-B49E-4EE0-5727-A9D5BB595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BCAB8A-0E02-72E9-EAD4-425B33563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D14215-91BB-ED18-B566-83DC34C0186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C42117-9048-C542-3B6E-B401CBD66707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42D8E6-DF76-FDE4-5CCC-8ACBF9D1C26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1BC6DF-1D66-7A6E-E858-C633EF4DB25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F5D1ADD-52B2-92B3-7E34-60C01C6D39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295F85-F322-3862-4849-70B118C6A8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7E57AF8-D0EA-3650-1B22-2247A8E21D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15A65A7-8146-5A05-6FD1-2698584122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CFDEC17-9C79-DE93-F323-3C5CBB2C59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511" y="1895612"/>
            <a:ext cx="7492978" cy="420540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37C72F7-8B77-D311-741B-FDE2925408A2}"/>
              </a:ext>
            </a:extLst>
          </p:cNvPr>
          <p:cNvSpPr txBox="1"/>
          <p:nvPr/>
        </p:nvSpPr>
        <p:spPr>
          <a:xfrm>
            <a:off x="431102" y="2964023"/>
            <a:ext cx="7619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اَلْجَبْرُ- اَلْأَرْقامُ- اَلْحِسابُ- اَلصِّفْرُ-اَلْعَمَلِيّاتُ ...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8170BA-B642-7CC8-8DF5-6B0C8FE11A27}"/>
              </a:ext>
            </a:extLst>
          </p:cNvPr>
          <p:cNvSpPr txBox="1"/>
          <p:nvPr/>
        </p:nvSpPr>
        <p:spPr>
          <a:xfrm>
            <a:off x="5064481" y="4684136"/>
            <a:ext cx="2289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بُلْدانٌ- دُوَلٌ ...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73ABBE5-3548-4D66-7379-19F7AF118B4C}"/>
              </a:ext>
            </a:extLst>
          </p:cNvPr>
          <p:cNvSpPr txBox="1"/>
          <p:nvPr/>
        </p:nvSpPr>
        <p:spPr>
          <a:xfrm>
            <a:off x="4926882" y="5541373"/>
            <a:ext cx="2289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فَشَلٌ - خُسْرانٌ ...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1CD396D-F01E-C867-6D0C-13E1823C58CC}"/>
              </a:ext>
            </a:extLst>
          </p:cNvPr>
          <p:cNvSpPr txBox="1"/>
          <p:nvPr/>
        </p:nvSpPr>
        <p:spPr>
          <a:xfrm>
            <a:off x="337683" y="5541373"/>
            <a:ext cx="3485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مُعْجَباً- مُولَعاً- مُبْهوراً...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0FC2871-A2C3-FC06-7794-DF39DDCACFD5}"/>
              </a:ext>
            </a:extLst>
          </p:cNvPr>
          <p:cNvSpPr txBox="1"/>
          <p:nvPr/>
        </p:nvSpPr>
        <p:spPr>
          <a:xfrm>
            <a:off x="933088" y="4644555"/>
            <a:ext cx="2889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اِبْتِكارٌ-  اِكْتِشافٌ... </a:t>
            </a:r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D6FE6C-E8E6-92B4-D03E-6822DE016C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9920011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833DD-8C9C-87D7-402A-9C0EF432C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FE9923-83E4-2ADB-CD9F-A388CA67A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أجيبوا  عن الأسئلة: 1-2-3-4-6-7 ( الصفحة رقم -27)- في حدود 10 دقائق.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BD6282-F5F6-9F14-0CBA-53F8213F99B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F13796-D514-37C6-44FC-8B61EA9837E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4208F8-0831-EC4C-63FF-535B0A8CE49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863BB2-529F-AFA3-BF24-611EDF7DB68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08A5BA2-5ADA-9374-6585-341327602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32584A-3CB6-DB28-3157-C5694CB63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2F5CA2-1DFB-BA6E-86D5-5CE3F4E6C5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613F20-E74D-39B1-C2AA-8B11953193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7FF329-6426-4C34-3B7E-60670DA387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9033" y="1686890"/>
            <a:ext cx="6062191" cy="334426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CCE6DF2-08F8-2913-69ED-491EC708EB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6319" y="5031154"/>
            <a:ext cx="6062191" cy="1454327"/>
          </a:xfrm>
          <a:prstGeom prst="rect">
            <a:avLst/>
          </a:prstGeom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F1B45E-AE2D-5257-848B-00D6F32E28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047844C-A48C-7B66-DEBD-93AC843043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60" y="1368000"/>
            <a:ext cx="744003" cy="85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72182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DAD57-F1CF-F45E-9C3A-40910F03E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EF8B19-BA8A-FB53-1199-4F2C44FB2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السؤال الأول ثم يجيب عنه بجملة مفيدة؟.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7F34A4-BE1D-1649-C990-ECDD732F1B3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B7AAF7-2A06-F788-E7EA-C4A06444A787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9A4408-6017-8101-F31A-23D834FBCA2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F97E80-7C5E-0C34-F6DC-4758162B1F1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85E5D1-D4F1-227B-8B2B-E94D486E60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532C8B-32A9-D7CF-D1E8-C7C7C1C62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4FC89C-1197-0DB3-0784-8D9CA17220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F18CF1-2BD4-4F14-2F01-89539EB568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37DEB39-8FFB-6A4E-F243-EFA8088693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6319" y="1686890"/>
            <a:ext cx="6062191" cy="334426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7C01DFE-625B-6D34-5C5D-B08DDE28F4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6319" y="5031154"/>
            <a:ext cx="6062191" cy="1454327"/>
          </a:xfrm>
          <a:prstGeom prst="rect">
            <a:avLst/>
          </a:prstGeom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C8848B-D988-33DF-2A78-9EAC232467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9116947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61183-E402-B664-04F1-F36133CE1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CD4DC8-8C4A-16B8-4323-48E02D2B3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( بالنسبة للسؤالين 6-7،تقبل جميع اقتراحات التلاميذ المناسبة.)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A7AAFE-1405-EC50-919F-51686195EA6C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D518C4-77E1-6B0A-6AF6-F3BD3581C44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EF94B7-6EB0-338C-443C-6D22783BE07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273867-E19C-F243-1EC5-E973073E305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EC8948-61AD-9B53-F053-3448BEF5D3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FECE38-F9BF-8A91-0902-CDBC86AB67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52C35E-2E2E-C71C-FB01-A0E4EC4F2F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FE0EAC-669C-BFE1-A849-547FE3F994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4C1F34-6528-A4C9-0603-33FF569730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610" y="1495097"/>
            <a:ext cx="7034211" cy="356042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5AB4F2-CB4E-8191-4050-214AD13F78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4787" y="5071134"/>
            <a:ext cx="6910684" cy="142406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84A22CE-4767-97B8-720A-7C9E84CD0DF3}"/>
              </a:ext>
            </a:extLst>
          </p:cNvPr>
          <p:cNvSpPr txBox="1"/>
          <p:nvPr/>
        </p:nvSpPr>
        <p:spPr>
          <a:xfrm>
            <a:off x="1104915" y="1903705"/>
            <a:ext cx="661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</a:rPr>
              <a:t>اَلْعالِمُ اَلْمُسْلِمُ ٱلَّذي بَرَزَ بِشَكْلٍ كَبيرٍ في عُلومِ </a:t>
            </a:r>
            <a:r>
              <a:rPr lang="ar-MA" sz="2400" b="1" dirty="0" err="1">
                <a:solidFill>
                  <a:srgbClr val="FF0000"/>
                </a:solidFill>
              </a:rPr>
              <a:t>ٱلطِّبِّ</a:t>
            </a:r>
            <a:r>
              <a:rPr lang="ar-MA" sz="2400" b="1" dirty="0">
                <a:solidFill>
                  <a:srgbClr val="FF0000"/>
                </a:solidFill>
              </a:rPr>
              <a:t> هُوَ </a:t>
            </a:r>
            <a:r>
              <a:rPr lang="ar-MA" sz="2400" b="1" dirty="0" err="1">
                <a:solidFill>
                  <a:srgbClr val="FF0000"/>
                </a:solidFill>
              </a:rPr>
              <a:t>ٱبْنُ</a:t>
            </a:r>
            <a:r>
              <a:rPr lang="ar-MA" sz="2400" b="1" dirty="0">
                <a:solidFill>
                  <a:srgbClr val="FF0000"/>
                </a:solidFill>
              </a:rPr>
              <a:t> سينا.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16E468F-4CAF-3F3D-02E3-F8E8E8F0F12D}"/>
              </a:ext>
            </a:extLst>
          </p:cNvPr>
          <p:cNvSpPr txBox="1"/>
          <p:nvPr/>
        </p:nvSpPr>
        <p:spPr>
          <a:xfrm>
            <a:off x="43867" y="2645490"/>
            <a:ext cx="7763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</a:rPr>
              <a:t>اِشْتَهَرَ اَلْعالِمُ </a:t>
            </a:r>
            <a:r>
              <a:rPr lang="ar-MA" sz="2400" b="1" dirty="0" err="1">
                <a:solidFill>
                  <a:srgbClr val="FF0000"/>
                </a:solidFill>
              </a:rPr>
              <a:t>ٱلْمَغْرِبيُّ</a:t>
            </a:r>
            <a:r>
              <a:rPr lang="ar-MA" sz="2400" b="1" dirty="0">
                <a:solidFill>
                  <a:srgbClr val="FF0000"/>
                </a:solidFill>
              </a:rPr>
              <a:t> رَشيدُ </a:t>
            </a:r>
            <a:r>
              <a:rPr lang="ar-MA" sz="2400" b="1" dirty="0" err="1">
                <a:solidFill>
                  <a:srgbClr val="FF0000"/>
                </a:solidFill>
              </a:rPr>
              <a:t>ٱلْيَزَميُّ</a:t>
            </a:r>
            <a:r>
              <a:rPr lang="ar-MA" sz="2400" b="1" dirty="0">
                <a:solidFill>
                  <a:srgbClr val="FF0000"/>
                </a:solidFill>
              </a:rPr>
              <a:t> </a:t>
            </a:r>
            <a:r>
              <a:rPr lang="ar-MA" sz="2400" b="1" dirty="0" err="1">
                <a:solidFill>
                  <a:srgbClr val="FF0000"/>
                </a:solidFill>
              </a:rPr>
              <a:t>بِٱخْتِراعِ</a:t>
            </a:r>
            <a:r>
              <a:rPr lang="ar-MA" sz="2400" b="1" dirty="0">
                <a:solidFill>
                  <a:srgbClr val="FF0000"/>
                </a:solidFill>
              </a:rPr>
              <a:t> بَطّارِيّاتِ </a:t>
            </a:r>
            <a:r>
              <a:rPr lang="ar-MA" sz="2400" b="1" dirty="0" err="1">
                <a:solidFill>
                  <a:srgbClr val="FF0000"/>
                </a:solidFill>
              </a:rPr>
              <a:t>ٱلليثيومِ</a:t>
            </a:r>
            <a:r>
              <a:rPr lang="ar-MA" sz="2400" b="1" dirty="0">
                <a:solidFill>
                  <a:srgbClr val="FF0000"/>
                </a:solidFill>
              </a:rPr>
              <a:t> </a:t>
            </a:r>
            <a:r>
              <a:rPr lang="ar-MA" sz="2400" b="1" dirty="0" err="1">
                <a:solidFill>
                  <a:srgbClr val="FF0000"/>
                </a:solidFill>
              </a:rPr>
              <a:t>ٱلْقابِلَةِ</a:t>
            </a:r>
            <a:r>
              <a:rPr lang="ar-MA" sz="2400" b="1" dirty="0">
                <a:solidFill>
                  <a:srgbClr val="FF0000"/>
                </a:solidFill>
              </a:rPr>
              <a:t> لِلشَّحْنِ.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0D5382-DF8A-AA76-15B8-5A27088181B5}"/>
              </a:ext>
            </a:extLst>
          </p:cNvPr>
          <p:cNvSpPr txBox="1"/>
          <p:nvPr/>
        </p:nvSpPr>
        <p:spPr>
          <a:xfrm>
            <a:off x="560905" y="3326644"/>
            <a:ext cx="7157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</a:rPr>
              <a:t>يُشَكِّلُ اِبْتِكارُ </a:t>
            </a:r>
            <a:r>
              <a:rPr lang="ar-MA" sz="2400" b="1" dirty="0" err="1">
                <a:solidFill>
                  <a:srgbClr val="FF0000"/>
                </a:solidFill>
              </a:rPr>
              <a:t>ٱلصِّفْرِ</a:t>
            </a:r>
            <a:r>
              <a:rPr lang="ar-MA" sz="2400" b="1" dirty="0">
                <a:solidFill>
                  <a:srgbClr val="FF0000"/>
                </a:solidFill>
              </a:rPr>
              <a:t> مِنْ أَهَمِّ ٱخْتِراعاتِ </a:t>
            </a:r>
            <a:r>
              <a:rPr lang="ar-MA" sz="2400" b="1" dirty="0" err="1">
                <a:solidFill>
                  <a:srgbClr val="FF0000"/>
                </a:solidFill>
              </a:rPr>
              <a:t>ٱلْخَوارِزْميِّ</a:t>
            </a:r>
            <a:r>
              <a:rPr lang="ar-MA" sz="2400" b="1" dirty="0">
                <a:solidFill>
                  <a:srgbClr val="FF0000"/>
                </a:solidFill>
              </a:rPr>
              <a:t> في مَجالِ </a:t>
            </a:r>
            <a:r>
              <a:rPr lang="ar-MA" sz="2400" b="1" dirty="0" err="1">
                <a:solidFill>
                  <a:srgbClr val="FF0000"/>
                </a:solidFill>
              </a:rPr>
              <a:t>ٱلرِّياضِيّاتِ</a:t>
            </a:r>
            <a:r>
              <a:rPr lang="ar-MA" sz="2400" b="1" dirty="0">
                <a:solidFill>
                  <a:srgbClr val="FF0000"/>
                </a:solidFill>
              </a:rPr>
              <a:t>.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AE84AD0-4577-FCC9-D0F8-B8024EA3F75F}"/>
              </a:ext>
            </a:extLst>
          </p:cNvPr>
          <p:cNvSpPr txBox="1"/>
          <p:nvPr/>
        </p:nvSpPr>
        <p:spPr>
          <a:xfrm>
            <a:off x="541739" y="4347638"/>
            <a:ext cx="7157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FF0000"/>
                </a:solidFill>
              </a:rPr>
              <a:t>اَلْخُلاصَةُ ٱلَّتي يُمْكِنُ </a:t>
            </a:r>
            <a:r>
              <a:rPr lang="ar-MA" sz="2000" b="1" dirty="0" err="1">
                <a:solidFill>
                  <a:srgbClr val="FF0000"/>
                </a:solidFill>
              </a:rPr>
              <a:t>ٱسْتِنْتاجُها</a:t>
            </a:r>
            <a:r>
              <a:rPr lang="ar-MA" sz="2000" b="1" dirty="0">
                <a:solidFill>
                  <a:srgbClr val="FF0000"/>
                </a:solidFill>
              </a:rPr>
              <a:t> هِيَ أَنَّ حَضارَتَنا تَزْخَرُ، في ماضيها وَحاضِرِها، بِعُلَماءَ ساهَموا بِشَكْلٍ كَبيرٍ في تَطْويرِ ٱلْعِلْمِ وَقَدَّموا ٱخْتِراعاتٍ مُفيدَةً لِلْبَشَرِيَّةِ جَمْعاءَ.   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671A2D-116F-AE90-962D-248962A86FA7}"/>
              </a:ext>
            </a:extLst>
          </p:cNvPr>
          <p:cNvSpPr txBox="1"/>
          <p:nvPr/>
        </p:nvSpPr>
        <p:spPr>
          <a:xfrm>
            <a:off x="702572" y="5061680"/>
            <a:ext cx="6613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</a:rPr>
              <a:t>.............................................................................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A1BF9D1-D217-EEAA-92A1-7F77D39433B7}"/>
              </a:ext>
            </a:extLst>
          </p:cNvPr>
          <p:cNvSpPr txBox="1"/>
          <p:nvPr/>
        </p:nvSpPr>
        <p:spPr>
          <a:xfrm>
            <a:off x="351546" y="5956168"/>
            <a:ext cx="6910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</a:rPr>
              <a:t>.............................................................................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22" name="Espace réservé pour une image  2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F5383E-290A-1748-C24E-C1CFD1CF69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1411952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6E18F-E2A9-56EF-56D0-DD830412F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1BB453-89CC-69B4-8D99-511838145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نواصل، من يقرأ الجملة بسرعة.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446CFC-63E4-45BE-3CD2-6EC0992C083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70A426-94E2-48E6-9CFE-3EF8DA3BEB9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FD13ED-7C00-C8CA-77ED-4AB8CEE139F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D71CB8-E0B2-E904-7774-190E3F91361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C9402DD-BFEB-A503-DC7F-9654C7D984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0FE40E0-66F5-3ADD-8D28-BA036DA0F8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03C14A0-FED2-9A46-A8BB-88B69A789E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F92C758-B0BB-32C0-F1D4-4458E3B3A8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4B90A40-B6C8-8B7A-64B7-78F6D7B9BD15}"/>
              </a:ext>
            </a:extLst>
          </p:cNvPr>
          <p:cNvSpPr txBox="1"/>
          <p:nvPr/>
        </p:nvSpPr>
        <p:spPr>
          <a:xfrm>
            <a:off x="610412" y="2904185"/>
            <a:ext cx="7923175" cy="183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مفتاحي مع مفتاح عبد الفتاح ومفتاح عبد الفتاح مع مفتاحي.</a:t>
            </a:r>
            <a:endParaRPr lang="fr-MA" sz="5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025C668-C6DA-EB08-076F-6C69A0F88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0507020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BA4E5-4028-35B9-8C8E-41123644B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3A1720-3E98-ABC5-B6AE-352344143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بسرعة.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777A24-0EBB-E370-9FA2-B8D76E21B09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101BDD-E8E2-0CE3-6234-D04167C5CF8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E3D400-7D7E-CDB4-D0F0-AE6DB37A75A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624E2C-EDA3-E4FA-C4F3-048CF723244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3BA1477-9325-6A0D-0413-00571237B2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B3EA100-9730-2B9C-4583-997AD54BC3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A575EC-70DA-5B46-505D-9677C55CF6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A77161E-EE37-0DD4-3DB2-07754797E7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81598CB-D76E-878B-98D0-013ABD84FCDB}"/>
              </a:ext>
            </a:extLst>
          </p:cNvPr>
          <p:cNvSpPr txBox="1"/>
          <p:nvPr/>
        </p:nvSpPr>
        <p:spPr>
          <a:xfrm>
            <a:off x="710991" y="3038655"/>
            <a:ext cx="7923175" cy="183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خبز الخباز خميس خمس وخمسين خبزة.</a:t>
            </a:r>
            <a:endParaRPr lang="fr-MA" sz="5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B82229-29AB-85AC-3A8E-D2B5EF25B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7315220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8F07F-0B68-1354-ACC2-F05068AD3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706A84-08ED-91E0-53D5-A93E6A434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بسرعة.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F7A94E-6F42-2D81-5471-5F82680DB0C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1988D6-BACA-C904-6CD4-66E0DD680BF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E5C517-0CAE-1077-A5D6-DB0B47D5D82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11A2D-607F-9C67-BAC5-B6BF09A4F3C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1675A9C-6D47-C4DB-0135-D89B52F2D7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6479478-176D-E1CE-B6E3-BBDF0E208F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4FD1D84-C3ED-6718-49C6-CCEDD74969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DF3227-D796-5138-33E4-05CBE69724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53638ED-CB3E-FC83-2913-FE077E59DCDE}"/>
              </a:ext>
            </a:extLst>
          </p:cNvPr>
          <p:cNvSpPr txBox="1"/>
          <p:nvPr/>
        </p:nvSpPr>
        <p:spPr>
          <a:xfrm>
            <a:off x="455509" y="2957973"/>
            <a:ext cx="7923175" cy="202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مشمش شجرتنا ليس كمشمش شجرة شمس.</a:t>
            </a:r>
            <a:endParaRPr lang="fr-MA" sz="60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2935A7-BF57-D76E-1A22-03C89A5929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8534997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</a:t>
            </a:r>
            <a:r>
              <a:rPr lang="ar-MA" dirty="0">
                <a:solidFill>
                  <a:srgbClr val="424D7B"/>
                </a:solidFill>
              </a:rPr>
              <a:t>إنتاج كتابي (ح5).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389025" y="3159000"/>
            <a:ext cx="5775327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نص للتعريف بشخص انطلاقا من بطاقة المعلومات الشخصية.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الحصة، ستنتجون نصوصا للتعريف بشخص انطلاقا من بطاقة معلوماته الشخصية.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AE35DD-623A-1316-475D-81E5FFA60B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F0E3D6-4D1F-24C3-E9A1-E94EF1498A0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9DC520-E449-0568-C375-71EC48FD8E7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D4CBFA-C351-80F2-31CE-B5B29451E8A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2A0904-8044-D749-0F3A-6AEF59A7F1C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ACED49-D03C-274A-B3B4-38AF53D01F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17ED6-F947-E410-9C20-85A5B55B4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C3D1A2-FC30-59AB-7940-389848CCD3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B3667FD-1078-8ACE-5B29-93443ECE10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32458B8-4E44-4B31-5C7C-AA1701982D17}"/>
              </a:ext>
            </a:extLst>
          </p:cNvPr>
          <p:cNvSpPr txBox="1"/>
          <p:nvPr/>
        </p:nvSpPr>
        <p:spPr>
          <a:xfrm>
            <a:off x="1070129" y="296733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سَأُنْتِجُ نَصّاً لِلتَّعْريفِ بِشَخْصٍ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بِطاقَةِ مَعْلوماتِهِ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CE2AF-EC21-6E6E-0C3A-5B05A95AD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9F5E38-DF53-3D0D-5F81-8CF3033DD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من يذكرنا بجميع عناصر بطاقة المعلومات الشخصية.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F3BBC5-E31B-CB2D-DD74-5154ED3C3DA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7DE013-D7B7-7BC3-007B-5D5CD2AD9B7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0BB1C8-FC5D-D6FC-A27B-D5A8C9AC319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01A440-63C5-07BB-FFEA-BD50ED436D3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4F5E9A2-3AD2-781C-8A03-D2292A1821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91BCDA-DC73-33D4-6F59-BA12CE96CB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E24BCC-C639-B324-8DF8-37950DECE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CE8ED2-1A13-5931-423D-69C744654D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CBC3555-E172-71D0-DF80-0D4971700EB8}"/>
              </a:ext>
            </a:extLst>
          </p:cNvPr>
          <p:cNvSpPr txBox="1"/>
          <p:nvPr/>
        </p:nvSpPr>
        <p:spPr>
          <a:xfrm>
            <a:off x="1070129" y="296733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 يُذَكِّرُنا بِجَميعِ عَناصِرِ بِطاقَةِ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EDCC38-3516-AE33-2AC7-8CF6AC4A48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8532151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828000"/>
            <a:ext cx="700485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 عناصر  البطاقة التالية؟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063A26-5F09-9914-2B26-8D434F712F7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4277D0-AEE7-5E72-6240-76BE32CF804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1B7A2B-F2A7-51D3-97B3-1B8A0F23032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86FF5E-00EB-7EF5-C515-DFB1B89FB57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4F2DFE-2371-A681-4457-A72AF3D27C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B0DB0A-B7C9-A6A9-0185-4AF446DDBE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28BE74-EA8B-2108-2967-BC7E0891C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913555-0D7C-FB19-2D45-85ED0CEF92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59BC5C-B41B-9ACC-4A09-3F8FCFC38A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C04374-FA65-4A20-DCA8-713D99D076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5457" y="2041981"/>
            <a:ext cx="5553850" cy="4172532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8CB6F-018F-FD8B-8E42-A7071CA19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F868E16-58BF-CE7C-D1E0-6A3B5941A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684000"/>
            <a:ext cx="700485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بالأساليب التي تعلمتموها لتحويل معطيات  البطاقة إلى نص ؟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8C1C28-03CE-A855-C930-A8CED32C92D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219941-37E4-BC1D-D56D-ACE33EED3AF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77D25F-BE31-D5B2-611A-E0A3B43F459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3E9782-E597-9F08-A4D6-E1C586D71D90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170427-805E-9FF9-26A2-18DD9BF2CF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90FE9A9-92FD-44C7-2568-4C47CAE121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4E7565-936B-EB03-1425-AAE99FE2A8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B48065D-2EAD-E682-0AA9-31400E95F7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F68DDB3-055B-B647-A79A-DD737C2CD4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987E0779-C597-C90E-3FAC-1C47DF6651A4}"/>
              </a:ext>
            </a:extLst>
          </p:cNvPr>
          <p:cNvSpPr txBox="1"/>
          <p:nvPr/>
        </p:nvSpPr>
        <p:spPr>
          <a:xfrm>
            <a:off x="1070129" y="278445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ٱلْأَساليبُ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نُوَظِّفُها لِتَحْويلِ مُعْطَياتِ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ٱلْبِطاقَةِ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نَصٍّ؟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6255044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DDDB3-325E-FF43-C81B-08F5F6DD6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851514-BCE1-A20F-CF59-42A2B4694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57F3C2-70F7-895F-257B-4967E6629AA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2371EF-02D2-A1CF-20D2-A14B29C294A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89D90B-572F-3E33-3CEF-E4EA85EF3C5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E65F87-ABC2-89D3-BA39-FAE9A676CE4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B663EE-42ED-1239-E064-16844BB0B8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BC20E3-B817-E6EB-9CAB-C49A4508F6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D44AF41-B10A-3379-A61E-B12AE6717D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FFEC96-FE83-8E57-FB38-E6C515666A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10C67A0-EDCB-FEA5-2451-D44C063EE296}"/>
              </a:ext>
            </a:extLst>
          </p:cNvPr>
          <p:cNvSpPr txBox="1"/>
          <p:nvPr/>
        </p:nvSpPr>
        <p:spPr>
          <a:xfrm>
            <a:off x="494522" y="1584000"/>
            <a:ext cx="7429727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r" rtl="1">
              <a:lnSpc>
                <a:spcPct val="200000"/>
              </a:lnSpc>
              <a:buFont typeface="+mj-lt"/>
              <a:buAutoNum type="arabicPeriod"/>
            </a:pPr>
            <a:r>
              <a:rPr lang="ar-MA" sz="2400" b="1" dirty="0"/>
              <a:t>أَسْتَعْمِلُ أَساليبَ لِتَقْديمِ مَعْلوماتِهِ (ها) </a:t>
            </a:r>
            <a:r>
              <a:rPr lang="ar-MA" sz="2400" b="1" dirty="0" err="1"/>
              <a:t>ٱلشَّخْصِيَّةِ</a:t>
            </a:r>
            <a:r>
              <a:rPr lang="ar-MA" sz="2400" b="1" dirty="0"/>
              <a:t> مِنْ قَبيلِ: </a:t>
            </a:r>
            <a:endParaRPr lang="fr-FR" sz="2400" b="1" dirty="0"/>
          </a:p>
          <a:p>
            <a:pPr marL="457200" indent="-457200" algn="r" rtl="1">
              <a:lnSpc>
                <a:spcPct val="300000"/>
              </a:lnSpc>
              <a:buFont typeface="+mj-lt"/>
              <a:buAutoNum type="arabicPeriod"/>
            </a:pPr>
            <a:r>
              <a:rPr lang="ar-MA" sz="2400" b="1" dirty="0"/>
              <a:t>أَسْتَعْمِلُ أُسْلوبَ </a:t>
            </a:r>
            <a:r>
              <a:rPr lang="ar-MA" sz="2400" b="1" dirty="0" err="1"/>
              <a:t>ٱلْوَصْفِ</a:t>
            </a:r>
            <a:r>
              <a:rPr lang="ar-MA" sz="2400" b="1" dirty="0"/>
              <a:t>، مِثْلَ: </a:t>
            </a:r>
            <a:endParaRPr lang="fr-FR" sz="2400" b="1" dirty="0"/>
          </a:p>
          <a:p>
            <a:pPr marL="457200" indent="-457200" algn="r" rtl="1">
              <a:lnSpc>
                <a:spcPct val="300000"/>
              </a:lnSpc>
              <a:buFont typeface="+mj-lt"/>
              <a:buAutoNum type="arabicPeriod"/>
            </a:pPr>
            <a:r>
              <a:rPr lang="ar-MA" sz="2400" b="1" dirty="0"/>
              <a:t>أَسْتَعْمِلُ أَساليبَ لِتَقْديمِ  مَسارِهِ </a:t>
            </a:r>
            <a:r>
              <a:rPr lang="ar-MA" sz="2400" b="1" dirty="0" err="1"/>
              <a:t>ٱلدِّراسِيِّ</a:t>
            </a:r>
            <a:r>
              <a:rPr lang="ar-MA" sz="2400" b="1" dirty="0"/>
              <a:t>:                           </a:t>
            </a:r>
          </a:p>
          <a:p>
            <a:pPr marL="457200" lvl="0" indent="-457200" algn="r" rtl="1">
              <a:lnSpc>
                <a:spcPct val="300000"/>
              </a:lnSpc>
              <a:buFont typeface="+mj-lt"/>
              <a:buAutoNum type="arabicPeriod"/>
            </a:pPr>
            <a:endParaRPr lang="ar-MA" sz="1100" b="1" dirty="0"/>
          </a:p>
          <a:p>
            <a:pPr marL="457200" lvl="0" indent="-457200" algn="r" rtl="1">
              <a:lnSpc>
                <a:spcPct val="300000"/>
              </a:lnSpc>
              <a:buFont typeface="+mj-lt"/>
              <a:buAutoNum type="arabicPeriod"/>
            </a:pPr>
            <a:r>
              <a:rPr lang="ar-MA" sz="2400" b="1" dirty="0"/>
              <a:t>أَسْتَعْمِلُ أَساليبَ لِتَقْديمِ إِنْجازاتِهِ (ها)  وَأَعْمالِهِ(ها) مِنْ قَبيلِ: </a:t>
            </a:r>
            <a:endParaRPr lang="fr-FR" sz="2400" b="1" dirty="0"/>
          </a:p>
          <a:p>
            <a:pPr algn="r" rtl="1"/>
            <a:endParaRPr lang="ar-MA" dirty="0"/>
          </a:p>
          <a:p>
            <a:pPr algn="r" rtl="1"/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B18216-7989-93FF-81DB-A67528E2DBF6}"/>
              </a:ext>
            </a:extLst>
          </p:cNvPr>
          <p:cNvSpPr/>
          <p:nvPr/>
        </p:nvSpPr>
        <p:spPr>
          <a:xfrm>
            <a:off x="673597" y="2288588"/>
            <a:ext cx="6258473" cy="5493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400" b="1" kern="1200" dirty="0">
                <a:effectLst/>
                <a:ea typeface="Viga"/>
                <a:cs typeface="Calibri" panose="020F0502020204030204" pitchFamily="34" charset="0"/>
              </a:rPr>
              <a:t>وُلِدَ ........ في ............... سَنَةَ............ عاشَ في أُسْرَةٍ ......</a:t>
            </a:r>
            <a:endParaRPr lang="fr-FR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lèche : virage 12">
            <a:extLst>
              <a:ext uri="{FF2B5EF4-FFF2-40B4-BE49-F238E27FC236}">
                <a16:creationId xmlns:a16="http://schemas.microsoft.com/office/drawing/2014/main" id="{3B1B3DEE-48E7-E12B-95A7-4B80DB4C470E}"/>
              </a:ext>
            </a:extLst>
          </p:cNvPr>
          <p:cNvSpPr/>
          <p:nvPr/>
        </p:nvSpPr>
        <p:spPr>
          <a:xfrm rot="10800000">
            <a:off x="7016535" y="2290693"/>
            <a:ext cx="527083" cy="350729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733A21B-AAFD-7A34-02B3-2110979F9FF5}"/>
              </a:ext>
            </a:extLst>
          </p:cNvPr>
          <p:cNvSpPr/>
          <p:nvPr/>
        </p:nvSpPr>
        <p:spPr>
          <a:xfrm>
            <a:off x="666043" y="3256591"/>
            <a:ext cx="6308648" cy="5958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cs typeface="Calibri" panose="020F0502020204030204" pitchFamily="34" charset="0"/>
              </a:rPr>
              <a:t>كان طِفْلاً ............... وَ............ يَتَمَيَّزُ بِـ......... وَ .........</a:t>
            </a:r>
            <a:endParaRPr lang="fr-FR" sz="2400" b="1" dirty="0">
              <a:cs typeface="Calibri" panose="020F0502020204030204" pitchFamily="34" charset="0"/>
            </a:endParaRPr>
          </a:p>
        </p:txBody>
      </p:sp>
      <p:sp>
        <p:nvSpPr>
          <p:cNvPr id="16" name="Flèche : virage 15">
            <a:extLst>
              <a:ext uri="{FF2B5EF4-FFF2-40B4-BE49-F238E27FC236}">
                <a16:creationId xmlns:a16="http://schemas.microsoft.com/office/drawing/2014/main" id="{FADF090A-D000-0FD0-020B-0F1BE55B19FA}"/>
              </a:ext>
            </a:extLst>
          </p:cNvPr>
          <p:cNvSpPr/>
          <p:nvPr/>
        </p:nvSpPr>
        <p:spPr>
          <a:xfrm rot="10800000">
            <a:off x="6974691" y="3266786"/>
            <a:ext cx="527083" cy="350729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54B7F33-BF84-5BA4-DD92-0ECF136452FC}"/>
              </a:ext>
            </a:extLst>
          </p:cNvPr>
          <p:cNvSpPr/>
          <p:nvPr/>
        </p:nvSpPr>
        <p:spPr>
          <a:xfrm>
            <a:off x="550781" y="4425846"/>
            <a:ext cx="6364906" cy="104327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cs typeface="Calibri" panose="020F0502020204030204" pitchFamily="34" charset="0"/>
              </a:rPr>
              <a:t>اِلْتَحَقَ </a:t>
            </a:r>
            <a:r>
              <a:rPr lang="ar-MA" sz="2400" b="1" dirty="0" err="1">
                <a:cs typeface="Calibri" panose="020F0502020204030204" pitchFamily="34" charset="0"/>
              </a:rPr>
              <a:t>بِٱلتَّعْليمِ</a:t>
            </a:r>
            <a:r>
              <a:rPr lang="ar-MA" sz="2400" b="1" dirty="0">
                <a:cs typeface="Calibri" panose="020F0502020204030204" pitchFamily="34" charset="0"/>
              </a:rPr>
              <a:t> </a:t>
            </a:r>
            <a:r>
              <a:rPr lang="ar-MA" sz="2400" b="1" dirty="0" err="1">
                <a:cs typeface="Calibri" panose="020F0502020204030204" pitchFamily="34" charset="0"/>
              </a:rPr>
              <a:t>ٱلْأَوَّليِّ</a:t>
            </a:r>
            <a:r>
              <a:rPr lang="ar-MA" sz="2400" b="1" dirty="0">
                <a:cs typeface="Calibri" panose="020F0502020204030204" pitchFamily="34" charset="0"/>
              </a:rPr>
              <a:t> في سِنِّ .........، حَيْثُ .......... اِنْتَقَلَ بَعْدَ ذلِكَ إِلى .............. ثُمَّ ......... واصَلَ دِراسَتَهُ في .......</a:t>
            </a:r>
            <a:endParaRPr lang="fr-FR" sz="2400" b="1" dirty="0">
              <a:cs typeface="Calibri" panose="020F0502020204030204" pitchFamily="34" charset="0"/>
            </a:endParaRPr>
          </a:p>
        </p:txBody>
      </p:sp>
      <p:sp>
        <p:nvSpPr>
          <p:cNvPr id="18" name="Flèche : virage 17">
            <a:extLst>
              <a:ext uri="{FF2B5EF4-FFF2-40B4-BE49-F238E27FC236}">
                <a16:creationId xmlns:a16="http://schemas.microsoft.com/office/drawing/2014/main" id="{2669DBAD-8302-5C5B-DDC8-56B69CB31ECE}"/>
              </a:ext>
            </a:extLst>
          </p:cNvPr>
          <p:cNvSpPr/>
          <p:nvPr/>
        </p:nvSpPr>
        <p:spPr>
          <a:xfrm rot="10800000">
            <a:off x="7016536" y="4559316"/>
            <a:ext cx="527083" cy="350729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Flèche : virage 18">
            <a:extLst>
              <a:ext uri="{FF2B5EF4-FFF2-40B4-BE49-F238E27FC236}">
                <a16:creationId xmlns:a16="http://schemas.microsoft.com/office/drawing/2014/main" id="{B02FE6FC-97B8-05CA-2F2A-501D2D7F6FE3}"/>
              </a:ext>
            </a:extLst>
          </p:cNvPr>
          <p:cNvSpPr/>
          <p:nvPr/>
        </p:nvSpPr>
        <p:spPr>
          <a:xfrm rot="10800000">
            <a:off x="7067849" y="6056937"/>
            <a:ext cx="527083" cy="350729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6802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7CE50FF-902C-3E53-59C9-C690BB9A083E}"/>
              </a:ext>
            </a:extLst>
          </p:cNvPr>
          <p:cNvSpPr/>
          <p:nvPr/>
        </p:nvSpPr>
        <p:spPr>
          <a:xfrm>
            <a:off x="648510" y="5978577"/>
            <a:ext cx="6308648" cy="5958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cs typeface="Calibri" panose="020F0502020204030204" pitchFamily="34" charset="0"/>
              </a:rPr>
              <a:t>تَمَكَّنَ مِنْ ...........كَما </a:t>
            </a:r>
            <a:r>
              <a:rPr lang="ar-MA" sz="2400" b="1" dirty="0" err="1">
                <a:cs typeface="Calibri" panose="020F0502020204030204" pitchFamily="34" charset="0"/>
              </a:rPr>
              <a:t>ٱسْتَطاعَ</a:t>
            </a:r>
            <a:r>
              <a:rPr lang="ar-MA" sz="2400" b="1" dirty="0">
                <a:cs typeface="Calibri" panose="020F0502020204030204" pitchFamily="34" charset="0"/>
              </a:rPr>
              <a:t> ........... لِيُحَقِّقَ بِذلِكَ ....... </a:t>
            </a:r>
            <a:endParaRPr lang="fr-FR" sz="2400" b="1" dirty="0">
              <a:cs typeface="Calibri" panose="020F0502020204030204" pitchFamily="34" charset="0"/>
            </a:endParaRP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2E679D-1745-CCB5-0D40-D2AFCEA8CC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8508380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696F1-16F9-3AAA-7EBC-029A46AA9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F83D1C4-66E6-7138-0E27-738F178C8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646" y="828000"/>
            <a:ext cx="700485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سأتحقق من إنجاز الواجب المنزلي.. خذوا دفاتر البحث.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1185F5-683D-B045-FEE6-50FF8AED41E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2BD384-A7D1-F944-4CBF-570B0F66917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C417E0-AC46-BF54-9594-A9A8633AE4F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1673E-8945-0378-7DD1-1468E9A64F2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7A105C1-40B8-869A-90A2-78CCCA5A60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843CFA-15F0-8A1F-1C1B-A43A63DED9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DCECA0-5FB1-9A9A-B43C-2C68B2E1C5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174FCE-03CD-9093-66C1-6E467172A1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A3FF9B-57DB-55CF-265E-EEF6B27B8C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3B183E9-7F15-7428-B12F-E1BCF2DF66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3432" y="1584000"/>
            <a:ext cx="5572945" cy="471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4679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3F4D5-80AA-0921-F7CB-DD12269D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9E80059-E076-3C93-6B8B-6C52D4E4E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646" y="828000"/>
            <a:ext cx="700485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 يقدم لزملائه الشخص الذي قام باختياره ثم يقرأ بطاقة معلوماته الشخصية؟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754D45-E23F-815C-9B3A-1CF93A6A146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B28AAF-3C75-A48C-F004-61D6EC98376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677BE5-41D6-E84E-5EC3-17154D1A9D4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D8BA31-7744-5AE1-478E-FB38ED787C9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7A6B6E0-57DF-6582-D23F-F347BAD17D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DF24E8-3805-F384-DF46-877C54FD01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25CBD6-A99A-45E1-C8B7-9044C5213B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BDF787-5FD5-6CA0-4FAB-CA5134F57F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1217FD5-B26C-A13F-7536-BC8FD19769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5457" y="2105101"/>
            <a:ext cx="5553850" cy="4172532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CB163D8-B49F-9655-497D-7B2589B9A6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3532106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71C92-F681-437D-95B9-735D3945D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4B46EA-D278-F198-C4C5-4E9A95C6B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. استعينوا بالبطاقة والأساليب التالية ثم  اكتبوا نصا على دفاتر البحث.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79E381-A9CB-E199-74D4-C0A95598214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D55B6C-3CCE-A7E2-2E47-EA1826B031F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72DAA4-C3DE-E6EB-C0DD-1A198ABC74C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2FEA36-1BD4-808E-6AE5-2E27AE75E2E6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A62F54B-347A-CD7E-04EB-7F4BE498B3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3362A7B-A79C-0DEC-6228-184FBDF7B8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1BA037-6FAB-1260-9FEE-EDBD14FAC4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97B8FE-0549-D81A-307C-0DAA1CE837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2F5E86-25D2-413A-6531-56CDB93BD98A}"/>
              </a:ext>
            </a:extLst>
          </p:cNvPr>
          <p:cNvSpPr txBox="1"/>
          <p:nvPr/>
        </p:nvSpPr>
        <p:spPr>
          <a:xfrm>
            <a:off x="494522" y="1584000"/>
            <a:ext cx="7429727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r" rtl="1">
              <a:lnSpc>
                <a:spcPct val="200000"/>
              </a:lnSpc>
              <a:buFont typeface="+mj-lt"/>
              <a:buAutoNum type="arabicPeriod"/>
            </a:pPr>
            <a:r>
              <a:rPr lang="ar-MA" sz="2400" b="1" dirty="0"/>
              <a:t>أَسْتَعْمِلُ أَساليبَ لِتَقْديمِ مَعْلوماتِهِ (ها) </a:t>
            </a:r>
            <a:r>
              <a:rPr lang="ar-MA" sz="2400" b="1" dirty="0" err="1"/>
              <a:t>ٱلشَّخْصِيَّةِ</a:t>
            </a:r>
            <a:r>
              <a:rPr lang="ar-MA" sz="2400" b="1" dirty="0"/>
              <a:t> مِنْ قَبيلِ: </a:t>
            </a:r>
            <a:endParaRPr lang="fr-FR" sz="2400" b="1" dirty="0"/>
          </a:p>
          <a:p>
            <a:pPr marL="457200" indent="-457200" algn="r" rtl="1">
              <a:lnSpc>
                <a:spcPct val="300000"/>
              </a:lnSpc>
              <a:buFont typeface="+mj-lt"/>
              <a:buAutoNum type="arabicPeriod"/>
            </a:pPr>
            <a:r>
              <a:rPr lang="ar-MA" sz="2400" b="1" dirty="0"/>
              <a:t>أَسْتَعْمِلُ أُسْلوبَ </a:t>
            </a:r>
            <a:r>
              <a:rPr lang="ar-MA" sz="2400" b="1" dirty="0" err="1"/>
              <a:t>ٱلْوَصْفِ</a:t>
            </a:r>
            <a:r>
              <a:rPr lang="ar-MA" sz="2400" b="1" dirty="0"/>
              <a:t>، مِثْلَ: </a:t>
            </a:r>
            <a:endParaRPr lang="fr-FR" sz="2400" b="1" dirty="0"/>
          </a:p>
          <a:p>
            <a:pPr marL="457200" indent="-457200" algn="r" rtl="1">
              <a:lnSpc>
                <a:spcPct val="300000"/>
              </a:lnSpc>
              <a:buFont typeface="+mj-lt"/>
              <a:buAutoNum type="arabicPeriod"/>
            </a:pPr>
            <a:r>
              <a:rPr lang="ar-MA" sz="2400" b="1" dirty="0"/>
              <a:t>أَسْتَعْمِلُ أَساليبَ لِتَقْديمِ  مَسارِهِ </a:t>
            </a:r>
            <a:r>
              <a:rPr lang="ar-MA" sz="2400" b="1" dirty="0" err="1"/>
              <a:t>ٱلدِّراسِيِّ</a:t>
            </a:r>
            <a:r>
              <a:rPr lang="ar-MA" sz="2400" b="1" dirty="0"/>
              <a:t>:                           </a:t>
            </a:r>
          </a:p>
          <a:p>
            <a:pPr marL="457200" lvl="0" indent="-457200" algn="r" rtl="1">
              <a:lnSpc>
                <a:spcPct val="300000"/>
              </a:lnSpc>
              <a:buFont typeface="+mj-lt"/>
              <a:buAutoNum type="arabicPeriod"/>
            </a:pPr>
            <a:endParaRPr lang="ar-MA" sz="1100" b="1" dirty="0"/>
          </a:p>
          <a:p>
            <a:pPr marL="457200" lvl="0" indent="-457200" algn="r" rtl="1">
              <a:lnSpc>
                <a:spcPct val="300000"/>
              </a:lnSpc>
              <a:buFont typeface="+mj-lt"/>
              <a:buAutoNum type="arabicPeriod"/>
            </a:pPr>
            <a:r>
              <a:rPr lang="ar-MA" sz="2400" b="1" dirty="0"/>
              <a:t>أَسْتَعْمِلُ أَساليبَ لِتَقْديمِ إِنْجازاتِهِ (ها)  وَأَعْمالِهِ(ها) مِنْ قَبيلِ: </a:t>
            </a:r>
            <a:endParaRPr lang="fr-FR" sz="2400" b="1" dirty="0"/>
          </a:p>
          <a:p>
            <a:pPr algn="r" rtl="1"/>
            <a:endParaRPr lang="ar-MA" dirty="0"/>
          </a:p>
          <a:p>
            <a:pPr algn="r" rtl="1"/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0A5B55B-151D-89F8-8F07-309E5903C215}"/>
              </a:ext>
            </a:extLst>
          </p:cNvPr>
          <p:cNvSpPr/>
          <p:nvPr/>
        </p:nvSpPr>
        <p:spPr>
          <a:xfrm>
            <a:off x="673597" y="2288588"/>
            <a:ext cx="6258473" cy="5493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400" b="1" kern="1200" dirty="0">
                <a:effectLst/>
                <a:ea typeface="Viga"/>
                <a:cs typeface="Calibri" panose="020F0502020204030204" pitchFamily="34" charset="0"/>
              </a:rPr>
              <a:t>وُلِدَ ........ في ............... سَنَةَ............ عاشَ في أُسْرَةٍ ......</a:t>
            </a:r>
            <a:endParaRPr lang="fr-FR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lèche : virage 12">
            <a:extLst>
              <a:ext uri="{FF2B5EF4-FFF2-40B4-BE49-F238E27FC236}">
                <a16:creationId xmlns:a16="http://schemas.microsoft.com/office/drawing/2014/main" id="{FDD8BB35-216D-53E8-312E-FC8261439A98}"/>
              </a:ext>
            </a:extLst>
          </p:cNvPr>
          <p:cNvSpPr/>
          <p:nvPr/>
        </p:nvSpPr>
        <p:spPr>
          <a:xfrm rot="10800000">
            <a:off x="7016535" y="2290693"/>
            <a:ext cx="527083" cy="350729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BC9F998-B675-F5BC-130D-37408633044C}"/>
              </a:ext>
            </a:extLst>
          </p:cNvPr>
          <p:cNvSpPr/>
          <p:nvPr/>
        </p:nvSpPr>
        <p:spPr>
          <a:xfrm>
            <a:off x="666043" y="3256591"/>
            <a:ext cx="6308648" cy="5958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cs typeface="Calibri" panose="020F0502020204030204" pitchFamily="34" charset="0"/>
              </a:rPr>
              <a:t>كان طِفْلاً ............... وَ............ يَتَمَيَّزُ بِـ......... وَ .........</a:t>
            </a:r>
            <a:endParaRPr lang="fr-FR" sz="2400" b="1" dirty="0">
              <a:cs typeface="Calibri" panose="020F0502020204030204" pitchFamily="34" charset="0"/>
            </a:endParaRPr>
          </a:p>
        </p:txBody>
      </p:sp>
      <p:sp>
        <p:nvSpPr>
          <p:cNvPr id="16" name="Flèche : virage 15">
            <a:extLst>
              <a:ext uri="{FF2B5EF4-FFF2-40B4-BE49-F238E27FC236}">
                <a16:creationId xmlns:a16="http://schemas.microsoft.com/office/drawing/2014/main" id="{A280836D-D449-F092-6C50-2EBEA10DAFA3}"/>
              </a:ext>
            </a:extLst>
          </p:cNvPr>
          <p:cNvSpPr/>
          <p:nvPr/>
        </p:nvSpPr>
        <p:spPr>
          <a:xfrm rot="10800000">
            <a:off x="6974691" y="3266786"/>
            <a:ext cx="527083" cy="350729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ACC70C7-7005-569D-27F0-5035655DF100}"/>
              </a:ext>
            </a:extLst>
          </p:cNvPr>
          <p:cNvSpPr/>
          <p:nvPr/>
        </p:nvSpPr>
        <p:spPr>
          <a:xfrm>
            <a:off x="550781" y="4425846"/>
            <a:ext cx="6364906" cy="104327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cs typeface="Calibri" panose="020F0502020204030204" pitchFamily="34" charset="0"/>
              </a:rPr>
              <a:t>اِلْتَحَقَ </a:t>
            </a:r>
            <a:r>
              <a:rPr lang="ar-MA" sz="2400" b="1" dirty="0" err="1">
                <a:cs typeface="Calibri" panose="020F0502020204030204" pitchFamily="34" charset="0"/>
              </a:rPr>
              <a:t>بِٱلتَّعْليمِ</a:t>
            </a:r>
            <a:r>
              <a:rPr lang="ar-MA" sz="2400" b="1" dirty="0">
                <a:cs typeface="Calibri" panose="020F0502020204030204" pitchFamily="34" charset="0"/>
              </a:rPr>
              <a:t> </a:t>
            </a:r>
            <a:r>
              <a:rPr lang="ar-MA" sz="2400" b="1" dirty="0" err="1">
                <a:cs typeface="Calibri" panose="020F0502020204030204" pitchFamily="34" charset="0"/>
              </a:rPr>
              <a:t>ٱلْأَوَّليِّ</a:t>
            </a:r>
            <a:r>
              <a:rPr lang="ar-MA" sz="2400" b="1" dirty="0">
                <a:cs typeface="Calibri" panose="020F0502020204030204" pitchFamily="34" charset="0"/>
              </a:rPr>
              <a:t> في سِنِّ .........، حَيْثُ .......... اِنْتَقَلَ بَعْدَ ذلِكَ إِلى .............. ثُمَّ ......... واصَلَ دِراسَتَهُ في .......</a:t>
            </a:r>
            <a:endParaRPr lang="fr-FR" sz="2400" b="1" dirty="0">
              <a:cs typeface="Calibri" panose="020F0502020204030204" pitchFamily="34" charset="0"/>
            </a:endParaRPr>
          </a:p>
        </p:txBody>
      </p:sp>
      <p:sp>
        <p:nvSpPr>
          <p:cNvPr id="18" name="Flèche : virage 17">
            <a:extLst>
              <a:ext uri="{FF2B5EF4-FFF2-40B4-BE49-F238E27FC236}">
                <a16:creationId xmlns:a16="http://schemas.microsoft.com/office/drawing/2014/main" id="{21225F0B-B205-B241-7967-6E5EF80A9059}"/>
              </a:ext>
            </a:extLst>
          </p:cNvPr>
          <p:cNvSpPr/>
          <p:nvPr/>
        </p:nvSpPr>
        <p:spPr>
          <a:xfrm rot="10800000">
            <a:off x="7016536" y="4559316"/>
            <a:ext cx="527083" cy="350729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Flèche : virage 18">
            <a:extLst>
              <a:ext uri="{FF2B5EF4-FFF2-40B4-BE49-F238E27FC236}">
                <a16:creationId xmlns:a16="http://schemas.microsoft.com/office/drawing/2014/main" id="{5EA377EC-CE66-43F3-FBE6-AC4E5BD1FC99}"/>
              </a:ext>
            </a:extLst>
          </p:cNvPr>
          <p:cNvSpPr/>
          <p:nvPr/>
        </p:nvSpPr>
        <p:spPr>
          <a:xfrm rot="10800000">
            <a:off x="7067849" y="6056937"/>
            <a:ext cx="527083" cy="350729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6802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58CE5A3-2738-97B8-7AC6-1B8286489D2B}"/>
              </a:ext>
            </a:extLst>
          </p:cNvPr>
          <p:cNvSpPr/>
          <p:nvPr/>
        </p:nvSpPr>
        <p:spPr>
          <a:xfrm>
            <a:off x="648510" y="5978577"/>
            <a:ext cx="6308648" cy="5958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cs typeface="Calibri" panose="020F0502020204030204" pitchFamily="34" charset="0"/>
              </a:rPr>
              <a:t>تَمَكَّنَ مِنْ ...........كَما </a:t>
            </a:r>
            <a:r>
              <a:rPr lang="ar-MA" sz="2400" b="1" dirty="0" err="1">
                <a:cs typeface="Calibri" panose="020F0502020204030204" pitchFamily="34" charset="0"/>
              </a:rPr>
              <a:t>ٱسْتَطاعَ</a:t>
            </a:r>
            <a:r>
              <a:rPr lang="ar-MA" sz="2400" b="1" dirty="0">
                <a:cs typeface="Calibri" panose="020F0502020204030204" pitchFamily="34" charset="0"/>
              </a:rPr>
              <a:t> ........... لِيُحَقِّقَ بِذلِكَ ....... </a:t>
            </a:r>
            <a:endParaRPr lang="fr-FR" sz="2400" b="1" dirty="0"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555BE5-D9E6-BC4F-C120-06819A12DA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812740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1AC57-BF56-2679-6247-DDA2BA756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73A875D-6038-6940-7BE8-BEEB481FE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646" y="828000"/>
            <a:ext cx="700485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جماعة. من يقرأ عمله؟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B8F873-E77D-ED78-ABFC-B7754A95B61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28FE34-98E9-8B93-AAD1-7DA53A5AED9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5F8D14-C638-5DA3-EC42-2A26134C846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96FA8F-128A-12EB-CCCA-57D297B08FA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7920612-2A71-262D-CAFD-D4AF5CE91F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25F7C41-48A7-817F-3298-9B021973F5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56F3D3-C49B-F081-D1CF-178ECE842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B0F8AD9-4B95-D066-9017-929EFDB220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E92F30B-F6CE-39F1-C87C-F78504FCF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41858"/>
              </p:ext>
            </p:extLst>
          </p:nvPr>
        </p:nvGraphicFramePr>
        <p:xfrm>
          <a:off x="609859" y="2369969"/>
          <a:ext cx="7924281" cy="30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2241">
                  <a:extLst>
                    <a:ext uri="{9D8B030D-6E8A-4147-A177-3AD203B41FA5}">
                      <a16:colId xmlns:a16="http://schemas.microsoft.com/office/drawing/2014/main" val="3901666985"/>
                    </a:ext>
                  </a:extLst>
                </a:gridCol>
                <a:gridCol w="935103">
                  <a:extLst>
                    <a:ext uri="{9D8B030D-6E8A-4147-A177-3AD203B41FA5}">
                      <a16:colId xmlns:a16="http://schemas.microsoft.com/office/drawing/2014/main" val="958597707"/>
                    </a:ext>
                  </a:extLst>
                </a:gridCol>
                <a:gridCol w="6156937">
                  <a:extLst>
                    <a:ext uri="{9D8B030D-6E8A-4147-A177-3AD203B41FA5}">
                      <a16:colId xmlns:a16="http://schemas.microsoft.com/office/drawing/2014/main" val="1185060538"/>
                    </a:ext>
                  </a:extLst>
                </a:gridCol>
              </a:tblGrid>
              <a:tr h="746760">
                <a:tc>
                  <a:txBody>
                    <a:bodyPr/>
                    <a:lstStyle/>
                    <a:p>
                      <a:pPr algn="r" rtl="1"/>
                      <a:r>
                        <a:rPr lang="ar-MA" sz="4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44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44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اَلضَّوابِطُ</a:t>
                      </a:r>
                      <a:endParaRPr lang="fr-FR" sz="44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091704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r" rtl="1"/>
                      <a:endParaRPr lang="fr-FR" sz="4400" b="1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fr-FR" sz="44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تَمَّ تَحْويلُ </a:t>
                      </a:r>
                      <a:r>
                        <a:rPr lang="ar-MA" sz="4400" b="1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ٱلْمَعْلوماتِ</a:t>
                      </a:r>
                      <a:r>
                        <a:rPr lang="ar-MA" sz="4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إِلى فِقْراتٍ؟</a:t>
                      </a:r>
                      <a:endParaRPr lang="fr-FR" sz="44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506421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r" rtl="1"/>
                      <a:endParaRPr lang="fr-FR" sz="4400" b="1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fr-FR" sz="4400" b="1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تَمَّ تَوْظيفُ </a:t>
                      </a:r>
                      <a:r>
                        <a:rPr lang="ar-MA" sz="4400" b="1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ٱلأَساليبِ</a:t>
                      </a:r>
                      <a:r>
                        <a:rPr lang="ar-MA" sz="4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400" b="1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ٱلخاصَّةِ</a:t>
                      </a:r>
                      <a:r>
                        <a:rPr lang="ar-MA" sz="4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بِكُلِّ فِقْرَةٍ؟</a:t>
                      </a:r>
                      <a:endParaRPr lang="fr-FR" sz="44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959103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r" rtl="1"/>
                      <a:endParaRPr lang="fr-FR" sz="4400" b="1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fr-FR" sz="4400" b="1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هَلْ كانَتِ </a:t>
                      </a:r>
                      <a:r>
                        <a:rPr lang="ar-MA" sz="4400" b="1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ٱللُّغَةُ</a:t>
                      </a:r>
                      <a:r>
                        <a:rPr lang="ar-MA" sz="4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سَليمَةً؟</a:t>
                      </a:r>
                      <a:endParaRPr lang="fr-FR" sz="44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610562"/>
                  </a:ext>
                </a:extLst>
              </a:tr>
            </a:tbl>
          </a:graphicData>
        </a:graphic>
      </p:graphicFrame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CF7BE3-B5C7-C042-0E60-A704574437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2051878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4C9F3-C394-7D07-078F-A620AD0B2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FD54520-B1EB-4186-ECAA-E92DB49F4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828000"/>
            <a:ext cx="700485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بالأساليب التي نوظفها لتحويل معطيات البطاقة إلى نص؟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514199-47F0-B7E3-9A80-956CEDE487E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EE4437-FFC5-3BED-A678-53953E5BADE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C5C15B-2CF0-2EA6-CD0B-CA363D82FA3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DB7618-F75C-102C-B863-71A188DBFFE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6FE6E3F-567A-C4EB-45F1-9D53F9C85B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C15B762-40A8-57AB-46BD-068D28FBD1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B181DFB-B018-E37D-64AD-438CD76BEC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DFD056-DFC5-87A1-3D42-E46ED4E5C9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54A82F-7D25-3741-61EF-9B788109D226}"/>
              </a:ext>
            </a:extLst>
          </p:cNvPr>
          <p:cNvSpPr txBox="1"/>
          <p:nvPr/>
        </p:nvSpPr>
        <p:spPr>
          <a:xfrm>
            <a:off x="1070129" y="296733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ٱلْأَساليبُ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نُوَظِّفُها لِتَحْويلِ مُعْطَياتِ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ٱلْبِطاقَةِ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نَصٍّ؟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824B667-13D0-3C7F-D6A6-9BCE75ACD9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6525186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7F1AE-0AC0-F8E3-094B-670D853FB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896349D-17A7-0E96-83DC-BFD9C2EAB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828000"/>
            <a:ext cx="700485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منكم يراجع ويصحح  النص الذي قام بكتابته ثم يعيد  تسجيله على الكراسة ( ص-31).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DFB948-7953-C525-9E17-4EE10E9B272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07EDE0-AE88-AB7F-C756-82FB92E8A69C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CF5BFF-EEF7-CE8D-E6A5-674F2E5E15D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31333E-F82F-8443-B49C-0C44FEF526C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88416A4-61D0-1F71-7A4E-2ED749DAC6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CD320CC-0FAD-5C84-CE64-C6CBB8DB15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9C5E33D-1296-B53D-9ECE-8FB1884BAA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4D36D9-4ED9-9AD2-63A9-E6394A4231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936DF93-D911-BED8-7541-F8955DDBC93B}"/>
              </a:ext>
            </a:extLst>
          </p:cNvPr>
          <p:cNvSpPr txBox="1"/>
          <p:nvPr/>
        </p:nvSpPr>
        <p:spPr>
          <a:xfrm>
            <a:off x="178522" y="1830891"/>
            <a:ext cx="8464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أُراجِعُ إِنْتاجي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ٱلْكِتابِيَّ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وَأُصَحِّحُهُ ثُمَّ أُدَوِّنُهُ عَلى كُراسَتي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ٱلصَّفْحَةَ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-31-.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557F25-EB50-282B-8470-A90B575391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349" y="2708204"/>
            <a:ext cx="6634065" cy="3792987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BA647228-18D1-D738-871B-9713D9F70216}"/>
              </a:ext>
            </a:extLst>
          </p:cNvPr>
          <p:cNvSpPr/>
          <p:nvPr/>
        </p:nvSpPr>
        <p:spPr>
          <a:xfrm>
            <a:off x="7803699" y="2846101"/>
            <a:ext cx="529904" cy="169670"/>
          </a:xfrm>
          <a:prstGeom prst="lef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7E71AB2-5DC0-CB3E-99DE-D56E3117A4BB}"/>
              </a:ext>
            </a:extLst>
          </p:cNvPr>
          <p:cNvSpPr txBox="1"/>
          <p:nvPr/>
        </p:nvSpPr>
        <p:spPr>
          <a:xfrm>
            <a:off x="1950571" y="2801822"/>
            <a:ext cx="183199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فِقْرَةٌ أَوْ فِقْرَتانِ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D7B7ED-BDF7-6CC2-0C45-2BDD37A5DF78}"/>
              </a:ext>
            </a:extLst>
          </p:cNvPr>
          <p:cNvSpPr txBox="1"/>
          <p:nvPr/>
        </p:nvSpPr>
        <p:spPr>
          <a:xfrm>
            <a:off x="1153104" y="4784509"/>
            <a:ext cx="183199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فِقْرَةٌ أَوْ فِقْرَتانِ</a:t>
            </a:r>
            <a:endParaRPr lang="fr-FR" b="1" dirty="0">
              <a:solidFill>
                <a:srgbClr val="C00000"/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108974-1524-2D77-F8A7-1E0C2B8186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Image 21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E6840D0A-5D89-319B-69CC-3A3FB3B106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35" y="1015309"/>
            <a:ext cx="886218" cy="88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2029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615E04-BCCB-48DC-D142-26F7DFAB12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41C97B-B606-223B-4D82-ADB3FD6EE3A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3D9485-FCCB-E3E8-D309-592EE8C8D17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</a:t>
            </a: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ح5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7F5207-6D47-A68C-548F-6AB604FD63B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0722EF-CDFA-DAE1-D6D7-2EC5EB789B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85490F-9D45-0F08-1D17-80EF7EAEB1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FFBBAE-AEB1-37A9-8021-45DEC8FAF8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0FE7FE-970D-3975-C53E-41119533ED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A417F9-C67E-B705-FFE4-CAF54DD01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04BF39F5-5527-82E7-7B90-05C0933FEE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615E04-BCCB-48DC-D142-26F7DFAB12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41C97B-B606-223B-4D82-ADB3FD6EE3A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3D9485-FCCB-E3E8-D309-592EE8C8D17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</a:t>
            </a: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ح5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7F5207-6D47-A68C-548F-6AB604FD63B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0722EF-CDFA-DAE1-D6D7-2EC5EB789B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85490F-9D45-0F08-1D17-80EF7EAEB1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FFBBAE-AEB1-37A9-8021-45DEC8FAF8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0FE7FE-970D-3975-C53E-41119533ED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A417F9-C67E-B705-FFE4-CAF54DD01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3CF8D4FD-2330-9B00-D1A3-A4F70D668B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887F93BB-4606-94F0-26DC-6BEA18CD6B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381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ح4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17361</TotalTime>
  <Words>1606</Words>
  <Application>Microsoft Office PowerPoint</Application>
  <PresentationFormat>Affichage à l'écran (4:3)</PresentationFormat>
  <Paragraphs>344</Paragraphs>
  <Slides>45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45</vt:i4>
      </vt:variant>
    </vt:vector>
  </HeadingPairs>
  <TitlesOfParts>
    <vt:vector size="71" baseType="lpstr">
      <vt:lpstr>Aptos</vt:lpstr>
      <vt:lpstr>Aptos Display</vt:lpstr>
      <vt:lpstr>Arial</vt:lpstr>
      <vt:lpstr>Calibri</vt:lpstr>
      <vt:lpstr>Dosis ExtraBold</vt:lpstr>
      <vt:lpstr>Microsoft Uighur</vt:lpstr>
      <vt:lpstr>Viga</vt:lpstr>
      <vt:lpstr>Wingdings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نشاط اعتيادي nv</vt:lpstr>
      <vt:lpstr>قراءة ح4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حاولوا الالتزام  بهذين السلوكين. سنحدد في نهاية الحصة  الفائز بنجمة السلوك. </vt:lpstr>
      <vt:lpstr>ضعوا  الكراسة والدفتر  واللوحة  في القمطر.</vt:lpstr>
      <vt:lpstr>ستوظفون أهم المفردات التي تعلمتموها خلال الأسبوع الجاري لإنتاج جمل. </vt:lpstr>
      <vt:lpstr> في البداية، من يذكرنا بالمفردات الجديدة التي تعلمتموها في هذا الأسبوع؟</vt:lpstr>
      <vt:lpstr>هذه بعضها. من يقرؤها؟</vt:lpstr>
      <vt:lpstr>من يختار مفردة ويشرحها باستعمال المرادف أو الضد أو بتركيبها في جملة مفيدة. </vt:lpstr>
      <vt:lpstr>خذوا دفاتر البحث . ركبوا جملا مفيدة وطويلة. الفائز من استطاع تركيب أكبر عدد من المفردات.</vt:lpstr>
      <vt:lpstr>من يقرأ إنتاجه؟</vt:lpstr>
      <vt:lpstr> من الفائز في هذه المسابقة؟ </vt:lpstr>
      <vt:lpstr>Présentation PowerPoint</vt:lpstr>
      <vt:lpstr>في هذه الحصة. ستقومون باستثمار نص " أعلام وعباقرة".  خذوا كراساتكم الصفحة – 22-</vt:lpstr>
      <vt:lpstr>أعيدوا قراءة النص قراءة صامتة وسريعة   في حدود 3دقائق.</vt:lpstr>
      <vt:lpstr>الآن.  خذوا الصفحة رقم -26- وأجيبوا عن سؤالي استثمار معجم النص. في حدود 3 دقائق.</vt:lpstr>
      <vt:lpstr>نصحح جماعة. من يقرأ السؤال ثم يجيب عنه.</vt:lpstr>
      <vt:lpstr>صححوا على كراساتكم. </vt:lpstr>
      <vt:lpstr>الآن. أجيبوا  عن الأسئلة: 1-2-3-4-6-7 ( الصفحة رقم -27)- في حدود 10 دقائق.</vt:lpstr>
      <vt:lpstr>نصحح جماعة. من يقرأ السؤال الأول ثم يجيب عنه بجملة مفيدة؟.</vt:lpstr>
      <vt:lpstr>صححوا على كراساتكم. ( بالنسبة للسؤالين 6-7،تقبل جميع اقتراحات التلاميذ المناسبة.)</vt:lpstr>
      <vt:lpstr>قبل أن نواصل، من يقرأ الجملة بسرعة.</vt:lpstr>
      <vt:lpstr>من يقرأ الجملة بسرعة.</vt:lpstr>
      <vt:lpstr>من يقرأ الجملة بسرعة.</vt:lpstr>
      <vt:lpstr>Présentation PowerPoint</vt:lpstr>
      <vt:lpstr>في هذه الحصة، ستنتجون نصوصا للتعريف بشخص انطلاقا من بطاقة معلوماته الشخصية. </vt:lpstr>
      <vt:lpstr>في البداية، من يذكرنا بجميع عناصر بطاقة المعلومات الشخصية. </vt:lpstr>
      <vt:lpstr>نتذكر جماعة. من يقرأ عناصر  البطاقة التالية؟ </vt:lpstr>
      <vt:lpstr> من يذكرنا بالأساليب التي تعلمتموها لتحويل معطيات  البطاقة إلى نص ؟ </vt:lpstr>
      <vt:lpstr>نتذكر جماعة. من يقرأ؟ </vt:lpstr>
      <vt:lpstr>الآن سأتحقق من إنجاز الواجب المنزلي.. خذوا دفاتر البحث. </vt:lpstr>
      <vt:lpstr>من  يقدم لزملائه الشخص الذي قام باختياره ثم يقرأ بطاقة معلوماته الشخصية؟</vt:lpstr>
      <vt:lpstr>الآن . استعينوا بالبطاقة والأساليب التالية ثم  اكتبوا نصا على دفاتر البحث.</vt:lpstr>
      <vt:lpstr>لنصحح جماعة. من يقرأ عمله؟  </vt:lpstr>
      <vt:lpstr>اختتام الحصة</vt:lpstr>
      <vt:lpstr>من يذكرنا بالأساليب التي نوظفها لتحويل معطيات البطاقة إلى نص؟</vt:lpstr>
      <vt:lpstr>كل منكم يراجع ويصحح  النص الذي قام بكتابته ثم يعيد  تسجيله على الكراسة ( ص-31).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183</cp:revision>
  <dcterms:created xsi:type="dcterms:W3CDTF">2023-09-20T21:35:22Z</dcterms:created>
  <dcterms:modified xsi:type="dcterms:W3CDTF">2025-11-05T21:57:09Z</dcterms:modified>
</cp:coreProperties>
</file>