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8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0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2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3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5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6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7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74"/>
  </p:notesMasterIdLst>
  <p:handoutMasterIdLst>
    <p:handoutMasterId r:id="rId75"/>
  </p:handoutMasterIdLst>
  <p:sldIdLst>
    <p:sldId id="2147482667" r:id="rId19"/>
    <p:sldId id="2147482668" r:id="rId20"/>
    <p:sldId id="2147482483" r:id="rId21"/>
    <p:sldId id="2147482470" r:id="rId22"/>
    <p:sldId id="2147482669" r:id="rId23"/>
    <p:sldId id="2147482616" r:id="rId24"/>
    <p:sldId id="2147482691" r:id="rId25"/>
    <p:sldId id="2147482628" r:id="rId26"/>
    <p:sldId id="2147482681" r:id="rId27"/>
    <p:sldId id="2147482629" r:id="rId28"/>
    <p:sldId id="2147482635" r:id="rId29"/>
    <p:sldId id="2147482636" r:id="rId30"/>
    <p:sldId id="2147482637" r:id="rId31"/>
    <p:sldId id="2147482638" r:id="rId32"/>
    <p:sldId id="2147482639" r:id="rId33"/>
    <p:sldId id="2147482694" r:id="rId34"/>
    <p:sldId id="2147482673" r:id="rId35"/>
    <p:sldId id="2147482630" r:id="rId36"/>
    <p:sldId id="2147482640" r:id="rId37"/>
    <p:sldId id="2147482641" r:id="rId38"/>
    <p:sldId id="2147482642" r:id="rId39"/>
    <p:sldId id="2147482674" r:id="rId40"/>
    <p:sldId id="2147482643" r:id="rId41"/>
    <p:sldId id="2147482644" r:id="rId42"/>
    <p:sldId id="2147482645" r:id="rId43"/>
    <p:sldId id="2147482646" r:id="rId44"/>
    <p:sldId id="2147482647" r:id="rId45"/>
    <p:sldId id="2147482648" r:id="rId46"/>
    <p:sldId id="2147482650" r:id="rId47"/>
    <p:sldId id="2147482651" r:id="rId48"/>
    <p:sldId id="2147482652" r:id="rId49"/>
    <p:sldId id="2147482675" r:id="rId50"/>
    <p:sldId id="2147482653" r:id="rId51"/>
    <p:sldId id="2147482654" r:id="rId52"/>
    <p:sldId id="2147482655" r:id="rId53"/>
    <p:sldId id="2147482676" r:id="rId54"/>
    <p:sldId id="2147482696" r:id="rId55"/>
    <p:sldId id="2147482631" r:id="rId56"/>
    <p:sldId id="2147482656" r:id="rId57"/>
    <p:sldId id="2147482657" r:id="rId58"/>
    <p:sldId id="2147482658" r:id="rId59"/>
    <p:sldId id="2147482659" r:id="rId60"/>
    <p:sldId id="2147482660" r:id="rId61"/>
    <p:sldId id="2147482661" r:id="rId62"/>
    <p:sldId id="2147482662" r:id="rId63"/>
    <p:sldId id="2147482677" r:id="rId64"/>
    <p:sldId id="2147482665" r:id="rId65"/>
    <p:sldId id="2147482678" r:id="rId66"/>
    <p:sldId id="2147482666" r:id="rId67"/>
    <p:sldId id="2147482704" r:id="rId68"/>
    <p:sldId id="2147482632" r:id="rId69"/>
    <p:sldId id="2147482679" r:id="rId70"/>
    <p:sldId id="2147482634" r:id="rId71"/>
    <p:sldId id="2147482680" r:id="rId72"/>
    <p:sldId id="2147482671" r:id="rId7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94"/>
  </p:normalViewPr>
  <p:slideViewPr>
    <p:cSldViewPr snapToGrid="0">
      <p:cViewPr varScale="1">
        <p:scale>
          <a:sx n="71" d="100"/>
          <a:sy n="71" d="100"/>
        </p:scale>
        <p:origin x="1168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02/11/2025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CA778-D99C-8210-BCF4-0A1BD455F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8917044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412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408565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8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7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5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8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7.xml"/><Relationship Id="rId16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slideLayout" Target="../slideLayouts/slideLayout12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3.xml"/><Relationship Id="rId16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slideLayout" Target="../slideLayouts/slideLayout14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65.xml"/><Relationship Id="rId16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91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0" r:id="rId24"/>
    <p:sldLayoutId id="2147483921" r:id="rId2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92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3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13.xml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13.xml"/><Relationship Id="rId7" Type="http://schemas.openxmlformats.org/officeDocument/2006/relationships/image" Target="../media/image3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15.xml"/><Relationship Id="rId5" Type="http://schemas.openxmlformats.org/officeDocument/2006/relationships/image" Target="../media/image30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9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0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0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0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0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1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1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15.xml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0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0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4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79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CEE97F8-95D9-3215-DA0E-88F71F996B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8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1986900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B"/>
                </a:solidFill>
              </a:rPr>
              <a:t>ينصح باعتماد صيغة </a:t>
            </a:r>
            <a:r>
              <a:rPr lang="ar-MA" sz="2400" b="1" dirty="0">
                <a:solidFill>
                  <a:srgbClr val="00ACA4"/>
                </a:solidFill>
              </a:rPr>
              <a:t>عرض الشرائح </a:t>
            </a:r>
            <a:r>
              <a:rPr lang="ar-MA" sz="2400" dirty="0">
                <a:solidFill>
                  <a:srgbClr val="00ACA4"/>
                </a:solidFill>
              </a:rPr>
              <a:t>(</a:t>
            </a:r>
            <a:r>
              <a:rPr lang="fr-MA" sz="2400" dirty="0">
                <a:solidFill>
                  <a:srgbClr val="00ACA4"/>
                </a:solidFill>
              </a:rPr>
              <a:t>mode diaporama</a:t>
            </a:r>
            <a:r>
              <a:rPr lang="ar-MA" sz="2400" b="1" dirty="0">
                <a:solidFill>
                  <a:srgbClr val="00ACA4"/>
                </a:solidFill>
              </a:rPr>
              <a:t>) </a:t>
            </a:r>
            <a:r>
              <a:rPr lang="ar-MA" sz="2400" b="1" dirty="0">
                <a:solidFill>
                  <a:srgbClr val="424D7B"/>
                </a:solidFill>
              </a:rPr>
              <a:t>أثناء تقديم الدرس في القسم بالنقر على أيقونة العرض كما هو موضح.</a:t>
            </a:r>
            <a:endParaRPr lang="fr-FR" sz="24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097895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الأساليب </a:t>
            </a:r>
            <a:r>
              <a:rPr lang="ar-SA" dirty="0"/>
              <a:t>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الاستماع والتحدث</a:t>
            </a:r>
            <a:r>
              <a:rPr lang="ar-SA" dirty="0"/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إنتاج كتابي الحصة </a:t>
            </a:r>
            <a:r>
              <a:rPr lang="ar-MA" dirty="0"/>
              <a:t>5</a:t>
            </a:r>
            <a:r>
              <a:rPr lang="ar-SA" dirty="0"/>
              <a:t>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مراجعة توليف (شكل وفهم)+ دعم (60)د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التراكيب</a:t>
            </a:r>
            <a:r>
              <a:rPr lang="ar-SA" dirty="0"/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– الحصة3 (30)د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 – الحصة4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25450" y="2122576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تعبئة بطاقة المعلومات الشخصية الجزء الثاني 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5360400" y="3380220"/>
            <a:ext cx="1247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إنتاج كتابي (ح3).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فقرة للتعريف بشخص ( الجزء الثاني)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(ح4)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تعبئة بطاقة المعلومات الشخصية؛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تحويل معطيات بطاقة المعلومات الشخصية إلى نص للتعريف بشخص.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30B28-19F8-7A11-3BAB-A912924A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8672B68-ACA4-3917-F382-FEA9290C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B33B0B-6BBD-699A-844C-0CB802FE3F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8B79FC-2E0A-49AD-BFAD-101FA05C6A4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D58306-AD75-1871-DAF4-996DFD900AC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1C387F-3294-E2FF-6893-8B4F312B4CD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9B116-4EC9-D4FA-F910-BEA4F1FEABE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7737E5-8050-818A-E549-9887357A3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D22B03-87A6-107D-FCF3-952421693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426061-F269-85F3-B63C-1484228E23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10E4711-79FE-4F97-9496-FBB7963CEC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13">
            <a:extLst>
              <a:ext uri="{FF2B5EF4-FFF2-40B4-BE49-F238E27FC236}">
                <a16:creationId xmlns:a16="http://schemas.microsoft.com/office/drawing/2014/main" id="{999F87C0-0F43-CF85-4507-876AF9F186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83" r="-17383"/>
          <a:stretch>
            <a:fillRect/>
          </a:stretch>
        </p:blipFill>
        <p:spPr>
          <a:xfrm>
            <a:off x="752715" y="2146647"/>
            <a:ext cx="7171534" cy="394256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8030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7C8F-8F99-E2E5-9324-2AAB7C33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E8AAD24-2C6A-4D0A-3D1E-0311863DF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 بهذين السلوكين. سنحدد في نهاية الحصة  الفائز بجمة السلوك. 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ADC08E-2B9C-82FE-957A-9F9F0670F3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8594CC-55DB-036B-D06A-8ACC64F1509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2381A0-8BA5-4DED-D139-A24DB0B424BD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88E47A-E60D-3A84-F211-52AB072B43F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22A438-EA3A-9B92-5ED7-8837363AC72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78773C-B84F-9298-71F9-664575337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ADBC4E-F0AC-F5D0-CBD4-0AFC2CBF4F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2378F4-0BB6-F698-1CE0-125888D35D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7AF4EC-C94F-4903-2193-E7D9C8EAC2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FDA0D255-5169-C05F-99F0-AD82C81D12F2}"/>
              </a:ext>
            </a:extLst>
          </p:cNvPr>
          <p:cNvSpPr/>
          <p:nvPr/>
        </p:nvSpPr>
        <p:spPr>
          <a:xfrm>
            <a:off x="6471039" y="1704227"/>
            <a:ext cx="1800000" cy="180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4" name="Image 13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A14FA1-C89E-D166-2E7C-13CA4E8B16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182" y="3840454"/>
            <a:ext cx="1710067" cy="171006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19661DD-A7A6-7BF7-07F2-D963F1E514F2}"/>
              </a:ext>
            </a:extLst>
          </p:cNvPr>
          <p:cNvSpPr txBox="1">
            <a:spLocks/>
          </p:cNvSpPr>
          <p:nvPr/>
        </p:nvSpPr>
        <p:spPr>
          <a:xfrm>
            <a:off x="846375" y="2451491"/>
            <a:ext cx="5466945" cy="779409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كَيْ أَسْتَأْذِنَ لِأَخْذِ الْكَلِمَةِ:  أَلْزَمُ مَكاني ثُمَّ أَرْفَعُ أُصْبُعي لِلْإجابَةِ.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C00A66C-B4A1-09E7-8C1E-FBEF01626007}"/>
              </a:ext>
            </a:extLst>
          </p:cNvPr>
          <p:cNvSpPr txBox="1">
            <a:spLocks/>
          </p:cNvSpPr>
          <p:nvPr/>
        </p:nvSpPr>
        <p:spPr>
          <a:xfrm>
            <a:off x="1257537" y="4305782"/>
            <a:ext cx="4797718" cy="779409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أُشارِكُ  دونَ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ٱلْخَوْفِ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ٱلْخَطَأِ</a:t>
            </a:r>
            <a:r>
              <a:rPr lang="ar-MA" sz="2800" dirty="0">
                <a:solidFill>
                  <a:srgbClr val="424D7B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940526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ADED-D361-B1DC-05A8-A4B17287D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3503100-0536-73D6-3F6C-CE15345B7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 الكراسة والدفتر  واللوحة  في القمطر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6D5714-33B3-A610-C6BD-1DB5D38623A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42EBCA-5CCF-58A6-7D29-7FE69C791D1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006DC2-7B40-4DB4-2BC2-099DF61099F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C7D3AC-3E24-945E-1A80-67EBE827CF2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151E63D-DDB3-BA8F-338E-11FC2EB56D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2B11D4-A38C-4935-ED8D-C873ECF2E1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6423AF-D3D5-D383-5DE6-24C097470A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998299-9FF4-E96A-8F58-41826D61D4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Class AR_NV_06_1 (1)">
            <a:hlinkClick r:id="" action="ppaction://media"/>
            <a:extLst>
              <a:ext uri="{FF2B5EF4-FFF2-40B4-BE49-F238E27FC236}">
                <a16:creationId xmlns:a16="http://schemas.microsoft.com/office/drawing/2014/main" id="{A056A69B-1EC6-85BF-4D23-28D0E594E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2" y="2141795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D733EBB4-B8F0-6753-6AF8-C725CAD161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36546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BC424-BAAC-0EE8-85DD-6CCD4009E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332522-659D-0C88-703C-5378C0AD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ضوابط القراءة بطلاقة. من يقرأ؟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1B6D01-EF38-898C-EF85-F0C4E1B37D7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B4E15E-3241-5C69-CDF8-AA99B2C129A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0299C4-07D3-6075-848F-45ED31FB73A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8E9E09-B438-F422-44E1-FA9FA19D091D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D0D89A3-F968-9E03-F90C-4C56C18E4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31218B-0525-B4BF-A220-5ACBCA730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EF1BE1F-A3AC-3821-7C3A-78D9A3C178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A0ACE2-C5A2-176E-89E8-FED05AF8A1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496926A-6E7F-E916-B3B3-59AE8465DB15}"/>
              </a:ext>
            </a:extLst>
          </p:cNvPr>
          <p:cNvSpPr/>
          <p:nvPr/>
        </p:nvSpPr>
        <p:spPr>
          <a:xfrm>
            <a:off x="1269012" y="1724838"/>
            <a:ext cx="6346420" cy="4591747"/>
          </a:xfrm>
          <a:prstGeom prst="round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marR="0" lvl="0" indent="-5143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أَضَعُ أ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عي تَحْتَ كُلِّ كَلِمَةٍ أَقْرَؤُها؛</a:t>
            </a:r>
          </a:p>
          <a:p>
            <a:pPr marL="514350" marR="0" lvl="0" indent="-5143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أَصِلُ قِراءَةَ </a:t>
            </a:r>
            <a:r>
              <a:rPr kumimoji="0" lang="ar-AE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ٱلْكَلِماتِ</a:t>
            </a: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بَعْضِها ببعضٍ؛</a:t>
            </a:r>
          </a:p>
          <a:p>
            <a:pPr marL="514350" lvl="0" indent="-514350" algn="r" rtl="1">
              <a:lnSpc>
                <a:spcPct val="150000"/>
              </a:lnSpc>
              <a:buFontTx/>
              <a:buAutoNum type="arabicPeriod"/>
              <a:defRPr/>
            </a:pP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 أَنْطِقُ هَمْزَةَ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ٱلْوَصْلِ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وَسَطِ </a:t>
            </a:r>
            <a:r>
              <a:rPr lang="ar-MA" sz="40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ٱلْكَلامِ</a:t>
            </a:r>
            <a:r>
              <a:rPr lang="ar-MA" sz="40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</a:p>
          <a:p>
            <a:pPr marL="514350" lvl="0" indent="-514350" algn="r" rtl="1">
              <a:lnSpc>
                <a:spcPct val="150000"/>
              </a:lnSpc>
              <a:buFontTx/>
              <a:buAutoNum type="arabicPeriod"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أُرَكِّزُ لِتَفادي ٱلْأَخَطاءِ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ٱلْقِرائِيَّةِ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؛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14350" marR="0" lvl="0" indent="-514350" algn="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 </a:t>
            </a:r>
            <a:r>
              <a:rPr kumimoji="0" lang="ar-AE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 عِنْد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kumimoji="0" lang="ar-AE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لاماتِ</a:t>
            </a: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AE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ٱلتَّرْقيمِ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81E7C8-65DF-FC96-A89D-42F5BB4A31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629659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360AC-1306-76FD-4B42-F17623D0C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46C58CB-BB36-53D8-20B2-16B27A32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. ركزوا معي.  سأعين من يقرأ بعدي. 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4A5EAF-E7CB-3157-A804-97A44E5008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C548AE-45AE-D85F-FBC0-EB05283F9C1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A68C84-1097-B370-793A-1D8496C4EB0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A662E8-B783-5FC7-C016-49E7E5B610F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30A010-7A28-445B-2FF1-C780B5EBA40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6FCF8F-16AD-33CE-DD26-76E6B1DAB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F332BCF-273D-309C-5944-DB010A5A9D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77DB28-B0A4-7F54-EB94-C5C20A9C11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B378DE-42E6-9EAC-8546-8D990454D4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D7878B-41DA-3180-D82A-236A07F3AB47}"/>
              </a:ext>
            </a:extLst>
          </p:cNvPr>
          <p:cNvSpPr txBox="1"/>
          <p:nvPr/>
        </p:nvSpPr>
        <p:spPr>
          <a:xfrm>
            <a:off x="390534" y="1739367"/>
            <a:ext cx="8252981" cy="4972288"/>
          </a:xfrm>
          <a:prstGeom prst="roundRect">
            <a:avLst>
              <a:gd name="adj" fmla="val 6229"/>
            </a:avLst>
          </a:prstGeom>
          <a:noFill/>
          <a:ln>
            <a:prstDash val="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 rtl="1"/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وُلِدَ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ٱلرَّسولُ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صَلّى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ٱللَّهُ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عَلَيْهِ وَسَلَّمَ مُحَمَّدُ بْنُ عَبْدِ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ٱللَّهِ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بْنِ عَبْدِ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ٱلْمُطَّلِبِ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مَكَّةَ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ٱلْمُكَرَّمَةِ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عام</a:t>
            </a:r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ٱلْفيلِ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(حَوالَيْ سَنَة</a:t>
            </a:r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570 م)، في بيئَةٍ عَرَبِيَّةٍ جاهِلِيَّةٍ يَسودُها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ٱلشِّرْكُ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وَٱلْعِباداتُ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ٱلْوَثَنِيَّةُ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تُوُفِّيَ والِدُهُ عَبْدُ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ٱللَّهِ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قَبْلَ وِلادَتِهِ، فَتَوَلَّتْ أُمُّهُ آمِنَةُ رِعايَتَهُ ، ثُمَّ جَدُّهُ عَبْدُ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ٱلْمُطَّلِبِ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وَبَعْدَهُما عَمُّهُ أَبو طالِبٍ.</a:t>
            </a:r>
          </a:p>
          <a:p>
            <a:pPr algn="just" rtl="1"/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مْتازَ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عَلَيْهِ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ٱلصَّلاةُ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وَٱلسَّلامُ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بِٱلصِّدْقِ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وَٱلْأَمانَةِ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وَكانَ يُلَقَّبُ في مَكَّةَ بِـ«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ٱلصّادِقِ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ٱلْأَمينِ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». عَمِلَ أَوَّلاً في رَعْيِ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ٱلْغَنَمِ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ٱنْتَقَلَ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ٱلتِّجارَةِ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وَأَظْهَرَ فيها نَجاحاً كَبيراً بِفَضْلِ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ٱسْتِقامَتِهِ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وَحُسْنِ مُعامَلَتِهِ.</a:t>
            </a:r>
          </a:p>
          <a:p>
            <a:pPr algn="just" rtl="1"/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وَلَمّا بَلَغَ أَرْبَعين سَنَةً</a:t>
            </a:r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أُنزِلَ عَلَيْهِ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ٱلْوَحْيُ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غارِ حِراء</a:t>
            </a:r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فَدَعا أَهْلَ مَكَّةَ إِلى عِبادَةِ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ٱللَّهِ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وَتَرْكِ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ٱلْأَصْنامِ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غَيْرَ أَنَّ قُرَيْشاً قابَلَتْهُ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بِٱلرَّفْضِ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وَٱلِاسْتِهْزاءِ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أَكْثَرَ مِنْ ذلِكَ، تَعَرَّضَ لِلتَّهْديدِ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وَٱلْمُقاطَعَةِ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وَٱلْإِخْراجِ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مَسْقِطِ رَأْسِهِ</a:t>
            </a:r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إِلّا أَنَّهُ  ظَلَّ صابِراً مُصِرّاً عَلى تَبْليغِ رِسالَةِ ٱلْإِسْلامِ حَتّى بَلَغَ صَوْتُهُ ٱلْعالَمَ بِأَسْرِهِ</a:t>
            </a:r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SA" sz="2800" b="1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594489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71CB7-45B6-EFD7-5096-AE1E25CED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F59B5E5-4D45-BC7E-A015-2E306C7CB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مثلي بدون أخطاء . الفائز في هذه الحصة من ارتكب أقل عددا من الأخطاء.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45A798-2B1E-9DFF-56B9-759538BD663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F6DA5B-F904-26F7-D3F0-F9901F24B0A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22714C-8BBB-3C2E-3ADB-C5ED19F40E2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E2DE29-6D5A-E404-02A9-093900436651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FB4F3B-8402-6D3F-FFA6-BDDAC50787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7ABDF0-C3CA-9988-24AA-6CBFCF7057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9F4F5C2-2A01-7AA2-3814-2D65F8260A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28B603-9FA4-343B-353C-D2A7DB103D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202782-5BD7-5536-4B49-52AADF3B6B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874BA5A-9C11-6EDB-61D1-CA34D2263E54}"/>
              </a:ext>
            </a:extLst>
          </p:cNvPr>
          <p:cNvSpPr txBox="1"/>
          <p:nvPr/>
        </p:nvSpPr>
        <p:spPr>
          <a:xfrm>
            <a:off x="390534" y="1739367"/>
            <a:ext cx="8252981" cy="4972288"/>
          </a:xfrm>
          <a:prstGeom prst="roundRect">
            <a:avLst>
              <a:gd name="adj" fmla="val 6229"/>
            </a:avLst>
          </a:prstGeom>
          <a:noFill/>
          <a:ln>
            <a:prstDash val="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 rtl="1"/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وُلِدَ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ٱلرَّسولُ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صَلّى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ٱللَّهُ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عَلَيْهِ وَسَلَّمَ مُحَمَّدُ بْنُ عَبْدِ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ٱللَّهِ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بْنِ عَبْدِ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ٱلْمُطَّلِبِ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مَكَّةَ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ٱلْمُكَرَّمَةِ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عام</a:t>
            </a:r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ٱلْفيلِ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(حَوالَيْ سَنَة</a:t>
            </a:r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570 م)، في بيئَةٍ عَرَبِيَّةٍ جاهِلِيَّةٍ يَسودُها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ٱلشِّرْكُ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وَٱلْعِباداتُ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ٱلْوَثَنِيَّةُ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تُوُفِّيَ والِدُهُ عَبْدُ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ٱللَّهِ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قَبْلَ وِلادَتِهِ، فَتَوَلَّتْ أُمُّهُ آمِنَةُ رِعايَتَهُ ، ثُمَّ جَدُّهُ عَبْدُ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ٱلْمُطَّلِبِ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وَبَعْدَهُما عَمُّهُ أَبو طالِبٍ.</a:t>
            </a:r>
          </a:p>
          <a:p>
            <a:pPr algn="just" rtl="1"/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مْتازَ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عَلَيْهِ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ٱلصَّلاةُ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وَٱلسَّلامُ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بِٱلصِّدْقِ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وَٱلْأَمانَةِ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وَكانَ يُلَقَّبُ في مَكَّةَ بِـ«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ٱلصّادِقِ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ٱلْأَمينِ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». عَمِلَ أَوَّلاً في رَعْيِ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ٱلْغَنَمِ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ثُمَّ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ٱنْتَقَلَ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إِلى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ٱلتِّجارَةِ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وَأَظْهَرَ فيها نَجاحاً كَبيراً بِفَضْلِ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ٱسْتِقامَتِهِ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وَحُسْنِ مُعامَلَتِهِ.</a:t>
            </a:r>
          </a:p>
          <a:p>
            <a:pPr algn="just" rtl="1"/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وَلَمّا بَلَغَ أَرْبَعين سَنَةً</a:t>
            </a:r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أُنزِلَ عَلَيْهِ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ٱلْوَحْيُ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غارِ حِراء</a:t>
            </a:r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فَدَعا أَهْلَ مَكَّةَ إِلى عِبادَةِ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ٱللَّهِ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وَتَرْكِ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ٱلْأَصْنامِ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غَيْرَ أَنَّ قُرَيْشاً قابَلَتْهُ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بِٱلرَّفْضِ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وَٱلِاسْتِهْزاءِ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بَلْ أَكْثَرَ مِنْ ذلِكَ، تَعَرَّضَ لِلتَّهْديدِ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وَٱلْمُقاطَعَةِ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وَٱلْإِخْراجِ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مَسْقِطِ رَأْسِهِ</a:t>
            </a:r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إِلّا أَنَّهُ  ظَلَّ صابِراً مُصِرّاً عَلى تَبْليغِ رِسالَةِ ٱلْإِسْلامِ حَتّى بَلَغَ صَوْتُهُ ٱلْعالَمَ بِأَسْرِهِ</a:t>
            </a:r>
            <a:r>
              <a:rPr lang="ar-MA" sz="2800" b="1" dirty="0">
                <a:solidFill>
                  <a:schemeClr val="tx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SA" sz="2800" b="1" dirty="0">
              <a:solidFill>
                <a:schemeClr val="tx1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83386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97BDA-7D86-5FC7-9CBA-F3537571F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3481D8D-8468-A6A7-0B69-19D7D69F9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23" y="684000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 في هذه الحصة هو ........................................................................... 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996E60-5E82-B9D3-72C9-037FA3ED691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79A9A0-8878-9AAD-CEB9-0A36BDFDBA5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C58C4D-DB75-E26F-7F85-458910599BA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6752C9-D29B-4F3A-71BE-62C6DA77E3A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86B4603-DBDC-9283-5DA7-6C8480C330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D5BD9B-8C3C-83A3-3C27-A4FB24ED68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36F316-7815-687C-F8BB-ED15CB935C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70EA21-1705-299A-9B49-9DDD4FBB2E4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D3EE880D-C926-49A0-D6F6-B95469C51B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792677" y="2315311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1AA88C1-8A74-C011-DE56-300F8A03D1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65318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75C42-91D7-FF94-E8E9-5E8BB3177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77BA904-4C47-21F8-4A2B-79ED622B8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قراءتكم للنص، من يجيب عن السؤال التالي؟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E0E3A7-F8F1-7F64-5A8A-53B91C09425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76BC8E-313B-4295-3703-FE6E9EAD43DD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F9B3C2-8C21-9D3B-28CF-CD849D6A5F6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05F337-8B71-3332-C180-33E294A22D7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CAD926-D88E-A5E3-412A-1D32DB9D5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9AD7EF-255A-23BA-39F6-FEE895BC1B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3332B0-DDA3-9A78-D96E-AA67EF9269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C22E6F4-DDE8-A548-0D5C-B9766AC931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98C6E30-F340-753C-A298-578D9B53DC1A}"/>
              </a:ext>
            </a:extLst>
          </p:cNvPr>
          <p:cNvSpPr txBox="1"/>
          <p:nvPr/>
        </p:nvSpPr>
        <p:spPr>
          <a:xfrm>
            <a:off x="1017426" y="2964504"/>
            <a:ext cx="7181805" cy="1736646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</a:rPr>
              <a:t>ماذا يُمْكِنُك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</a:rPr>
              <a:t>ٱسْتِفادَتُهُ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</a:rPr>
              <a:t> مِنْ سيرَةِ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</a:rPr>
              <a:t>ٱلرَّسولِ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</a:rPr>
              <a:t> صَلّى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</a:rPr>
              <a:t>ٱللَّهُ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</a:rPr>
              <a:t> عَلَيْهِ وَسَلَّمَ؟</a:t>
            </a:r>
            <a:endParaRPr lang="fr-FR" sz="4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05A7D2-03E2-9801-D7BC-8E8AD8B37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725762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 </a:t>
            </a:r>
            <a:r>
              <a:rPr lang="ar-MA" dirty="0">
                <a:solidFill>
                  <a:srgbClr val="424D7B"/>
                </a:solidFill>
              </a:rPr>
              <a:t>إنتاج كتابي (ح3).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تعبئة بطاقة المعلومات الشخصية الجزء الثاني 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FE9EC-EDCA-DF66-CE90-7732B9105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24060F9-568B-69A5-7F3C-B1485832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23" y="75237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 استعمال بطاقة المعلومات لجمع معلومات عن شخص  من أجل التعريف به. 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12EB0E-4D79-1A03-AB97-7FA77EF3F4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718BE0-B610-28D4-6135-6A32DA4D1C9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513B30-DFA6-9C61-7A64-C7102B0A7085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CF1B21-11BB-0003-C292-9C89D6D56A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36292-0771-7F64-ACAE-3F2B1E9A872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0F0591-34E0-B80F-3789-512F8A4096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B16DAB-FCFF-C0DD-36E0-4446DF57E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06F091-32F4-C8B8-140C-B7CE80FD6D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0471CF-05EE-55BD-F0FE-DE4A6F06F5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EA2E1D9-CE85-6611-A70B-457071CF7A0A}"/>
              </a:ext>
            </a:extLst>
          </p:cNvPr>
          <p:cNvSpPr txBox="1"/>
          <p:nvPr/>
        </p:nvSpPr>
        <p:spPr>
          <a:xfrm>
            <a:off x="1137920" y="2844800"/>
            <a:ext cx="6514669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سَأَتَدَرَّبُ عَلى تَعْبِئَةِ بِطاقَةِ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250188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B0D7C-AA9A-513F-AFE1-2355DCFED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C11EB93-81B3-0C57-3FB8-A74DEBEE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768788"/>
            <a:ext cx="718871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البداية، من يذكرنا بعناصر بطاقة المعلومات الشخصية التي تعلمتموها في الأسبوع الماضي . 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CB5826-F5DA-F2A0-3234-5855E43B0F5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E8EF3E-F916-C617-0000-F14A51BDE3C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5A156-37F1-2035-7158-FA6D4DECE90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485D8E-7068-3FA7-59E5-BA3F37873A3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8307567-145D-26FA-1164-AB612E6F29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1FC251-E5BC-2D3B-7390-46F651B27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E8DA6E-2EE1-A579-B460-9A955D0A6A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650F66F-F704-0788-13FA-8D0F6BFDE6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35CE6B-093E-1538-CD7C-187BD640A7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FB63100-CAD6-8E16-D9AC-F8042E22057B}"/>
              </a:ext>
            </a:extLst>
          </p:cNvPr>
          <p:cNvSpPr txBox="1"/>
          <p:nvPr/>
        </p:nvSpPr>
        <p:spPr>
          <a:xfrm>
            <a:off x="902436" y="2936240"/>
            <a:ext cx="7021813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عَناصِرُ بِطاقَةِ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تَعَلَّمْتُموها في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ٱلْماضِي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944652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96E53-8398-3BAA-B913-17C453995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A03DE9E-0719-4396-911A-159DE6E81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 جماعة. من يقرأ عناصر البطاقة التالية؟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DE61EE-7B83-298F-817D-679391C2690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14968F-99C9-34DA-55E2-CA02AE74F2C4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4CBBF3-A9AC-01E2-D568-94743C3DAD5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730BCF-0553-91A9-B721-95A3EF3CF355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419F899-EEE2-DC1C-6C22-D280D88F7D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1425447-B5FC-1ACF-FA33-6135786CF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7A01D9-D20B-7744-2E32-3407D2C8B2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3297A0-3C65-12A8-B0DF-BB644C5188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088BDC-16D0-3D00-5E78-D921A46472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7163" y="3497412"/>
            <a:ext cx="6447079" cy="2065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BA958C8-256E-B457-D8BA-084FA55B8500}"/>
              </a:ext>
            </a:extLst>
          </p:cNvPr>
          <p:cNvSpPr/>
          <p:nvPr/>
        </p:nvSpPr>
        <p:spPr>
          <a:xfrm>
            <a:off x="2276669" y="2088866"/>
            <a:ext cx="4348066" cy="70788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altLang="fr-FR" sz="2000" b="1" dirty="0">
                <a:solidFill>
                  <a:schemeClr val="tx1"/>
                </a:solidFill>
                <a:latin typeface="Arial" panose="020B0604020202020204" pitchFamily="34" charset="0"/>
              </a:rPr>
              <a:t>بِطَاقَةُ </a:t>
            </a:r>
            <a:r>
              <a:rPr lang="ar-SA" altLang="fr-FR" sz="2000" b="1" dirty="0" err="1">
                <a:solidFill>
                  <a:schemeClr val="tx1"/>
                </a:solidFill>
                <a:latin typeface="Arial" panose="020B0604020202020204" pitchFamily="34" charset="0"/>
              </a:rPr>
              <a:t>ٱلْمَعْلوماتِ</a:t>
            </a:r>
            <a:r>
              <a:rPr lang="ar-SA" altLang="fr-FR" sz="20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ar-SA" altLang="fr-FR" sz="2000" b="1" dirty="0" err="1">
                <a:solidFill>
                  <a:schemeClr val="tx1"/>
                </a:solidFill>
                <a:latin typeface="Arial" panose="020B0604020202020204" pitchFamily="34" charset="0"/>
              </a:rPr>
              <a:t>ٱلشَّخْصِيَّةِ</a:t>
            </a:r>
            <a:endParaRPr lang="fr-FR" altLang="fr-FR" sz="20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0200EC-8D38-9A54-2C96-9D9AA6885F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5381529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DC268-182E-2437-564C-6EE3840D0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68E40AE-B641-2335-D762-789FF8E9B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  بطاقة المعلومات الشخصية الخاصة بالفتاة " أمينة . من يقرؤها؟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82B968-FA2F-38E4-BF98-81A7CF18FB2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197D7-7CCA-DF83-91C8-53D27E0AE55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1C3423-32DB-404C-C29B-1A0D1349647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F18661-C0D9-AD33-6D34-5C2617C76C2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974BDC-A489-CDE3-4471-E5D59F08C2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27B874-78D2-7F89-FBBF-93ACE837B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57F47-8A41-648C-B9C4-9795F8BECC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5B3D13-233D-B538-381F-1F4912036B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4A89130-1D0B-B32F-E496-2FA9324C9B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001502"/>
              </p:ext>
            </p:extLst>
          </p:nvPr>
        </p:nvGraphicFramePr>
        <p:xfrm>
          <a:off x="566375" y="2319579"/>
          <a:ext cx="8011249" cy="401398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88048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1374985">
                  <a:extLst>
                    <a:ext uri="{9D8B030D-6E8A-4147-A177-3AD203B41FA5}">
                      <a16:colId xmlns:a16="http://schemas.microsoft.com/office/drawing/2014/main" val="3297464739"/>
                    </a:ext>
                  </a:extLst>
                </a:gridCol>
                <a:gridCol w="2975516">
                  <a:extLst>
                    <a:ext uri="{9D8B030D-6E8A-4147-A177-3AD203B41FA5}">
                      <a16:colId xmlns:a16="http://schemas.microsoft.com/office/drawing/2014/main" val="243973398"/>
                    </a:ext>
                  </a:extLst>
                </a:gridCol>
                <a:gridCol w="1372700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39260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سنة</a:t>
                      </a:r>
                      <a:r>
                        <a:rPr lang="ar-MA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تاريخُ </a:t>
                      </a:r>
                      <a:r>
                        <a:rPr lang="ar-MA" sz="1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ٱلِازْديادِ</a:t>
                      </a:r>
                      <a:endParaRPr lang="fr-FR" sz="1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أمينة</a:t>
                      </a:r>
                      <a:r>
                        <a:rPr lang="ar-MA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اَلِاسْمُ ٱلْكامِلُ</a:t>
                      </a:r>
                      <a:endParaRPr lang="fr-FR" sz="1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197359"/>
                  </a:ext>
                </a:extLst>
              </a:tr>
              <a:tr h="487037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قَرْيَةٌ جَبَلِيَّةٌ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مَكانُ </a:t>
                      </a:r>
                      <a:r>
                        <a:rPr lang="ar-MA" sz="1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ٱلِازْديادِ</a:t>
                      </a:r>
                      <a:endParaRPr lang="fr-FR" sz="1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قِراءَةُ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ٱلْكُتُبِ</a:t>
                      </a:r>
                      <a:r>
                        <a:rPr lang="ar-MA" sz="2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وَٱلْمَوْسوعاتِ</a:t>
                      </a:r>
                      <a:endParaRPr lang="fr-FR" sz="2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اَلْهِوايَةُ ٱلْمُفَضَّلَةُ</a:t>
                      </a:r>
                      <a:endParaRPr lang="fr-FR" sz="1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548251"/>
                  </a:ext>
                </a:extLst>
              </a:tr>
              <a:tr h="507872">
                <a:tc gridSpan="3">
                  <a:txBody>
                    <a:bodyPr/>
                    <a:lstStyle/>
                    <a:p>
                      <a:pPr marL="342900" marR="20320" indent="-34290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544945" algn="r"/>
                        </a:tabLst>
                      </a:pPr>
                      <a:r>
                        <a:rPr lang="ar-MA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ar-MA" sz="2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وُلِدَتْ في أُسْرَةٍ قَرَوِيَّةٍ؛</a:t>
                      </a:r>
                    </a:p>
                    <a:p>
                      <a:pPr marL="342900" marR="20320" indent="-34290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544945" algn="r"/>
                        </a:tabLst>
                      </a:pPr>
                      <a:r>
                        <a:rPr lang="ar-MA" sz="2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فَقَدَتْ والِدَها في سِنٍّ مُبَكِّرَةٍ؛</a:t>
                      </a:r>
                    </a:p>
                    <a:p>
                      <a:pPr marL="342900" marR="20320" indent="-34290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544945" algn="r"/>
                        </a:tabLst>
                      </a:pPr>
                      <a:r>
                        <a:rPr lang="ar-MA" sz="2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كانَتْ تُساعِدُ أُمَّها في أَعْمالِ </a:t>
                      </a:r>
                      <a:r>
                        <a:rPr lang="ar-MA" sz="20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ٱلْبَيْتِ</a:t>
                      </a:r>
                      <a:r>
                        <a:rPr lang="ar-MA" sz="2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؛ </a:t>
                      </a:r>
                    </a:p>
                    <a:p>
                      <a:pPr marL="285750" marR="20320" indent="-28575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544945" algn="r"/>
                        </a:tabLst>
                      </a:pPr>
                      <a:r>
                        <a:rPr lang="ar-MA" sz="2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اِسْتَطاعَتْ مُواصَلَةَ ٱلدِّراسَةِ بِفَضْلِ إِصْرارِ أُمِّها وَتَمَكُّنِها مِنْ إِقْناعِ أَفْرادِ </a:t>
                      </a:r>
                      <a:r>
                        <a:rPr lang="ar-MA" sz="20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ٱلْعائِلَةِ</a:t>
                      </a:r>
                      <a:r>
                        <a:rPr lang="ar-MA" sz="2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بِذلِكَ.</a:t>
                      </a:r>
                      <a:endParaRPr lang="fr-FR" sz="20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ظُروفُ ٱلنَّشْأَةِ</a:t>
                      </a:r>
                      <a:endParaRPr lang="fr-FR" sz="1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705050"/>
                  </a:ext>
                </a:extLst>
              </a:tr>
              <a:tr h="549119">
                <a:tc gridSpan="3">
                  <a:txBody>
                    <a:bodyPr/>
                    <a:lstStyle/>
                    <a:p>
                      <a:pPr marR="180340"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طَبيبَةٌ </a:t>
                      </a:r>
                      <a:endParaRPr lang="fr-FR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اَلْحُلْمُ ٱلْمِهْنِيُّ</a:t>
                      </a:r>
                      <a:endParaRPr lang="fr-FR" sz="1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4650902"/>
                  </a:ext>
                </a:extLst>
              </a:tr>
              <a:tr h="443318">
                <a:tc grid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اَلْإِِصْرارُ – اَلْمُثابَرَةُ – اَلِاجْتِهادُ – اَلصَّبْرُ – اَلشَّجاعَةُ – اَلتَّحَدّي...</a:t>
                      </a:r>
                      <a:endParaRPr lang="fr-FR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80340"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اَلصِّفاتُ ٱلشَّخْصِيَّةُ</a:t>
                      </a:r>
                      <a:endParaRPr lang="fr-FR" sz="1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7995135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9DCB1ADC-7CA9-B26D-A2A5-B775DF2F2C9D}"/>
              </a:ext>
            </a:extLst>
          </p:cNvPr>
          <p:cNvSpPr txBox="1"/>
          <p:nvPr/>
        </p:nvSpPr>
        <p:spPr>
          <a:xfrm>
            <a:off x="1345299" y="1711746"/>
            <a:ext cx="6343451" cy="51077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بِطاقَةُ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ٱلشَّخْصِيَّةِ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ٱلْخاصَّةُ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بالفتاة  "أمينة" 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0A64C3-9EA5-F64E-6114-C28CD80299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5051495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BAA55-8C40-644C-4A2F-247F72840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AE8972D-473B-3EE4-231F-323964671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معي، سأواصل  التعريف بالفتاة  "أمينة" بالبحث عن معلومات إضافية.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763632-D1AF-B7E0-FE6B-67402337CB7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CE00FF-C340-01FC-C288-DB8E2C49E71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573185-0CD4-5478-9F23-9070D8D3B4B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70BEEE-6B6E-5695-7E28-AD9CCFE377CD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6F2ED73-889E-B296-1488-7482412595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4F5CD9-8B9B-501B-978E-BCDDDD171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DC02B4-7D2C-9D5B-BB25-B0740FDCEB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FC8AAB-C366-F743-BFDF-3A2DCBF1D2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1BF257C-7A51-6BD0-3A52-8C3D44051E60}"/>
              </a:ext>
            </a:extLst>
          </p:cNvPr>
          <p:cNvSpPr txBox="1"/>
          <p:nvPr/>
        </p:nvSpPr>
        <p:spPr>
          <a:xfrm>
            <a:off x="1271981" y="1584000"/>
            <a:ext cx="6343451" cy="51077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بِطاقَةُ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ٱلشَّخْصِيَّةِ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ٱلْخاصَّةُ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بالفتاة  "أمينة" 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EB3A283-7F21-0B8F-D15D-42A5012CB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718956"/>
              </p:ext>
            </p:extLst>
          </p:nvPr>
        </p:nvGraphicFramePr>
        <p:xfrm>
          <a:off x="419783" y="2253430"/>
          <a:ext cx="8304434" cy="322573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71783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1425305">
                  <a:extLst>
                    <a:ext uri="{9D8B030D-6E8A-4147-A177-3AD203B41FA5}">
                      <a16:colId xmlns:a16="http://schemas.microsoft.com/office/drawing/2014/main" val="3297464739"/>
                    </a:ext>
                  </a:extLst>
                </a:gridCol>
                <a:gridCol w="2323982">
                  <a:extLst>
                    <a:ext uri="{9D8B030D-6E8A-4147-A177-3AD203B41FA5}">
                      <a16:colId xmlns:a16="http://schemas.microsoft.com/office/drawing/2014/main" val="243973398"/>
                    </a:ext>
                  </a:extLst>
                </a:gridCol>
                <a:gridCol w="2183364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266153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سنة</a:t>
                      </a:r>
                      <a:r>
                        <a:rPr lang="ar-MA" sz="1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تاريخُ </a:t>
                      </a:r>
                      <a:r>
                        <a:rPr lang="ar-MA" sz="11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ٱلِازْديادِ</a:t>
                      </a:r>
                      <a:endParaRPr lang="fr-FR" sz="11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أمينة</a:t>
                      </a:r>
                      <a:r>
                        <a:rPr lang="ar-MA" sz="105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05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اَلِاسْمُ ٱلْكامِلُ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197359"/>
                  </a:ext>
                </a:extLst>
              </a:tr>
              <a:tr h="325949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قَرْيَةٌ جَبَلِيَّةٌ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1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مَكانُ </a:t>
                      </a:r>
                      <a:r>
                        <a:rPr lang="ar-MA" sz="11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ٱلِازْديادِ</a:t>
                      </a:r>
                      <a:endParaRPr lang="fr-FR" sz="11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قِراءَةُ </a:t>
                      </a:r>
                      <a:r>
                        <a:rPr lang="ar-MA" sz="1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ٱلْكُتُبِ</a:t>
                      </a:r>
                      <a:r>
                        <a:rPr lang="ar-MA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MA" sz="1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وَٱلْمَوْسوعاتِ</a:t>
                      </a:r>
                      <a:endParaRPr lang="fr-FR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اَلْهِوايَةُ ٱلْمُفَضَّلَةُ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548251"/>
                  </a:ext>
                </a:extLst>
              </a:tr>
              <a:tr h="1240647">
                <a:tc gridSpan="3">
                  <a:txBody>
                    <a:bodyPr/>
                    <a:lstStyle/>
                    <a:p>
                      <a:pPr marL="342900" marR="20320" indent="-34290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544945" algn="r"/>
                        </a:tabLst>
                      </a:pPr>
                      <a:r>
                        <a:rPr lang="ar-MA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وُلِدَتْ في أُسْرَةٍ قَرَوِيَّةٍ؛</a:t>
                      </a:r>
                    </a:p>
                    <a:p>
                      <a:pPr marL="342900" marR="20320" indent="-34290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544945" algn="r"/>
                        </a:tabLst>
                      </a:pPr>
                      <a:r>
                        <a:rPr lang="ar-MA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فَقَدَتْ والِدَها في سِنٍّ مُبَكِّرَةٍ؛</a:t>
                      </a:r>
                    </a:p>
                    <a:p>
                      <a:pPr marL="342900" marR="20320" indent="-34290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544945" algn="r"/>
                        </a:tabLst>
                      </a:pPr>
                      <a:r>
                        <a:rPr lang="ar-MA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كانَتْ تُساعِدُ أُمَّها في أَعْمالِ </a:t>
                      </a:r>
                      <a:r>
                        <a:rPr lang="ar-MA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ٱلْبَيْتِ</a:t>
                      </a:r>
                      <a:r>
                        <a:rPr lang="ar-MA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؛ </a:t>
                      </a:r>
                    </a:p>
                    <a:p>
                      <a:pPr marL="285750" marR="20320" indent="-28575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544945" algn="r"/>
                        </a:tabLst>
                      </a:pPr>
                      <a:r>
                        <a:rPr lang="ar-MA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اِسْتَطاعَتْ مُواصَلَةَ ٱلدِّراسَةِ بِفَضْلِ إِصْرارِ أُمِّها وَتَمَكُّنِها مِنْ إِقْناعِ أَفْرادِ </a:t>
                      </a:r>
                      <a:r>
                        <a:rPr lang="ar-MA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ٱلْعائِلَةِ</a:t>
                      </a:r>
                      <a:r>
                        <a:rPr lang="ar-MA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بِذلِكَ.</a:t>
                      </a:r>
                      <a:endParaRPr lang="fr-FR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ظُروفُ ٱلنَّشْأَةِ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705050"/>
                  </a:ext>
                </a:extLst>
              </a:tr>
              <a:tr h="243020">
                <a:tc gridSpan="3">
                  <a:txBody>
                    <a:bodyPr/>
                    <a:lstStyle/>
                    <a:p>
                      <a:pPr marR="180340"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طَبيبَةٌ </a:t>
                      </a:r>
                      <a:endParaRPr lang="fr-FR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اَلْحُلْمُ ٱلْمِهْنِيُّ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4650902"/>
                  </a:ext>
                </a:extLst>
              </a:tr>
              <a:tr h="441827">
                <a:tc grid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اَلْإِِصْرارُ – اَلْمُثابَرَةُ – اَلِاجْتِهادُ – اَلصَّبْرُ – اَلشَّجاعَةُ – اَلتَّحَدّي...</a:t>
                      </a:r>
                      <a:endParaRPr lang="fr-FR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80340"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اَلصِّفاتُ ٱلشَّخْصِيَّةُ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7995135"/>
                  </a:ext>
                </a:extLst>
              </a:tr>
              <a:tr h="708134">
                <a:tc grid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80340"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2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مَسارُها </a:t>
                      </a:r>
                      <a:r>
                        <a:rPr lang="ar-MA" sz="2400" b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ٱلدِّراسِيُّ</a:t>
                      </a:r>
                      <a:endParaRPr lang="fr-FR" sz="2400" b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835881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99C52778-AA4E-3AD1-C941-8BA4BD7C4C4D}"/>
              </a:ext>
            </a:extLst>
          </p:cNvPr>
          <p:cNvSpPr txBox="1"/>
          <p:nvPr/>
        </p:nvSpPr>
        <p:spPr>
          <a:xfrm>
            <a:off x="-101628" y="2918307"/>
            <a:ext cx="4618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dirty="0">
                <a:solidFill>
                  <a:srgbClr val="C00000"/>
                </a:solidFill>
              </a:rPr>
              <a:t># animation </a:t>
            </a:r>
            <a:r>
              <a:rPr lang="ar-MA" dirty="0">
                <a:solidFill>
                  <a:srgbClr val="C00000"/>
                </a:solidFill>
              </a:rPr>
              <a:t>(يعرض عناصر البطاقة واحد تلو الاخر : الاسم الكامل ثم تاريخ الازدياد.....)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67293E-DCC2-A79D-A29F-9438F677BF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4603397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A7A33-230D-6E02-9129-DEA4ABC90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F2311B3-6DF3-E169-7C3D-CC44E9497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أضيف إلى الشبكة عنصرين آخرين: مسارها الدراسي و الإنجازات التي حققتها.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586570-1C1D-FEA7-FC22-3155CEDF288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A9EF32-9C25-1EFE-7F53-5A089FFF0B93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44859B-A884-3573-786B-36A7E0CDC56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8CF49C-1B0C-870E-B32B-7472B5DB3C18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E3B884-5169-1A1C-B2A9-58B83D8B62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BC5767-765A-056C-4B62-07DFB6A1A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055A82-3CD4-F23C-F0AC-E9B40944B5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3368AD-58D8-9D40-A268-FFD01D292B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2750D3A-5CE1-9E1C-887E-D8EAF59F7AF1}"/>
              </a:ext>
            </a:extLst>
          </p:cNvPr>
          <p:cNvSpPr txBox="1"/>
          <p:nvPr/>
        </p:nvSpPr>
        <p:spPr>
          <a:xfrm>
            <a:off x="1271981" y="1584000"/>
            <a:ext cx="6343451" cy="51077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بِطاقَةُ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ٱلشَّخْصِيَّةِ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ٱلْخاصَّةُ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بالفتاة  "أمينة" 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05B0F06-BBDB-EC61-7483-252536457A2B}"/>
              </a:ext>
            </a:extLst>
          </p:cNvPr>
          <p:cNvGraphicFramePr>
            <a:graphicFrameLocks noGrp="1"/>
          </p:cNvGraphicFramePr>
          <p:nvPr/>
        </p:nvGraphicFramePr>
        <p:xfrm>
          <a:off x="419783" y="2253430"/>
          <a:ext cx="8304434" cy="421042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71783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1425305">
                  <a:extLst>
                    <a:ext uri="{9D8B030D-6E8A-4147-A177-3AD203B41FA5}">
                      <a16:colId xmlns:a16="http://schemas.microsoft.com/office/drawing/2014/main" val="3297464739"/>
                    </a:ext>
                  </a:extLst>
                </a:gridCol>
                <a:gridCol w="2323982">
                  <a:extLst>
                    <a:ext uri="{9D8B030D-6E8A-4147-A177-3AD203B41FA5}">
                      <a16:colId xmlns:a16="http://schemas.microsoft.com/office/drawing/2014/main" val="243973398"/>
                    </a:ext>
                  </a:extLst>
                </a:gridCol>
                <a:gridCol w="2183364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266153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سنة</a:t>
                      </a:r>
                      <a:r>
                        <a:rPr lang="ar-MA" sz="1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تاريخُ </a:t>
                      </a:r>
                      <a:r>
                        <a:rPr lang="ar-MA" sz="11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ٱلِازْديادِ</a:t>
                      </a:r>
                      <a:endParaRPr lang="fr-FR" sz="11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أمينة</a:t>
                      </a:r>
                      <a:r>
                        <a:rPr lang="ar-MA" sz="105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05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اَلِاسْمُ ٱلْكامِلُ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197359"/>
                  </a:ext>
                </a:extLst>
              </a:tr>
              <a:tr h="325949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قَرْيَةٌ جَبَلِيَّةٌ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1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مَكانُ </a:t>
                      </a:r>
                      <a:r>
                        <a:rPr lang="ar-MA" sz="11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ٱلِازْديادِ</a:t>
                      </a:r>
                      <a:endParaRPr lang="fr-FR" sz="11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قِراءَةُ </a:t>
                      </a:r>
                      <a:r>
                        <a:rPr lang="ar-MA" sz="1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ٱلْكُتُبِ</a:t>
                      </a:r>
                      <a:r>
                        <a:rPr lang="ar-MA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MA" sz="1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وَٱلْمَوْسوعاتِ</a:t>
                      </a:r>
                      <a:endParaRPr lang="fr-FR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اَلْهِوايَةُ ٱلْمُفَضَّلَةُ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548251"/>
                  </a:ext>
                </a:extLst>
              </a:tr>
              <a:tr h="1240647">
                <a:tc gridSpan="3">
                  <a:txBody>
                    <a:bodyPr/>
                    <a:lstStyle/>
                    <a:p>
                      <a:pPr marL="342900" marR="20320" indent="-34290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544945" algn="r"/>
                        </a:tabLst>
                      </a:pPr>
                      <a:r>
                        <a:rPr lang="ar-MA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ar-MA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وُلِدَتْ في أُسْرَةٍ قَرَوِيَّةٍ؛</a:t>
                      </a:r>
                    </a:p>
                    <a:p>
                      <a:pPr marL="342900" marR="20320" indent="-34290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544945" algn="r"/>
                        </a:tabLst>
                      </a:pPr>
                      <a:r>
                        <a:rPr lang="ar-MA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فَقَدَتْ والِدَها في سِنٍّ مُبَكِّرَةٍ؛</a:t>
                      </a:r>
                    </a:p>
                    <a:p>
                      <a:pPr marL="342900" marR="20320" indent="-34290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544945" algn="r"/>
                        </a:tabLst>
                      </a:pPr>
                      <a:r>
                        <a:rPr lang="ar-MA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كانَتْ تُساعِدُ أُمَّها في أَعْمالِ </a:t>
                      </a:r>
                      <a:r>
                        <a:rPr lang="ar-MA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ٱلْبَيْتِ</a:t>
                      </a:r>
                      <a:r>
                        <a:rPr lang="ar-MA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؛ </a:t>
                      </a:r>
                    </a:p>
                    <a:p>
                      <a:pPr marL="285750" marR="20320" indent="-28575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6544945" algn="r"/>
                        </a:tabLst>
                      </a:pPr>
                      <a:r>
                        <a:rPr lang="ar-MA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اِسْتَطاعَتْ مُواصَلَةَ ٱلدِّراسَةِ بِفَضْلِ إِصْرارِ أُمِّها وَتَمَكُّنِها مِنْ إِقْناعِ أَفْرادِ </a:t>
                      </a:r>
                      <a:r>
                        <a:rPr lang="ar-MA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ٱلْعائِلَةِ</a:t>
                      </a:r>
                      <a:r>
                        <a:rPr lang="ar-MA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بِذلِكَ.</a:t>
                      </a:r>
                      <a:endParaRPr lang="fr-FR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ظُروفُ ٱلنَّشْأَةِ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705050"/>
                  </a:ext>
                </a:extLst>
              </a:tr>
              <a:tr h="243020">
                <a:tc gridSpan="3">
                  <a:txBody>
                    <a:bodyPr/>
                    <a:lstStyle/>
                    <a:p>
                      <a:pPr marR="180340"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طَبيبَةٌ </a:t>
                      </a:r>
                      <a:endParaRPr lang="fr-FR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اَلْحُلْمُ ٱلْمِهْنِيُّ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4650902"/>
                  </a:ext>
                </a:extLst>
              </a:tr>
              <a:tr h="441827">
                <a:tc grid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اَلْإِِصْرارُ – اَلْمُثابَرَةُ – اَلِاجْتِهادُ – اَلصَّبْرُ – اَلشَّجاعَةُ – اَلتَّحَدّي...</a:t>
                      </a:r>
                      <a:endParaRPr lang="fr-FR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80340"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اَلصِّفاتُ ٱلشَّخْصِيَّةُ</a:t>
                      </a:r>
                      <a:endParaRPr lang="fr-FR" sz="1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7995135"/>
                  </a:ext>
                </a:extLst>
              </a:tr>
              <a:tr h="708134">
                <a:tc grid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80340" algn="just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2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مَسارُها </a:t>
                      </a:r>
                      <a:r>
                        <a:rPr lang="ar-MA" sz="2400" b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ٱلدِّراسِيُّ</a:t>
                      </a:r>
                      <a:endParaRPr lang="fr-FR" sz="2400" b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835881"/>
                  </a:ext>
                </a:extLst>
              </a:tr>
              <a:tr h="940894">
                <a:tc gridSpan="3"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18034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180340" algn="just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2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إِنْجازاتُها وَأَعْمالُها</a:t>
                      </a:r>
                    </a:p>
                    <a:p>
                      <a:pPr marL="0" marR="180340" algn="just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fr-FR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757699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EA41BDD7-AB35-807B-FD05-22009C1E0686}"/>
              </a:ext>
            </a:extLst>
          </p:cNvPr>
          <p:cNvSpPr txBox="1"/>
          <p:nvPr/>
        </p:nvSpPr>
        <p:spPr>
          <a:xfrm>
            <a:off x="-101628" y="2918307"/>
            <a:ext cx="4618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dirty="0">
                <a:solidFill>
                  <a:srgbClr val="C00000"/>
                </a:solidFill>
              </a:rPr>
              <a:t># animation </a:t>
            </a:r>
            <a:r>
              <a:rPr lang="ar-MA" dirty="0">
                <a:solidFill>
                  <a:srgbClr val="C00000"/>
                </a:solidFill>
              </a:rPr>
              <a:t>(يعرض عناصر البطاقة واحد تلو الاخر : الاسم الكامل ثم تاريخ الازدياد.....)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379D15-487C-588E-5E85-C9FAFB8A41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7178579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C798A-6F2F-2A36-433B-BAAA15830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A797D91-4D17-E1BA-A139-7535FCA91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أبدأ بالمسار الدراسي، أبحث عن معطيات عنه  نص" حلم الطفولة".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7E9C5C-ABB3-F56D-2963-8058C91E2AF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781F4C-3EDA-59E3-24CF-51000031E6CD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958ECA-B212-1AB5-0FB1-26F3D0339BC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206895-E8E9-5098-CAB1-BEF2FC3C3CA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24CAA1-CDD2-5D19-87F7-A91A8EE982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2B468C-4FF6-0FF2-03AE-2A9E61997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74111A1-AA04-24C3-88D1-33CF400550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C917555-F0B9-9AE8-8714-55B2F85CE8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0F2EEC7-A5E2-F461-F334-CA1E244A1271}"/>
              </a:ext>
            </a:extLst>
          </p:cNvPr>
          <p:cNvSpPr txBox="1"/>
          <p:nvPr/>
        </p:nvSpPr>
        <p:spPr>
          <a:xfrm>
            <a:off x="1271981" y="1518463"/>
            <a:ext cx="6236259" cy="51077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بِطاقَةُ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ٱلشَّخْصِيَّةِ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ٱلْخاصَّةُ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بالفتاة  "أمينة" 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389899C-A318-F581-5FFC-2ACC9A5F99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368966"/>
              </p:ext>
            </p:extLst>
          </p:nvPr>
        </p:nvGraphicFramePr>
        <p:xfrm>
          <a:off x="564348" y="2208312"/>
          <a:ext cx="8304434" cy="342582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124551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2179883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708134"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ar-MA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ar-MA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ar-MA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ar-MA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ar-MA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ar-MA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مَسارُها </a:t>
                      </a:r>
                      <a:r>
                        <a:rPr lang="ar-MA" sz="4400" b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ٱلدِّراسِيُّ</a:t>
                      </a:r>
                      <a:endParaRPr lang="fr-FR" sz="4400" b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835881"/>
                  </a:ext>
                </a:extLst>
              </a:tr>
              <a:tr h="940894"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8034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180340" algn="just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24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إِنْجازاتُها وَأَعْمالُها</a:t>
                      </a:r>
                    </a:p>
                    <a:p>
                      <a:pPr marL="0" marR="180340" algn="just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fr-FR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757699"/>
                  </a:ext>
                </a:extLst>
              </a:tr>
            </a:tbl>
          </a:graphicData>
        </a:graphic>
      </p:graphicFrame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90DAC2-A169-35C4-7D92-E83C7AD1A9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8526074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799DF-D20E-4E83-6158-8A54600D6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B9FA518-75C5-DD79-8C8A-7BBAFCA91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أدون المعطيات التي قمت باستخراجها من النص في بطاقة المعلومات..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96467D-2F21-01CB-7B6B-ACE6944EC63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E0A246-255B-2242-CA90-0F0D85A8A7C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716D19-AC69-EBE6-830E-9BB4160CB94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DD071A-EBFE-3A34-6071-4949C9ACEF8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894EC3C-C653-7D29-5490-6762D3AA0C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5B0F02-4053-0CB6-E509-A5AD3DA27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571ACBA-B055-0FA1-34E7-F49AE22717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887638-1A16-483C-17C8-1449204F74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9050161-2534-93D1-5F52-8ED587FE1A89}"/>
              </a:ext>
            </a:extLst>
          </p:cNvPr>
          <p:cNvSpPr txBox="1"/>
          <p:nvPr/>
        </p:nvSpPr>
        <p:spPr>
          <a:xfrm>
            <a:off x="1227448" y="1724838"/>
            <a:ext cx="6343451" cy="51077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بِطاقَةُ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ٱلشَّخْصِيَّةِ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ٱلْخاصَّةُ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بالفتاة  "أمينة" 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A973C0E-9FF3-E4A8-986E-CBD5BA23081F}"/>
              </a:ext>
            </a:extLst>
          </p:cNvPr>
          <p:cNvSpPr txBox="1"/>
          <p:nvPr/>
        </p:nvSpPr>
        <p:spPr>
          <a:xfrm>
            <a:off x="2356606" y="6218875"/>
            <a:ext cx="4618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dirty="0">
                <a:solidFill>
                  <a:srgbClr val="C00000"/>
                </a:solidFill>
              </a:rPr>
              <a:t># animation </a:t>
            </a:r>
            <a:r>
              <a:rPr lang="ar-MA" dirty="0">
                <a:solidFill>
                  <a:srgbClr val="C00000"/>
                </a:solidFill>
              </a:rPr>
              <a:t>تعرض المعلومات واحدة  تلو الأخرى. </a:t>
            </a:r>
            <a:endParaRPr lang="fr-FR" dirty="0">
              <a:solidFill>
                <a:srgbClr val="C00000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A17F4A9-C2F2-21FE-ED07-7B9D9AE7BA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16452"/>
              </p:ext>
            </p:extLst>
          </p:nvPr>
        </p:nvGraphicFramePr>
        <p:xfrm>
          <a:off x="519815" y="2506369"/>
          <a:ext cx="8304434" cy="364325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329585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1974849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708134"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تَمَكَّنَتْ مِنَ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ٱلنَّجاحِ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دِراسَتِها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بِٱلسِّلْكِ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ٱلِابْتِدائِيِّ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بِقَرْيَتِها؛</a:t>
                      </a:r>
                      <a:endParaRPr lang="ar-MA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اِسْتَطاعَتْ مُتابَعَةَ دِراسَتِها بِفَضْلِ إِصْرارِ والِدَتِها وَتَمَكُّنِها مِنْ إِقْناعِ أَفْرادِ ٱلأُسْرَةِ بِذلِكَ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اِجْتازَتِ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ٱلْمَرْحَلَةَ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ٱلثّانَوِيَّةَ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ٱلْمَدينَةِ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ٱلْمُجاوِرَةِ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لِقَرْيَتِها بِتَفَوُّقٍ؛</a:t>
                      </a:r>
                      <a:endParaRPr lang="ar-MA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وَلَجَتْ كُلِّيَّةَ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لِتَتَمَكَّنَ بِفَضْلِ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ٱجْتِهادِها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وَمُثابَرَتِها، مِنَ  ٱلْحُصُولِ عَلى شَهادَةٍ تَسْمَحُ لها بِمُمارَسَةِ مِهْنَةِ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مَسارُها </a:t>
                      </a:r>
                      <a:r>
                        <a:rPr lang="ar-MA" sz="4400" b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ٱلدِّراسِيُّ</a:t>
                      </a:r>
                      <a:endParaRPr lang="fr-FR" sz="4400" b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835881"/>
                  </a:ext>
                </a:extLst>
              </a:tr>
              <a:tr h="940894"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8034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180340" algn="just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24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إِنْجازاتُها وَأَعْمالُها</a:t>
                      </a:r>
                    </a:p>
                    <a:p>
                      <a:pPr marL="0" marR="180340" algn="just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fr-FR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757699"/>
                  </a:ext>
                </a:extLst>
              </a:tr>
            </a:tbl>
          </a:graphicData>
        </a:graphic>
      </p:graphicFrame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EA365F-8B77-2042-477E-C06867E243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182850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126FF-A727-DA05-A4FD-20F44BF5D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81603F6-9D8A-41BD-D1D7-EFD64009D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أمر إلى عنصر "إنجازاتها وأعمالها"،  أبحث عن معطيات عنه  في نص" حلم الطفولة".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7166F6-1E44-B9A2-215F-4AF4D0D969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B7CF9A-49C5-8178-221C-58D5823FB14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E23F20-3761-AFC1-08E5-22A53E2882A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196B68-5791-8A51-FB05-095D782942D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325B5C-3858-5E0A-98AC-C0B9A467EE0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DCA4C3-3A0C-37E9-3FB5-53244DF6D5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D844C1-0348-D4D6-5400-39EBD3503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07746F-1805-0FA0-D731-46A6009036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FDFB3B-74E1-1665-ACC8-73F2F4E681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29A41B8-B7BD-C78E-E760-791F4BD32D12}"/>
              </a:ext>
            </a:extLst>
          </p:cNvPr>
          <p:cNvSpPr txBox="1"/>
          <p:nvPr/>
        </p:nvSpPr>
        <p:spPr>
          <a:xfrm>
            <a:off x="1133001" y="1459617"/>
            <a:ext cx="6343451" cy="51077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بِطاقَةُ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ٱلشَّخْصِيَّةِ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ٱلْخاصَّةُ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بالفتاة  "أمينة" 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D8221C-B09E-FAD7-36FD-D687A0D662A6}"/>
              </a:ext>
            </a:extLst>
          </p:cNvPr>
          <p:cNvSpPr txBox="1"/>
          <p:nvPr/>
        </p:nvSpPr>
        <p:spPr>
          <a:xfrm>
            <a:off x="2327885" y="5987266"/>
            <a:ext cx="4618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dirty="0">
                <a:solidFill>
                  <a:srgbClr val="C00000"/>
                </a:solidFill>
              </a:rPr>
              <a:t># animation </a:t>
            </a:r>
            <a:r>
              <a:rPr lang="ar-MA" dirty="0">
                <a:solidFill>
                  <a:srgbClr val="C00000"/>
                </a:solidFill>
              </a:rPr>
              <a:t>(يعرض عناصر البطاقة واحد تلو الاخر : الاسم الكامل ثم تاريخ الازدياد.....)</a:t>
            </a:r>
            <a:endParaRPr lang="fr-FR" dirty="0">
              <a:solidFill>
                <a:srgbClr val="C00000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F3F7409-01D0-B0DE-03E4-F2FA0505F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52390"/>
              </p:ext>
            </p:extLst>
          </p:nvPr>
        </p:nvGraphicFramePr>
        <p:xfrm>
          <a:off x="484994" y="2068669"/>
          <a:ext cx="8304434" cy="350494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121070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2183364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ar-MA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ar-MA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32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مَسارُها </a:t>
                      </a:r>
                      <a:r>
                        <a:rPr lang="ar-MA" sz="3200" b="1" kern="12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ٱلدِّراسِيُّ</a:t>
                      </a:r>
                      <a:endParaRPr lang="fr-FR" sz="3200" b="1" kern="1200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835881"/>
                  </a:ext>
                </a:extLst>
              </a:tr>
              <a:tr h="940894"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8034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180340" algn="ct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إِنْجازاتُها وَأَعْمالُها</a:t>
                      </a:r>
                    </a:p>
                    <a:p>
                      <a:pPr marL="0" marR="180340" algn="just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fr-FR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757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912609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F7254-E1AF-7F69-5E8A-45A9F4B5E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4B7F210-D4C0-E20D-E842-E1A0644F5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ثانيا، أدون المعطيات التي قمت باستخراجها من النص في بطاقة المعلومات .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29F490-05EC-F2DF-C1E3-2CA5D4C98E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684CCA-E636-5DB8-1030-F9B9011DE1B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F62A55-6B72-3CDE-E6E9-C79F54859E9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6F24CC-1D10-70FF-AC2F-EF1F66BBD51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E6A718-F422-205D-F070-9A96AA62EFA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47676FC-4D4F-9AFD-AF7D-341E427A2A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5634112-6A96-3FF7-815E-14213D0385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3360372-65EF-9241-455A-D15E67F777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973E4F-DF39-FD2A-D8B5-D35045BCEA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E7375D-EF5C-D24C-72D7-D8555EF43C50}"/>
              </a:ext>
            </a:extLst>
          </p:cNvPr>
          <p:cNvSpPr txBox="1"/>
          <p:nvPr/>
        </p:nvSpPr>
        <p:spPr>
          <a:xfrm>
            <a:off x="999826" y="1724838"/>
            <a:ext cx="634345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بِطاقَةُ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ٱلشَّخْصِيَّةِ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ٱلْخاصَّةُ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بالفتاة  "أمينة" 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E871E94-4F5D-00F8-9614-C5057B27A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207208"/>
              </p:ext>
            </p:extLst>
          </p:nvPr>
        </p:nvGraphicFramePr>
        <p:xfrm>
          <a:off x="419783" y="2242127"/>
          <a:ext cx="8304434" cy="381059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121070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2183364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1047405"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ar-MA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ar-MA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32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مَسارُها </a:t>
                      </a:r>
                      <a:r>
                        <a:rPr lang="ar-MA" sz="3200" b="1" kern="1200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ٱلدِّراسِيُّ</a:t>
                      </a:r>
                      <a:endParaRPr lang="fr-FR" sz="3200" b="1" kern="1200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835881"/>
                  </a:ext>
                </a:extLst>
              </a:tr>
              <a:tr h="2724994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حَقَّقَتْ حُلْمَها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ٱلْمِهْنِيَّ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، إِذْ أَصْبَحَتْ طَبيبَةً؛</a:t>
                      </a:r>
                    </a:p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أَنْشَأَتْ عِيادَةً خاصَّةً في مَسْقَطِ رَأْسِها مِنْ أَجْلِ تَقْديمِ خَدَماتِها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ٱلطِّبِّيَّةِ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لِسُكّانِ قَرْيَتِها؛</a:t>
                      </a:r>
                    </a:p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قامَتْ بِتَأْسيسِ جَمْعِيَّةٍ مَحَلِّيَّةٍ خَيْرِيَّةٍ لِجَمْعِ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ٱلتَّبَرُّعاتِ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وَٱلْمُساعَداتِ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، وَتَقْديمِ مِنَحٍ دِراسِيَّةٍ لِفَتَياتِ قَرْيَتِها، مِنْ أَجْلِ مُتابَعَةِ دِراسَتِهِنَّ.</a:t>
                      </a: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8034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180340" algn="ct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إِنْجازاتُها وَأَعْمالُها</a:t>
                      </a:r>
                    </a:p>
                    <a:p>
                      <a:pPr marL="0" marR="180340" algn="just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fr-FR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757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113529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4934F-0C34-5828-F856-F93896BF6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1DE46577-1A10-D1A9-7932-DFF4A1778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المعلومات الجديدة التي  قمنا بجمعها حول الفتاة أمينة.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814789-D6E3-C79C-9059-F9B65E6CC37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0B0F1F-C148-631F-2D2F-E4AD5AD946D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A10755-A4C8-4696-F691-6F5AE81F477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1BFD64-678A-C1D8-54C2-3E4290B604B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C6753B5-DEC7-D627-658E-F237FD3F30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37EF52-97DA-7CEC-0FDF-53C0A5C3E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4F6BED5-5517-7E5D-0661-4E38197689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0E2B8C-93A2-2D23-CEA6-9786B5C3B3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073BE9-1700-E57C-E8ED-B7EEF9934596}"/>
              </a:ext>
            </a:extLst>
          </p:cNvPr>
          <p:cNvSpPr txBox="1"/>
          <p:nvPr/>
        </p:nvSpPr>
        <p:spPr>
          <a:xfrm>
            <a:off x="1295791" y="1449584"/>
            <a:ext cx="6343451" cy="51077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بِطاقَةُ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ٱلشَّخْصِيَّةِ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ٱلْخاصَّةُ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بالفتاة  "أمينة" 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B770596-A3F1-E555-E162-439C2C90B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428346"/>
              </p:ext>
            </p:extLst>
          </p:nvPr>
        </p:nvGraphicFramePr>
        <p:xfrm>
          <a:off x="519815" y="1980045"/>
          <a:ext cx="8304434" cy="434429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121070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2183364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1017370"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تَمَكَّنَتْ مِنَ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ٱلنَّجاحِ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دِراسَتِها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بِٱلسِّلْكِ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ٱلِابْتِدائِيِّ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بِقَرْيَتِها؛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اِسْتَطاعَتْ مُتابَعَةَ دِراسَتِها بِفَضْلِ إِصْرارِ والِدَتِها وَتَمَكُّنِها مِنْ إِقْناعِ أَفْرادِ ٱلأُسْرَةِ بِذلِكَ؛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اِجْتازَتِ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ٱلْمَرْحَلَةَ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ٱلثّانَوِيَّةَ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ٱلْمَدينَةِ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ٱلْمُجاوِرَةِ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لِقَرْيَتِها بِتَفَوُّقٍ؛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وَلَجَتْ كُلِّيَّةَ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لِتَتَمَكَّنَ بِفَضْلِ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ٱجْتِهادِها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وَمُثابَرَتِها، مِنَ  ٱلْحُصُولِ عَلى شَهادَةٍ تَسْمَحُ لها بِمُمارَسَةِ مِهْنَةِ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. . </a:t>
                      </a:r>
                      <a:endParaRPr lang="ar-MA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مَسارُها </a:t>
                      </a:r>
                      <a:r>
                        <a:rPr lang="ar-MA" sz="4400" b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ٱلدِّراسِيُّ</a:t>
                      </a:r>
                      <a:endParaRPr lang="fr-FR" sz="4400" b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835881"/>
                  </a:ext>
                </a:extLst>
              </a:tr>
              <a:tr h="2079756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حَقَّقَتْ حُلْمَها </a:t>
                      </a:r>
                      <a:r>
                        <a:rPr lang="ar-MA" sz="20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ٱلْمِهْنِيَّ</a:t>
                      </a: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، إِذْ أَصْبَحَتْ طَبيبَةً؛</a:t>
                      </a:r>
                    </a:p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أَنْشَأَتْ عِيادَةً خاصَّةً في مَسْقَطِ رَأْسِها مِنْ أَجْلِ تَقْديمِ خَدَماتِها </a:t>
                      </a:r>
                      <a:r>
                        <a:rPr lang="ar-MA" sz="20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ٱلطِّبِّيَّةِ</a:t>
                      </a: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لِسُكّانِ قَرْيَتِها؛</a:t>
                      </a:r>
                    </a:p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قامَتْ بِتَأْسيسِ جَمْعِيَّةٍ مَحَلِّيَّةٍ خَيْرِيَّةٍ لِجَمْعِ </a:t>
                      </a:r>
                      <a:r>
                        <a:rPr lang="ar-MA" sz="20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ٱلتَّبَرُّعاتِ</a:t>
                      </a: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وَٱلْمُساعَداتِ</a:t>
                      </a: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، وَتَقْديمِ مِنَحٍ دِراسِيَّةٍ لِفَتَياتِ قَرْيَتِها، مِنْ أَجْلِ مُتابَعَةِ دِراسَتِهِنَّ.</a:t>
                      </a:r>
                      <a:endParaRPr lang="ar-MA" sz="105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8034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180340" algn="ct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إِنْجازاتُها وَأَعْمالُها</a:t>
                      </a:r>
                    </a:p>
                    <a:p>
                      <a:pPr marL="0" marR="180340" algn="just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fr-FR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757699"/>
                  </a:ext>
                </a:extLst>
              </a:tr>
            </a:tbl>
          </a:graphicData>
        </a:graphic>
      </p:graphicFrame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7CC498-696B-8096-167B-94754D6B0A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204663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73E4A-C85B-F3C1-1FC1-5EB434214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16E3ACA-3E71-A852-85FE-9C6771B40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بالعناصر التي أضفناها لبطاقة المعلومات  الشخصية؟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6E61AA-1D83-4336-CE81-9E8993B1A9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B18940-FBB4-8F7E-86D5-70705F16671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DA88B4-FED6-9B94-E9A6-27080149427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1AAB3F-3E5D-98EA-0EE6-B1788DC2C96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6F7423-B94C-31DF-B28F-1EA5B092417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42B3EA-44B1-641F-FB93-965570302F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E26F54-1FD5-1CAA-541E-C951A263B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C30794-0F1D-20F9-6E8E-685C9AD2E6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926EA3-6AF5-1586-DAE8-F85A285A0E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BC138BA-ADE3-7E93-14A2-DA907EA6C1E2}"/>
              </a:ext>
            </a:extLst>
          </p:cNvPr>
          <p:cNvSpPr txBox="1"/>
          <p:nvPr/>
        </p:nvSpPr>
        <p:spPr>
          <a:xfrm>
            <a:off x="1299227" y="2763520"/>
            <a:ext cx="6625022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ٱلْعَناصِرُ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أَضَفْناها إِلى بِطاقَةِ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271446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8F5E6-DF6D-4383-E6F0-D3F1319D4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72724E0-BF02-F32A-222A-B5D09E59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97" y="828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 كراساتكم الصفحة – 29-. أنجزوا بشكل ثنائي  نشاط " أتدرب  مع زملائي".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FAA717-4C9D-83E4-E8DD-8E64CFB8117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FFDDB3-3EE7-6811-2769-596EA3C2DE0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85D888-2F92-7F25-AF3C-5F9D2E6F224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992577-4FDC-90EC-49ED-AFD9C9D7FD8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B77CA27-1C3E-90D1-EF41-6A1BF1C210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F3E299-E8A1-2A58-CC73-8910AC663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E922F8-520D-453D-D70A-356C04DE49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5A77EB-8E73-692A-4204-23F40AD6BE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099BA3-5397-6C73-28E4-0D0E48FA93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127" y="2141951"/>
            <a:ext cx="7557796" cy="3847841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61F00D-FF4E-F9E1-A4A2-4F4BD9A28F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89360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73C12-F4CE-7B56-0606-3603A234D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81D98CA-2E2D-EC2C-410E-23419731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 يقرأ المعلومات التي سجلها هو وزميله على البطاقة؟ ." 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891AEC-25C5-272B-8909-5C1BFADB5A9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33FCEA-26F0-3B81-90B0-754BB944ADB7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4414E3-E00D-6DC6-1FC9-963836A38E2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1DCE0C-7A1B-4B27-B7DF-C65A72347EB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327ADB1-0238-0E5A-D60C-2AD463CB57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E3079C-31A8-EABD-E863-97928283A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A15FF4-8377-D2A0-C04A-D51D3C0BEF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F31EE6-AD19-46F6-987F-CE27D188BD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56C164-F9E6-102B-3B05-EB096FA03B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102" y="2241371"/>
            <a:ext cx="7557796" cy="3847841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B7C09C-2142-87BE-4452-93534A8EA7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6937275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C4B77-1528-CF63-7902-A8C6B4567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DB56B21-21DE-C749-9F97-6DC1A89A0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المعلومات الخاصة بالعالمة " كوثر حفيظي".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31FE2A-8949-337A-4E3B-CC40F11D621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979F0A-2D9D-1B6C-0610-B06EDACF439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82D2A9-B96A-F46E-9725-B7F58225627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78D47A-226A-F345-9818-9424751E7384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16DCB3-A105-B5D1-1F13-FE13AFC80F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2B3C9D1-44CE-E654-EFA0-63AB1A4F9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B8484B-31B3-3E62-0411-9F7EB4AEE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3EB51C6-DA1C-4CE1-D140-F05547949D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427F07-B6CF-747E-8ADA-154C1F26A5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473" y="1952508"/>
            <a:ext cx="8231855" cy="447884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49DCF2F-A6DA-18A1-51F1-274988FAA993}"/>
              </a:ext>
            </a:extLst>
          </p:cNvPr>
          <p:cNvSpPr txBox="1"/>
          <p:nvPr/>
        </p:nvSpPr>
        <p:spPr>
          <a:xfrm>
            <a:off x="301490" y="2553371"/>
            <a:ext cx="55753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730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</a:rPr>
              <a:t>حَصَلَتْ عَلى شَهادَةِ </a:t>
            </a:r>
            <a:r>
              <a:rPr lang="ar-MA" sz="2400" b="1" dirty="0" err="1">
                <a:solidFill>
                  <a:srgbClr val="C00000"/>
                </a:solidFill>
              </a:rPr>
              <a:t>ٱلْبَكالورْيا</a:t>
            </a:r>
            <a:r>
              <a:rPr lang="ar-MA" sz="2400" b="1" dirty="0">
                <a:solidFill>
                  <a:srgbClr val="C00000"/>
                </a:solidFill>
              </a:rPr>
              <a:t> بِثانَوِيَّةِ مولاي يوسُفَ </a:t>
            </a:r>
            <a:r>
              <a:rPr lang="ar-MA" sz="2400" b="1" dirty="0" err="1">
                <a:solidFill>
                  <a:srgbClr val="C00000"/>
                </a:solidFill>
              </a:rPr>
              <a:t>ٱلشَّهيرَةِ</a:t>
            </a:r>
            <a:r>
              <a:rPr lang="ar-MA" sz="2400" b="1" dirty="0">
                <a:solidFill>
                  <a:srgbClr val="C00000"/>
                </a:solidFill>
              </a:rPr>
              <a:t> في مَدينَةِ </a:t>
            </a:r>
            <a:r>
              <a:rPr lang="ar-MA" sz="2400" b="1" dirty="0" err="1">
                <a:solidFill>
                  <a:srgbClr val="C00000"/>
                </a:solidFill>
              </a:rPr>
              <a:t>ٱلرِّباطِ</a:t>
            </a:r>
            <a:r>
              <a:rPr lang="ar-MA" sz="2400" b="1" dirty="0">
                <a:solidFill>
                  <a:srgbClr val="C00000"/>
                </a:solidFill>
              </a:rPr>
              <a:t>؛</a:t>
            </a:r>
          </a:p>
          <a:p>
            <a:pPr marL="342900" indent="-730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</a:rPr>
              <a:t>تابَعَتْ دِراسَتَها بِجامِعَةِ مُحَمَّدٍ </a:t>
            </a:r>
            <a:r>
              <a:rPr lang="ar-MA" sz="2400" b="1" dirty="0" err="1">
                <a:solidFill>
                  <a:srgbClr val="C00000"/>
                </a:solidFill>
              </a:rPr>
              <a:t>ٱلخامِسِ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بِٱلْمَدينَةِ</a:t>
            </a:r>
            <a:r>
              <a:rPr lang="ar-MA" sz="2400" b="1" dirty="0">
                <a:solidFill>
                  <a:srgbClr val="C00000"/>
                </a:solidFill>
              </a:rPr>
              <a:t> نَفْسِها؛</a:t>
            </a:r>
          </a:p>
          <a:p>
            <a:pPr marL="342900" indent="-730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</a:rPr>
              <a:t>واصَلَتْ مَسيرَتَها ٱلدِّراسِيَّةَ بِجامِعاتٍ خارِجَ </a:t>
            </a:r>
            <a:r>
              <a:rPr lang="ar-MA" sz="2400" b="1" dirty="0" err="1">
                <a:solidFill>
                  <a:srgbClr val="C00000"/>
                </a:solidFill>
              </a:rPr>
              <a:t>ٱلْمَغْرِبِ</a:t>
            </a:r>
            <a:r>
              <a:rPr lang="ar-MA" sz="2400" b="1" dirty="0">
                <a:solidFill>
                  <a:srgbClr val="C00000"/>
                </a:solidFill>
              </a:rPr>
              <a:t>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0FAB589-FA1B-4C8F-38A4-6AF7811CDB76}"/>
              </a:ext>
            </a:extLst>
          </p:cNvPr>
          <p:cNvSpPr txBox="1"/>
          <p:nvPr/>
        </p:nvSpPr>
        <p:spPr>
          <a:xfrm>
            <a:off x="97454" y="4558492"/>
            <a:ext cx="59184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730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</a:rPr>
              <a:t>تَبَوَّأَتْ أَعْلى </a:t>
            </a:r>
            <a:r>
              <a:rPr lang="ar-MA" sz="2400" b="1" dirty="0" err="1">
                <a:solidFill>
                  <a:srgbClr val="C00000"/>
                </a:solidFill>
              </a:rPr>
              <a:t>ٱلْمَراتِبِ</a:t>
            </a:r>
            <a:r>
              <a:rPr lang="ar-MA" sz="2400" b="1" dirty="0">
                <a:solidFill>
                  <a:srgbClr val="C00000"/>
                </a:solidFill>
              </a:rPr>
              <a:t> في </a:t>
            </a:r>
            <a:r>
              <a:rPr lang="ar-MA" sz="2400" b="1" dirty="0" err="1">
                <a:solidFill>
                  <a:srgbClr val="C00000"/>
                </a:solidFill>
              </a:rPr>
              <a:t>ٱلْبَحْثِ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ٱلْعِلْمِيِّ</a:t>
            </a:r>
            <a:r>
              <a:rPr lang="ar-MA" sz="2400" b="1" dirty="0">
                <a:solidFill>
                  <a:srgbClr val="C00000"/>
                </a:solidFill>
              </a:rPr>
              <a:t> في أَمْريكا؛</a:t>
            </a:r>
          </a:p>
          <a:p>
            <a:pPr marL="342900" indent="-730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</a:rPr>
              <a:t>حَقَّقَتْ شُهْرَةً عالَمِيَّةً في مَجالِ </a:t>
            </a:r>
            <a:r>
              <a:rPr lang="ar-MA" sz="2400" b="1" dirty="0" err="1">
                <a:solidFill>
                  <a:srgbClr val="C00000"/>
                </a:solidFill>
              </a:rPr>
              <a:t>ٱلْبَحْثِ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ٱلْعِلْمِيِّ</a:t>
            </a:r>
            <a:r>
              <a:rPr lang="ar-MA" sz="2400" b="1" dirty="0">
                <a:solidFill>
                  <a:srgbClr val="C00000"/>
                </a:solidFill>
              </a:rPr>
              <a:t> وَتَصَدَّرَ ٱسْمُها أَعْمِدَةَ </a:t>
            </a:r>
            <a:r>
              <a:rPr lang="ar-MA" sz="2400" b="1" dirty="0" err="1">
                <a:solidFill>
                  <a:srgbClr val="C00000"/>
                </a:solidFill>
              </a:rPr>
              <a:t>ٱلصُّحُفِ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ٱلْعالَمِيَّةِ</a:t>
            </a:r>
            <a:r>
              <a:rPr lang="ar-MA" sz="2400" b="1" dirty="0">
                <a:solidFill>
                  <a:srgbClr val="C00000"/>
                </a:solidFill>
              </a:rPr>
              <a:t>؛ </a:t>
            </a:r>
          </a:p>
          <a:p>
            <a:pPr marL="342900" indent="-730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</a:rPr>
              <a:t>تَمَّ تَعْيينُها كَمُديرَةٍ لِقِسْمِ </a:t>
            </a:r>
            <a:r>
              <a:rPr lang="ar-MA" sz="2400" b="1" dirty="0" err="1">
                <a:solidFill>
                  <a:srgbClr val="C00000"/>
                </a:solidFill>
              </a:rPr>
              <a:t>ٱلْفيزْياءِ</a:t>
            </a:r>
            <a:r>
              <a:rPr lang="ar-MA" sz="2400" b="1" dirty="0">
                <a:solidFill>
                  <a:srgbClr val="C00000"/>
                </a:solidFill>
              </a:rPr>
              <a:t> في واحِدٍ مِنْ أَكْبَرِ مُخْتَبَراتِ </a:t>
            </a:r>
            <a:r>
              <a:rPr lang="ar-MA" sz="2400" b="1" dirty="0" err="1">
                <a:solidFill>
                  <a:srgbClr val="C00000"/>
                </a:solidFill>
              </a:rPr>
              <a:t>ٱلْعُلومِ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بِٱلْعالَمِ</a:t>
            </a:r>
            <a:r>
              <a:rPr lang="ar-MA" sz="2400" b="1" dirty="0">
                <a:solidFill>
                  <a:srgbClr val="C00000"/>
                </a:solidFill>
              </a:rPr>
              <a:t>، وَهُوَ مُخْتَبَرُ "أَرْجُونْ" بِأَمْريكا.</a:t>
            </a: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FEE0274-F92C-B4E7-B551-63A8E710B7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4258294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DDA1A-319E-619D-4EBF-D435B95D0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E94A5A2-A5C5-B9F4-D6B1-7F353B1F2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كراستكم.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820915-9F8A-A17D-998D-DE6B22A5569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35E80C-3D21-7E66-0FEA-AF2F91D719D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F27372-5910-F304-0D26-397EF7647D0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59DDF7-9899-54FB-863F-3FF695F077F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F626F9-5B05-F617-FBFD-F5CFD35413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6E3EBD-163B-4942-01BE-2003EABED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5DE646-4178-72DF-0D7E-7EAB5A7D3F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BAB600-2450-B237-9822-2187490E90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BDCA3B-F1AE-5ECE-F042-C887AF7C5E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473" y="1952508"/>
            <a:ext cx="8231855" cy="447884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CBD305E-2F9D-02FB-123B-DBB76B26F7A1}"/>
              </a:ext>
            </a:extLst>
          </p:cNvPr>
          <p:cNvSpPr txBox="1"/>
          <p:nvPr/>
        </p:nvSpPr>
        <p:spPr>
          <a:xfrm>
            <a:off x="301490" y="2553371"/>
            <a:ext cx="55753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730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</a:rPr>
              <a:t>حَصَلَتْ عَلى شَهادَةِ </a:t>
            </a:r>
            <a:r>
              <a:rPr lang="ar-MA" sz="2400" b="1" dirty="0" err="1">
                <a:solidFill>
                  <a:srgbClr val="C00000"/>
                </a:solidFill>
              </a:rPr>
              <a:t>ٱلْبَكالورْيا</a:t>
            </a:r>
            <a:r>
              <a:rPr lang="ar-MA" sz="2400" b="1" dirty="0">
                <a:solidFill>
                  <a:srgbClr val="C00000"/>
                </a:solidFill>
              </a:rPr>
              <a:t> بِثانَوِيَّةِ مولاي يوسُفَ </a:t>
            </a:r>
            <a:r>
              <a:rPr lang="ar-MA" sz="2400" b="1" dirty="0" err="1">
                <a:solidFill>
                  <a:srgbClr val="C00000"/>
                </a:solidFill>
              </a:rPr>
              <a:t>ٱلشَّهيرَةِ</a:t>
            </a:r>
            <a:r>
              <a:rPr lang="ar-MA" sz="2400" b="1" dirty="0">
                <a:solidFill>
                  <a:srgbClr val="C00000"/>
                </a:solidFill>
              </a:rPr>
              <a:t> في مَدينَةِ </a:t>
            </a:r>
            <a:r>
              <a:rPr lang="ar-MA" sz="2400" b="1" dirty="0" err="1">
                <a:solidFill>
                  <a:srgbClr val="C00000"/>
                </a:solidFill>
              </a:rPr>
              <a:t>ٱلرِّباطِ</a:t>
            </a:r>
            <a:r>
              <a:rPr lang="ar-MA" sz="2400" b="1" dirty="0">
                <a:solidFill>
                  <a:srgbClr val="C00000"/>
                </a:solidFill>
              </a:rPr>
              <a:t>؛</a:t>
            </a:r>
          </a:p>
          <a:p>
            <a:pPr marL="342900" indent="-730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</a:rPr>
              <a:t>تابَعَتْ دِراسَتَها بِجامِعَةِ مُحَمَّدٍ </a:t>
            </a:r>
            <a:r>
              <a:rPr lang="ar-MA" sz="2400" b="1" dirty="0" err="1">
                <a:solidFill>
                  <a:srgbClr val="C00000"/>
                </a:solidFill>
              </a:rPr>
              <a:t>ٱلخامِسِ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بِٱلْمَدينَةِ</a:t>
            </a:r>
            <a:r>
              <a:rPr lang="ar-MA" sz="2400" b="1" dirty="0">
                <a:solidFill>
                  <a:srgbClr val="C00000"/>
                </a:solidFill>
              </a:rPr>
              <a:t> نَفْسِها؛</a:t>
            </a:r>
          </a:p>
          <a:p>
            <a:pPr marL="342900" indent="-730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</a:rPr>
              <a:t>واصَلَتْ مَسيرَتَها ٱلدِّراسِيَّةَ بِجامِعاتٍ خارِجَ </a:t>
            </a:r>
            <a:r>
              <a:rPr lang="ar-MA" sz="2400" b="1" dirty="0" err="1">
                <a:solidFill>
                  <a:srgbClr val="C00000"/>
                </a:solidFill>
              </a:rPr>
              <a:t>ٱلْمَغْرِبِ</a:t>
            </a:r>
            <a:r>
              <a:rPr lang="ar-MA" sz="2400" b="1" dirty="0">
                <a:solidFill>
                  <a:srgbClr val="C00000"/>
                </a:solidFill>
              </a:rPr>
              <a:t>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95D7CB1-7AD1-F944-C1FC-87466AA7E4DD}"/>
              </a:ext>
            </a:extLst>
          </p:cNvPr>
          <p:cNvSpPr txBox="1"/>
          <p:nvPr/>
        </p:nvSpPr>
        <p:spPr>
          <a:xfrm>
            <a:off x="97454" y="4558492"/>
            <a:ext cx="59184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730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</a:rPr>
              <a:t>تَبَوَّأَتْ أَعْلى </a:t>
            </a:r>
            <a:r>
              <a:rPr lang="ar-MA" sz="2400" b="1" dirty="0" err="1">
                <a:solidFill>
                  <a:srgbClr val="C00000"/>
                </a:solidFill>
              </a:rPr>
              <a:t>ٱلْمَراتِبِ</a:t>
            </a:r>
            <a:r>
              <a:rPr lang="ar-MA" sz="2400" b="1" dirty="0">
                <a:solidFill>
                  <a:srgbClr val="C00000"/>
                </a:solidFill>
              </a:rPr>
              <a:t> في </a:t>
            </a:r>
            <a:r>
              <a:rPr lang="ar-MA" sz="2400" b="1" dirty="0" err="1">
                <a:solidFill>
                  <a:srgbClr val="C00000"/>
                </a:solidFill>
              </a:rPr>
              <a:t>ٱلْبَحْثِ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ٱلْعِلْمِيِّ</a:t>
            </a:r>
            <a:r>
              <a:rPr lang="ar-MA" sz="2400" b="1" dirty="0">
                <a:solidFill>
                  <a:srgbClr val="C00000"/>
                </a:solidFill>
              </a:rPr>
              <a:t> في أَمْريكا؛</a:t>
            </a:r>
          </a:p>
          <a:p>
            <a:pPr marL="342900" indent="-730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</a:rPr>
              <a:t>حَقَّقَتْ شُهْرَةً عالَمِيَّةً في مَجالِ </a:t>
            </a:r>
            <a:r>
              <a:rPr lang="ar-MA" sz="2400" b="1" dirty="0" err="1">
                <a:solidFill>
                  <a:srgbClr val="C00000"/>
                </a:solidFill>
              </a:rPr>
              <a:t>ٱلْبَحْثِ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ٱلْعِلْمِيِّ</a:t>
            </a:r>
            <a:r>
              <a:rPr lang="ar-MA" sz="2400" b="1" dirty="0">
                <a:solidFill>
                  <a:srgbClr val="C00000"/>
                </a:solidFill>
              </a:rPr>
              <a:t> وَتَصَدَّرَ ٱسْمُها أَعْمِدَةَ </a:t>
            </a:r>
            <a:r>
              <a:rPr lang="ar-MA" sz="2400" b="1" dirty="0" err="1">
                <a:solidFill>
                  <a:srgbClr val="C00000"/>
                </a:solidFill>
              </a:rPr>
              <a:t>ٱلصُّحُفِ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ٱلْعالَمِيَّةِ</a:t>
            </a:r>
            <a:r>
              <a:rPr lang="ar-MA" sz="2400" b="1" dirty="0">
                <a:solidFill>
                  <a:srgbClr val="C00000"/>
                </a:solidFill>
              </a:rPr>
              <a:t>؛ </a:t>
            </a:r>
          </a:p>
          <a:p>
            <a:pPr marL="342900" indent="-730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C00000"/>
                </a:solidFill>
              </a:rPr>
              <a:t>تَمَّ تَعْيينُها كَمُديرَةٍ لِقِسْمِ </a:t>
            </a:r>
            <a:r>
              <a:rPr lang="ar-MA" sz="2400" b="1" dirty="0" err="1">
                <a:solidFill>
                  <a:srgbClr val="C00000"/>
                </a:solidFill>
              </a:rPr>
              <a:t>ٱلْفيزْياءِ</a:t>
            </a:r>
            <a:r>
              <a:rPr lang="ar-MA" sz="2400" b="1" dirty="0">
                <a:solidFill>
                  <a:srgbClr val="C00000"/>
                </a:solidFill>
              </a:rPr>
              <a:t> في واحِدٍ مِنْ أَكْبَرِ مُخْتَبَراتِ </a:t>
            </a:r>
            <a:r>
              <a:rPr lang="ar-MA" sz="2400" b="1" dirty="0" err="1">
                <a:solidFill>
                  <a:srgbClr val="C00000"/>
                </a:solidFill>
              </a:rPr>
              <a:t>ٱلْعُلومِ</a:t>
            </a:r>
            <a:r>
              <a:rPr lang="ar-MA" sz="2400" b="1" dirty="0">
                <a:solidFill>
                  <a:srgbClr val="C00000"/>
                </a:solidFill>
              </a:rPr>
              <a:t> </a:t>
            </a:r>
            <a:r>
              <a:rPr lang="ar-MA" sz="2400" b="1" dirty="0" err="1">
                <a:solidFill>
                  <a:srgbClr val="C00000"/>
                </a:solidFill>
              </a:rPr>
              <a:t>بِٱلْعالَمِ</a:t>
            </a:r>
            <a:r>
              <a:rPr lang="ar-MA" sz="2400" b="1" dirty="0">
                <a:solidFill>
                  <a:srgbClr val="C00000"/>
                </a:solidFill>
              </a:rPr>
              <a:t>، وَهُوَ مُخْتَبَرُ "أَرْجُونْ" بِأَمْريكا.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C7B52C-7F12-E5B6-D3D0-D9CEEB1629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91394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2E3FB-98A0-DE10-B771-593ADEF12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72BC4C0-496E-2CC6-2E02-7CEF128C1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الصفحة نفسها. أنجزوا بشكل فردي  نشاط " أنجز  بمفردي".  من يقرأ النشاط؟ "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9614CE-8F67-47C4-C3B5-9677927DE6E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D503D5-FC17-A36A-4FEC-FA0039E0544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D56BAF-8297-961F-7640-C6F6D20B6B6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4BC3E-C31F-A333-1406-FFFEAD78C00E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00E7A0D-E7C7-F8D9-001F-7B67D1BDCF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E8F6C5-FE7E-812F-A84A-24E367E62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7132148-968B-0471-A101-BEB95EFBA8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D0E430-EA97-4858-26B6-360520FD99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FD9565-75EA-7C11-C0EF-37A12F0299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157" y="1875029"/>
            <a:ext cx="7175241" cy="401781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BE27C3-6FE3-6E77-2231-4AC1309392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2926146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9AF77-4521-0D92-05C4-57A03C2D6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52412C4-FEA3-E876-474B-CD85C1F5A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 بطاقة معلوماته الشخصية ؟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B279BB-422A-5C47-FB38-630C70EA7B8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386B30-82D7-4CF6-2F0E-6EBA668E614B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F2ECF1-4CDC-737C-4226-D74AFF69D60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67A511-5140-5CCE-2155-87E99BD90722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EA4F23-F3D5-51CF-85CC-2303CE49C4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F1D51A-5248-3692-1268-0550291FB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C4DF779-995B-0D48-783E-D715093C1C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C078B8-42B7-5F8E-578C-1B7AD58A18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95379DA-52D0-5187-4EC9-C692A3B62C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157" y="1875029"/>
            <a:ext cx="7175241" cy="401781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8840861-9970-6384-6129-2CAACEFE20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157780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A0A66-92DD-0110-B500-DDD251BDC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5C45B5-A38C-C84B-47FC-5AD4C3DA5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سنلعب لعبة . سأقدم لكم   بطاقات عليها مهن. (  بطاقات مختلفة)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303970-5F2B-6157-F255-59D2F0A7636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1CAF0E-5894-7B00-3FBB-976B3016F39D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CF996D-7CE3-EA31-6069-A30BA553E0A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FE63D0-BB1F-17A8-7957-5523BE29DBA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79860B-52BD-0046-D8AC-E442F5C969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BFC8CC-0F23-2CDE-6A23-50363D2D4E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F5F8D6-8512-3FC3-E729-7B6079E78E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46EF54-F5F8-97F0-7D8D-8AB37C0952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B16AFD6-46BE-C4EC-13C7-6BBB11133F42}"/>
              </a:ext>
            </a:extLst>
          </p:cNvPr>
          <p:cNvSpPr txBox="1"/>
          <p:nvPr/>
        </p:nvSpPr>
        <p:spPr>
          <a:xfrm>
            <a:off x="2235690" y="3926390"/>
            <a:ext cx="4432039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لُغْزُ  </a:t>
            </a:r>
            <a:r>
              <a:rPr lang="ar-MA" sz="6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ٱلْمِهَنُ</a:t>
            </a:r>
            <a:r>
              <a:rPr lang="ar-MA" sz="6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MA" sz="6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FC6BFD3-4470-95C3-FA5E-6C31A74CDAB4}"/>
              </a:ext>
            </a:extLst>
          </p:cNvPr>
          <p:cNvSpPr/>
          <p:nvPr/>
        </p:nvSpPr>
        <p:spPr>
          <a:xfrm>
            <a:off x="2235690" y="2388389"/>
            <a:ext cx="4562669" cy="1287360"/>
          </a:xfrm>
          <a:prstGeom prst="ellipse">
            <a:avLst/>
          </a:prstGeom>
          <a:solidFill>
            <a:srgbClr val="76E3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/>
              <a:t>فُسْحَةٌ </a:t>
            </a:r>
            <a:endParaRPr lang="fr-FR" sz="3200" b="1" dirty="0"/>
          </a:p>
        </p:txBody>
      </p:sp>
      <p:pic>
        <p:nvPicPr>
          <p:cNvPr id="18" name="Espace réservé pour une image  17" descr="Une image contenant dessin humoristique, habits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B19E9AB-712B-EDD2-3C42-4517C53804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097280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0712A-AA83-B67A-00AA-2C900780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512CFB5-95EE-8F23-5AD0-59BC58534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بطاقة وتقديمها باستعمال التمثيل والحركات دون التلفظ بها.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BFFB2D-CB30-6A57-904D-93B4749D6D8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047668-6F70-CB03-3A57-D52F452EE09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06B6A0-D495-AF68-DED1-BDC5722BD3E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82C8A9-258A-8FCF-051B-D1EC4BEB7428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9D3680-345E-5647-3D45-D95C46D122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DC2A6C-6EB7-9A2B-FF69-9FAAC508A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973462-F532-A964-CD6D-E842D0505A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2CD651-1604-01A0-1AE6-2EEF054D8C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66E80E4-37A6-CE3B-93C3-0008CC35FF37}"/>
              </a:ext>
            </a:extLst>
          </p:cNvPr>
          <p:cNvSpPr txBox="1"/>
          <p:nvPr/>
        </p:nvSpPr>
        <p:spPr>
          <a:xfrm>
            <a:off x="2235690" y="3926390"/>
            <a:ext cx="4432039" cy="1225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لُغْزُ  </a:t>
            </a:r>
            <a:r>
              <a:rPr lang="ar-MA" sz="66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ٱلْمِهَنُ</a:t>
            </a:r>
            <a:r>
              <a:rPr lang="ar-MA" sz="6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MA" sz="6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47DACDA-CF55-BBF7-BAF3-3241C251BB01}"/>
              </a:ext>
            </a:extLst>
          </p:cNvPr>
          <p:cNvSpPr/>
          <p:nvPr/>
        </p:nvSpPr>
        <p:spPr>
          <a:xfrm>
            <a:off x="2235690" y="2388389"/>
            <a:ext cx="4562669" cy="1287360"/>
          </a:xfrm>
          <a:prstGeom prst="ellipse">
            <a:avLst/>
          </a:prstGeom>
          <a:solidFill>
            <a:srgbClr val="76E3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/>
              <a:t>فُسْحَةٌ </a:t>
            </a:r>
            <a:endParaRPr lang="fr-FR" sz="3200" b="1" dirty="0"/>
          </a:p>
        </p:txBody>
      </p:sp>
      <p:pic>
        <p:nvPicPr>
          <p:cNvPr id="18" name="Espace réservé pour une image  17" descr="Une image contenant dessin humoristique, habits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2C881D2-6CF0-0161-FF2C-407857A7CC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951581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</a:t>
            </a:r>
            <a:r>
              <a:rPr lang="fr-FR" dirty="0">
                <a:solidFill>
                  <a:srgbClr val="424D7B"/>
                </a:solidFill>
              </a:rPr>
              <a:t>4</a:t>
            </a:r>
            <a:r>
              <a:rPr lang="ar-MA" dirty="0">
                <a:solidFill>
                  <a:srgbClr val="424D7B"/>
                </a:solidFill>
              </a:rPr>
              <a:t>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تعبئة بطاقة المعلومات الشخصية الجزء الثاني 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D3DAD-9428-643D-E823-003702D04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1ACCA05-851D-E0FF-2EDB-88F2476DE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ستحولون  المعلومات  الجديدة  في بطاقة معلومات شخصية  إلى نص. 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F1CB2A-30CA-FF17-B7E3-936287559C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0DFF80A-FB4E-355F-B20E-F2E0C0C0FAE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28D21F-358B-B2D2-B22B-4A76702214D2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3FFB50-F3F9-F18A-2835-9292DA7E3C9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BCBFB1-4BFF-310C-08F3-767E7A045E0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1E3C5F-40AF-CFB4-8A80-3779768B2F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793956-E58B-965E-2CE1-BFC296E8D7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A5359E-648B-B4FD-BD20-A7E31E3D7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92B4A4-DC2B-AE13-B38E-BDBC820CB1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3136A32-7EA4-DB86-24AD-88A1AB0405C0}"/>
              </a:ext>
            </a:extLst>
          </p:cNvPr>
          <p:cNvSpPr txBox="1"/>
          <p:nvPr/>
        </p:nvSpPr>
        <p:spPr>
          <a:xfrm>
            <a:off x="1434178" y="2783840"/>
            <a:ext cx="6165694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أُحَوِّلُ مُعْطَياتِ بِطاقَةِ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نَصٍّ؟ 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079892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93A38-808D-0549-0E51-680C6633B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C532513-E33C-5837-709E-E5501A4FB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المعلومات الجديدة التي قمنا بجمعها حول الفتاة أمينة 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97B9C2-AE6F-878D-0FC5-7333185D1DC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AF346C-B27A-93D1-C11A-7742131D1618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4CCA77-596D-62B2-30B8-B1336FDB1F6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CF2DB-C0A9-9195-2FBC-36BECC0EA906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BF299A-17DE-120B-9CC5-E2C9CC60FF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73B4FC-58C1-42A8-4308-5C042644F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BAA5B3-A755-689B-8CFB-56E131FBA5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F26C43-FC8A-7D5C-C397-B3FDD39038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EF434C3-6974-4FA7-76D2-511A7B3FAE72}"/>
              </a:ext>
            </a:extLst>
          </p:cNvPr>
          <p:cNvSpPr txBox="1"/>
          <p:nvPr/>
        </p:nvSpPr>
        <p:spPr>
          <a:xfrm>
            <a:off x="971804" y="1525592"/>
            <a:ext cx="6343451" cy="51077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بِطاقَةُ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ٱلشَّخْصِيَّةِ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ٱلْخاصَّةُ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بالفتاة  "أمينة" 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D6A057D-FAD3-B8AD-D446-609FA71A0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413122"/>
              </p:ext>
            </p:extLst>
          </p:nvPr>
        </p:nvGraphicFramePr>
        <p:xfrm>
          <a:off x="419783" y="2132062"/>
          <a:ext cx="8304434" cy="434429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121070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2183364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1017370"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تَمَكَّنَتْ مِنَ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ٱلنَّجاحِ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دِراسَتِها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بِٱلسِّلْكِ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ٱلِابْتِدائِيِّ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بِقَرْيَتِها؛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اِسْتَطاعَتْ مُتابَعَةَ دِراسَتِها بِفَضْلِ إِصْرارِ والِدَتِها وَتَمَكُّنِها مِنْ إِقْناعِ أَفْرادِ ٱلأُسْرَةِ بِذلِكَ؛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اِجْتازَتِ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ٱلْمَرْحَلَةَ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ٱلثّانَوِيَّةَ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ٱلْمَدينَةِ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ٱلْمُجاوِرَةِ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لِقَرْيَتِها بِتَفَوُّقٍ؛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وَلَجَتْ كُلِّيَّةَ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ٱلطِّبِّ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لِتَتَمَكَّنَ بِفَضْلِ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ٱجْتِهادِها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وَمُثابَرَتِها، مِنَ  ٱلْحُصُولِ عَلى شَهادَةٍ تَسْمَحُ لها بِمُمارَسَةِ مِهْنَةِ </a:t>
                      </a:r>
                      <a:r>
                        <a:rPr lang="ar-MA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</a:t>
                      </a:r>
                      <a:r>
                        <a:rPr lang="ar-MA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. </a:t>
                      </a:r>
                      <a:endParaRPr lang="ar-MA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مَسارُها </a:t>
                      </a:r>
                      <a:r>
                        <a:rPr lang="ar-MA" sz="4400" b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ٱلدِّراسِيُّ</a:t>
                      </a:r>
                      <a:endParaRPr lang="fr-FR" sz="4400" b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835881"/>
                  </a:ext>
                </a:extLst>
              </a:tr>
              <a:tr h="2079756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حَقَّقَتْ حُلْمَها </a:t>
                      </a:r>
                      <a:r>
                        <a:rPr lang="ar-MA" sz="20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ٱلْمِهْنِيَّ</a:t>
                      </a: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، إِذْ أَصْبَحَتْ طَبيبَةً؛</a:t>
                      </a:r>
                    </a:p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أَنْشَأَتْ عِيادَةً خاصَّةً في مَسْقَطِ رَأْسِها مِنْ أَجْلِ تَقْديمِ خَدَماتِها </a:t>
                      </a:r>
                      <a:r>
                        <a:rPr lang="ar-MA" sz="20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ٱلطِّبِّيَّةِ</a:t>
                      </a: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لِسُكّانِ قَرْيَتِها؛</a:t>
                      </a:r>
                    </a:p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قامَتْ بِتَأْسيسِ جَمْعِيَّةٍ مَحَلِّيَّةٍ خَيْرِيَّةٍ لِجَمْعِ </a:t>
                      </a:r>
                      <a:r>
                        <a:rPr lang="ar-MA" sz="20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ٱلتَّبَرُّعاتِ</a:t>
                      </a: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وَٱلْمُساعَداتِ</a:t>
                      </a:r>
                      <a:r>
                        <a:rPr lang="ar-MA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، وَتَقْديمِ مِنَحٍ دِراسِيَّةٍ لِفَتَياتِ قَرْيَتِها، مِنْ أَجْلِ مُتابَعَةِ دِراسَتِهِنَّ.</a:t>
                      </a:r>
                      <a:endParaRPr lang="ar-MA" sz="105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8034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ar-MA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180340" algn="ct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إِنْجازاتُها وَأَعْمالُها</a:t>
                      </a:r>
                    </a:p>
                    <a:p>
                      <a:pPr marL="0" marR="180340" algn="just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fr-FR" sz="11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757699"/>
                  </a:ext>
                </a:extLst>
              </a:tr>
            </a:tbl>
          </a:graphicData>
        </a:graphic>
      </p:graphicFrame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0D0FB62-E74A-D5AB-210F-44E3CAF6A2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8960250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812A6-CA1A-90A0-6D98-DC641142F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46CDFF2-8DD8-FB63-300D-BEC518FE8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 انتبهوا معي كيف سأحول المعلومات الجديدة إلى   فقرات للتعريف بالفتاة  " أمينة"؟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D3B225-6F1E-8E6E-42DD-D58D2DA8C4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EFFA2A1-C3B4-628C-D725-741DF4A6074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CFA58B-D269-3BD7-AFBA-DA59B8B0A94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D609E0-CFFB-2EBE-0E2A-42C9DCBD583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65ED9F-3CDD-8860-3DFD-FA1EEB19FEA0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42D6286-E9BA-D0C7-E575-096D4E86A1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EEA429-39AE-CE67-E60E-A4F557C6E9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ACF71E-8032-34AF-DCB9-D65C178325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E4E6E6-BD57-D021-48B3-125EA379F0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9A3C41B-F48B-D3C3-80B2-B52098B97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306138"/>
              </p:ext>
            </p:extLst>
          </p:nvPr>
        </p:nvGraphicFramePr>
        <p:xfrm>
          <a:off x="746587" y="1965037"/>
          <a:ext cx="7650825" cy="437426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639305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2011520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2207125"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تَمَكَّنَتْ مِنَ </a:t>
                      </a:r>
                      <a:r>
                        <a:rPr lang="ar-MA" sz="20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ٱلنَّجاحِ</a:t>
                      </a:r>
                      <a:r>
                        <a:rPr lang="ar-MA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دِراسَتِها </a:t>
                      </a:r>
                      <a:r>
                        <a:rPr lang="ar-MA" sz="20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بِٱلسِّلْكِ</a:t>
                      </a:r>
                      <a:r>
                        <a:rPr lang="ar-MA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ٱلِابْتِدائِيِّ</a:t>
                      </a:r>
                      <a:r>
                        <a:rPr lang="ar-MA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بِقَرْيَتِها؛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اِسْتَطاعَتْ مُتابَعَةَ دِراسَتِها بِفَضْلِ إِصْرارِ والِدَتِها وَتَمَكُّنِها مِنْ إِقْناعِ أَفْرادِ ٱلأُسْرَةِ بِذلِكَ؛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اِجْتازَتِ </a:t>
                      </a:r>
                      <a:r>
                        <a:rPr lang="ar-MA" sz="20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ٱلْمَرْحَلَةَ</a:t>
                      </a:r>
                      <a:r>
                        <a:rPr lang="ar-MA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0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ٱلثّانَوِيَّةَ</a:t>
                      </a:r>
                      <a:r>
                        <a:rPr lang="ar-MA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ٱلْمَدينَةِ </a:t>
                      </a:r>
                      <a:r>
                        <a:rPr lang="ar-MA" sz="20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ٱلْمُجاوِرَةِ</a:t>
                      </a:r>
                      <a:r>
                        <a:rPr lang="ar-MA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لِقَرْيَتِها بِتَفَوُّقٍ؛</a:t>
                      </a:r>
                    </a:p>
                    <a:p>
                      <a:pPr marL="354013" indent="-354013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177800" algn="l"/>
                          <a:tab pos="541338" algn="l"/>
                        </a:tabLst>
                      </a:pPr>
                      <a:r>
                        <a:rPr lang="ar-MA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وَلَجَتْ كُلِّيَّةَ </a:t>
                      </a:r>
                      <a:r>
                        <a:rPr lang="ar-MA" sz="20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ٱلطِّبِّ</a:t>
                      </a:r>
                      <a:r>
                        <a:rPr lang="ar-MA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لِتَتَمَكَّنَ بِفَضْلِ </a:t>
                      </a:r>
                      <a:r>
                        <a:rPr lang="ar-MA" sz="20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ٱجْتِهادِها</a:t>
                      </a:r>
                      <a:r>
                        <a:rPr lang="ar-MA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وَمُثابَرَتِها، مِنَ  ٱلْحُصُولِ عَلى شَهادَةٍ تَسْمَحُ لها بِمُمارَسَةِ مِهْنَةِ </a:t>
                      </a:r>
                      <a:r>
                        <a:rPr lang="ar-MA" sz="20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</a:t>
                      </a:r>
                      <a:r>
                        <a:rPr lang="ar-MA" sz="20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. </a:t>
                      </a:r>
                      <a:endParaRPr lang="ar-MA" sz="20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مَسارُها </a:t>
                      </a:r>
                      <a:r>
                        <a:rPr lang="ar-MA" sz="4400" b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ٱلدِّراسِيُّ</a:t>
                      </a:r>
                      <a:endParaRPr lang="fr-FR" sz="4400" b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835881"/>
                  </a:ext>
                </a:extLst>
              </a:tr>
              <a:tr h="1977610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حَقَّقَتْ حُلْمَها </a:t>
                      </a:r>
                      <a:r>
                        <a:rPr lang="ar-MA" sz="2000" b="1" kern="1200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ٱلْمِهْنِيَّ</a:t>
                      </a:r>
                      <a:r>
                        <a:rPr lang="ar-MA" sz="2000" b="1" kern="1200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، إِذْ أَصْبَحَتْ طَبيبَةً؛</a:t>
                      </a:r>
                    </a:p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أَنْشَأَتْ عِيادَةً خاصَّةً في مَسْقَطِ رَأْسِها مِنْ أَجْلِ تَقْديمِ خَدَماتِها </a:t>
                      </a:r>
                      <a:r>
                        <a:rPr lang="ar-MA" sz="2000" b="1" kern="1200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ٱلطِّبِّيَّةِ</a:t>
                      </a:r>
                      <a:r>
                        <a:rPr lang="ar-MA" sz="2000" b="1" kern="1200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لِسُكّانِ قَرْيَتِها؛</a:t>
                      </a:r>
                    </a:p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قامَتْ بِتَأْسيسِ جَمْعِيَّةٍ مَحَلِّيَّةٍ خَيْرِيَّةٍ لِجَمْعِ </a:t>
                      </a:r>
                      <a:r>
                        <a:rPr lang="ar-MA" sz="2000" b="1" kern="1200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ٱلتَّبَرُّعاتِ</a:t>
                      </a:r>
                      <a:r>
                        <a:rPr lang="ar-MA" sz="2000" b="1" kern="1200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وَٱلْمُساعَداتِ</a:t>
                      </a:r>
                      <a:r>
                        <a:rPr lang="ar-MA" sz="2000" b="1" kern="1200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، وَتَقْديمِ مِنَحٍ دِراسِيَّةٍ لِفَتَياتِ قَرْيَتِها، مِنْ أَجْلِ مُتابَعَةِ دِراسَتِهِنَّ.</a:t>
                      </a:r>
                      <a:endParaRPr lang="ar-MA" sz="1050" b="1" kern="1200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8034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ar-MA" sz="11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180340" algn="ct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4400" b="1" kern="1200" dirty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إِنْجازاتُها وَأَعْمالُها</a:t>
                      </a:r>
                    </a:p>
                    <a:p>
                      <a:pPr marL="0" marR="180340" algn="just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fr-FR" sz="11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757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44821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559B-F4E6-5E5C-DC77-BA200CFAC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EF52EE5-7E42-1CE9-BD6A-DC60F97A4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 قراءة معطيات  عنصر  المسار الدراسي.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CF6DBF-2579-DDD7-F5BA-72C561934B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FF2B2A-52A3-480F-3688-DD3722D6E24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CB76DA-543E-CB85-21C0-271D24C66EA6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E73619-4778-C403-C2E6-06EA2CFE439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FB75AF-4AEA-130F-A615-2CD990AFA1AC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887F49-C3FC-1712-F05B-7C775B8B7A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CB5252-CFF5-DD75-1599-5E8C7AA6DB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A130077-39B2-384E-4C75-FA0A1F4D58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3294D5-DF10-EA04-3AE2-A4D47ED5C5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4B66177-519D-D4C7-E06D-3158447CD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505572"/>
              </p:ext>
            </p:extLst>
          </p:nvPr>
        </p:nvGraphicFramePr>
        <p:xfrm>
          <a:off x="419783" y="2275691"/>
          <a:ext cx="8304434" cy="323959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121070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2183364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3239595"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تَمَكَّنَتْ مِنَ </a:t>
                      </a:r>
                      <a:r>
                        <a:rPr lang="ar-MA" sz="24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ٱلنَّجاحِ</a:t>
                      </a:r>
                      <a:r>
                        <a:rPr lang="ar-MA" sz="2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دِراسَتِها </a:t>
                      </a:r>
                      <a:r>
                        <a:rPr lang="ar-MA" sz="24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بِٱلسِّلْكِ</a:t>
                      </a:r>
                      <a:r>
                        <a:rPr lang="ar-MA" sz="2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4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ٱلِابْتِدائِيِّ</a:t>
                      </a:r>
                      <a:r>
                        <a:rPr lang="ar-MA" sz="2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بِقَرْيَتِها؛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اِسْتَطاعَتْ مُتابَعَةَ دِراسَتِها بِفَضْلِ إِصْرارِ والِدَتِها وَتَمَكُّنِها مِنْ إِقْناعِ أَفْرادِ ٱلأُسْرَةِ بِذلِكَ؛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اِجْتازَتِ </a:t>
                      </a:r>
                      <a:r>
                        <a:rPr lang="ar-MA" sz="24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ٱلْمَرْحَلَةَ</a:t>
                      </a:r>
                      <a:r>
                        <a:rPr lang="ar-MA" sz="2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4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ٱلثّانَوِيَّةَ</a:t>
                      </a:r>
                      <a:r>
                        <a:rPr lang="ar-MA" sz="2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ٱلْمَدينَةِ </a:t>
                      </a:r>
                      <a:r>
                        <a:rPr lang="ar-MA" sz="24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ٱلْمُجاوِرَةِ</a:t>
                      </a:r>
                      <a:r>
                        <a:rPr lang="ar-MA" sz="2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لِقَرْيَتِها بِتَفَوُّقٍ؛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وَلَجَتْ كُلِّيَّةَ </a:t>
                      </a:r>
                      <a:r>
                        <a:rPr lang="ar-MA" sz="24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ٱلطِّبِّ</a:t>
                      </a:r>
                      <a:r>
                        <a:rPr lang="ar-MA" sz="2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لِتَتَمَكَّنَ بِفَضْلِ </a:t>
                      </a:r>
                      <a:r>
                        <a:rPr lang="ar-MA" sz="24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ٱجْتِهادِها</a:t>
                      </a:r>
                      <a:r>
                        <a:rPr lang="ar-MA" sz="2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وَمُثابَرَتِها، مِنَ  ٱلْحُصُولِ عَلى شَهادَةٍ تَسْمَحُ لها بِمُمارَسَةِ مِهْنَةِ </a:t>
                      </a:r>
                      <a:r>
                        <a:rPr lang="ar-MA" sz="24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</a:t>
                      </a:r>
                      <a:r>
                        <a:rPr lang="ar-MA" sz="24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. </a:t>
                      </a:r>
                      <a:endParaRPr lang="ar-MA" sz="24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مَسارُها </a:t>
                      </a:r>
                      <a:r>
                        <a:rPr lang="ar-MA" sz="4400" b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ٱلدِّراسِيُّ</a:t>
                      </a:r>
                      <a:endParaRPr lang="fr-FR" sz="4400" b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835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987309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9653A-F826-AB09-FE4C-446A8F540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D94C0E1-749D-7864-9715-AC31F5CDE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أقوم بتحويل المعطيات  إلى فقرة باستعمال أساليب مناسبة.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B80280-EA44-BE69-6AA0-1F1DA9B5A8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43F15F-109D-1518-055D-D301F9750E0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CA5001-1DB6-2DB4-7F90-0D791C5EAB1E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EB73CA-8D35-3688-3BB2-94F6933FE6C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0D095A-BA14-4135-4C9C-B06BBCBEEE4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46A6B67-5AC3-C68C-375A-6F50BD921E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F323141-3C9F-CE84-21AB-C9F27B213D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6103B3-BC58-41AB-9789-090B933ACD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93B383-611B-3427-DC41-60D94B4392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4C06B24D-4B99-7C8D-3C08-C88D7ACCA9E5}"/>
              </a:ext>
            </a:extLst>
          </p:cNvPr>
          <p:cNvSpPr/>
          <p:nvPr/>
        </p:nvSpPr>
        <p:spPr>
          <a:xfrm>
            <a:off x="4339768" y="3900041"/>
            <a:ext cx="464464" cy="40446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583977D-7BA1-E4A8-7BA9-F8846D73B783}"/>
              </a:ext>
            </a:extLst>
          </p:cNvPr>
          <p:cNvSpPr txBox="1"/>
          <p:nvPr/>
        </p:nvSpPr>
        <p:spPr>
          <a:xfrm>
            <a:off x="554420" y="4304504"/>
            <a:ext cx="79659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400" b="1" dirty="0">
                <a:solidFill>
                  <a:srgbClr val="00B050"/>
                </a:solidFill>
              </a:rPr>
              <a:t>اِلْتَحَقَتْ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أَمينَةُ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بِٱلْمَدْرَسَةِ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ٱلِابْتِدائِيَّةِ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، </a:t>
            </a:r>
            <a:r>
              <a:rPr lang="ar-MA" sz="2400" b="1" dirty="0">
                <a:solidFill>
                  <a:srgbClr val="00B050"/>
                </a:solidFill>
              </a:rPr>
              <a:t>حَيْثُ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حَصَلَتْ عَلى شَهادَةِ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ٱلدُّرُوسِ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ٱلِابْتِدائِيَّةِ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ar-MA" sz="2400" b="1" dirty="0">
                <a:solidFill>
                  <a:srgbClr val="00B050"/>
                </a:solidFill>
              </a:rPr>
              <a:t>ثُمَّ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ٱنْتَقَلَتْ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إِلى ٱلْمَدينَةِ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ٱلْمُجاوِرَةِ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لِمُتابَعَةِ دِراسَتِها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ٱلثّانَوِيَّةِ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، </a:t>
            </a:r>
            <a:r>
              <a:rPr lang="ar-MA" sz="2400" b="1" dirty="0">
                <a:solidFill>
                  <a:srgbClr val="00B050"/>
                </a:solidFill>
              </a:rPr>
              <a:t>وَذلِكَ بَعْدَ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أَنْ تَمَكَّنَتْ والِدَتُها بِفَضْلِ إِصْرارِها مِنْ إِقْناعِ أَفْرادِ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ٱلْعائِلَةِ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بِحَقِّ ٱبْنَتِها في مُواصَلَةِ دِراسَتِها. </a:t>
            </a:r>
            <a:r>
              <a:rPr lang="ar-MA" sz="2400" b="1" dirty="0">
                <a:solidFill>
                  <a:srgbClr val="00B050"/>
                </a:solidFill>
              </a:rPr>
              <a:t>وَما أَنْ أَتْمَّتْ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دِراسَتَها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ٱلثّانَوِيَّةَ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بِتَفَوُّقٍ، </a:t>
            </a:r>
            <a:r>
              <a:rPr lang="ar-MA" sz="2400" b="1" dirty="0">
                <a:solidFill>
                  <a:srgbClr val="00B050"/>
                </a:solidFill>
              </a:rPr>
              <a:t>حَتّى ولَجَتْ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كُلِّيَّةَ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ٱلطِّبِّ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،</a:t>
            </a:r>
            <a:r>
              <a:rPr lang="ar-MA" sz="2400" b="1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لِتَتَمَكَّنَ بِفَضْلِ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ٱجْتِهادِها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وَمُثابَرَتِها، مِنَ  ٱلْحُصُولِ عَلى شَهادَةٍ تَسْمَحُ لها بِمُمارَسَةِ مِهْنَةِ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ٱلطِّبّ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68A4122-9C9F-02E7-AC4D-475C14A09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041529"/>
              </p:ext>
            </p:extLst>
          </p:nvPr>
        </p:nvGraphicFramePr>
        <p:xfrm>
          <a:off x="467553" y="1785251"/>
          <a:ext cx="8098944" cy="204451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969606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2129338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1831157"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تَمَكَّنَتْ مِنَ </a:t>
                      </a:r>
                      <a:r>
                        <a:rPr lang="ar-MA" sz="18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ٱلنَّجاحِ</a:t>
                      </a: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دِراسَتِها </a:t>
                      </a:r>
                      <a:r>
                        <a:rPr lang="ar-MA" sz="18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بِٱلسِّلْكِ</a:t>
                      </a: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18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ٱلِابْتِدائِيِّ</a:t>
                      </a: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بِقَرْيَتِها؛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اِسْتَطاعَتْ مُتابَعَةَ دِراسَتِها بِفَضْلِ إِصْرارِ والِدَتِها وَتَمَكُّنِها مِنْ إِقْناعِ أَفْرادِ ٱلأُسْرَةِ بِذلِكَ؛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اِجْتازَتِ </a:t>
                      </a:r>
                      <a:r>
                        <a:rPr lang="ar-MA" sz="18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ٱلْمَرْحَلَةَ</a:t>
                      </a: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18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ٱلثّانَوِيَّةَ</a:t>
                      </a: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ٱلْمَدينَةِ </a:t>
                      </a:r>
                      <a:r>
                        <a:rPr lang="ar-MA" sz="18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ٱلْمُجاوِرَةِ</a:t>
                      </a: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لِقَرْيَتِها بِتَفَوُّقٍ؛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وَلَجَتْ كُلِّيَّةَ </a:t>
                      </a:r>
                      <a:r>
                        <a:rPr lang="ar-MA" sz="18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ٱلطِّبِّ</a:t>
                      </a: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لِتَتَمَكَّنَ بِفَضْلِ </a:t>
                      </a:r>
                      <a:r>
                        <a:rPr lang="ar-MA" sz="18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ٱجْتِهادِها</a:t>
                      </a: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وَمُثابَرَتِها، مِنَ  ٱلْحُصُولِ عَلى شَهادَةٍ تَسْمَحُ لها بِمُمارَسَةِ مِهْنَةِ </a:t>
                      </a:r>
                      <a:r>
                        <a:rPr lang="ar-MA" sz="18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</a:t>
                      </a:r>
                      <a:r>
                        <a:rPr lang="ar-MA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. </a:t>
                      </a:r>
                      <a:endParaRPr lang="ar-MA" sz="18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36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مَسارُها </a:t>
                      </a:r>
                      <a:r>
                        <a:rPr lang="ar-MA" sz="3600" b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ٱلدِّراسِيُّ</a:t>
                      </a:r>
                      <a:endParaRPr lang="fr-FR" sz="3600" b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835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060143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C8847-0FF7-E46D-9CAC-0882DC46E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816D338-BD58-8309-E1F3-C866457F3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 دوركم. من يقوم تحويل المعلومات الخاصة بالعنصر الثاني إلى فقرة.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40A7FE-B006-2D85-327B-120E480A680D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1D63E6-7CC6-3BA8-A5AE-A0E322B6561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FF4AE3-353A-6BD5-8FAD-3FCB3F6C972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05CF8C-0128-3A72-EB4A-35E30D9DB47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F08DED-96CF-E3E9-8AF4-3C1069AF8B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7DB5B9-8F66-7BC1-906D-0A2BC48F59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679C58-A792-A6F5-3D22-ABF77D0003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09F96A4-15DF-E25F-88BD-EEA81003E3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D191E85-C25B-71DE-2405-6A09B7252B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090525"/>
              </p:ext>
            </p:extLst>
          </p:nvPr>
        </p:nvGraphicFramePr>
        <p:xfrm>
          <a:off x="419783" y="2526212"/>
          <a:ext cx="8304434" cy="317982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121070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2183364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1050238"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تَمَكَّنَتْ مِنَ </a:t>
                      </a:r>
                      <a:r>
                        <a:rPr lang="ar-MA" sz="1200" b="1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ٱلنَّجاحِ</a:t>
                      </a: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دِراسَتِها </a:t>
                      </a:r>
                      <a:r>
                        <a:rPr lang="ar-MA" sz="1200" b="1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بِٱلسِّلْكِ</a:t>
                      </a: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1200" b="1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ٱلِابْتِدائِيِّ</a:t>
                      </a: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بِقَرْيَتِها؛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اِسْتَطاعَتْ مُتابَعَةَ دِراسَتِها بِفَضْلِ إِصْرارِ والِدَتِها وَتَمَكُّنِها مِنْ إِقْناعِ أَفْرادِ ٱلأُسْرَةِ </a:t>
                      </a:r>
                      <a:r>
                        <a:rPr lang="ar-MA" sz="1200" b="1" kern="1200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ب</a:t>
                      </a: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ِذلِكَ؛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اِجْتازَتِ </a:t>
                      </a:r>
                      <a:r>
                        <a:rPr lang="ar-MA" sz="1200" b="1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ٱلْمَرْحَلَةَ</a:t>
                      </a: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1200" b="1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ٱلثّانَوِيَّةَ</a:t>
                      </a: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في ٱلْمَدينَةِ </a:t>
                      </a:r>
                      <a:r>
                        <a:rPr lang="ar-MA" sz="1200" b="1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ٱلْمُجاوِرَةِ</a:t>
                      </a: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لِقَرْيَتِها بِتَفَوُّقٍ؛</a:t>
                      </a:r>
                    </a:p>
                    <a:p>
                      <a:pPr marL="354013" indent="-354013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177800" algn="l"/>
                          <a:tab pos="541338" algn="l"/>
                        </a:tabLst>
                      </a:pP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وَلَجَتْ كُلِّيَّةَ </a:t>
                      </a:r>
                      <a:r>
                        <a:rPr lang="ar-MA" sz="1200" b="1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ٱلطِّبِّ</a:t>
                      </a: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لِتَتَمَكَّنَ بِفَضْلِ </a:t>
                      </a:r>
                      <a:r>
                        <a:rPr lang="ar-MA" sz="1200" b="1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ٱجْتِهادِها</a:t>
                      </a: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وَمُثابَرَتِها، مِنَ  ٱلْحُصُولِ عَلى شَهادَةٍ تَسْمَحُ لها بِمُمارَسَةِ مِهْنَةِ </a:t>
                      </a:r>
                      <a:r>
                        <a:rPr lang="ar-MA" sz="1200" b="1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</a:t>
                      </a:r>
                      <a:r>
                        <a:rPr lang="ar-MA" sz="1200" b="1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. </a:t>
                      </a:r>
                      <a:endParaRPr lang="ar-MA" sz="1200" b="1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034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2800" b="1" kern="1200" dirty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مَسارُها </a:t>
                      </a:r>
                      <a:r>
                        <a:rPr lang="ar-MA" sz="2800" b="1" kern="1200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ٱلدِّراسِيُّ</a:t>
                      </a:r>
                      <a:endParaRPr lang="fr-FR" sz="28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835881"/>
                  </a:ext>
                </a:extLst>
              </a:tr>
              <a:tr h="2079756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حَقَّقَتْ حُلْمَها </a:t>
                      </a:r>
                      <a:r>
                        <a:rPr lang="ar-MA" sz="2000" b="1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ٱلْمِهْنِيَّ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، إِذْ أَصْبَحَتْ طَبيبَةً؛</a:t>
                      </a:r>
                    </a:p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أَنْشَأَتْ عِيادَةً خاصَّةً في مَسْقَطِ رَأْسِها مِنْ أَجْلِ تَقْديمِ خَدَماتِها </a:t>
                      </a:r>
                      <a:r>
                        <a:rPr lang="ar-MA" sz="2000" b="1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ٱلطِّبِّيَّةِ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لِسُكّانِ قَرْيَتِها؛</a:t>
                      </a:r>
                    </a:p>
                    <a:p>
                      <a:pPr marL="342900" indent="-34290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قامَتْ بِتَأْسيسِ جَمْعِيَّةٍ مَحَلِّيَّةٍ خَيْرِيَّةٍ لِجَمْعِ </a:t>
                      </a:r>
                      <a:r>
                        <a:rPr lang="ar-MA" sz="2000" b="1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ٱلتَّبَرُّعاتِ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2000" b="1" kern="12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وَٱلْمُساعَداتِ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، وَتَقْديمِ مِنَحٍ دِراسِيَّةٍ لِفَتَياتِ قَرْيَتِها، مِنْ أَجْلِ مُتابَعَةِ دِراسَتِهِنَّ.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80340" algn="r" defTabSz="9144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ar-MA" sz="11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180340" algn="ct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44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إِنْجازاتُها وَأَعْمالُها</a:t>
                      </a:r>
                    </a:p>
                    <a:p>
                      <a:pPr marL="0" marR="180340" algn="just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endParaRPr lang="fr-FR" sz="11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757699"/>
                  </a:ext>
                </a:extLst>
              </a:tr>
            </a:tbl>
          </a:graphicData>
        </a:graphic>
      </p:graphicFrame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BDF472-5C94-AB66-AE6D-27B854F604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049518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9271A-55EA-CE33-15BF-669D5E3BB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07E9C46-3901-80DB-A441-03B978022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 آخر من يقرأ؟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8809D1-43A1-9380-1D70-64363AF94BF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99BBF8-D47D-204C-C28C-8E9F229FA5D1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5742AD-5887-CAFD-0AC2-996E01B9DA5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6C3C1E-63B4-24FE-1BC3-FF9FE3D9CB2C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50BDE63-386D-383B-6A7E-2E901521A5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AE9D12-0AFD-7F44-82EE-E2B20A544A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10D429-2210-4A41-D186-FAEF059B7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DF215B8-8EE5-FEA2-6811-25BE135DDE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CD9C1B9-D6E9-0686-BD71-EC6FEC73B6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198122"/>
              </p:ext>
            </p:extLst>
          </p:nvPr>
        </p:nvGraphicFramePr>
        <p:xfrm>
          <a:off x="398400" y="2175149"/>
          <a:ext cx="8304434" cy="12279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121070">
                  <a:extLst>
                    <a:ext uri="{9D8B030D-6E8A-4147-A177-3AD203B41FA5}">
                      <a16:colId xmlns:a16="http://schemas.microsoft.com/office/drawing/2014/main" val="4247681151"/>
                    </a:ext>
                  </a:extLst>
                </a:gridCol>
                <a:gridCol w="2183364">
                  <a:extLst>
                    <a:ext uri="{9D8B030D-6E8A-4147-A177-3AD203B41FA5}">
                      <a16:colId xmlns:a16="http://schemas.microsoft.com/office/drawing/2014/main" val="3553522920"/>
                    </a:ext>
                  </a:extLst>
                </a:gridCol>
              </a:tblGrid>
              <a:tr h="1000248">
                <a:tc>
                  <a:txBody>
                    <a:bodyPr/>
                    <a:lstStyle/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16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حَقَّقَتْ حُلْمَها </a:t>
                      </a:r>
                      <a:r>
                        <a:rPr lang="ar-MA" sz="16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ٱلْمِهْنِيَّ</a:t>
                      </a:r>
                      <a:r>
                        <a:rPr lang="ar-MA" sz="16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، إِذْ أَصْبَحَتْ طَبيبَةً؛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16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أَنْشَأَتْ عِيادَةً خاصَّةً في مَسْقَطِ رَأْسِها مِنْ أَجْلِ تَقْديمِ خَدَماتِها </a:t>
                      </a:r>
                      <a:r>
                        <a:rPr lang="ar-MA" sz="16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ٱلطِّبِّيَّةِ</a:t>
                      </a:r>
                      <a:r>
                        <a:rPr lang="ar-MA" sz="16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لِسُكّانِ قَرْيَتِها؛</a:t>
                      </a:r>
                    </a:p>
                    <a:p>
                      <a:pPr marL="34290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r-MA" sz="16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قامَتْ بِتَأْسيسِ جَمْعِيَّةٍ مَحَلِّيَّةٍ خَيْرِيَّةٍ لِجَمْعِ </a:t>
                      </a:r>
                      <a:r>
                        <a:rPr lang="ar-MA" sz="16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ٱلتَّبَرُّعاتِ</a:t>
                      </a:r>
                      <a:r>
                        <a:rPr lang="ar-MA" sz="16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ar-MA" sz="16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وَٱلْمُساعَداتِ</a:t>
                      </a:r>
                      <a:r>
                        <a:rPr lang="ar-MA" sz="16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، وَتَقْديمِ مِنَحٍ دِراسِيَّةٍ لِفَتَياتِ قَرْيَتِها، مِنْ أَجْلِ مُتابَعَةِ دِراسَتِهِنَّ.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80340" algn="ctr" defTabSz="914400" rtl="1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544945" algn="r"/>
                        </a:tabLst>
                      </a:pPr>
                      <a:r>
                        <a:rPr lang="ar-MA" sz="32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إِنْجازاتُها وَأَعْمالُها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835881"/>
                  </a:ext>
                </a:extLst>
              </a:tr>
            </a:tbl>
          </a:graphicData>
        </a:graphic>
      </p:graphicFrame>
      <p:sp>
        <p:nvSpPr>
          <p:cNvPr id="7" name="Flèche : bas 6">
            <a:extLst>
              <a:ext uri="{FF2B5EF4-FFF2-40B4-BE49-F238E27FC236}">
                <a16:creationId xmlns:a16="http://schemas.microsoft.com/office/drawing/2014/main" id="{6D3F60F1-8C28-D7AC-7CAE-3C726A053828}"/>
              </a:ext>
            </a:extLst>
          </p:cNvPr>
          <p:cNvSpPr/>
          <p:nvPr/>
        </p:nvSpPr>
        <p:spPr>
          <a:xfrm>
            <a:off x="4517025" y="3641272"/>
            <a:ext cx="476249" cy="464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F9FCE0B-B8CC-B7EE-D2B6-C5510B0574C9}"/>
              </a:ext>
            </a:extLst>
          </p:cNvPr>
          <p:cNvSpPr txBox="1"/>
          <p:nvPr/>
        </p:nvSpPr>
        <p:spPr>
          <a:xfrm>
            <a:off x="471225" y="4105490"/>
            <a:ext cx="81681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00B050"/>
                </a:solidFill>
              </a:rPr>
              <a:t>اِسْتَطاعَتْ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أَمينَةُ تَحْقيقَ حُلْمِها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ٱلْمِهْنِيِّ،</a:t>
            </a:r>
            <a:r>
              <a:rPr lang="ar-MA" sz="2800" b="1" dirty="0" err="1">
                <a:solidFill>
                  <a:srgbClr val="00B050"/>
                </a:solidFill>
              </a:rPr>
              <a:t>إذ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أَصْبَحَتْ طَبيبَةً. </a:t>
            </a:r>
            <a:r>
              <a:rPr lang="ar-MA" sz="2800" b="1" dirty="0">
                <a:solidFill>
                  <a:srgbClr val="00B050"/>
                </a:solidFill>
              </a:rPr>
              <a:t>فَـقامَتْ بِإِنْشاءِ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عِيادَةً خاصَّةً في مَسْقَطِ رَأْسِها لِتَقْديمِ خَدَماتِها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ٱلطِّبِّيَّةِ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لِسُكّانِ قَرْيَتِها. </a:t>
            </a:r>
            <a:r>
              <a:rPr lang="ar-MA" sz="2800" b="1" dirty="0">
                <a:solidFill>
                  <a:srgbClr val="00B050"/>
                </a:solidFill>
              </a:rPr>
              <a:t>كَما تَمَكَّنَتْ مِنْ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تَأْسيسِ جَمْعِيَّةٍ مَحَلِّيَّةٍ خَيْرِيَّةٍ لِجَمْعِ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ٱلتَّبَرُّعاتِ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وَٱلْمُساعَداتِ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، وَتَقْديمِ مِنَحٍ دِراسِيَّةٍ لِفَتَياتِ قَرْيَتِها، مِنْ أَجْلِ مُتابَعَةَ دِراسَتِهِنَّ. </a:t>
            </a:r>
            <a:r>
              <a:rPr lang="ar-MA" sz="2800" b="1" dirty="0">
                <a:solidFill>
                  <a:srgbClr val="00B050"/>
                </a:solidFill>
              </a:rPr>
              <a:t>لِتُحَقِّقَ بِذَلِكَ،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أَثَرًا إِيجابِيًّا عَلَى مُجْتَمَعِها.</a:t>
            </a:r>
            <a:endParaRPr lang="fr-FR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393899-1FB2-0023-B173-D6C0F822CB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3978658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FE328-5935-CD7B-7E8E-2F2D93C35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641BC9D-BEA8-AC63-B066-35640D97B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 أكتب الفقرتين على شكل نص وأحرص على  انسجامه. . 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23D487-C640-2A97-4D1B-A885948A7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3929" y="768788"/>
            <a:ext cx="900000" cy="900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6EDA09-CCF8-E2E1-26CE-51FE5F3242A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1404C1-FC2F-BF3A-853C-AAF26C4AE0B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D9EF13-58ED-4896-7AF7-D6F05EEC7F8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0BE841-61AB-7D5A-4FCB-85C64860B54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B866322-8C41-4B45-BDB2-44EB45DA5B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43224F-15D9-CB33-7A47-24A1E4256B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063A82-9AD8-A27A-1371-14CEE06C2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E2AAF3-7797-C448-1409-480A2911F9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0366E3-EF36-66C8-5F31-97E8FE7D315B}"/>
              </a:ext>
            </a:extLst>
          </p:cNvPr>
          <p:cNvSpPr txBox="1"/>
          <p:nvPr/>
        </p:nvSpPr>
        <p:spPr>
          <a:xfrm>
            <a:off x="526581" y="2002907"/>
            <a:ext cx="7980888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9875" algn="just" rtl="1"/>
            <a:r>
              <a:rPr lang="ar-MA" sz="2400" b="1" dirty="0">
                <a:solidFill>
                  <a:srgbClr val="00B050"/>
                </a:solidFill>
              </a:rPr>
              <a:t>اِلْتَحَقَتْ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أَمينَةُ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بِٱلْمَدْرَسَةِ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ٱلِابْتِدائِيَّةِ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، </a:t>
            </a:r>
            <a:r>
              <a:rPr lang="ar-MA" sz="2400" b="1" dirty="0">
                <a:solidFill>
                  <a:srgbClr val="00B050"/>
                </a:solidFill>
              </a:rPr>
              <a:t>حَيْثُ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حَصَلَتْ عَلى شَهادَةِ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ٱلدُّرُوسِ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ٱلِابْتِدائِيَّةِ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ar-MA" sz="2400" b="1" dirty="0">
                <a:solidFill>
                  <a:srgbClr val="00B050"/>
                </a:solidFill>
              </a:rPr>
              <a:t>ثُمَّ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ٱنْتَقَلَتْ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إِلى ٱلْمَدينَةِ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ٱلْمُجاوِرَةِ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لِمُتابَعَةِ دِراسَتِها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ٱلثّانَوِيَّةِ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، </a:t>
            </a:r>
            <a:r>
              <a:rPr lang="ar-MA" sz="2400" b="1" dirty="0">
                <a:solidFill>
                  <a:srgbClr val="00B050"/>
                </a:solidFill>
              </a:rPr>
              <a:t>وَذلِكَ بَعْدَ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أَنْ تَمَكَّنَتْ والِدَتُها بِفَضْلِ إِصْرارِها مِنْ إِقْناعِ أَفْرادِ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ٱلْعائِلَةِ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بِحَقِّ ٱبْنَتِها في مُواصَلَةِ دِراسَتِها. </a:t>
            </a:r>
            <a:r>
              <a:rPr lang="ar-MA" sz="2400" b="1" dirty="0">
                <a:solidFill>
                  <a:srgbClr val="00B050"/>
                </a:solidFill>
              </a:rPr>
              <a:t>وَما أِنْ أَتْمَّتْ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دِراسَتَها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ٱلثّانَوِيَّةَ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بِتَفَوُّقٍ، </a:t>
            </a:r>
            <a:r>
              <a:rPr lang="ar-MA" sz="2400" b="1" dirty="0">
                <a:solidFill>
                  <a:srgbClr val="00B050"/>
                </a:solidFill>
              </a:rPr>
              <a:t>حَتّى ولَجَتْ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كُلِّيَّةَ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ٱلطِّبِّ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،</a:t>
            </a:r>
            <a:r>
              <a:rPr lang="ar-MA" sz="2400" b="1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لِتَتَمَكَّنَ بِفَضْلِ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ٱجْتِهادِها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وَمُثابَرَتِها، مِنَ  ٱلْحُصُولِ عَلى شَهادَةٍ تَسْمَحُ لها بِمُمارَسَةِ مِهْنَةِ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ٱلطِّبِّ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just" rtl="1"/>
            <a:endParaRPr lang="ar-MA" sz="1100" b="1" dirty="0">
              <a:solidFill>
                <a:srgbClr val="00B050"/>
              </a:solidFill>
            </a:endParaRPr>
          </a:p>
          <a:p>
            <a:pPr indent="354013" algn="just" rtl="1"/>
            <a:r>
              <a:rPr lang="ar-MA" sz="2400" b="1" dirty="0">
                <a:solidFill>
                  <a:srgbClr val="00B050"/>
                </a:solidFill>
              </a:rPr>
              <a:t>اِسْتَطاعَتْ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أَمينَةُ، </a:t>
            </a:r>
            <a:r>
              <a:rPr lang="ar-MA" sz="2400" b="1" dirty="0">
                <a:solidFill>
                  <a:srgbClr val="00B050"/>
                </a:solidFill>
              </a:rPr>
              <a:t>بِفَضْلِ مَسارِها </a:t>
            </a:r>
            <a:r>
              <a:rPr lang="ar-MA" sz="2400" b="1" dirty="0" err="1">
                <a:solidFill>
                  <a:srgbClr val="00B050"/>
                </a:solidFill>
              </a:rPr>
              <a:t>ٱلدِّراسِيِّ</a:t>
            </a:r>
            <a:r>
              <a:rPr lang="ar-MA" sz="2400" b="1" dirty="0">
                <a:solidFill>
                  <a:srgbClr val="00B050"/>
                </a:solidFill>
              </a:rPr>
              <a:t> </a:t>
            </a:r>
            <a:r>
              <a:rPr lang="ar-MA" sz="2400" b="1" dirty="0" err="1">
                <a:solidFill>
                  <a:srgbClr val="00B050"/>
                </a:solidFill>
              </a:rPr>
              <a:t>ٱلْمُتَمَيِّزِ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، تَحْقيقَ حُلْمِها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ٱلْمِهْنِيِّ،</a:t>
            </a:r>
            <a:r>
              <a:rPr lang="ar-MA" sz="2400" b="1" dirty="0" err="1">
                <a:solidFill>
                  <a:srgbClr val="00B050"/>
                </a:solidFill>
              </a:rPr>
              <a:t>إِذْ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أَصْبَحَتْ طَبيبَةً. </a:t>
            </a:r>
            <a:r>
              <a:rPr lang="ar-MA" sz="2400" b="1" dirty="0">
                <a:solidFill>
                  <a:srgbClr val="00B050"/>
                </a:solidFill>
              </a:rPr>
              <a:t>فَـقامَتْ بِإِنْشاءِ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عِيادَةً خاصَّةً في مَسْقَطِ رَأْسِها لِتَقْديمِ خَدَماتِها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ٱلطِّبِّيَّةِ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لِسُكّانِ قَرْيَتِها. </a:t>
            </a:r>
            <a:r>
              <a:rPr lang="ar-MA" sz="2400" b="1" dirty="0">
                <a:solidFill>
                  <a:srgbClr val="00B050"/>
                </a:solidFill>
              </a:rPr>
              <a:t>كَما تَمَكَّنَتْ مِنْ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تَأْسيسِ جَمْعِيَّةٍ مَحَلِّيَّةٍ خَيْرِيَّةٍ لِجَمْعِ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ٱلتَّبَرُّعاتِ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وَٱلْمُساعَداتِ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، وَتَقْديمِ مِنَحٍ دِراسِيَّةٍ لِفَتَياتِ قَرْيَتِها، مِنْ أَجْلِ مُتابَعَةَ دِراسَتِهِنَّ. </a:t>
            </a:r>
            <a:r>
              <a:rPr lang="ar-MA" sz="2400" b="1" dirty="0">
                <a:solidFill>
                  <a:srgbClr val="00B050"/>
                </a:solidFill>
              </a:rPr>
              <a:t>لِتُحَقِّقَ بِذَلِكَ،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أَثَرًا إِيجابِيًّا عَلَى مُجْتَمَعِها.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26430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1BFC0-01FC-C71A-3F79-9709DA9B2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EF9EB97-7D0A-AA92-97BB-AF3B36AE8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6A9A05-4838-F313-2BE3-45802422ACB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5F5A4D-D905-E62E-E81E-803546D987F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B8E0A3-EDB1-F1D1-1D2F-06F6E5B80DA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0CA461-CC83-7408-EEC9-D3348EEFBAEC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D1E37F-0FE0-5B73-CFD9-E8AD673338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4F9D4B-2BE6-32A0-8F95-6AEEB3ECF4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1D5E05-B78F-88B8-DBDF-D6155DD5E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D82F0C-41FA-6C97-4144-F7FA285C0F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FC56DB-3FDC-AAD3-6027-901FE7C53B95}"/>
              </a:ext>
            </a:extLst>
          </p:cNvPr>
          <p:cNvSpPr txBox="1"/>
          <p:nvPr/>
        </p:nvSpPr>
        <p:spPr>
          <a:xfrm>
            <a:off x="526581" y="2002907"/>
            <a:ext cx="7980888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9875" algn="just" rtl="1"/>
            <a:r>
              <a:rPr lang="ar-MA" sz="2400" b="1" dirty="0">
                <a:solidFill>
                  <a:srgbClr val="00B050"/>
                </a:solidFill>
              </a:rPr>
              <a:t>اِلْتَحَقَتْ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أَمينَةُ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بِٱلْمَدْرَسَةِ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ٱلِابْتِدائِيَّةِ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، </a:t>
            </a:r>
            <a:r>
              <a:rPr lang="ar-MA" sz="2400" b="1" dirty="0">
                <a:solidFill>
                  <a:srgbClr val="00B050"/>
                </a:solidFill>
              </a:rPr>
              <a:t>حَيْثُ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حَصَلَتْ عَلى شَهادَةِ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ٱلدُّرُوسِ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ٱلِابْتِدائِيَّةِ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ar-MA" sz="2400" b="1" dirty="0">
                <a:solidFill>
                  <a:srgbClr val="00B050"/>
                </a:solidFill>
              </a:rPr>
              <a:t>ثُمَّ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ٱنْتَقَلَتْ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إِلى ٱلْمَدينَةِ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ٱلْمُجاوِرَةِ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لِمُتابَعَةِ دِراسَتِها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ٱلثّانَوِيَّةِ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، </a:t>
            </a:r>
            <a:r>
              <a:rPr lang="ar-MA" sz="2400" b="1" dirty="0">
                <a:solidFill>
                  <a:srgbClr val="00B050"/>
                </a:solidFill>
              </a:rPr>
              <a:t>وَذلِكَ بَعْدَ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أَنْ تَمَكَّنَتْ والِدَتُها بِفَضْلِ إِصْرارِها مِنْ إِقْناعِ أَفْرادِ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ٱلْعائِلَةِ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بِحَقِّ ٱبْنَتِها في مُواصَلَةِ دِراسَتِها. </a:t>
            </a:r>
            <a:r>
              <a:rPr lang="ar-MA" sz="2400" b="1" dirty="0">
                <a:solidFill>
                  <a:srgbClr val="00B050"/>
                </a:solidFill>
              </a:rPr>
              <a:t>وَما أِنْ أَتْمَّتْ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دِراسَتَها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ٱلثّانَوِيَّةَ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بِتَفَوُّقٍ، </a:t>
            </a:r>
            <a:r>
              <a:rPr lang="ar-MA" sz="2400" b="1" dirty="0">
                <a:solidFill>
                  <a:srgbClr val="00B050"/>
                </a:solidFill>
              </a:rPr>
              <a:t>حَتّى ولَجَتْ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كُلِّيَّةَ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ٱلطِّبِّ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،</a:t>
            </a:r>
            <a:r>
              <a:rPr lang="ar-MA" sz="2400" b="1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لِتَتَمَكَّنَ بِفَضْلِ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ٱجْتِهادِها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وَمُثابَرَتِها، مِنَ  ٱلْحُصُولِ عَلى شَهادَةٍ تَسْمَحُ لها بِمُمارَسَةِ مِهْنَةِ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ٱلطِّبِّ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just" rtl="1"/>
            <a:endParaRPr lang="ar-MA" sz="1100" b="1" dirty="0">
              <a:solidFill>
                <a:srgbClr val="00B050"/>
              </a:solidFill>
            </a:endParaRPr>
          </a:p>
          <a:p>
            <a:pPr indent="354013" algn="just" rtl="1"/>
            <a:r>
              <a:rPr lang="ar-MA" sz="2400" b="1" dirty="0">
                <a:solidFill>
                  <a:srgbClr val="00B050"/>
                </a:solidFill>
              </a:rPr>
              <a:t>اِسْتَطاعَتْ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أَمينَةُ، </a:t>
            </a:r>
            <a:r>
              <a:rPr lang="ar-MA" sz="2400" b="1" dirty="0">
                <a:solidFill>
                  <a:srgbClr val="00B050"/>
                </a:solidFill>
              </a:rPr>
              <a:t>بِفَضْلِ مَسارِها </a:t>
            </a:r>
            <a:r>
              <a:rPr lang="ar-MA" sz="2400" b="1" dirty="0" err="1">
                <a:solidFill>
                  <a:srgbClr val="00B050"/>
                </a:solidFill>
              </a:rPr>
              <a:t>ٱلدِّراسِيِّ</a:t>
            </a:r>
            <a:r>
              <a:rPr lang="ar-MA" sz="2400" b="1" dirty="0">
                <a:solidFill>
                  <a:srgbClr val="00B050"/>
                </a:solidFill>
              </a:rPr>
              <a:t> </a:t>
            </a:r>
            <a:r>
              <a:rPr lang="ar-MA" sz="2400" b="1" dirty="0" err="1">
                <a:solidFill>
                  <a:srgbClr val="00B050"/>
                </a:solidFill>
              </a:rPr>
              <a:t>ٱلْمُتَمَيِّزِ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، تَحْقيقَ حُلْمِها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ٱلْمِهْنِيِّ،</a:t>
            </a:r>
            <a:r>
              <a:rPr lang="ar-MA" sz="2400" b="1" dirty="0" err="1">
                <a:solidFill>
                  <a:srgbClr val="00B050"/>
                </a:solidFill>
              </a:rPr>
              <a:t>إِذْ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أَصْبَحَتْ طَبيبَةً. </a:t>
            </a:r>
            <a:r>
              <a:rPr lang="ar-MA" sz="2400" b="1" dirty="0">
                <a:solidFill>
                  <a:srgbClr val="00B050"/>
                </a:solidFill>
              </a:rPr>
              <a:t>فَـقامَتْ بِإِنْشاءِ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عِيادَةً خاصَّةً في مَسْقَطِ رَأْسِها لِتَقْديمِ خَدَماتِها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ٱلطِّبِّيَّةِ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لِسُكّانِ قَرْيَتِها. </a:t>
            </a:r>
            <a:r>
              <a:rPr lang="ar-MA" sz="2400" b="1" dirty="0">
                <a:solidFill>
                  <a:srgbClr val="00B050"/>
                </a:solidFill>
              </a:rPr>
              <a:t>كَما تَمَكَّنَتْ مِنْ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تَأْسيسِ جَمْعِيَّةٍ مَحَلِّيَّةٍ خَيْرِيَّةٍ لِجَمْعِ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ٱلتَّبَرُّعاتِ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400" b="1" dirty="0" err="1">
                <a:solidFill>
                  <a:schemeClr val="accent1">
                    <a:lumMod val="50000"/>
                  </a:schemeClr>
                </a:solidFill>
              </a:rPr>
              <a:t>وَٱلْمُساعَداتِ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، وَتَقْديمِ مِنَحٍ دِراسِيَّةٍ لِفَتَياتِ قَرْيَتِها، مِنْ أَجْلِ مُتابَعَةَ دِراسَتِهِنَّ. </a:t>
            </a:r>
            <a:r>
              <a:rPr lang="ar-MA" sz="2400" b="1" dirty="0">
                <a:solidFill>
                  <a:srgbClr val="00B050"/>
                </a:solidFill>
              </a:rPr>
              <a:t>لِتُحَقِّقَ بِذَلِكَ، </a:t>
            </a:r>
            <a:r>
              <a:rPr lang="ar-MA" sz="2400" b="1" dirty="0">
                <a:solidFill>
                  <a:schemeClr val="accent1">
                    <a:lumMod val="50000"/>
                  </a:schemeClr>
                </a:solidFill>
              </a:rPr>
              <a:t>أَثَرًا إِيجابِيًّا عَلَى مُجْتَمَعِها.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690E75-3BE2-1DBE-A599-A3AEDBB6CA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1986848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0DD4A-783A-6239-322A-8EFA6E532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28DE2AA-CC1F-8A2B-E547-23EEF73E3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710119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 كراساتكم الصفحة – 30-. أنجزوا بشكل ثنائي  نشاط " أتدرب مع زملائي".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19DB9C-570B-65AC-154A-0ABC10313CF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96037C-69EC-FFB7-6BE9-E432BA17308A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3AC086-BF31-3D86-B2B1-B5452E754D1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AF4B1A-9BE9-7A86-87A4-4B820FEBED23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6A0257-7689-3A51-58B5-9739DB7F30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E0D1BF-6C04-ABDC-399C-E50B89003C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23F206-BF9E-AD1B-5220-6199246486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CDCDD03-AD1D-2AF3-1CFC-37080F6821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AEAF1E-0A01-E974-0A42-0A41EF1949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236" y="1724838"/>
            <a:ext cx="7911624" cy="15009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B74CC1-0F8F-5EFC-D97B-6F926A4ACF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306" y="3428999"/>
            <a:ext cx="8539387" cy="3219897"/>
          </a:xfrm>
          <a:prstGeom prst="rect">
            <a:avLst/>
          </a:prstGeom>
          <a:solidFill>
            <a:srgbClr val="C00000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FF78E0C-B8BA-8F8C-9F21-7A1C0AF800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4834932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0E128-A7A3-54DB-0970-E52C26154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412C651-468E-B0AF-0850-8BF2F4B9F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7101196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الإنتاج الذي أعده هو وزميله؟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73F20C-1B8A-1977-2EB6-606D49ED9CE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6D2C82-45FF-D906-D3A9-A40ADE5E9829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233E66-638F-7418-7645-9D274E9B81C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49FBF0-D949-CF4D-C34B-CE0833620077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7F34B6-170A-6E28-BFDF-83F75671C9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62B81CD-5CEF-7867-E4CB-CEC3A16E37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7C874A-61D0-9F6D-4B4A-3787A305F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BFC793-F414-36EF-0588-F977668A47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695CB3-D617-A8C7-52F0-7D30CBAD2B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236" y="1724838"/>
            <a:ext cx="7911624" cy="15009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7D4963-FE8B-0A31-BFB8-222720BC90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306" y="3428999"/>
            <a:ext cx="8539387" cy="3219897"/>
          </a:xfrm>
          <a:prstGeom prst="rect">
            <a:avLst/>
          </a:prstGeom>
          <a:solidFill>
            <a:srgbClr val="C00000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17" name="Espace réservé pour une image  16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80FF821D-3540-A0B2-12E9-9724F4A8F5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6364808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898E8-C004-B3A4-901D-CF2D9E1F6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FB9932-5518-0EBE-8049-82AB45AF6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نص  أخر.  من يقرأ؟ 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66120D-B67E-D51B-01E6-26E0F68CC2F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EA6FF0-7C93-8DCB-25BA-3DCA2A1AC57C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9B6E58-1589-4B87-D1DB-4ABB585663A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E022F2-8223-64B7-FD39-5466869287DA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CA92B89-5D1A-40D1-7E5C-AF13A8EE20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A0B7D9-7510-4C1D-0ABE-F403892B11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628388-B562-FB6D-80A1-AE6D11078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B95040-401F-9DF9-4F5E-DD6560EAC7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F84695-0446-C1C4-298F-1B7C222EB64A}"/>
              </a:ext>
            </a:extLst>
          </p:cNvPr>
          <p:cNvSpPr txBox="1"/>
          <p:nvPr/>
        </p:nvSpPr>
        <p:spPr>
          <a:xfrm>
            <a:off x="665271" y="1840368"/>
            <a:ext cx="770350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2800" b="1" dirty="0">
                <a:solidFill>
                  <a:srgbClr val="00B050"/>
                </a:solidFill>
              </a:rPr>
              <a:t>دَرَسَتِ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ٱلْعالِمَةُ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كَوْثَرُ حَفيظي بِثانَوِيَّةِ مُولاي يُوسُفَ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ٱلشَّهيرَةِ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في مَدينَةِ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ٱلرِّباطِ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، </a:t>
            </a:r>
            <a:r>
              <a:rPr lang="ar-MA" sz="2800" b="1" dirty="0">
                <a:solidFill>
                  <a:srgbClr val="00B050"/>
                </a:solidFill>
              </a:rPr>
              <a:t>حَيْثُ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حَصَلَتْ عَلى شَهادَةِ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ٱلْبَكالورْيا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ar-MA" sz="2800" b="1" dirty="0">
                <a:solidFill>
                  <a:srgbClr val="00B050"/>
                </a:solidFill>
              </a:rPr>
              <a:t>ثُمَّ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800" b="1" dirty="0">
                <a:solidFill>
                  <a:srgbClr val="00B050"/>
                </a:solidFill>
              </a:rPr>
              <a:t>اِلْتَحَقَتْ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بِجامِعَةِ مُحَمَّدٍ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ٱلخامِسِ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بِٱلْمَدينَةِ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نَفْسِها. </a:t>
            </a:r>
            <a:r>
              <a:rPr lang="ar-MA" sz="2800" b="1" dirty="0">
                <a:solidFill>
                  <a:srgbClr val="00B050"/>
                </a:solidFill>
              </a:rPr>
              <a:t>وَبَعْدَ ذَلِكَ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، حَزَمَتِ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ٱمْتِعَتَها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وَسافَرَتْ لمتابعة الدراسة بِجامِعاتٍ خارِجَ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ٱلْمَغْرِبِ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just" rtl="1"/>
            <a:endParaRPr lang="ar-MA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indent="447675" algn="just" rtl="1"/>
            <a:r>
              <a:rPr lang="ar-MA" sz="2800" b="1" dirty="0">
                <a:solidFill>
                  <a:srgbClr val="00B050"/>
                </a:solidFill>
              </a:rPr>
              <a:t>اِسْتَطاعَتْ </a:t>
            </a:r>
            <a:r>
              <a:rPr lang="ar-MA" sz="2800" b="1" dirty="0" err="1">
                <a:solidFill>
                  <a:srgbClr val="00B050"/>
                </a:solidFill>
              </a:rPr>
              <a:t>ٱلْعالِمَةُ</a:t>
            </a:r>
            <a:r>
              <a:rPr lang="ar-MA" sz="2800" b="1" dirty="0">
                <a:solidFill>
                  <a:srgbClr val="00B050"/>
                </a:solidFill>
              </a:rPr>
              <a:t>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، بِفَضْلِ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كَفائَتِها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وَاجْتِهادِها، بَلُوغَ أَعْلَى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ٱلْمَراتِبِ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في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ٱلْبَحْثِ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ٱلْعِلْمِيِّ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في أَمْريكا. </a:t>
            </a:r>
            <a:r>
              <a:rPr lang="ar-MA" sz="2800" b="1" dirty="0">
                <a:solidFill>
                  <a:srgbClr val="00B050"/>
                </a:solidFill>
              </a:rPr>
              <a:t>كَما تَمَكَّنَتْ مِنْ 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تَحْقيقِ شُهْرَةٍ عالَمِيَّةٍ، إِذْ تَصَدَّرَ ٱسْمُها أَعْمِدَةَ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ٱلصُّحُفِ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ٱلْعالَمِيَّةِ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ar-MA" sz="2800" b="1" dirty="0">
                <a:solidFill>
                  <a:srgbClr val="00B050"/>
                </a:solidFill>
              </a:rPr>
              <a:t>وَبِفَضْلِ هذا </a:t>
            </a:r>
            <a:r>
              <a:rPr lang="ar-MA" sz="2800" b="1" dirty="0" err="1">
                <a:solidFill>
                  <a:srgbClr val="00B050"/>
                </a:solidFill>
              </a:rPr>
              <a:t>ٱلتَّفَوُّقِ</a:t>
            </a:r>
            <a:r>
              <a:rPr lang="ar-MA" sz="2800" b="1" dirty="0">
                <a:solidFill>
                  <a:srgbClr val="00B050"/>
                </a:solidFill>
              </a:rPr>
              <a:t> </a:t>
            </a:r>
            <a:r>
              <a:rPr lang="ar-MA" sz="2800" b="1" dirty="0" err="1">
                <a:solidFill>
                  <a:srgbClr val="00B050"/>
                </a:solidFill>
              </a:rPr>
              <a:t>ٱلْعِلْمِيِّ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،حَصَلَتْ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 كَوْثَرُ حفيظي  عَلى أَحَدِ أَعْلى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ٱلْمَناصِبِ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في عالَمِ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ٱلْفيزْياءِ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، </a:t>
            </a:r>
            <a:r>
              <a:rPr lang="ar-MA" sz="2800" b="1" dirty="0">
                <a:solidFill>
                  <a:srgbClr val="00B050"/>
                </a:solidFill>
              </a:rPr>
              <a:t>إِذ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ْ تَمَّ تَعْيينُها كَمُديرَةٍ لِقِسْمِ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ٱلْفيزْياءِ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في واحِدٍ مِنْ أَكْبَرِ مُخْتَبَراتِ </a:t>
            </a:r>
            <a:r>
              <a:rPr lang="ar-MA" sz="2800" b="1" dirty="0" err="1">
                <a:solidFill>
                  <a:schemeClr val="accent1">
                    <a:lumMod val="50000"/>
                  </a:schemeClr>
                </a:solidFill>
              </a:rPr>
              <a:t>ٱلْعُلُومِ</a:t>
            </a:r>
            <a:r>
              <a:rPr lang="ar-MA" sz="2800" b="1" dirty="0">
                <a:solidFill>
                  <a:schemeClr val="accent1">
                    <a:lumMod val="50000"/>
                  </a:schemeClr>
                </a:solidFill>
              </a:rPr>
              <a:t> في ٱلْعالَمِ، وَهُوَ مُخْتَبَرُ "أَرْجُونْ" بِأَمْريكا.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B9A4BD-8A9C-FC83-B303-F26680F71E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4313586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A69C0-024B-9D81-181B-7D17F9D9B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EE7A3F5-9E00-8E3A-A050-B77D92B3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العناصر التي أضفناها إلى بطاقة المعلومات الشخصية؟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B06494-4FF1-93A4-1998-2A6DF55D681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94BB13-BB9A-76A0-6648-3A16B0EFDB20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D3C33A-805A-82E2-BD5D-F924E81233E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2840E4-109F-0A70-E500-C6DC199246CF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FE638C-324F-654F-336F-C3B7FF96BC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D840D0-72C1-FA07-28CF-0383788396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FBDBCA-D83C-8664-6E67-05D39F1D27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D7634E-C6C9-1AC2-FFF9-FFB75EF3B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4E50A4-84A2-C426-1CC8-224B4FD029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8E41011-FB27-7BFB-EF1E-446BEF92ED0E}"/>
              </a:ext>
            </a:extLst>
          </p:cNvPr>
          <p:cNvSpPr txBox="1"/>
          <p:nvPr/>
        </p:nvSpPr>
        <p:spPr>
          <a:xfrm>
            <a:off x="1299227" y="2763520"/>
            <a:ext cx="6625022" cy="1940957"/>
          </a:xfrm>
          <a:prstGeom prst="round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ٱلْعَناصِرُ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أَضَفْناها إِلى بِطاقَةِ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ٱلْمَعْلوماتِ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ٱلشَّخْصِيَّةِ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321917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25BBA-8057-2E16-FE09-06C816714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705F0E8-EE5A-856C-8894-39029EF71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نشاط "أنجز بمفردي "" على كراستكم الصفحة – 31- استعدادا للحصة الموالية.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1126F4-488A-400A-7530-24CA375020C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80B9A6-F23D-69A6-7639-4150A24F277F}"/>
              </a:ext>
            </a:extLst>
          </p:cNvPr>
          <p:cNvSpPr>
            <a:spLocks/>
          </p:cNvSpPr>
          <p:nvPr/>
        </p:nvSpPr>
        <p:spPr>
          <a:xfrm>
            <a:off x="2701507" y="1367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BE5D28-801E-A9E6-668B-4F4DAF9278E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BDC10D-E829-EFB3-75DB-7F96C63AB2B9}"/>
              </a:ext>
            </a:extLst>
          </p:cNvPr>
          <p:cNvSpPr>
            <a:spLocks/>
          </p:cNvSpPr>
          <p:nvPr/>
        </p:nvSpPr>
        <p:spPr>
          <a:xfrm>
            <a:off x="1017426" y="1222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B117189-BF8A-1AE7-5D80-D7AC4C8395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B2F1A4-9E60-2D19-B41E-B0B9CFA2F2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7789" y="1222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94F04D-2C3E-3EFD-EFC2-87AEA50D38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1889" y="12221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4850BD-2377-AACD-87C8-35B57A2B24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44" y="12220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22C291A6-7D01-A883-133E-88899D5D093E}"/>
              </a:ext>
            </a:extLst>
          </p:cNvPr>
          <p:cNvSpPr/>
          <p:nvPr/>
        </p:nvSpPr>
        <p:spPr>
          <a:xfrm>
            <a:off x="7236537" y="1830989"/>
            <a:ext cx="529904" cy="16967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6E849F-FFA7-3C88-01BB-159F84A019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3432" y="1584000"/>
            <a:ext cx="5572945" cy="4710919"/>
          </a:xfrm>
          <a:prstGeom prst="rect">
            <a:avLst/>
          </a:prstGeom>
        </p:spPr>
      </p:pic>
      <p:pic>
        <p:nvPicPr>
          <p:cNvPr id="17" name="Espace réservé pour une image  16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F028A259-69FE-83E8-A84A-1BFDBAB89D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262928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A2F02D-FF01-2770-0F66-D6E983F4734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29F009-733A-DA49-D22C-03EF43E22800}"/>
              </a:ext>
            </a:extLst>
          </p:cNvPr>
          <p:cNvSpPr>
            <a:spLocks/>
          </p:cNvSpPr>
          <p:nvPr/>
        </p:nvSpPr>
        <p:spPr>
          <a:xfrm>
            <a:off x="252496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BEE0FD-EF6E-50FB-8381-0437D67A31A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2F1A68-DABB-C005-BB51-C31346D8C220}"/>
              </a:ext>
            </a:extLst>
          </p:cNvPr>
          <p:cNvSpPr>
            <a:spLocks/>
          </p:cNvSpPr>
          <p:nvPr/>
        </p:nvSpPr>
        <p:spPr>
          <a:xfrm>
            <a:off x="98673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C33D01B-56F6-5424-E152-5A85916DD2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80CDA38-2B88-88B0-D191-32E8FBAB15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36BC4EB-3696-8976-9362-1295BCD39F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1644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0EF359-507B-838F-C6A6-90FBB64BB7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376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1CE428A4-1B90-5B6F-4BC7-45B4B41238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27298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5E8D-388F-E08B-2573-E9EB308A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2F74FA7-08F4-0A55-AE28-039C1CF1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A2F02D-FF01-2770-0F66-D6E983F4734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29F009-733A-DA49-D22C-03EF43E22800}"/>
              </a:ext>
            </a:extLst>
          </p:cNvPr>
          <p:cNvSpPr>
            <a:spLocks/>
          </p:cNvSpPr>
          <p:nvPr/>
        </p:nvSpPr>
        <p:spPr>
          <a:xfrm>
            <a:off x="252496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 ح4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BEE0FD-EF6E-50FB-8381-0437D67A31A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إنتاج كتابي ح3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2F1A68-DABB-C005-BB51-C31346D8C220}"/>
              </a:ext>
            </a:extLst>
          </p:cNvPr>
          <p:cNvSpPr>
            <a:spLocks/>
          </p:cNvSpPr>
          <p:nvPr/>
        </p:nvSpPr>
        <p:spPr>
          <a:xfrm>
            <a:off x="98673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إختام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C33D01B-56F6-5424-E152-5A85916DD2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80CDA38-2B88-88B0-D191-32E8FBAB15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36BC4EB-3696-8976-9362-1295BCD39F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1644" y="13177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60EF359-507B-838F-C6A6-90FBB64BB7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376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C9DEE7-C721-143A-CE75-F2C5F21692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AD5F123B-88F9-5004-FBF6-40E43B6980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68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17805</TotalTime>
  <Words>3292</Words>
  <Application>Microsoft Office PowerPoint</Application>
  <PresentationFormat>Affichage à l'écran (4:3)</PresentationFormat>
  <Paragraphs>483</Paragraphs>
  <Slides>55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55</vt:i4>
      </vt:variant>
    </vt:vector>
  </HeadingPairs>
  <TitlesOfParts>
    <vt:vector size="80" baseType="lpstr">
      <vt:lpstr>Aptos</vt:lpstr>
      <vt:lpstr>Aptos Display</vt:lpstr>
      <vt:lpstr>Arial</vt:lpstr>
      <vt:lpstr>Calibri</vt:lpstr>
      <vt:lpstr>Dosis ExtraBold</vt:lpstr>
      <vt:lpstr>Microsoft Uighur</vt:lpstr>
      <vt:lpstr>Wingdings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حاولوا الالتزام  بهذين السلوكين. سنحدد في نهاية الحصة  الفائز بجمة السلوك. </vt:lpstr>
      <vt:lpstr>ضعوا  الكراسة والدفتر  واللوحة  في القمطر</vt:lpstr>
      <vt:lpstr>نتذكر جماعة ضوابط القراءة بطلاقة. من يقرأ؟ </vt:lpstr>
      <vt:lpstr>سأقرأ . ركزوا معي.  سأعين من يقرأ بعدي. </vt:lpstr>
      <vt:lpstr>من يقرأ مثلي بدون أخطاء . الفائز في هذه الحصة من ارتكب أقل عددا من الأخطاء. </vt:lpstr>
      <vt:lpstr>الفائز في هذه الحصة هو ........................................................................... </vt:lpstr>
      <vt:lpstr>بعد قراءتكم للنص، من يجيب عن السؤال التالي؟</vt:lpstr>
      <vt:lpstr>Présentation PowerPoint</vt:lpstr>
      <vt:lpstr>ستواصلون  استعمال بطاقة المعلومات لجمع معلومات عن شخص  من أجل التعريف به. </vt:lpstr>
      <vt:lpstr> في البداية، من يذكرنا بعناصر بطاقة المعلومات الشخصية التي تعلمتموها في الأسبوع الماضي . </vt:lpstr>
      <vt:lpstr>نتذكر  جماعة. من يقرأ عناصر البطاقة التالية؟ </vt:lpstr>
      <vt:lpstr>لنتذكر   بطاقة المعلومات الشخصية الخاصة بالفتاة " أمينة . من يقرؤها؟ </vt:lpstr>
      <vt:lpstr>انتبهوا معي، سأواصل  التعريف بالفتاة  "أمينة" بالبحث عن معلومات إضافية. </vt:lpstr>
      <vt:lpstr>أضيف إلى الشبكة عنصرين آخرين: مسارها الدراسي و الإنجازات التي حققتها.</vt:lpstr>
      <vt:lpstr>أبدأ بالمسار الدراسي، أبحث عن معطيات عنه  نص" حلم الطفولة".</vt:lpstr>
      <vt:lpstr>ثانيا، أدون المعطيات التي قمت باستخراجها من النص في بطاقة المعلومات..</vt:lpstr>
      <vt:lpstr>أمر إلى عنصر "إنجازاتها وأعمالها"،  أبحث عن معطيات عنه  في نص" حلم الطفولة".</vt:lpstr>
      <vt:lpstr>ثانيا، أدون المعطيات التي قمت باستخراجها من النص في بطاقة المعلومات .</vt:lpstr>
      <vt:lpstr>من يعيد قراءة المعلومات الجديدة التي  قمنا بجمعها حول الفتاة أمينة. </vt:lpstr>
      <vt:lpstr>من يذكرنا بالعناصر التي أضفناها لبطاقة المعلومات  الشخصية؟</vt:lpstr>
      <vt:lpstr>خذوا  كراساتكم الصفحة – 29-. أنجزوا بشكل ثنائي  نشاط " أتدرب  مع زملائي".</vt:lpstr>
      <vt:lpstr>نصحح جماعة. من  يقرأ المعلومات التي سجلها هو وزميله على البطاقة؟ ." </vt:lpstr>
      <vt:lpstr>من يقرأ المعلومات الخاصة بالعالمة " كوثر حفيظي". </vt:lpstr>
      <vt:lpstr>صححوا على كراستكم. </vt:lpstr>
      <vt:lpstr>على الصفحة نفسها. أنجزوا بشكل فردي  نشاط " أنجز  بمفردي".  من يقرأ النشاط؟ " </vt:lpstr>
      <vt:lpstr>من يقرأ  بطاقة معلوماته الشخصية ؟  </vt:lpstr>
      <vt:lpstr>سنلعب لعبة . سأقدم لكم   بطاقات عليها مهن. (  بطاقات مختلفة)</vt:lpstr>
      <vt:lpstr>من يختار بطاقة وتقديمها باستعمال التمثيل والحركات دون التلفظ بها. </vt:lpstr>
      <vt:lpstr>Présentation PowerPoint</vt:lpstr>
      <vt:lpstr>في هذه الحصة ستحولون  المعلومات  الجديدة  في بطاقة معلومات شخصية  إلى نص. </vt:lpstr>
      <vt:lpstr>من يعيد قراءة المعلومات الجديدة التي قمنا بجمعها حول الفتاة أمينة ؟</vt:lpstr>
      <vt:lpstr>الآن.  انتبهوا معي كيف سأحول المعلومات الجديدة إلى   فقرات للتعريف بالفتاة  " أمينة"؟</vt:lpstr>
      <vt:lpstr>أعيد قراءة معطيات  عنصر  المسار الدراسي.</vt:lpstr>
      <vt:lpstr>أقوم بتحويل المعطيات  إلى فقرة باستعمال أساليب مناسبة.</vt:lpstr>
      <vt:lpstr>الآن.  دوركم. من يقوم تحويل المعلومات الخاصة بالعنصر الثاني إلى فقرة. </vt:lpstr>
      <vt:lpstr>هذا مقترح  آخر من يقرأ؟ </vt:lpstr>
      <vt:lpstr>الآن،  أكتب الفقرتين على شكل نص وأحرص على  انسجامه. . </vt:lpstr>
      <vt:lpstr>من يقرأ؟</vt:lpstr>
      <vt:lpstr>خذوا  كراساتكم الصفحة – 30-. أنجزوا بشكل ثنائي  نشاط " أتدرب مع زملائي".</vt:lpstr>
      <vt:lpstr>نصحح جماعة. من يقرأ الإنتاج الذي أعده هو وزميله؟</vt:lpstr>
      <vt:lpstr>هذا نص  أخر.  من يقرأ؟ . </vt:lpstr>
      <vt:lpstr>اختتام الحصة</vt:lpstr>
      <vt:lpstr>من يذكرنا العناصر التي أضفناها إلى بطاقة المعلومات الشخصية؟ </vt:lpstr>
      <vt:lpstr>أنجزوا نشاط "أنجز بمفردي "" على كراستكم الصفحة – 31- استعدادا للحصة الموالية.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164</cp:revision>
  <dcterms:created xsi:type="dcterms:W3CDTF">2023-09-20T21:35:22Z</dcterms:created>
  <dcterms:modified xsi:type="dcterms:W3CDTF">2025-11-02T10:27:05Z</dcterms:modified>
</cp:coreProperties>
</file>