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0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1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13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14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15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2" r:id="rId6"/>
    <p:sldMasterId id="2147483815" r:id="rId7"/>
    <p:sldMasterId id="2147483830" r:id="rId8"/>
    <p:sldMasterId id="2147483878" r:id="rId9"/>
    <p:sldMasterId id="2147483893" r:id="rId10"/>
    <p:sldMasterId id="2147483918" r:id="rId11"/>
    <p:sldMasterId id="2147483941" r:id="rId12"/>
    <p:sldMasterId id="2147483965" r:id="rId13"/>
    <p:sldMasterId id="2147483980" r:id="rId14"/>
    <p:sldMasterId id="2147483995" r:id="rId15"/>
    <p:sldMasterId id="2147484019" r:id="rId16"/>
  </p:sldMasterIdLst>
  <p:notesMasterIdLst>
    <p:notesMasterId r:id="rId61"/>
  </p:notesMasterIdLst>
  <p:sldIdLst>
    <p:sldId id="2147482758" r:id="rId17"/>
    <p:sldId id="2147482632" r:id="rId18"/>
    <p:sldId id="2147482462" r:id="rId19"/>
    <p:sldId id="2147482697" r:id="rId20"/>
    <p:sldId id="2147482618" r:id="rId21"/>
    <p:sldId id="2147482716" r:id="rId22"/>
    <p:sldId id="2147482470" r:id="rId23"/>
    <p:sldId id="2147482728" r:id="rId24"/>
    <p:sldId id="2147482477" r:id="rId25"/>
    <p:sldId id="2134806887" r:id="rId26"/>
    <p:sldId id="2147482763" r:id="rId27"/>
    <p:sldId id="2147482764" r:id="rId28"/>
    <p:sldId id="2134807143" r:id="rId29"/>
    <p:sldId id="2147482765" r:id="rId30"/>
    <p:sldId id="2147482708" r:id="rId31"/>
    <p:sldId id="2147482485" r:id="rId32"/>
    <p:sldId id="2147482731" r:id="rId33"/>
    <p:sldId id="2147482759" r:id="rId34"/>
    <p:sldId id="2147482617" r:id="rId35"/>
    <p:sldId id="2147482732" r:id="rId36"/>
    <p:sldId id="2147482760" r:id="rId37"/>
    <p:sldId id="2147482766" r:id="rId38"/>
    <p:sldId id="2147482767" r:id="rId39"/>
    <p:sldId id="2147482768" r:id="rId40"/>
    <p:sldId id="2147482769" r:id="rId41"/>
    <p:sldId id="2147482712" r:id="rId42"/>
    <p:sldId id="2147482487" r:id="rId43"/>
    <p:sldId id="2147482770" r:id="rId44"/>
    <p:sldId id="2147482774" r:id="rId45"/>
    <p:sldId id="2147482775" r:id="rId46"/>
    <p:sldId id="2147482777" r:id="rId47"/>
    <p:sldId id="2147482776" r:id="rId48"/>
    <p:sldId id="2147482773" r:id="rId49"/>
    <p:sldId id="2147482772" r:id="rId50"/>
    <p:sldId id="2147482778" r:id="rId51"/>
    <p:sldId id="2147482779" r:id="rId52"/>
    <p:sldId id="2147482780" r:id="rId53"/>
    <p:sldId id="2147482781" r:id="rId54"/>
    <p:sldId id="2147482782" r:id="rId55"/>
    <p:sldId id="2147482715" r:id="rId56"/>
    <p:sldId id="2147482757" r:id="rId57"/>
    <p:sldId id="2147482756" r:id="rId58"/>
    <p:sldId id="2147482502" r:id="rId59"/>
    <p:sldId id="2147482706" r:id="rId60"/>
  </p:sldIdLst>
  <p:sldSz cx="9144000" cy="6858000" type="screen4x3"/>
  <p:notesSz cx="6858000" cy="9144000"/>
  <p:embeddedFontLst>
    <p:embeddedFont>
      <p:font typeface="Dosis" pitchFamily="2" charset="0"/>
      <p:regular r:id="rId62"/>
      <p:bold r:id="rId63"/>
    </p:embeddedFont>
    <p:embeddedFont>
      <p:font typeface="Dosis ExtraBold" pitchFamily="2" charset="0"/>
      <p:bold r:id="rId64"/>
    </p:embeddedFont>
    <p:embeddedFont>
      <p:font typeface="Dosis Medium" pitchFamily="2" charset="0"/>
      <p:regular r:id="rId65"/>
    </p:embeddedFont>
    <p:embeddedFont>
      <p:font typeface="Dosis SemiBold" pitchFamily="2" charset="0"/>
      <p:bold r:id="rId66"/>
    </p:embeddedFont>
    <p:embeddedFont>
      <p:font typeface="Microsoft Uighur" panose="02000000000000000000" pitchFamily="2" charset="-78"/>
      <p:regular r:id="rId67"/>
      <p:bold r:id="rId68"/>
    </p:embeddedFont>
    <p:embeddedFont>
      <p:font typeface="Modern Love" panose="04090805081005020601" pitchFamily="82" charset="0"/>
      <p:regular r:id="rId69"/>
    </p:embeddedFont>
    <p:embeddedFont>
      <p:font typeface="Sakkal Majalla" panose="02000000000000000000" pitchFamily="2" charset="-78"/>
      <p:regular r:id="rId70"/>
      <p:bold r:id="rId7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userDrawn="1">
          <p15:clr>
            <a:srgbClr val="A4A3A4"/>
          </p15:clr>
        </p15:guide>
        <p15:guide id="4" pos="32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424D7C"/>
    <a:srgbClr val="7FB9BE"/>
    <a:srgbClr val="F0F9FE"/>
    <a:srgbClr val="F3EEE8"/>
    <a:srgbClr val="0097B2"/>
    <a:srgbClr val="70B1B6"/>
    <a:srgbClr val="D6E9EA"/>
    <a:srgbClr val="1E3F48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12" autoAdjust="0"/>
    <p:restoredTop sz="94740"/>
  </p:normalViewPr>
  <p:slideViewPr>
    <p:cSldViewPr snapToGrid="0">
      <p:cViewPr varScale="1">
        <p:scale>
          <a:sx n="71" d="100"/>
          <a:sy n="71" d="100"/>
        </p:scale>
        <p:origin x="1286" y="28"/>
      </p:cViewPr>
      <p:guideLst>
        <p:guide pos="4649"/>
        <p:guide orient="horz" pos="709"/>
        <p:guide/>
        <p:guide pos="32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font" Target="fonts/font5.fntdata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font" Target="fonts/font6.fntdata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font" Target="fonts/font1.fntdata"/><Relationship Id="rId70" Type="http://schemas.openxmlformats.org/officeDocument/2006/relationships/font" Target="fonts/font9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font" Target="fonts/font4.fntdata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21/11/2025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26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26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26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2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2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2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2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5.png"/></Relationships>
</file>

<file path=ppt/slideLayouts/_rels/slideLayout2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5.png"/></Relationships>
</file>

<file path=ppt/slideLayouts/_rels/slideLayout3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2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09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7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11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66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88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85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5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89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650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957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44858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0966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22161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36845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65000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2529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80915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2937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45312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04670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513863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04879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5578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55177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89152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05977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4172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335722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30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06103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668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0734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11312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802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924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0576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8418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024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77746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9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72400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0744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26299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9535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738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9872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73518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3594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5650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7525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46529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01919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4059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33287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8806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435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47741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4530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0695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30062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9774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78529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246454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42584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45404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1719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4902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46933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4207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7262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3131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9736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152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23860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69587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02588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6306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9201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7889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7703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3442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55747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5267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733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50319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41841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74680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4023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444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70428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00547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67587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15421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6721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6099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30230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2756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34953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1257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27909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74346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6012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227964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578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67639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1196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08307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8535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93774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93576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53404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11146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59381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40622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6620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9338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83743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7223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027032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588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14615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885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16867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8327946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86185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54091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87518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31265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438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82128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43312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02987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8961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51776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97362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24496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52143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364454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9944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93138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96959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6620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00454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640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54723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7659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512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9372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57699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449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26161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78615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5337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7424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6175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904348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61060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46856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54771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80537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56152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88794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99536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59716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7765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96192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7084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20604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7802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48520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367312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6323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2153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0677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946888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1372534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82525504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426550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4202003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806283853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7776068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9266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62184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47664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61371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00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43584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520453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84492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66488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32643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2918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72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57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12031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51320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95281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62304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7275021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41407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14734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94485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1252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4163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55553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4141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5441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93684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8264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857328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749087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542005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6228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3718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975294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55734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147349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50909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491364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156654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057858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36087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815247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8366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621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580872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173859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0595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48222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269219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34292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99989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082080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944337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54225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446931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6239046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9705832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87443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57237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798083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48555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533954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803842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223202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11849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80689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48232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28853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3628150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483340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7492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618947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5291037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1803498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3314554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00550085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0549361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214350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835845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690031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222449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36474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31422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254537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7408415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842712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23580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5624520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9416714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265433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086602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351840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03422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89427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912567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326541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086706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879920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233090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94214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4694847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16819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1202068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5843625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36" y="743557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4210323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6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06285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2567453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845975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593F5-C7BB-4FF6-9AD1-58D521D37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45628"/>
            <a:ext cx="7886700" cy="849861"/>
          </a:xfrm>
        </p:spPr>
        <p:txBody>
          <a:bodyPr>
            <a:normAutofit/>
          </a:bodyPr>
          <a:lstStyle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06772224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58611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778309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493402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4216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84792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3901354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40851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37821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367417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916348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0615712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004443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8396353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335869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26833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7493070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8108610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756262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621860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967178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691721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410939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26" Type="http://schemas.openxmlformats.org/officeDocument/2006/relationships/image" Target="../media/image13.jpg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slideLayout" Target="../slideLayouts/slideLayout197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10.xml"/><Relationship Id="rId18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200.xml"/><Relationship Id="rId21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9.xml"/><Relationship Id="rId17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99.xml"/><Relationship Id="rId16" Type="http://schemas.openxmlformats.org/officeDocument/2006/relationships/slideLayout" Target="../slideLayouts/slideLayout213.xml"/><Relationship Id="rId20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02.xml"/><Relationship Id="rId15" Type="http://schemas.openxmlformats.org/officeDocument/2006/relationships/slideLayout" Target="../slideLayouts/slideLayout212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207.xml"/><Relationship Id="rId19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11.xml"/><Relationship Id="rId22" Type="http://schemas.openxmlformats.org/officeDocument/2006/relationships/slideLayout" Target="../slideLayouts/slideLayout2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slideLayout" Target="../slideLayouts/slideLayout232.xml"/><Relationship Id="rId18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22.xml"/><Relationship Id="rId21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17" Type="http://schemas.openxmlformats.org/officeDocument/2006/relationships/slideLayout" Target="../slideLayouts/slideLayout23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21.xml"/><Relationship Id="rId16" Type="http://schemas.openxmlformats.org/officeDocument/2006/relationships/slideLayout" Target="../slideLayouts/slideLayout235.xml"/><Relationship Id="rId20" Type="http://schemas.openxmlformats.org/officeDocument/2006/relationships/slideLayout" Target="../slideLayouts/slideLayout239.xml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24.xml"/><Relationship Id="rId15" Type="http://schemas.openxmlformats.org/officeDocument/2006/relationships/slideLayout" Target="../slideLayouts/slideLayout234.xml"/><Relationship Id="rId23" Type="http://schemas.openxmlformats.org/officeDocument/2006/relationships/slideLayout" Target="../slideLayouts/slideLayout242.xml"/><Relationship Id="rId10" Type="http://schemas.openxmlformats.org/officeDocument/2006/relationships/slideLayout" Target="../slideLayouts/slideLayout229.xml"/><Relationship Id="rId19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slideLayout" Target="../slideLayouts/slideLayout233.xml"/><Relationship Id="rId22" Type="http://schemas.openxmlformats.org/officeDocument/2006/relationships/slideLayout" Target="../slideLayouts/slideLayout24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slideLayout" Target="../slideLayouts/slideLayout269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58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slideLayout" Target="../slideLayouts/slideLayout27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8.xml"/><Relationship Id="rId13" Type="http://schemas.openxmlformats.org/officeDocument/2006/relationships/slideLayout" Target="../slideLayouts/slideLayout283.xml"/><Relationship Id="rId18" Type="http://schemas.openxmlformats.org/officeDocument/2006/relationships/slideLayout" Target="../slideLayouts/slideLayout288.xml"/><Relationship Id="rId3" Type="http://schemas.openxmlformats.org/officeDocument/2006/relationships/slideLayout" Target="../slideLayouts/slideLayout273.xml"/><Relationship Id="rId21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77.xml"/><Relationship Id="rId12" Type="http://schemas.openxmlformats.org/officeDocument/2006/relationships/slideLayout" Target="../slideLayouts/slideLayout282.xml"/><Relationship Id="rId17" Type="http://schemas.openxmlformats.org/officeDocument/2006/relationships/slideLayout" Target="../slideLayouts/slideLayout28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2.xml"/><Relationship Id="rId16" Type="http://schemas.openxmlformats.org/officeDocument/2006/relationships/slideLayout" Target="../slideLayouts/slideLayout286.xml"/><Relationship Id="rId20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11" Type="http://schemas.openxmlformats.org/officeDocument/2006/relationships/slideLayout" Target="../slideLayouts/slideLayout281.xml"/><Relationship Id="rId24" Type="http://schemas.openxmlformats.org/officeDocument/2006/relationships/theme" Target="../theme/theme15.xml"/><Relationship Id="rId5" Type="http://schemas.openxmlformats.org/officeDocument/2006/relationships/slideLayout" Target="../slideLayouts/slideLayout275.xml"/><Relationship Id="rId15" Type="http://schemas.openxmlformats.org/officeDocument/2006/relationships/slideLayout" Target="../slideLayouts/slideLayout285.xml"/><Relationship Id="rId23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80.xml"/><Relationship Id="rId19" Type="http://schemas.openxmlformats.org/officeDocument/2006/relationships/slideLayout" Target="../slideLayouts/slideLayout289.xml"/><Relationship Id="rId4" Type="http://schemas.openxmlformats.org/officeDocument/2006/relationships/slideLayout" Target="../slideLayouts/slideLayout274.xml"/><Relationship Id="rId9" Type="http://schemas.openxmlformats.org/officeDocument/2006/relationships/slideLayout" Target="../slideLayouts/slideLayout279.xml"/><Relationship Id="rId14" Type="http://schemas.openxmlformats.org/officeDocument/2006/relationships/slideLayout" Target="../slideLayouts/slideLayout284.xml"/><Relationship Id="rId22" Type="http://schemas.openxmlformats.org/officeDocument/2006/relationships/slideLayout" Target="../slideLayouts/slideLayout29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slideLayout" Target="../slideLayouts/slideLayout306.xml"/><Relationship Id="rId18" Type="http://schemas.openxmlformats.org/officeDocument/2006/relationships/slideLayout" Target="../slideLayouts/slideLayout311.xml"/><Relationship Id="rId3" Type="http://schemas.openxmlformats.org/officeDocument/2006/relationships/slideLayout" Target="../slideLayouts/slideLayout296.xml"/><Relationship Id="rId21" Type="http://schemas.openxmlformats.org/officeDocument/2006/relationships/slideLayout" Target="../slideLayouts/slideLayout314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17" Type="http://schemas.openxmlformats.org/officeDocument/2006/relationships/slideLayout" Target="../slideLayouts/slideLayout310.xml"/><Relationship Id="rId2" Type="http://schemas.openxmlformats.org/officeDocument/2006/relationships/slideLayout" Target="../slideLayouts/slideLayout295.xml"/><Relationship Id="rId16" Type="http://schemas.openxmlformats.org/officeDocument/2006/relationships/slideLayout" Target="../slideLayouts/slideLayout309.xml"/><Relationship Id="rId20" Type="http://schemas.openxmlformats.org/officeDocument/2006/relationships/slideLayout" Target="../slideLayouts/slideLayout313.xml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98.xml"/><Relationship Id="rId15" Type="http://schemas.openxmlformats.org/officeDocument/2006/relationships/slideLayout" Target="../slideLayouts/slideLayout308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303.xml"/><Relationship Id="rId19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slideLayout" Target="../slideLayouts/slideLayout307.xml"/><Relationship Id="rId22" Type="http://schemas.openxmlformats.org/officeDocument/2006/relationships/slideLayout" Target="../slideLayouts/slideLayout3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790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26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42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2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10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8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5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22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884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64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1" r:id="rId18"/>
    <p:sldLayoutId id="2147483912" r:id="rId19"/>
    <p:sldLayoutId id="2147483913" r:id="rId20"/>
    <p:sldLayoutId id="2147483914" r:id="rId21"/>
    <p:sldLayoutId id="2147483915" r:id="rId22"/>
    <p:sldLayoutId id="2147483916" r:id="rId23"/>
    <p:sldLayoutId id="214748391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95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937" r:id="rId19"/>
    <p:sldLayoutId id="2147483938" r:id="rId20"/>
    <p:sldLayoutId id="2147483939" r:id="rId21"/>
    <p:sldLayoutId id="21474839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86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  <p:sldLayoutId id="2147483954" r:id="rId13"/>
    <p:sldLayoutId id="2147483955" r:id="rId14"/>
    <p:sldLayoutId id="2147483956" r:id="rId15"/>
    <p:sldLayoutId id="2147483957" r:id="rId16"/>
    <p:sldLayoutId id="2147483958" r:id="rId17"/>
    <p:sldLayoutId id="2147483959" r:id="rId18"/>
    <p:sldLayoutId id="2147483960" r:id="rId19"/>
    <p:sldLayoutId id="2147483961" r:id="rId20"/>
    <p:sldLayoutId id="2147483962" r:id="rId21"/>
    <p:sldLayoutId id="2147483963" r:id="rId22"/>
    <p:sldLayoutId id="214748396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1692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761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436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  <p:sldLayoutId id="2147484016" r:id="rId21"/>
    <p:sldLayoutId id="2147484017" r:id="rId22"/>
    <p:sldLayoutId id="214748401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6161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  <p:sldLayoutId id="2147484032" r:id="rId13"/>
    <p:sldLayoutId id="2147484033" r:id="rId14"/>
    <p:sldLayoutId id="2147484034" r:id="rId15"/>
    <p:sldLayoutId id="2147484035" r:id="rId16"/>
    <p:sldLayoutId id="2147484036" r:id="rId17"/>
    <p:sldLayoutId id="2147484037" r:id="rId18"/>
    <p:sldLayoutId id="2147484038" r:id="rId19"/>
    <p:sldLayoutId id="2147484039" r:id="rId20"/>
    <p:sldLayoutId id="2147484040" r:id="rId21"/>
    <p:sldLayoutId id="214748404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5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9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7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45.png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11" Type="http://schemas.openxmlformats.org/officeDocument/2006/relationships/image" Target="../media/image36.png"/><Relationship Id="rId5" Type="http://schemas.openxmlformats.org/officeDocument/2006/relationships/image" Target="../media/image43.svg"/><Relationship Id="rId10" Type="http://schemas.openxmlformats.org/officeDocument/2006/relationships/image" Target="../media/image35.png"/><Relationship Id="rId4" Type="http://schemas.openxmlformats.org/officeDocument/2006/relationships/image" Target="../media/image42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5.png"/><Relationship Id="rId7" Type="http://schemas.microsoft.com/office/2007/relationships/hdphoto" Target="../media/hdphoto5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5.png"/><Relationship Id="rId7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5.png"/><Relationship Id="rId7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5.png"/><Relationship Id="rId7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5.png"/><Relationship Id="rId7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59.xml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3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5.gif"/><Relationship Id="rId5" Type="http://schemas.openxmlformats.org/officeDocument/2006/relationships/image" Target="../media/image54.png"/><Relationship Id="rId10" Type="http://schemas.openxmlformats.org/officeDocument/2006/relationships/image" Target="../media/image37.png"/><Relationship Id="rId4" Type="http://schemas.openxmlformats.org/officeDocument/2006/relationships/image" Target="../media/image53.jpeg"/><Relationship Id="rId9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1CCA1C2-0FCE-FE0E-0CC9-35B5D9F2D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" b="361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326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 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 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 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 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الخامس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0611" y="4281500"/>
            <a:ext cx="3831420" cy="1362012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34611" y="4276655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580546" y="240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36214" y="472665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الكتابة : الظواهر الإملائية– مراجعة و توليف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الكتابة : الإنتاج الكتابي– مراجعة و توليف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14611" y="4726655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 ورشة القراءة : معجم النص– مراجعة و توليف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ورشة القراءة : استراتيجيات الفهم – مراجعة و توليف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760546" y="285379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معجم وأساليب – مراجعة و توليف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 التحدث - مراجعة و توليف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C9CF4F-390B-EA0B-145F-5575BC48E88C}"/>
              </a:ext>
            </a:extLst>
          </p:cNvPr>
          <p:cNvGrpSpPr/>
          <p:nvPr/>
        </p:nvGrpSpPr>
        <p:grpSpPr>
          <a:xfrm flipH="1">
            <a:off x="440611" y="2402113"/>
            <a:ext cx="3780000" cy="1332000"/>
            <a:chOff x="4735350" y="5023288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3B64451-1751-15E9-F061-2B12E35A5E41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6296532C-BA0A-7A88-E4C8-098CA7B63DA4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BB58B51D-C401-0DA9-42C8-F862E006E88E}"/>
              </a:ext>
            </a:extLst>
          </p:cNvPr>
          <p:cNvSpPr txBox="1">
            <a:spLocks/>
          </p:cNvSpPr>
          <p:nvPr/>
        </p:nvSpPr>
        <p:spPr>
          <a:xfrm>
            <a:off x="614403" y="285340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: الصرف والتحويل– مراجعة و توليف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: التراكيب – مراجعة و توليف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6A4CA47-DB65-D6BE-BF06-FFDF088EBBEA}"/>
              </a:ext>
            </a:extLst>
          </p:cNvPr>
          <p:cNvSpPr txBox="1"/>
          <p:nvPr/>
        </p:nvSpPr>
        <p:spPr>
          <a:xfrm>
            <a:off x="2849321" y="4267323"/>
            <a:ext cx="1155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424D7C"/>
                </a:solidFill>
              </a:rPr>
              <a:t>اليوم -  4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دقيقة الكتابة.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AE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lang="a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التاء المتطرفة / "ما" الاستفهامية   - مراجعة و توليف.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018896" y="3380220"/>
            <a:ext cx="15889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- 02</a:t>
            </a:r>
            <a:r>
              <a:rPr lang="ar-MA" dirty="0"/>
              <a:t>ورشة الكتابة   ــــ الإملاء</a:t>
            </a:r>
          </a:p>
          <a:p>
            <a:endParaRPr lang="a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صياغة أسئلة لطلب معلومات / كتابة استقصاء – مراجعة وتوليف.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618419" y="4668066"/>
            <a:ext cx="1940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- 03</a:t>
            </a:r>
            <a:r>
              <a:rPr lang="ar-MA" dirty="0"/>
              <a:t>ورشة الكتابة  - الإنتاج الكتابي</a:t>
            </a:r>
          </a:p>
          <a:p>
            <a:endParaRPr lang="ar-MA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99316F-5936-474F-B496-22C6CE0D67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599" y="3195000"/>
            <a:ext cx="468000" cy="46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18CB9C0-89C0-37B8-82FB-C24DF4531E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372" y="4423941"/>
            <a:ext cx="468000" cy="53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806246" y="3141456"/>
            <a:ext cx="7067033" cy="890781"/>
            <a:chOff x="960512" y="2851205"/>
            <a:chExt cx="706703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8666" y="2851205"/>
              <a:ext cx="6958879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960512" y="3134373"/>
              <a:ext cx="530581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مراجعة وتوليف للتعلمات حول التاء المتطرفة و "ما" الاستفهامية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299309B-9414-8C00-BBAA-F86B32EBCC7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032237"/>
            <a:ext cx="6958879" cy="8907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C9FDD2B-18BD-92BB-996F-3925473EC51E}"/>
              </a:ext>
            </a:extLst>
          </p:cNvPr>
          <p:cNvSpPr/>
          <p:nvPr/>
        </p:nvSpPr>
        <p:spPr>
          <a:xfrm>
            <a:off x="1324910" y="4398826"/>
            <a:ext cx="49395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للتعلمات حول صياغة الأسئلة وكتابة استقصاء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0B3126F-676E-A476-D639-98256A3FF0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900275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>
                <a:solidFill>
                  <a:srgbClr val="424D7B"/>
                </a:solidFill>
              </a:rPr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118618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06222" y="2384856"/>
            <a:ext cx="4500000" cy="142250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noProof="0" dirty="0">
                <a:cs typeface="Microsoft Uighur" panose="02000000000000000000" pitchFamily="2" charset="-78"/>
              </a:rPr>
              <a:t>دقيقة للكتابة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4924" y="1834447"/>
            <a:ext cx="1380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5278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514F8AB-BD80-3244-AB6D-B6FFB2D4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B05A037-F205-A1E0-129A-553AFC2820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0695D-232E-CE9A-9A16-36DB5BE304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8076B4-C53F-D4B3-680F-DC86D63F87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217498-CEC3-E3CC-8245-C5D2A7C00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8CDD245-6FF8-FFEC-1742-784D44F96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C111D1-E732-5233-E20D-F3100A3277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5855E8-A135-9692-2177-586EECE815F7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D82AC7-D525-19C4-62FC-67EC44C2E0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0">
            <a:extLst>
              <a:ext uri="{FF2B5EF4-FFF2-40B4-BE49-F238E27FC236}">
                <a16:creationId xmlns:a16="http://schemas.microsoft.com/office/drawing/2014/main" id="{3EC99CEC-E4AE-5A28-5ED9-3167875F32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9" t="1" r="-5712" b="355"/>
          <a:stretch/>
        </p:blipFill>
        <p:spPr>
          <a:xfrm>
            <a:off x="1460664" y="1721922"/>
            <a:ext cx="5676406" cy="4500748"/>
          </a:xfrm>
          <a:prstGeom prst="roundRect">
            <a:avLst>
              <a:gd name="adj" fmla="val 11828"/>
            </a:avLst>
          </a:prstGeo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D6976656-B9B7-71A2-E69D-2AF0FF5236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72230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701" y="819538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سنتذكر السلوك المناسب لكل مشهد. 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0AD5A4-A8C6-0118-B8E8-3D077A0316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4C92CC-7D54-4D19-E76C-3B2289E954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740036-290C-4D92-362F-E26B1FACB7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C55021B-71DD-8A43-165D-7AC13D90C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1F331E1-1839-25A5-C82A-942A08732B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5677D9-3F28-22F8-A1B1-9B10C07FD754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C81BBB8-B8D5-AE4F-8554-B5EA24754017}"/>
              </a:ext>
            </a:extLst>
          </p:cNvPr>
          <p:cNvSpPr/>
          <p:nvPr/>
        </p:nvSpPr>
        <p:spPr>
          <a:xfrm>
            <a:off x="7042905" y="2744954"/>
            <a:ext cx="1481764" cy="1562877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599FDC-ACB2-3A1A-8689-2EF1AF061D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31" y="2744954"/>
            <a:ext cx="1481765" cy="14817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5D21DB6-5ADB-FBBB-F855-866F44D689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297" y="2688117"/>
            <a:ext cx="1481766" cy="14817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7016BF1-53F2-96D0-AB73-DD59EBEF8371}"/>
              </a:ext>
            </a:extLst>
          </p:cNvPr>
          <p:cNvSpPr txBox="1"/>
          <p:nvPr/>
        </p:nvSpPr>
        <p:spPr>
          <a:xfrm>
            <a:off x="7259162" y="4945466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01E8832-7A54-9116-CC39-DDE2ED3EB473}"/>
              </a:ext>
            </a:extLst>
          </p:cNvPr>
          <p:cNvSpPr txBox="1"/>
          <p:nvPr/>
        </p:nvSpPr>
        <p:spPr>
          <a:xfrm>
            <a:off x="4178366" y="4945466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40F4B79-301D-16D3-D63C-5766EA4AD371}"/>
              </a:ext>
            </a:extLst>
          </p:cNvPr>
          <p:cNvSpPr txBox="1"/>
          <p:nvPr/>
        </p:nvSpPr>
        <p:spPr>
          <a:xfrm>
            <a:off x="1013102" y="4945466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0B1F55-582D-8789-23C9-07739888E9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45A944-2076-80DA-2BA1-91173248F48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0">
            <a:extLst>
              <a:ext uri="{FF2B5EF4-FFF2-40B4-BE49-F238E27FC236}">
                <a16:creationId xmlns:a16="http://schemas.microsoft.com/office/drawing/2014/main" id="{37B16E28-C12E-E411-228E-3DD289F691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>
          <a:xfrm>
            <a:off x="632373" y="781401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9" name="Espace réservé pour une image  4">
            <a:extLst>
              <a:ext uri="{FF2B5EF4-FFF2-40B4-BE49-F238E27FC236}">
                <a16:creationId xmlns:a16="http://schemas.microsoft.com/office/drawing/2014/main" id="{E4C2DF38-83A7-7ADA-6003-B528FDB65E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51DB5B6B-E8CD-3134-5718-BD30EB4F78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4143" y="1861437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73FDB4-5ADF-C81D-259B-B591F7194C4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077" y="6176319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272447E-A5FD-F2C8-9E0D-A542A220BDD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81BFB4-83C9-3F0D-77BF-9F779215A3E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8E8C59-18D0-B7BC-AEE7-2E7FC7C0ECD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B149F96-781C-CA7F-D230-C2153887031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579C322-C4D0-FBA9-7207-9B2A768A7B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35A925-F3C4-353F-E35E-9127F63731D5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67BD40-7AAE-1A95-D0D9-DAC40D6104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5A7A12-E585-64F2-4F58-1E35743DF9E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A3324DB0-7C9C-C9B2-7870-8BA8DF79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هذه المفردات؟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A04138-1C1C-EB57-E64C-D12752FC59F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5390CF-B783-E6DE-1368-50B72D3D855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1B43E9-BCA0-C7DA-58DF-0C2597B5568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61678A-222F-BBBF-B525-F6AA8E3C2DE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B2FC1E-5217-BE76-AED0-E955D4D2F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8BE797-EE32-E65D-2AE5-0993E7A172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372799-5F9A-8D05-8730-C8C1F412CE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98F459-2B3E-7066-D9AD-6AEEC1A4BB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9D2AB5-20B3-5AEC-B872-D1B584B838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40C9531D-3926-53EE-DB16-CEC776ABBDFA}"/>
              </a:ext>
            </a:extLst>
          </p:cNvPr>
          <p:cNvSpPr txBox="1"/>
          <p:nvPr/>
        </p:nvSpPr>
        <p:spPr>
          <a:xfrm>
            <a:off x="650808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مَهارَةٌ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063AA9DA-0AEB-88F6-3FB4-3FD9775B4DFB}"/>
              </a:ext>
            </a:extLst>
          </p:cNvPr>
          <p:cNvSpPr txBox="1"/>
          <p:nvPr/>
        </p:nvSpPr>
        <p:spPr>
          <a:xfrm>
            <a:off x="6727420" y="217476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لِماذا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D81E3487-3CFA-E9C9-8593-ECCA6905ADDB}"/>
              </a:ext>
            </a:extLst>
          </p:cNvPr>
          <p:cNvSpPr txBox="1"/>
          <p:nvPr/>
        </p:nvSpPr>
        <p:spPr>
          <a:xfrm>
            <a:off x="4671352" y="2198748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اِجْتِهادٌ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48946458-80B1-DFDB-3BB2-6ACE4A1876BC}"/>
              </a:ext>
            </a:extLst>
          </p:cNvPr>
          <p:cNvSpPr txBox="1"/>
          <p:nvPr/>
        </p:nvSpPr>
        <p:spPr>
          <a:xfrm>
            <a:off x="2689110" y="2179026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فُضولٌ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0C684C3C-EF40-932F-6E8A-15554519E65E}"/>
              </a:ext>
            </a:extLst>
          </p:cNvPr>
          <p:cNvSpPr txBox="1"/>
          <p:nvPr/>
        </p:nvSpPr>
        <p:spPr>
          <a:xfrm>
            <a:off x="633535" y="220735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شَغَفٌ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7510A8B8-9679-01C7-90C8-F94DB50AC24D}"/>
              </a:ext>
            </a:extLst>
          </p:cNvPr>
          <p:cNvSpPr txBox="1"/>
          <p:nvPr/>
        </p:nvSpPr>
        <p:spPr>
          <a:xfrm>
            <a:off x="6714070" y="4124056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تَطَوَّرَ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67FBE948-1B58-7CC4-90E2-ABCE9160143B}"/>
              </a:ext>
            </a:extLst>
          </p:cNvPr>
          <p:cNvSpPr txBox="1"/>
          <p:nvPr/>
        </p:nvSpPr>
        <p:spPr>
          <a:xfrm>
            <a:off x="4658002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موْهِبَةٌ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B9969E35-1198-1A7C-A413-7D20F8AC8AD3}"/>
              </a:ext>
            </a:extLst>
          </p:cNvPr>
          <p:cNvSpPr txBox="1"/>
          <p:nvPr/>
        </p:nvSpPr>
        <p:spPr>
          <a:xfrm>
            <a:off x="2675760" y="4109270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كَيْفَ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609918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7719B-34DF-5E21-35B0-6E2432A1A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7CF6D365-9922-1718-C4A5-B9493E948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 : وفي مجموعات ثنائية. اكتبوا جملا  بتوظيف هذه المفردات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7FA1F8-6485-7FBB-9057-9497D79CFC9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049E2C-8663-7695-ED9D-CE2C8846DF9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1C9299-B202-B32D-D3F0-126EC70C7BF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778CF0-6D96-1E46-0F8C-C0B5D54A018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7D40F10-D1CB-4AD5-FF5A-9A0029EA5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7E27D1-63E7-8402-2979-4D417EACCF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E121783-77DB-FD4C-72E5-BFBB13645B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80107A-329B-110C-6D0C-641DC6FE18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27FED47-F4C6-2864-46B0-EABFC654AA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BB8E82BF-CCCF-325E-D5F9-7F95DF1B6311}"/>
              </a:ext>
            </a:extLst>
          </p:cNvPr>
          <p:cNvSpPr txBox="1"/>
          <p:nvPr/>
        </p:nvSpPr>
        <p:spPr>
          <a:xfrm>
            <a:off x="650808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مَهارَةٌ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81474DB4-DBE0-DD94-60A6-DFF9117646D4}"/>
              </a:ext>
            </a:extLst>
          </p:cNvPr>
          <p:cNvSpPr txBox="1"/>
          <p:nvPr/>
        </p:nvSpPr>
        <p:spPr>
          <a:xfrm>
            <a:off x="6727420" y="217476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لِماذا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679DC7CB-308E-86A9-F618-E977BE556298}"/>
              </a:ext>
            </a:extLst>
          </p:cNvPr>
          <p:cNvSpPr txBox="1"/>
          <p:nvPr/>
        </p:nvSpPr>
        <p:spPr>
          <a:xfrm>
            <a:off x="4671352" y="2198748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اِجْتِهادٌ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B541F6F8-F3F7-C5B4-CAA8-361646F85639}"/>
              </a:ext>
            </a:extLst>
          </p:cNvPr>
          <p:cNvSpPr txBox="1"/>
          <p:nvPr/>
        </p:nvSpPr>
        <p:spPr>
          <a:xfrm>
            <a:off x="2689110" y="2179026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فُضولٌ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9DC0F272-6608-C5C6-9081-92B61DF72DAA}"/>
              </a:ext>
            </a:extLst>
          </p:cNvPr>
          <p:cNvSpPr txBox="1"/>
          <p:nvPr/>
        </p:nvSpPr>
        <p:spPr>
          <a:xfrm>
            <a:off x="633535" y="220735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شَغَفٌ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452;p158">
            <a:extLst>
              <a:ext uri="{FF2B5EF4-FFF2-40B4-BE49-F238E27FC236}">
                <a16:creationId xmlns:a16="http://schemas.microsoft.com/office/drawing/2014/main" id="{4620A868-953D-8FB2-0F62-E86C89C47E4E}"/>
              </a:ext>
            </a:extLst>
          </p:cNvPr>
          <p:cNvSpPr txBox="1"/>
          <p:nvPr/>
        </p:nvSpPr>
        <p:spPr>
          <a:xfrm>
            <a:off x="6714070" y="4124056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تَطَوَّرَ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FBD679E1-D868-139D-DD98-117D9079BC75}"/>
              </a:ext>
            </a:extLst>
          </p:cNvPr>
          <p:cNvSpPr txBox="1"/>
          <p:nvPr/>
        </p:nvSpPr>
        <p:spPr>
          <a:xfrm>
            <a:off x="4658002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موْهِبَةٌ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9296CB5C-61A3-BE65-815B-02E6326910ED}"/>
              </a:ext>
            </a:extLst>
          </p:cNvPr>
          <p:cNvSpPr txBox="1"/>
          <p:nvPr/>
        </p:nvSpPr>
        <p:spPr>
          <a:xfrm>
            <a:off x="2675760" y="4109270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كَيْفَ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691412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6A9B7-36FE-AB5F-BB17-B3AC035B6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53E7C981-558B-9ED8-1509-766BC123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أمنحكم 5 دقائق للإنجاز،  الثنائي الفائز هو من حصل على أكبر عدد من الجمل.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A08EE1-3D2F-7706-EAE6-E55B051D65A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02FC19-184F-549B-69B8-755B4DBB756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841394-825C-CEC6-CF45-9AA79DCBE7A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7A886F-17C5-D107-6D9E-747D424C017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F22402-7ABA-552D-B63C-9B96C257C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3FEF8B-CA23-4DD2-C5A3-03A457B059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08DC82-9D05-E0C1-AB44-D432D11C51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5CB961-2C9F-ED72-74B1-EE05C93DCD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EF00792-050E-FF9D-44BD-413BB50649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38E9E24E-50D0-A1C9-743E-C72E5CA2E2E5}"/>
              </a:ext>
            </a:extLst>
          </p:cNvPr>
          <p:cNvSpPr txBox="1"/>
          <p:nvPr/>
        </p:nvSpPr>
        <p:spPr>
          <a:xfrm>
            <a:off x="650808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مَهارَةٌ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2164E698-CF3F-EAE1-722F-DEBD116BA07B}"/>
              </a:ext>
            </a:extLst>
          </p:cNvPr>
          <p:cNvSpPr txBox="1"/>
          <p:nvPr/>
        </p:nvSpPr>
        <p:spPr>
          <a:xfrm>
            <a:off x="6727420" y="217476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لِماذا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9C8C78D3-E887-7866-857E-20D5F61D2DAD}"/>
              </a:ext>
            </a:extLst>
          </p:cNvPr>
          <p:cNvSpPr txBox="1"/>
          <p:nvPr/>
        </p:nvSpPr>
        <p:spPr>
          <a:xfrm>
            <a:off x="4671352" y="2198748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اِجْتِهادٌ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95DDB4C5-A289-1541-54F5-ECF37D7271EE}"/>
              </a:ext>
            </a:extLst>
          </p:cNvPr>
          <p:cNvSpPr txBox="1"/>
          <p:nvPr/>
        </p:nvSpPr>
        <p:spPr>
          <a:xfrm>
            <a:off x="2689110" y="2179026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فُضولٌ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73F158F3-5AF5-EAA0-5487-39148B4C5FDB}"/>
              </a:ext>
            </a:extLst>
          </p:cNvPr>
          <p:cNvSpPr txBox="1"/>
          <p:nvPr/>
        </p:nvSpPr>
        <p:spPr>
          <a:xfrm>
            <a:off x="633535" y="220735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شَغَفٌ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452;p158">
            <a:extLst>
              <a:ext uri="{FF2B5EF4-FFF2-40B4-BE49-F238E27FC236}">
                <a16:creationId xmlns:a16="http://schemas.microsoft.com/office/drawing/2014/main" id="{1E4CE052-E86E-FE02-1880-BC7DA7E53618}"/>
              </a:ext>
            </a:extLst>
          </p:cNvPr>
          <p:cNvSpPr txBox="1"/>
          <p:nvPr/>
        </p:nvSpPr>
        <p:spPr>
          <a:xfrm>
            <a:off x="6714070" y="4124056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تَطَوَّرَ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0EBF69AB-9D79-C49B-D6EF-82CE9E4C5B3F}"/>
              </a:ext>
            </a:extLst>
          </p:cNvPr>
          <p:cNvSpPr txBox="1"/>
          <p:nvPr/>
        </p:nvSpPr>
        <p:spPr>
          <a:xfrm>
            <a:off x="4658002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موْهِبَةٌ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9C39EA1C-708D-F1CA-5EB8-3A54B703EFD4}"/>
              </a:ext>
            </a:extLst>
          </p:cNvPr>
          <p:cNvSpPr txBox="1"/>
          <p:nvPr/>
        </p:nvSpPr>
        <p:spPr>
          <a:xfrm>
            <a:off x="2675760" y="4109270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كَيْفَ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607267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2DE538-E884-6AD7-703C-195C5F76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يقدم لنا عمل مجموعته مع ذكر المفردات التي استخدمها.</a:t>
            </a:r>
            <a:endParaRPr lang="fr-FR" sz="2400" dirty="0"/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AC2FC0FA-93E5-4037-80FD-D51649FF8F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5FEFF5-A400-B854-8447-D26E3BBE4BCB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9D76C-8C03-48C4-7B8A-FD1BC09E338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8B4C0E-6774-D6B6-F77D-7B09FDAC8CE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93F342-83BC-3BB4-F075-1AC8642C3C9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1E02260-EE9C-A2E7-5B25-D95B6542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AA34AB3-3E9F-F18F-1DE9-BCF0555E07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8C31FB-37E6-18C4-1F41-E03C1100C1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B9E48E-3906-8C20-1C87-B701AD0116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E1C2D2-B2B4-DCEF-7DF4-4009DBC9B9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124" y="1512118"/>
            <a:ext cx="4775752" cy="477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7633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1C083-062E-02C3-2889-89795C37C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4B8002-6F77-19E0-AA71-88907143F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المجموعة الفائزة هي ...........................................</a:t>
            </a:r>
            <a:endParaRPr lang="fr-FR" sz="2400" dirty="0"/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E157CBE5-363C-339C-480E-308EAEEE89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2F4E3F2-1062-0817-5E3F-390225FA9D2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692D35-4304-8079-9A54-55433B7EB62B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517370-F4A0-719F-812E-671537E7A1D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EA49C14-A1D1-BC15-49C3-95BDABE36BF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7231087-89A2-5420-3F9E-51DC9052B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A6D004-F95E-A7E2-FAC2-810E6CD584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501F32-DD8F-6B24-84F3-CDD005B557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3EC4451-10E1-88B4-B1BF-068EF1625F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B2EDAB-EA30-B6AE-CDFE-BF295B4B35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124" y="1512118"/>
            <a:ext cx="4775752" cy="477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3518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80488FC-4B99-C38E-47D8-654C663397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>
            <a:normAutofit/>
          </a:bodyPr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الكتابة  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676400" y="3086282"/>
            <a:ext cx="5586511" cy="11648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التاء المربوطة والتاء المبسوطة.</a:t>
            </a: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"ما" الاستفهامية</a:t>
            </a: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ــــ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المراجعة والتوليف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6403380" y="1807963"/>
            <a:ext cx="859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الإملاء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8B5127-F633-3917-65BC-3BC18D7D0C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31" y="1607239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ما تعلمتم حول التاء المربوطة والتاء المبسوطة و ما الاستفهامية بعد حرف جر.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F0E837B-6290-E476-6666-AD0ADFE8F8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5AA7F46-1D11-A293-9D7F-1E5831E5A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26122A-77E9-E4AB-15CB-E8117A2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0B950B-D1DF-CDA9-2ABA-7000428196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AC0400-224F-67D3-0FCC-C29120D90D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307469-0313-80A0-AA0C-7B1B79961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EF78925-F8A3-B61E-9B34-231EE4B5FE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D503C89-B2DD-CA21-B370-31DC94D87445}"/>
              </a:ext>
            </a:extLst>
          </p:cNvPr>
          <p:cNvSpPr txBox="1"/>
          <p:nvPr/>
        </p:nvSpPr>
        <p:spPr>
          <a:xfrm>
            <a:off x="1958058" y="2356366"/>
            <a:ext cx="4188630" cy="1328023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اَلتّاءُ ٱلْمَرْبوطَةُ وَٱلتّاءُ ٱلْمَبْسوطَةُ.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"ما"  ٱلاِسْتِفْهامِيَّةُ.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7E5A7A-59FE-B4AD-7E04-CBC1111B7C4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6A4BFF-8855-0001-C35E-D6271D73BF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0">
            <a:extLst>
              <a:ext uri="{FF2B5EF4-FFF2-40B4-BE49-F238E27FC236}">
                <a16:creationId xmlns:a16="http://schemas.microsoft.com/office/drawing/2014/main" id="{FB24E5BB-B444-D3C1-1239-2B5495EB37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18081190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2BE13-DD73-30CD-CEA6-026832DE6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F611D99-1A11-20B9-8FBC-9EBB4F53DD42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9FFCAE7-4D9E-4D81-2964-5E88C7702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تكتب التاء مربوطة في آخر الكلمة؟  من يعطي مثالا؟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DB38B19-7BC3-B25A-2784-36AE830391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FDD29B-C651-84F9-5A37-C94FF10F1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3E98C98-B680-41D0-5E8D-54D6D18248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A552591-59A9-1E0D-0E0F-0D597F9009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797FBD6-DEF4-930E-BF1C-E7ED745D26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8050D8D-1519-F507-BB65-817B6891E48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F5DF97AB-3D5B-A1FC-4AF6-2F7097E5CB14}"/>
              </a:ext>
            </a:extLst>
          </p:cNvPr>
          <p:cNvSpPr txBox="1"/>
          <p:nvPr/>
        </p:nvSpPr>
        <p:spPr>
          <a:xfrm>
            <a:off x="5832000" y="2969322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ة</a:t>
            </a:r>
            <a:endParaRPr dirty="0"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F7427513-38EA-7556-77F9-637105480EDC}"/>
              </a:ext>
            </a:extLst>
          </p:cNvPr>
          <p:cNvSpPr txBox="1"/>
          <p:nvPr/>
        </p:nvSpPr>
        <p:spPr>
          <a:xfrm>
            <a:off x="1671368" y="2969322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ــــــــــــــــة</a:t>
            </a:r>
            <a:endParaRPr lang="ar-MA" dirty="0">
              <a:sym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FA754C-3536-BFF1-B55F-586AD743F53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7FC0D2-EA9A-516F-8CE4-9C6AE22771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4792D3C-D262-F9A6-A8DA-BB0C1A1C3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918103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EA017-E200-C8EE-9F57-F31D2E949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D61CB5C-C571-160A-DCCE-C126368D2396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C380E61-E770-17F3-06E5-C84FE9965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تكتب التاء مبسوطة في آخر الكلمة؟  من يعطي مثالا؟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05ADA36-3A00-DBB8-4E00-48D4C570AD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87B8E0D-3C33-66F7-1099-7FFC80822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F48D186-3D86-F62B-5115-3510306B7B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4B7B3E5-55A4-67DD-9103-0919CCD315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ECC2557-8607-AA82-B072-53EF27C3BB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C4FAF6-BCDF-B3F3-653A-B0882109B0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BC5F9463-B75C-D8F5-891B-F4C60800C5E6}"/>
              </a:ext>
            </a:extLst>
          </p:cNvPr>
          <p:cNvSpPr txBox="1"/>
          <p:nvPr/>
        </p:nvSpPr>
        <p:spPr>
          <a:xfrm>
            <a:off x="5832000" y="2969322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8BA6260E-1320-6A9B-9E32-859FF8AD41EC}"/>
              </a:ext>
            </a:extLst>
          </p:cNvPr>
          <p:cNvSpPr txBox="1"/>
          <p:nvPr/>
        </p:nvSpPr>
        <p:spPr>
          <a:xfrm>
            <a:off x="1671368" y="2969322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ــــــــــــــــت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28383C-8357-ED97-19D7-6F268F267B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AEA65B-0CA8-CFC6-10C2-25D9ACD2288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F062BB55-B4C1-30B6-9222-7681341BAA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6247777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5D3E830-D751-4133-8081-090D25D366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0C650DB-9AE5-EC88-3B9D-C06355D16612}"/>
              </a:ext>
            </a:extLst>
          </p:cNvPr>
          <p:cNvSpPr txBox="1"/>
          <p:nvPr/>
        </p:nvSpPr>
        <p:spPr>
          <a:xfrm>
            <a:off x="3379435" y="1453404"/>
            <a:ext cx="2385130" cy="5231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أَبْحَثُ عَنْ نَوْعِ ٱلْكَلِمَةِ.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F50350-EAE8-D505-5B5B-B15A36D83437}"/>
              </a:ext>
            </a:extLst>
          </p:cNvPr>
          <p:cNvSpPr txBox="1"/>
          <p:nvPr/>
        </p:nvSpPr>
        <p:spPr>
          <a:xfrm>
            <a:off x="5743301" y="2526158"/>
            <a:ext cx="2160000" cy="783148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اِسْمٌ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7B7B815-4B61-60C8-E977-05161447548B}"/>
              </a:ext>
            </a:extLst>
          </p:cNvPr>
          <p:cNvSpPr txBox="1"/>
          <p:nvPr/>
        </p:nvSpPr>
        <p:spPr>
          <a:xfrm>
            <a:off x="1201368" y="2526158"/>
            <a:ext cx="2160000" cy="783148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فِعْلٌ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D87330B-86EF-0F7E-E233-7F978394048A}"/>
              </a:ext>
            </a:extLst>
          </p:cNvPr>
          <p:cNvSpPr/>
          <p:nvPr/>
        </p:nvSpPr>
        <p:spPr>
          <a:xfrm>
            <a:off x="4438172" y="1691781"/>
            <a:ext cx="2385130" cy="1518172"/>
          </a:xfrm>
          <a:prstGeom prst="arc">
            <a:avLst>
              <a:gd name="adj1" fmla="val 16332223"/>
              <a:gd name="adj2" fmla="val 275724"/>
            </a:avLst>
          </a:prstGeom>
          <a:ln w="38100">
            <a:solidFill>
              <a:srgbClr val="565F8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92935BD2-65E2-D6AC-3FBC-12666EC59BFC}"/>
              </a:ext>
            </a:extLst>
          </p:cNvPr>
          <p:cNvSpPr/>
          <p:nvPr/>
        </p:nvSpPr>
        <p:spPr>
          <a:xfrm flipH="1">
            <a:off x="2332502" y="1691781"/>
            <a:ext cx="2385130" cy="1518172"/>
          </a:xfrm>
          <a:prstGeom prst="arc">
            <a:avLst>
              <a:gd name="adj1" fmla="val 16332223"/>
              <a:gd name="adj2" fmla="val 275724"/>
            </a:avLst>
          </a:prstGeom>
          <a:ln w="38100">
            <a:solidFill>
              <a:srgbClr val="565F8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14904328-E5D3-EF5A-29D0-7F5B70A2184C}"/>
              </a:ext>
            </a:extLst>
          </p:cNvPr>
          <p:cNvCxnSpPr>
            <a:cxnSpLocks/>
            <a:stCxn id="8" idx="2"/>
            <a:endCxn id="23" idx="0"/>
          </p:cNvCxnSpPr>
          <p:nvPr/>
        </p:nvCxnSpPr>
        <p:spPr>
          <a:xfrm>
            <a:off x="2281368" y="3309306"/>
            <a:ext cx="0" cy="277534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63A2D718-4C53-027A-A7E6-613278E50002}"/>
              </a:ext>
            </a:extLst>
          </p:cNvPr>
          <p:cNvSpPr txBox="1"/>
          <p:nvPr/>
        </p:nvSpPr>
        <p:spPr>
          <a:xfrm>
            <a:off x="7170799" y="3586840"/>
            <a:ext cx="1465004" cy="578837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مَرْبوطَةٌ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B43001B-E80C-0713-99F0-A839831AFEC3}"/>
              </a:ext>
            </a:extLst>
          </p:cNvPr>
          <p:cNvSpPr txBox="1"/>
          <p:nvPr/>
        </p:nvSpPr>
        <p:spPr>
          <a:xfrm>
            <a:off x="1201368" y="3586840"/>
            <a:ext cx="2160000" cy="578837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دائِماً مَبْسوطَةٌ</a:t>
            </a:r>
          </a:p>
        </p:txBody>
      </p:sp>
      <p:cxnSp>
        <p:nvCxnSpPr>
          <p:cNvPr id="27" name="Connecteur : en angle 26">
            <a:extLst>
              <a:ext uri="{FF2B5EF4-FFF2-40B4-BE49-F238E27FC236}">
                <a16:creationId xmlns:a16="http://schemas.microsoft.com/office/drawing/2014/main" id="{638B3930-4B91-FDB3-ED5F-9BB7490F4621}"/>
              </a:ext>
            </a:extLst>
          </p:cNvPr>
          <p:cNvCxnSpPr>
            <a:cxnSpLocks/>
            <a:stCxn id="7" idx="2"/>
            <a:endCxn id="22" idx="0"/>
          </p:cNvCxnSpPr>
          <p:nvPr/>
        </p:nvCxnSpPr>
        <p:spPr>
          <a:xfrm rot="16200000" flipH="1">
            <a:off x="7224534" y="2908073"/>
            <a:ext cx="277534" cy="1080000"/>
          </a:xfrm>
          <a:prstGeom prst="bentConnector3">
            <a:avLst>
              <a:gd name="adj1" fmla="val 50000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320360F4-B5DE-4DC0-3BA3-839B006D1E1B}"/>
              </a:ext>
            </a:extLst>
          </p:cNvPr>
          <p:cNvSpPr txBox="1"/>
          <p:nvPr/>
        </p:nvSpPr>
        <p:spPr>
          <a:xfrm>
            <a:off x="5010799" y="3586840"/>
            <a:ext cx="1465004" cy="578837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مَبْسوطَةٌ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38" name="Connecteur : en angle 37">
            <a:extLst>
              <a:ext uri="{FF2B5EF4-FFF2-40B4-BE49-F238E27FC236}">
                <a16:creationId xmlns:a16="http://schemas.microsoft.com/office/drawing/2014/main" id="{3E9B0559-91B5-0AF4-FAC1-A0D8F6F06005}"/>
              </a:ext>
            </a:extLst>
          </p:cNvPr>
          <p:cNvCxnSpPr>
            <a:cxnSpLocks/>
            <a:stCxn id="7" idx="2"/>
            <a:endCxn id="35" idx="0"/>
          </p:cNvCxnSpPr>
          <p:nvPr/>
        </p:nvCxnSpPr>
        <p:spPr>
          <a:xfrm rot="5400000">
            <a:off x="6144534" y="2908073"/>
            <a:ext cx="277534" cy="1080000"/>
          </a:xfrm>
          <a:prstGeom prst="bentConnector3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Google Shape;452;p158">
            <a:extLst>
              <a:ext uri="{FF2B5EF4-FFF2-40B4-BE49-F238E27FC236}">
                <a16:creationId xmlns:a16="http://schemas.microsoft.com/office/drawing/2014/main" id="{AE14A774-77F8-F105-7468-DA8253DE5B5B}"/>
              </a:ext>
            </a:extLst>
          </p:cNvPr>
          <p:cNvSpPr txBox="1"/>
          <p:nvPr/>
        </p:nvSpPr>
        <p:spPr>
          <a:xfrm>
            <a:off x="7062367" y="4609462"/>
            <a:ext cx="1681868" cy="510733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اِسْمٌ مُفْرَدٌ مُؤَنَّثٌ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3" name="Google Shape;452;p158">
            <a:extLst>
              <a:ext uri="{FF2B5EF4-FFF2-40B4-BE49-F238E27FC236}">
                <a16:creationId xmlns:a16="http://schemas.microsoft.com/office/drawing/2014/main" id="{3A43BBED-4682-C418-3B5E-9FECAABE0B3D}"/>
              </a:ext>
            </a:extLst>
          </p:cNvPr>
          <p:cNvSpPr txBox="1"/>
          <p:nvPr/>
        </p:nvSpPr>
        <p:spPr>
          <a:xfrm>
            <a:off x="4902367" y="4609462"/>
            <a:ext cx="1681868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قَبْلَ </a:t>
            </a:r>
            <a:r>
              <a:rPr lang="ar-MA" dirty="0">
                <a:sym typeface="Sakkal Majalla"/>
              </a:rPr>
              <a:t>ٱ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لتّاءِ سُكونٌ حَيٌّ أَوْ مَيِّتٌ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BFF1D522-B57E-0D52-3976-1A6538B3D450}"/>
              </a:ext>
            </a:extLst>
          </p:cNvPr>
          <p:cNvCxnSpPr>
            <a:stCxn id="35" idx="2"/>
            <a:endCxn id="43" idx="0"/>
          </p:cNvCxnSpPr>
          <p:nvPr/>
        </p:nvCxnSpPr>
        <p:spPr>
          <a:xfrm>
            <a:off x="5743301" y="4165677"/>
            <a:ext cx="0" cy="443785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E88DDB3B-0D5B-9F17-E5B4-D1E6A3537608}"/>
              </a:ext>
            </a:extLst>
          </p:cNvPr>
          <p:cNvCxnSpPr>
            <a:cxnSpLocks/>
            <a:stCxn id="22" idx="2"/>
            <a:endCxn id="42" idx="0"/>
          </p:cNvCxnSpPr>
          <p:nvPr/>
        </p:nvCxnSpPr>
        <p:spPr>
          <a:xfrm>
            <a:off x="7903301" y="4165677"/>
            <a:ext cx="0" cy="443785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Google Shape;452;p158">
            <a:extLst>
              <a:ext uri="{FF2B5EF4-FFF2-40B4-BE49-F238E27FC236}">
                <a16:creationId xmlns:a16="http://schemas.microsoft.com/office/drawing/2014/main" id="{8BFEA11D-DDA4-5829-0DFC-DDBCFBE64904}"/>
              </a:ext>
            </a:extLst>
          </p:cNvPr>
          <p:cNvSpPr txBox="1"/>
          <p:nvPr/>
        </p:nvSpPr>
        <p:spPr>
          <a:xfrm>
            <a:off x="757767" y="5730041"/>
            <a:ext cx="7819525" cy="78314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24D7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كَلِماتٌ خاصَّةٌ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: أَساتِذَ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ةٌ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- تَلامِذَ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ةٌ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-   قُضا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ةٌ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–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رُعا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ةٌ-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حَمْزَ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ة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ُ...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Titre 9">
            <a:extLst>
              <a:ext uri="{FF2B5EF4-FFF2-40B4-BE49-F238E27FC236}">
                <a16:creationId xmlns:a16="http://schemas.microsoft.com/office/drawing/2014/main" id="{F22B6E5D-A8DF-8847-DA15-DFE00D820542}"/>
              </a:ext>
            </a:extLst>
          </p:cNvPr>
          <p:cNvSpPr txBox="1">
            <a:spLocks/>
          </p:cNvSpPr>
          <p:nvPr/>
        </p:nvSpPr>
        <p:spPr>
          <a:xfrm>
            <a:off x="685796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يجب علينا تذكره ؟ من يقرأ؟ 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5A7A55-3BAB-4DBD-0F13-0FCA094CE21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76818C-21AA-4238-6BFB-224F0F52FCA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D57D5E-BEC8-AD2A-D90A-EC38915B303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BF0A55-16CD-668D-F9F6-2F2B760459F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59AFDD7-EDE1-D217-06E1-56FF8A9C87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0DE905-339A-8A70-047C-9E7DD516EA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BC9CF9B-2B11-929F-9FAE-F530CE8E1A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A17E1F7-4CBF-589D-38BF-A85F8D58D6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9116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5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5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22" grpId="0" animBg="1"/>
      <p:bldP spid="23" grpId="0" animBg="1"/>
      <p:bldP spid="35" grpId="0" animBg="1"/>
      <p:bldP spid="42" grpId="0" animBg="1"/>
      <p:bldP spid="43" grpId="0" animBg="1"/>
      <p:bldP spid="5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B9AE6-4433-0715-8ED7-8EF061B71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56FC17C-F8D0-DA61-AAE3-1B5135A118C7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58256E0-723A-12EC-3843-2233CD526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نكتب ما الاستفهامية ذا اتصلت بحرف جر؟ من يعطي مثالاً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754CDB4-2BCF-CC43-F761-B309CDB5FD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FF67BEE-68D5-C182-7A03-5A474EECE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300C51-1264-0F58-6439-5DC03972B0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4F41237-7930-C387-5035-758864127E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CFA0CAC-FB06-3B48-6076-7947879B79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A4FEF8-142E-7C81-519B-9ACD12A29A8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9DAD6F-1D5C-B54D-7124-2F69B6DBB75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4BEDFD-887D-55E5-B871-D8B30905F90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ABEFD789-21B1-51D5-342F-2D246228AF8A}"/>
              </a:ext>
            </a:extLst>
          </p:cNvPr>
          <p:cNvSpPr txBox="1"/>
          <p:nvPr/>
        </p:nvSpPr>
        <p:spPr>
          <a:xfrm>
            <a:off x="3064592" y="2969322"/>
            <a:ext cx="3481928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حَرْفُ جَرٍّ + ما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11">
            <a:extLst>
              <a:ext uri="{FF2B5EF4-FFF2-40B4-BE49-F238E27FC236}">
                <a16:creationId xmlns:a16="http://schemas.microsoft.com/office/drawing/2014/main" id="{0F2077BD-78F3-1FE9-87A7-B42AB0078E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07030512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616EA-034E-EEEB-F1D6-D045FF07F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0B27F7AC-374A-B53D-8466-DA3C8583FE38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B57D2000-6B35-A99F-084E-63A4FA1D6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يجب علينا تذكره ؟ من يقرأ؟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88AA56-FB8C-5DBC-B875-D52E3FA9C3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7951FF5-9B4C-B970-FBCE-8AC2E4BBB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7625B4-12EC-5A90-5969-866E709421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C16807C-0407-E1C9-DCBA-1C4B51B6C1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EA17F13-2EE1-E849-6775-2A4C715516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2C8D9B5-3477-5D13-DB8C-F1794861CEB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09ACAF-CDB2-5D42-D233-DADB03338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5144F5-9C1F-E07D-59AF-064F48E7AE2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38A090-2974-EABC-2C05-30817095DF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581" y="1788999"/>
            <a:ext cx="8066837" cy="3757447"/>
          </a:xfrm>
          <a:prstGeom prst="rect">
            <a:avLst/>
          </a:prstGeom>
        </p:spPr>
      </p:pic>
      <p:pic>
        <p:nvPicPr>
          <p:cNvPr id="7" name="Espace réservé pour une image  11">
            <a:extLst>
              <a:ext uri="{FF2B5EF4-FFF2-40B4-BE49-F238E27FC236}">
                <a16:creationId xmlns:a16="http://schemas.microsoft.com/office/drawing/2014/main" id="{8A94A43C-0ECB-7A6C-AAB0-D8C563E440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17775272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E3F74-E545-F019-0C53-397841953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FDEB5A7F-6DC5-4ABC-3E61-B46531AEFA4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9E0C333C-A3EB-7317-5C23-AC2F11BC7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القسم. انجزوا النشاطين التاليين.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5A8D45A-27D5-4C15-F8F7-E6303BDBA1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6233783-3BAF-788D-F12D-0218E8DB5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22C0F92-8576-701A-8FF7-08F85B76A4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4C26234-1F0A-01ED-3F90-A030BE8B40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63A13FC-7E5E-D41F-FDC4-DAF60052FD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BDE5DE6-67FB-6839-94DF-D1D60398AA8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31303A-E186-F119-F605-C7D6E5D18CF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DEF35B-FD1F-BCAB-B1B2-C61E3A4228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AC4C60A-F52C-76FF-0148-E2D276FAAD68}"/>
              </a:ext>
            </a:extLst>
          </p:cNvPr>
          <p:cNvSpPr txBox="1"/>
          <p:nvPr/>
        </p:nvSpPr>
        <p:spPr>
          <a:xfrm>
            <a:off x="756177" y="1923476"/>
            <a:ext cx="784283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1. أُكْمِلُ ٱلْكَلِماتِ ٱلتّالِيَةَ بِكِتابَةِ ٱلتّاءِ ٱلْمُناسِبَةِ (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</a:t>
            </a: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/ ـ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</a:t>
            </a: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أو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lang="ar-MA" sz="3600" dirty="0"/>
              <a:t>)</a:t>
            </a:r>
          </a:p>
          <a:p>
            <a:pPr marL="285750" indent="-285750" algn="r" rtl="1">
              <a:buFontTx/>
              <a:buChar char="-"/>
            </a:pPr>
            <a:r>
              <a:rPr lang="ar-MA" sz="32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اَلْمَوْهِبَـ...... -  تَدْريبا..... -   حَقَّقْــ..... -  فاطِمَــ....  -  اَلْمُسابَقَـــ.... -  اَلتِّلْميذَ....  دَرَجا.... -  عالِيَــ.... -   بَدَأَ.... -  رِحْلَــ....  - خُطْوا.... -  مُبارا....  -  </a:t>
            </a:r>
            <a:r>
              <a:rPr lang="ar-MA" sz="3200" b="1" dirty="0" err="1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تَلامِذَ</a:t>
            </a:r>
            <a:r>
              <a:rPr lang="ar-MA" sz="32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....</a:t>
            </a:r>
            <a:endParaRPr lang="fr-MA" sz="3200" b="1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994EB4-2E54-17A8-2E47-01DEB5EC3ECD}"/>
              </a:ext>
            </a:extLst>
          </p:cNvPr>
          <p:cNvSpPr txBox="1"/>
          <p:nvPr/>
        </p:nvSpPr>
        <p:spPr>
          <a:xfrm>
            <a:off x="501445" y="3731672"/>
            <a:ext cx="8205716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2. أَكْتُبُ ٱلسُّؤالَ ٱلْمُناسِبَ لِكُلِّ جَوابٍ بِٱسْتِعْمالِ ما ٱلاِسْتِفْهامِيَّةِ.</a:t>
            </a:r>
            <a:endParaRPr lang="ar-MA" sz="3600" dirty="0"/>
          </a:p>
          <a:p>
            <a:pPr marL="285750" indent="-285750" algn="r" rtl="1">
              <a:buFontTx/>
              <a:buChar char="-"/>
            </a:pPr>
            <a:r>
              <a:rPr lang="ar-MA" sz="32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تَتَحَدَّثُ </a:t>
            </a:r>
            <a:r>
              <a:rPr lang="ar-MA" sz="3200" b="1" dirty="0" err="1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ٱلْمُعَلِّمَةُ</a:t>
            </a:r>
            <a:r>
              <a:rPr lang="ar-MA" sz="32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عَنْ أَهَمِّيَةِ ٱلْعِلْمِ.             .....................................................</a:t>
            </a:r>
          </a:p>
          <a:p>
            <a:pPr marL="285750" indent="-285750" algn="r" rtl="1">
              <a:buFontTx/>
              <a:buChar char="-"/>
            </a:pPr>
            <a:r>
              <a:rPr lang="ar-MA" sz="32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تُفَكِّرُ لَيْلى في مُسْتَقْبَلِها ٱلدِّراسِيِّ.              .....................................................</a:t>
            </a:r>
          </a:p>
          <a:p>
            <a:pPr marL="285750" indent="-285750" algn="r" rtl="1">
              <a:buFontTx/>
              <a:buChar char="-"/>
            </a:pPr>
            <a:r>
              <a:rPr lang="ar-MA" sz="32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يَطْمَحُ ٱلطّالِبُ إِلى ٱلتَّفَوُّقِ وَٱلنَّجاحِ.        .....................................................</a:t>
            </a:r>
          </a:p>
          <a:p>
            <a:pPr marL="285750" indent="-285750" algn="r" rtl="1">
              <a:buFontTx/>
              <a:buChar char="-"/>
            </a:pPr>
            <a:r>
              <a:rPr lang="ar-MA" sz="32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يَصْنَعُ </a:t>
            </a:r>
            <a:r>
              <a:rPr lang="ar-MA" sz="3200" b="1" dirty="0" err="1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ٱلنَّجّارُ</a:t>
            </a:r>
            <a:r>
              <a:rPr lang="ar-MA" sz="32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ٱلْأَثاثَ</a:t>
            </a:r>
            <a:r>
              <a:rPr lang="ar-MA" sz="32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مِنَ ٱلْخَشَبِ .            .....................................................</a:t>
            </a:r>
            <a:endParaRPr lang="fr-MA" sz="3200" b="1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1">
            <a:extLst>
              <a:ext uri="{FF2B5EF4-FFF2-40B4-BE49-F238E27FC236}">
                <a16:creationId xmlns:a16="http://schemas.microsoft.com/office/drawing/2014/main" id="{F412183C-3BDB-0C79-F57D-81D74BA0BF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15121650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EE430-38E2-E854-D12D-0497D3298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A681742-ADDF-C75D-CA99-51A61D54762E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A8892A-B5C4-B1D3-16AF-2CCCDC5BA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954D508-9EA7-CF96-0698-0C2EB43F59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81EA273-4679-8614-C6D8-B6ABBA523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23B7AAE-433B-B6ED-AFEC-EEBF9392C1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55654BB-6CD6-A317-E86B-214E75DA44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0BE5998-BCD9-B20B-6D64-D7FBA2D33A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F759509-F7B7-D812-0FBD-98455326206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6F86BB-5B87-3F76-F0D9-10C90A0ACB5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9464B5-BA92-BBDE-47C9-EB386DE931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78A110-9686-0A2A-1B72-C5AF744A27A3}"/>
              </a:ext>
            </a:extLst>
          </p:cNvPr>
          <p:cNvSpPr txBox="1"/>
          <p:nvPr/>
        </p:nvSpPr>
        <p:spPr>
          <a:xfrm>
            <a:off x="756177" y="1923476"/>
            <a:ext cx="784283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1. أُكْمِلُ ٱلْكَلِماتِ ٱلتّالِيَةَ بِكِتابَةِ ٱلتّاءِ ٱلْمُناسِبَةِ (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/ ـ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أو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</a:t>
            </a: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اَلْمَوْهِبَـ...... -  تَدْريبا..... -   حَقَّقْــ..... -  فاطِمَــ....  -  اَلْمُسابَقَـــ.... -  اَلتِّلْميذَ....  دَرَجا.... -  عالِيَــ.... -   بَدَأَ.... -  رِحْلَــ....  - خُطْوا.... -  مُبارا....  - 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تَلامِذَ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61826F-FB63-7860-E368-8609C12A87A8}"/>
              </a:ext>
            </a:extLst>
          </p:cNvPr>
          <p:cNvSpPr txBox="1"/>
          <p:nvPr/>
        </p:nvSpPr>
        <p:spPr>
          <a:xfrm>
            <a:off x="501445" y="3731672"/>
            <a:ext cx="8205716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2. أَكْتُبُ ٱلسُّؤالَ ٱلْمُناسِبَ لِكُلِّ جَوابٍ بِٱسْتِعْمالِ ما ٱلاِسْتِفْهامِيَّةِ.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تَتَحَدَّثُ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ٱلْمُعَلِّمَةُ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عَنْ أَهَمِّيَةِ ٱلْعِلْمِ.             .....................................................</a:t>
            </a: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تُفَكِّرُ لَيْلى في مُسْتَقْبَلِها ٱلدِّراسِيِّ.              .....................................................</a:t>
            </a: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يَطْمَحُ ٱلطّالِبُ إِلى ٱلتَّفَوُّقِ وَٱلنَّجاحِ.        .....................................................</a:t>
            </a: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يَصْنَعُ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ٱلنَّجّارُ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ٱلْأَثاثَ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مِنَ ٱلْخَشَبِ .            .....................................................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B2DEB406-8680-6007-7F6C-DF04D9FAA0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3939590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012D0-D742-4E35-2485-B87758543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05E0E3B-7984-46C0-72D5-D829680485FD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2057589-5321-386D-6B10-8F7B70010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يقوم لكتابة الجواب على السبورة؟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9059DF9-DDB8-D444-21A1-F535888D8A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E33F525-B0CE-5FA6-DC03-90EF100C4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74B6EC6-6796-D38F-EDAF-5912A9FE04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6A501C-6892-BD7D-3F05-E45308F5FC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3A56F98-1E44-A9A1-8A05-897E39BB08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9AB5911-FC1A-9DBF-5D18-4ED56F9F32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C4B72F-F2A9-A713-5594-7623A2B49F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36F30E-AF61-454F-925A-C56E83A591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438D4C-00C3-68D7-BD05-2E1E19318B9B}"/>
              </a:ext>
            </a:extLst>
          </p:cNvPr>
          <p:cNvSpPr txBox="1"/>
          <p:nvPr/>
        </p:nvSpPr>
        <p:spPr>
          <a:xfrm>
            <a:off x="756177" y="1923476"/>
            <a:ext cx="784283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1. أُكْمِلُ ٱلْكَلِماتِ ٱلتّالِيَةَ بِكِتابَةِ ٱلتّاءِ ٱلْمُناسِبَةِ (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/ ـ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أو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</a:t>
            </a: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اَلْمَوْهِبَـ...... -  تَدْريبا..... -   حَقَّقْــ..... -  فاطِمَــ....  -  اَلْمُسابَقَـــ.... -  اَلتِّلْميذَ....  دَرَجا.... -  عالِيَــ.... -   بَدَأَ.... -  رِحْلَــ....  - خُطْوا.... -  مُبارا....  - 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تَلامِذَ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B760B87-86C7-025F-FE3E-F5A5EFB5D308}"/>
              </a:ext>
            </a:extLst>
          </p:cNvPr>
          <p:cNvSpPr txBox="1"/>
          <p:nvPr/>
        </p:nvSpPr>
        <p:spPr>
          <a:xfrm>
            <a:off x="501445" y="3731672"/>
            <a:ext cx="8205716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2. أَكْتُبُ ٱلسُّؤالَ ٱلْمُناسِبَ لِكُلِّ جَوابٍ بِٱسْتِعْمالِ ما ٱلاِسْتِفْهامِيَّةِ.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تَتَحَدَّثُ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ٱلْمُعَلِّمَةُ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عَنْ أَهَمِّيَةِ ٱلْعِلْمِ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            .....................................................</a:t>
            </a: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تُفَكِّرُ لَيْلى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مُسْتَقْبَلِها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ٱلدِّراسِيِّ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             .....................................................</a:t>
            </a: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يَطْمَحُ ٱلطّالِبُ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إِلى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ٱلتَّفَوُّقِ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وَٱلنَّجاحِ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       .....................................................</a:t>
            </a: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يَصْنَعُ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ٱلنَّجّارُ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ٱلْأَثاثَ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مِنَ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ٱلْخَشَبِ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            .....................................................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1">
            <a:extLst>
              <a:ext uri="{FF2B5EF4-FFF2-40B4-BE49-F238E27FC236}">
                <a16:creationId xmlns:a16="http://schemas.microsoft.com/office/drawing/2014/main" id="{30AE3C2F-24F5-00E4-C991-7F3F773267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83797315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BD620-AEB2-C5D2-8FEC-494DC8F57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42B761DD-FF3F-146C-01DB-76AE92C7314A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3BCF404-D3E0-13B8-1EAA-7CDF04CAA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6C9D832-1122-4918-822A-649111346F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D73A60-C4A1-02B3-F796-F36002293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A8974DF-F814-AB5E-CC83-D153D2EF01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300EC6C-20DE-C6E6-C5D0-B216ED64C0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1D8C91D-30CB-1148-B09A-A8AB560031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FFF4C1D-3228-2E83-E12B-BBDFF61FD03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DACF33-BB68-5ED9-8600-AD6188B7A5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0898B2-A8E0-4A6F-E388-39D7CA3D206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A8384CD-0FC8-0E49-086A-8A2537B2A475}"/>
              </a:ext>
            </a:extLst>
          </p:cNvPr>
          <p:cNvSpPr txBox="1"/>
          <p:nvPr/>
        </p:nvSpPr>
        <p:spPr>
          <a:xfrm>
            <a:off x="756177" y="1923476"/>
            <a:ext cx="784283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1. أُكْمِلُ ٱلْكَلِماتِ ٱلتّالِيَةَ بِكِتابَةِ ٱلتّاءِ ٱلْمُناسِبَةِ (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/ ـ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أو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</a:t>
            </a: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اَلْمَوْهِبَـــ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-  تَدْريبا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تٌ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-   حَقَّقْــ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 -  فاطِمَـــ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ـة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ُ  -  اَلْمُسابَقَـــــ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-  اَلتِّلْميذَ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-  دَرَجا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تٌ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-  عالِيَـــ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ـة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ٌ -   بَدَأَ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-  رِحْلَــــ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ةٌ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 - خُطْوا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تٌ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-  مُبارا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ةٌ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 - 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تَلامِذَ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ةٌ</a:t>
            </a:r>
            <a:r>
              <a:rPr lang="ar-MA" sz="32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FC9702-9D0D-E3F9-75C6-6CDCC80B24DE}"/>
              </a:ext>
            </a:extLst>
          </p:cNvPr>
          <p:cNvSpPr txBox="1"/>
          <p:nvPr/>
        </p:nvSpPr>
        <p:spPr>
          <a:xfrm>
            <a:off x="501445" y="3731672"/>
            <a:ext cx="8205716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2. أَكْتُبُ ٱلسُّؤالَ ٱلْمُناسِبَ لِكُلِّ جَوابٍ بِٱسْتِعْمالِ ما ٱلاِسْتِفْهامِيَّةِ.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تَتَحَدَّثُ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ٱلْمُعَلِّمَةُ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عَنْ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أَهَمِّيَةِ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ٱلْعِلْمِ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                -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عَمَّ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تَتَحَدَّثُ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ٱلْمُعَلِّمَةُ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تُفَكِّرُ لَيْلى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مُسْتَقْبَلِها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ٱلدِّراسِيِّ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                 - 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فيمَ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تُفَكِّرُ لَيْلى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يَطْمَحُ ٱلطّالِبُ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إِلى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ٱلتَّفَوُّقِ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وَٱلنَّجاحِ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            -  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إلامَ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يَطْمَحُ ٱلطّالِبُ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يَصْنَعُ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ٱلنَّجّارُ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ٱلْأَثاثَ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مِنَ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ٱلْخَشَبِ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                - 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مِمَّ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يَصْنَعُ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ٱلنَّجّارُ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ٱلْأَثاثَ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1">
            <a:extLst>
              <a:ext uri="{FF2B5EF4-FFF2-40B4-BE49-F238E27FC236}">
                <a16:creationId xmlns:a16="http://schemas.microsoft.com/office/drawing/2014/main" id="{897CD374-6220-332B-470A-ACCE088AAB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0284644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3AC7EE7-0F8C-C163-7B5E-80BE1DD06D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ورشة الكتابة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548142" y="317597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صياغة أسئلة لطلب معلومات</a:t>
            </a:r>
          </a:p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 كتابة استقصاء.</a:t>
            </a:r>
          </a:p>
          <a:p>
            <a:pPr marL="0" lvl="0" indent="0">
              <a:buNone/>
              <a:defRPr/>
            </a:pPr>
            <a:r>
              <a:rPr lang="ar-MA" dirty="0">
                <a:latin typeface="Microsoft Uighur" panose="02000000000000000000" pitchFamily="2" charset="-78"/>
              </a:rPr>
              <a:t>   - المراجعة و التوليف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4690497" y="1775538"/>
            <a:ext cx="2487201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2800" dirty="0">
                <a:latin typeface="Microsoft Uighur" panose="02000000000000000000" pitchFamily="2" charset="-78"/>
              </a:rPr>
              <a:t>الإنتاج الكتابي</a:t>
            </a:r>
            <a:endParaRPr lang="ar-MA" sz="2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0163" y="121682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410BD0-6B4D-CCA4-9643-313FD782C5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42" y="1342831"/>
            <a:ext cx="842212" cy="96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DBD8D-9D23-EBA8-C272-B955814F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ADA4675-86E1-EECE-1CDF-C434EBEF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7" y="844939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الآن في حصة الإنتاج الكتابي. سنتذكر ما درستم عن صياغة أسئلة لكتابة استقصاء.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74160E-481D-0E3C-5490-436A3AC96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448630-5130-E8DA-5C3A-A1969F800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0B0CA7-7DF7-CA8E-4438-A833CB52B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9847E1-2243-BD14-61FF-CA79BB4C4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4EE2A1-AAE9-3BD5-31E9-37CB6E37D8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76DF9-D4F8-694C-0583-A7D73D126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A68AFD0-2AD2-F1C9-EDCD-06FFD3320D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7233201-265D-1D7E-95FC-AC19B0E27716}"/>
              </a:ext>
            </a:extLst>
          </p:cNvPr>
          <p:cNvSpPr txBox="1"/>
          <p:nvPr/>
        </p:nvSpPr>
        <p:spPr>
          <a:xfrm>
            <a:off x="2198907" y="2702649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كِتابَةُ ٱسْتِقْصاءٍ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7F8F01-DBC7-7BBC-5583-85129F233C0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7C268C-ABFA-384A-D797-B70EE3177F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3D52B8F-73EF-93C7-F811-8DCF5AC78E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982111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E716A-2C75-C0FD-50B6-F4448478E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FAE0BC7-4424-6DA8-053A-142ABA60A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7" y="844939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قراءة إنتاجاتكم المشتركة في الصفحتين 31 و 55 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425A01-A8E9-0881-6A5F-A443052777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42D9CC-C36F-7880-C1E2-5468D4B7B8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61594F-0B17-F3C7-CC85-331D6D0EB0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C4AB89-663A-2D63-BBC4-E42ACF5FA8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56C5A51-0869-C655-AB50-ADF1E33AA9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4E216F-F1F5-363E-F60D-EC30BBC7A4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47A315-1440-09C1-12F2-EB10C5DFCD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278F80-7ACA-68FE-01FF-3862E5144A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2E99944-239A-58A2-05B0-25394D941D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1074" y="1694000"/>
            <a:ext cx="3547178" cy="46577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5B1A185-2CA0-1D3F-9BB3-8D6670FA8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132" y="1887071"/>
            <a:ext cx="3547178" cy="4631620"/>
          </a:xfrm>
          <a:prstGeom prst="rect">
            <a:avLst/>
          </a:prstGeom>
        </p:spPr>
      </p:pic>
      <p:pic>
        <p:nvPicPr>
          <p:cNvPr id="20" name="Espace réservé pour une image  18">
            <a:extLst>
              <a:ext uri="{FF2B5EF4-FFF2-40B4-BE49-F238E27FC236}">
                <a16:creationId xmlns:a16="http://schemas.microsoft.com/office/drawing/2014/main" id="{09B0298B-AE43-75CE-B036-20EF1A7CC7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01868336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274E-0170-7DF4-C3C5-2227CF367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B94DBAB-7F35-B9EA-373A-C2B58F233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7" y="844939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مجموعات ثنائية. ستقومون بصياغة أسئلة يكون جوابها واردا في النص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805C4C1-DD03-13BC-231A-35555A35C6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94721B-D1D5-632E-3DF2-E7911CFF24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2A47D3-5E29-92FD-CC6A-9C81E4288D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85AFCB-E777-EF8C-0181-5C4B9E5114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FB7D904-5A02-D149-EE28-CA36A9DAE6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8775D3-AACD-B939-3669-6925077A279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D0586B-0E8F-69BA-7D94-3987C65C16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FCAEE6-09D6-34B3-FA19-5C83492D60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503AE0F-C710-93CB-69A7-0A3959CBA0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6593" y="1596948"/>
            <a:ext cx="5054207" cy="4954323"/>
          </a:xfrm>
          <a:prstGeom prst="rect">
            <a:avLst/>
          </a:prstGeom>
        </p:spPr>
      </p:pic>
      <p:pic>
        <p:nvPicPr>
          <p:cNvPr id="16" name="Espace réservé pour une image  18">
            <a:extLst>
              <a:ext uri="{FF2B5EF4-FFF2-40B4-BE49-F238E27FC236}">
                <a16:creationId xmlns:a16="http://schemas.microsoft.com/office/drawing/2014/main" id="{9DAA5366-6D8F-5B96-4320-7A6CDE2E70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11246698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C2917-676F-6983-1B59-9A878334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535909-B60A-1D72-FB9B-3AF48D814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7" y="844939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بأدوات الاستفهام التالية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918252A-B644-6D8B-3EC4-C99704D9AE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D49EB5-1297-6E62-3603-D254C9D163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1ADF73-66E5-4859-89F8-DD82E5EB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E74C83-681D-2E65-22AE-2DF149DF58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F90441-B98F-C816-CFF2-512B8C0182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0AFBB9-A7A9-EA6B-F39E-D35858305F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9E6C2B-E6D6-8B6B-D4AB-4DEF7DE7CF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714826-3BBA-7A65-91AB-5A9A57C5EB2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EE00A3-C4BD-D91C-14A8-DFA3891E0C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6139" y="1655180"/>
            <a:ext cx="4582470" cy="4756082"/>
          </a:xfrm>
          <a:prstGeom prst="rect">
            <a:avLst/>
          </a:prstGeom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ED9C2B34-DA97-6CE9-C13A-34253BDA04D3}"/>
              </a:ext>
            </a:extLst>
          </p:cNvPr>
          <p:cNvSpPr txBox="1"/>
          <p:nvPr/>
        </p:nvSpPr>
        <p:spPr>
          <a:xfrm>
            <a:off x="6050169" y="2020198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أين.........؟</a:t>
            </a:r>
            <a:endParaRPr dirty="0"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E18038EF-931D-1517-DE40-AE3268F56281}"/>
              </a:ext>
            </a:extLst>
          </p:cNvPr>
          <p:cNvSpPr txBox="1"/>
          <p:nvPr/>
        </p:nvSpPr>
        <p:spPr>
          <a:xfrm>
            <a:off x="6050169" y="3125846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مَتى.........؟</a:t>
            </a:r>
            <a:endParaRPr dirty="0">
              <a:sym typeface="Calibri"/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196748F3-D05B-47E0-D062-F732F5C40655}"/>
              </a:ext>
            </a:extLst>
          </p:cNvPr>
          <p:cNvSpPr txBox="1"/>
          <p:nvPr/>
        </p:nvSpPr>
        <p:spPr>
          <a:xfrm>
            <a:off x="6050169" y="4250768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كَيْفَ.........؟</a:t>
            </a:r>
            <a:endParaRPr dirty="0">
              <a:sym typeface="Calibri"/>
            </a:endParaRP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74B68A58-BA3B-260A-F022-7ABE407CC48C}"/>
              </a:ext>
            </a:extLst>
          </p:cNvPr>
          <p:cNvSpPr txBox="1"/>
          <p:nvPr/>
        </p:nvSpPr>
        <p:spPr>
          <a:xfrm>
            <a:off x="6024252" y="5375690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كَمْ.........؟</a:t>
            </a:r>
            <a:endParaRPr dirty="0">
              <a:sym typeface="Calibri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2FDA00B6-CDBC-03D5-AA50-BF5EBC7F09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24622065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E625A-5A45-5F81-AF0D-770231DFB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3635E0A-768E-91E5-7056-52823F839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7" y="844939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( 8 دقائق للإنجاز)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6F893C-A479-E84A-5D00-DD85CBF62C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54EDFE-A56A-001A-CB2C-DBDF42ECCD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4D0512-DEFB-F686-4E4E-DA91AD516F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43B5775-E5A1-CA02-D724-7F25EA5DA8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24882EC-6507-2289-DE07-47ABAD360B8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48BD17-E9DE-9BD7-75F4-2CC392F8E4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87A0D6-BBDD-CAE2-06EA-DA93B75CF6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F227DA-79EA-CB8C-8FE3-56945476452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204D34-CB60-8283-A14E-4B22E373FE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6139" y="1655180"/>
            <a:ext cx="4582470" cy="4756082"/>
          </a:xfrm>
          <a:prstGeom prst="rect">
            <a:avLst/>
          </a:prstGeom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4483B26E-F337-3BD9-3EA2-1A2AA812FAC8}"/>
              </a:ext>
            </a:extLst>
          </p:cNvPr>
          <p:cNvSpPr txBox="1"/>
          <p:nvPr/>
        </p:nvSpPr>
        <p:spPr>
          <a:xfrm>
            <a:off x="6050169" y="2020198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أين.........؟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D17A3292-6476-D449-44C7-63ACDF82C874}"/>
              </a:ext>
            </a:extLst>
          </p:cNvPr>
          <p:cNvSpPr txBox="1"/>
          <p:nvPr/>
        </p:nvSpPr>
        <p:spPr>
          <a:xfrm>
            <a:off x="6050169" y="3125846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مَتى.........؟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28ED5789-E0CE-B4C7-57BD-9F8A3DAE14E9}"/>
              </a:ext>
            </a:extLst>
          </p:cNvPr>
          <p:cNvSpPr txBox="1"/>
          <p:nvPr/>
        </p:nvSpPr>
        <p:spPr>
          <a:xfrm>
            <a:off x="6050169" y="4250768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كَيْفَ.........؟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EE1E2982-4461-2D4B-414F-F5B1AF4DA8D3}"/>
              </a:ext>
            </a:extLst>
          </p:cNvPr>
          <p:cNvSpPr txBox="1"/>
          <p:nvPr/>
        </p:nvSpPr>
        <p:spPr>
          <a:xfrm>
            <a:off x="6024252" y="5375690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كَمْ.........؟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0C611690-6902-C472-9F5F-E41643E824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5966029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60063-0571-2872-E217-8768E748A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72D4338-EF5E-8959-9A05-DCF9C27AD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7" y="844939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من يقرأ جوابه؟ هل لديكم جواب آخر؟ هل انتم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2E1E63-8971-2578-D365-8AA2038905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8291814-0AC4-A7F3-788A-F03B8B78E1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FAE38F-C0D7-A54B-A875-FCC5AC3953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9E5586-30FB-3205-7E82-80605BE9A6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21C87F2-3ADB-7A6A-8026-8FFEEB745B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320BDA-A722-CC33-4A90-72C65D813B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F4EFDF-491C-2127-9C78-8425C4AF74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7F45D0-29BC-2308-5DEA-9CFF52CCBF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9DBE0C-1571-47DB-1091-9266B7D1EA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6139" y="1655180"/>
            <a:ext cx="4582470" cy="4756082"/>
          </a:xfrm>
          <a:prstGeom prst="rect">
            <a:avLst/>
          </a:prstGeom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3FE5985F-E59C-0C05-577B-F42AA3AA155B}"/>
              </a:ext>
            </a:extLst>
          </p:cNvPr>
          <p:cNvSpPr txBox="1"/>
          <p:nvPr/>
        </p:nvSpPr>
        <p:spPr>
          <a:xfrm>
            <a:off x="6050169" y="2020198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أين.........؟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166FA88C-F02A-3B3E-8B4E-67251414608D}"/>
              </a:ext>
            </a:extLst>
          </p:cNvPr>
          <p:cNvSpPr txBox="1"/>
          <p:nvPr/>
        </p:nvSpPr>
        <p:spPr>
          <a:xfrm>
            <a:off x="6050169" y="3125846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مَتى.........؟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98B2B9B4-978B-3450-39AC-56CFCE4E97C0}"/>
              </a:ext>
            </a:extLst>
          </p:cNvPr>
          <p:cNvSpPr txBox="1"/>
          <p:nvPr/>
        </p:nvSpPr>
        <p:spPr>
          <a:xfrm>
            <a:off x="6050169" y="4250768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كَيْفَ.........؟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01787C6D-E074-1A9B-CFDD-23A0237C7E18}"/>
              </a:ext>
            </a:extLst>
          </p:cNvPr>
          <p:cNvSpPr txBox="1"/>
          <p:nvPr/>
        </p:nvSpPr>
        <p:spPr>
          <a:xfrm>
            <a:off x="6024252" y="5375690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كَمْ.........؟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31CD0786-FE55-01C0-4EC2-FFC0480B70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1742020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D7FC7-4DC8-3C0E-1A8F-F2629557A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5D7278D-6BED-9D86-59E3-CEE4782F8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7" y="844939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للتصحيح. من يقرأ ؟ 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E1DC35-5146-7BA1-F19C-155EF61498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7A8BF7-1F33-D699-D840-29653E1521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709694-0EF1-2289-8921-3239B6105B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CB2A09-81EA-8185-184D-778F09A464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0AE426-8CF4-055B-CD3D-E61B274DC5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E1D7AB-ECC1-8FD9-D388-C1F848CAE8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26078D-5763-4533-3138-19F0A91839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05BA8F-B3E6-AE68-078C-D9A19DB2DA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2DCCEB-6F74-01F2-C259-001F04393841}"/>
              </a:ext>
            </a:extLst>
          </p:cNvPr>
          <p:cNvSpPr/>
          <p:nvPr/>
        </p:nvSpPr>
        <p:spPr>
          <a:xfrm>
            <a:off x="736222" y="2022092"/>
            <a:ext cx="7671555" cy="37856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أَيْنَ وُلدَ مُحَمَّدُ ٱلْمُخْتارُ ٱلسّوسِيُّ ؟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مَتى تُوُفِّيَ مُحَمَّدُ ٱلْمُخْتارُ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ٱلسّوسِيُّ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مَتى بَدَأَ ٱلْمُخْتارُ ٱلسّوسِيُّ حِفْظَ ٱلْقُرْآنِ ٱلْكَريمِ؟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كَيْفَ ساهَمَ مُحَمَّدٌ ٱلْمُخْتارُ ٱلسّوسِيُّ في مُقاوَمَةِ ٱلِاسْتِعْمارِ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ٱلْفَرَنْسِيِّ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كَمْ كِتاباً أَلَّفَ مُحَمَّدٌ ٱلْمُخْتارُ ٱلسّوسِيُّ؟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9CE4E81-6BB4-437E-23DC-F409D90528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3261063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69DAD-5A45-E55D-6090-15EB72D1A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2DBCFD3-FCDD-C8CD-AF1D-198736329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3" y="844939"/>
            <a:ext cx="732070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على دفاتركم. أنجزوا النشاط التالي بالاستعانة بمعلومات عن حياة محمد المختار السوسي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DBB2C14-F863-DCA4-62C3-2A2DBFB12C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BB30CD-1772-DA1D-7831-523CA5EB4B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9F4B89-893B-FA47-F46F-17107CC5A0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933AE5-5B98-F609-D85A-C390F34669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D6A9A3-6057-D6BB-C54C-E42F333ACF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8029E0-BEEA-F3F2-78FA-5A2DAC4A6F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B17919-14C4-0038-DBDA-F7C68604C9C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5181D9-D15A-CECD-36DE-20DF86939E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30A32F-6259-0C33-ADF0-B82FBB3E539F}"/>
              </a:ext>
            </a:extLst>
          </p:cNvPr>
          <p:cNvSpPr txBox="1"/>
          <p:nvPr/>
        </p:nvSpPr>
        <p:spPr>
          <a:xfrm>
            <a:off x="633563" y="1876457"/>
            <a:ext cx="7876873" cy="452431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	سُؤال مُغْلَقٌ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بِٱسْتِعْمالِ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 ألَيْسَ.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سُؤالٌ يَكُونُ جَوابُهُ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ٱخْتِيارٌ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عُنْصُرَيْنِ 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سُؤالٌ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بِٱسْتِعْمالِ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"كَيْفَ ... "؛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سُؤالٌ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بِٱسْتِعْمالِ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" لماذا ...... "؛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EA173AD-EFA3-6F66-DDEF-FC010D37C9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703074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22B06-064F-5047-4E6D-85712F93F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0C3B40A-FB7A-9F04-0029-A0DEB2256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3" y="844939"/>
            <a:ext cx="732070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 10 دقائق للإنجاز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4335E3-A861-9B53-1314-71ABB3B408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36C372-052E-2BDA-925B-3E55F517D0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D49C6E-B246-0CCB-65DA-5A1A46A09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8E08C0-4CA6-EE0A-CA2F-F1FD24E2B9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76BCE5A-C7C3-2724-1D6B-144260FF48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E39CFE-D141-64A2-F808-E010BC6F99D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FD6350-547E-6E36-0CF5-C03EF6C19D4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F6EFFD-73F8-8FB0-F167-ACF27F4957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3EADC0-1698-2DCE-A901-CA9EACDEA3A4}"/>
              </a:ext>
            </a:extLst>
          </p:cNvPr>
          <p:cNvSpPr txBox="1"/>
          <p:nvPr/>
        </p:nvSpPr>
        <p:spPr>
          <a:xfrm>
            <a:off x="633563" y="1876457"/>
            <a:ext cx="7876873" cy="452431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	سُؤال مُغْلَقٌ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بِٱسْتِعْمالِ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 ألَيْسَ.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سُؤالٌ يَكُونُ جَوابُهُ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ٱخْتِيارٌ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عُنْصُرَيْنِ 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سُؤالٌ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بِٱسْتِعْمالِ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"كَيْفَ ... "؛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سُؤالٌ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بِٱسْتِعْمالِ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" لماذا ...... "؛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7C88306-2D57-721D-492D-128847C1EF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048725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98772-F8D8-D241-DA7C-321E6B23E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4520725-4ECC-9D15-28E9-B1092E2CA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3" y="844939"/>
            <a:ext cx="732070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جوابه؟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EBBD57-0428-3687-AA5C-238D7EA9FF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122B27-7AD5-6299-E0F2-CB028F4650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8585DC-0537-A9A8-5B92-554358F4B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B71D37-0B72-CDC2-86AB-88ABEE720E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D8FDCFC-CADD-2C95-FC7B-B5BE2AEF75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4F3CB4-6247-47BC-83FB-7413563BD52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E5CD13-950A-4A18-CD59-B5DE893E548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E3E210-6B71-4D7C-A0B4-A80270C318D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9B8CF2A-D269-C049-9806-70980EE02BE7}"/>
              </a:ext>
            </a:extLst>
          </p:cNvPr>
          <p:cNvSpPr txBox="1"/>
          <p:nvPr/>
        </p:nvSpPr>
        <p:spPr>
          <a:xfrm>
            <a:off x="633563" y="1876457"/>
            <a:ext cx="7876873" cy="452431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	سُؤال مُغْلَقٌ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بِٱسْتِعْمالِ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 ألَيْسَ.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سُؤالٌ يَكُونُ جَوابُهُ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ٱخْتِيارٌ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عُنْصُرَيْنِ 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سُؤالٌ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بِٱسْتِعْمالِ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"كَيْفَ ... "؛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سُؤالٌ بِٱسْتِعْمالِ " لِماذا ...... "؛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22FD552-3615-BFCF-F48F-51D927CA7F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3732966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F62DE-C661-6968-F6F2-FA645CBDC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DA1DEF9-26E1-6F31-53FA-EECF18876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96" y="758335"/>
            <a:ext cx="732070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جوابه؟ من يقترح جوابا آخر؟  هل أنتم متفقون؟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تفاعلي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2B1DE76-58FF-5A99-5A8A-1B339AD66A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AD6F5-33DC-29A9-920E-5B19332D3E6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59AF95-CED9-2C5D-940C-7A022FD8BC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81E050-D06A-0032-BFB1-1554D024BF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1EF7009-6AA4-942A-C8FF-4765F8AC17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410EF7-154B-F3E1-531D-93614DAA6C6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EABB6C-E66E-4EFE-6C28-6EB43BF14D1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CC5B3D-E939-D24E-6B1D-AA45F9B348E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B7733F-5A2E-4B5E-3F8A-ABBB52792746}"/>
              </a:ext>
            </a:extLst>
          </p:cNvPr>
          <p:cNvSpPr txBox="1"/>
          <p:nvPr/>
        </p:nvSpPr>
        <p:spPr>
          <a:xfrm>
            <a:off x="633563" y="1876457"/>
            <a:ext cx="7876873" cy="452431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	سُؤال مُغْلَقٌ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بِٱسْتِعْمالِ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 ألَيْسَ.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سُؤالٌ يَكُونُ جَوابُهُ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ٱخْتِيارٌ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عُنْصُرَيْنِ 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سُؤالٌ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بِٱسْتِعْمالِ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"كَيْفَ ... "؛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سُؤالٌ بِٱسْتِعْمالِ " لِماذا ...... "؛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A65A0E6-895E-A364-E9DC-9938C77402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524639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AEA97-52D3-8DB4-0762-8E2136D11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888DABE-6C30-97BD-4B9E-F12C20C08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96" y="758335"/>
            <a:ext cx="732070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للتصحيح. من يقرأ؟  صححوا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B51826-C545-985F-1160-B53C1413CA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7A5B22-5B26-FD41-42E3-7C78A3804D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0295B0-3739-1246-A4E0-0953FD775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E0E5DCB-0CC9-41F9-1F41-F3AD14F3DF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F5D2046-80DE-6CA2-C783-68CDBBA4D8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0B03E0-8B6E-BC4F-7438-9E4DEE7503C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35C789-93E9-4815-A7D8-1551DFE5E49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268094-6274-AC4B-B9A9-58F6350A46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77733DD-05CC-9C62-A273-55E1427A48AE}"/>
              </a:ext>
            </a:extLst>
          </p:cNvPr>
          <p:cNvSpPr txBox="1"/>
          <p:nvPr/>
        </p:nvSpPr>
        <p:spPr>
          <a:xfrm>
            <a:off x="582999" y="1944681"/>
            <a:ext cx="7978001" cy="415498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	سُؤال مُغْلَقٌ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بِٱسْتِعْمالِ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 ألَيْسَ.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أَلَيْسَ ٱلْمُخْتارُ ٱلسّوسيُّ عالِماً جَليلاً وَمُؤَرِّخاً عَظيماً؟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سُؤالٌ يَكُونُ جَوابُهُ ٱخْتِيارٌ مِنْ عُنْصُرَيْنِ 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ٱلْمَجالاتُ ٱلَّتي تَخَصَّصَ فيها ٱلْعالِمُ ٱلْجَليلُ 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محمدﭐلْمُخْتارُ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ﭐلسّوسِيُّ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1-الْفَضاءِ ؛     2-الدّينِ ؛ 3- اَللُّغَةُ ٱلْعَرَبِيَّةُ.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2740025-EFCE-70DB-E8F9-23B8103FB8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0855970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F1C88-B558-4FBF-293A-321FAD3E4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3662865-D23A-FAEE-2CA2-D69EDFC7C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96" y="758335"/>
            <a:ext cx="732070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للتصحيح. من يقرأ؟  صححوا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35AA65-CCE0-993C-A2BC-C347DBC7F9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25FF58B-6DF0-C401-625C-855F42995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30F6E5-AC48-8269-FF66-96753AE540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22C649-C19F-F7F9-1618-6D4F854231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011DD9B-6B14-22DB-F64C-3024263784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116870-9325-A21D-923F-31A30FE4C7B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EB081A-6B08-EB68-0C5D-601F6240CC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ADE8ED-3AB4-1238-BCD1-2DD504BB423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74B43EE-258D-2133-38E4-6DD8CA40504B}"/>
              </a:ext>
            </a:extLst>
          </p:cNvPr>
          <p:cNvSpPr txBox="1"/>
          <p:nvPr/>
        </p:nvSpPr>
        <p:spPr>
          <a:xfrm>
            <a:off x="729770" y="2466766"/>
            <a:ext cx="7876873" cy="280076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	سُؤالٌ بِٱسْتِعْمالِ "كَيْفَ ... "؛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واجَهَ ﭐلْعالِمُ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ﭐلْجَليلُ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ﭐلْاِسْتِعْمارَ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سُؤالٌ بِٱسْتِعْمالِ " لِماذا ...... "؛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سافَرَ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ﭐلْمُخْتارُ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ﭐلسّوسِيُّ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فاسَ وَمُرّاكُشَ وَالرِّباطِ؟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5A3BB6B-208B-AD4E-46CF-AEF2D2D408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7993025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DED3320-4D2D-B33D-7A86-2AACBA4C00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79970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943702"/>
            <a:ext cx="432000" cy="432000"/>
          </a:xfrm>
          <a:prstGeom prst="rect">
            <a:avLst/>
          </a:prstGeom>
          <a:ln>
            <a:noFill/>
          </a:ln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2242314" y="2438273"/>
            <a:ext cx="4500000" cy="1462752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295188" y="1822096"/>
            <a:ext cx="15888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BA2A03-4A5C-8203-ADEB-45E9B3AE6C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FBED8-89F6-346D-9F80-31B03BF32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C3A3184A-D40C-5D73-F5BB-80C2FE3C2468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بكيفية كتابة التاء المتطرفة و ما الاستفهامية بعد حرف جر 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B9B0CB23-DBD9-CC54-1293-DD1A9FAD659D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CA861DA-6D9D-FD39-CE1A-A457502F28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E5D3FF7-82FF-5E61-879A-8A9C47A4DA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4C008AA-292C-F8F8-F66E-C12F1878A8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8CC0811-4FF1-87FB-3DEC-81415C6DAE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D59EF7CE-0F1C-2F6A-7A1A-8CE86B5841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4D93CEC-6E1B-EDC6-B81F-3F04ED883B0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50A94EE-A261-072F-9E80-C2EE0DE105C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1399EF9-CC43-3EC6-D876-2D06CE5E6E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9DF79D5-D58D-A6DB-11E3-2DA169DBC9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9EBCCAE-4570-0C33-1A4B-B8DB19657F18}"/>
              </a:ext>
            </a:extLst>
          </p:cNvPr>
          <p:cNvSpPr txBox="1"/>
          <p:nvPr/>
        </p:nvSpPr>
        <p:spPr>
          <a:xfrm>
            <a:off x="1958058" y="2356366"/>
            <a:ext cx="4188630" cy="1328023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اَلتّاءُ ٱلْمَرْبوطَةُ وَٱلتّاءُ ٱلْمَبْسوطَةُ.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"ما"  ٱلاِسْتِفْهامِيَّةُ.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C4969D38-C5BD-5AD6-9987-4B8EAC7357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4461688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D3BEC-8C22-37C4-123C-E364320A7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1BC2C106-0969-5C0A-95CA-3C3825FA6CDE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نوع الأسئلة التي نكتبها لطلب معلومات و كتابة استقصاء؟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12E3797A-6548-EFD1-217F-8B2290C5EBDB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2C36B62F-9929-ED13-EA07-11DAC61627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2F3B156-A26F-76F6-8D87-E9F177D6DE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8A134BF-A56D-8012-4DFE-AA6D700E55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BDE5142-1F88-B0CF-84D1-3BE5BE35D5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D4ECDD4A-09FD-4D65-BFC6-2F0350E804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3F9D2E4-0CCB-95BD-1A81-30EC52BC77C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3D6C98-77C2-DDC9-B1BC-C7AE5E4B9C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192B72-E6E2-4B09-95C9-4FB3E5C47D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0EBED7-1205-A4B9-2A2E-7464FBD4AE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6F0F01-04B2-34E4-568B-138C96B218C8}"/>
              </a:ext>
            </a:extLst>
          </p:cNvPr>
          <p:cNvSpPr txBox="1"/>
          <p:nvPr/>
        </p:nvSpPr>
        <p:spPr>
          <a:xfrm>
            <a:off x="2198907" y="2702649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كِتابَةُ ٱسْتِقْصاءٍ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EE474F12-1CA4-F2D6-A3B8-6EE0721BBA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8202542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0D1C60D-4959-7F83-988F-7A8716D2339F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FB8E8C-1C04-5A43-EB72-D6F7B717FC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6D0D8A9-F798-1975-5ACE-026FB67C413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623C06-5FC7-5952-8146-096936C856D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BE0F45-0AF3-5B92-E521-500C2AEA68A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78A8B1-08FE-A6DA-6272-F25253907C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3703D1-79D7-DD60-E1B1-9F53210CE9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2F26CF-8C80-B44E-5224-EBED5488CCB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7ADD83-588E-E346-AC2D-048D69C6D2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</a:p>
        </p:txBody>
      </p:sp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19121</TotalTime>
  <Words>1599</Words>
  <Application>Microsoft Office PowerPoint</Application>
  <PresentationFormat>Affichage à l'écran (4:3)</PresentationFormat>
  <Paragraphs>367</Paragraphs>
  <Slides>44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44</vt:i4>
      </vt:variant>
    </vt:vector>
  </HeadingPairs>
  <TitlesOfParts>
    <vt:vector size="72" baseType="lpstr">
      <vt:lpstr>Courier New</vt:lpstr>
      <vt:lpstr>Arial</vt:lpstr>
      <vt:lpstr>Calibri</vt:lpstr>
      <vt:lpstr>Dosis SemiBold</vt:lpstr>
      <vt:lpstr>Calibri Light</vt:lpstr>
      <vt:lpstr>Dosis Medium</vt:lpstr>
      <vt:lpstr>Wingdings</vt:lpstr>
      <vt:lpstr>Modern Love</vt:lpstr>
      <vt:lpstr>Microsoft Uighur</vt:lpstr>
      <vt:lpstr>Dosis ExtraBold</vt:lpstr>
      <vt:lpstr>Dosis</vt:lpstr>
      <vt:lpstr>Sakkal Majalla</vt:lpstr>
      <vt:lpstr>2_Thème Office</vt:lpstr>
      <vt:lpstr>1_01- نشاط اعتيادي</vt:lpstr>
      <vt:lpstr>2_01- نشاط اعتيادي</vt:lpstr>
      <vt:lpstr>1_04- قراءة/ كتابة</vt:lpstr>
      <vt:lpstr>الصـــرف والتحويل</vt:lpstr>
      <vt:lpstr>1_05- اختتام الحصة</vt:lpstr>
      <vt:lpstr>3_Env-Enseignant</vt:lpstr>
      <vt:lpstr>1_الصـــرف والتحويل</vt:lpstr>
      <vt:lpstr>1_Thème Office</vt:lpstr>
      <vt:lpstr>1_Env-Enseignant</vt:lpstr>
      <vt:lpstr>3_01- نشاط اعتيادي</vt:lpstr>
      <vt:lpstr>استماع وتحدث nv</vt:lpstr>
      <vt:lpstr>3_Thème Office</vt:lpstr>
      <vt:lpstr>4_Env-Enseignant</vt:lpstr>
      <vt:lpstr>ورشة الكتابة nv</vt:lpstr>
      <vt:lpstr>افتتاح الحصة nv</vt:lpstr>
      <vt:lpstr>Présentation PowerPoint</vt:lpstr>
      <vt:lpstr>Présentation PowerPoint</vt:lpstr>
      <vt:lpstr>تنظيم حصص الأسبوع الخامس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 سنتذكر السلوك المناسب لكل مشهد. </vt:lpstr>
      <vt:lpstr>ضعوا اللوحة والكراسة في القمطر.</vt:lpstr>
      <vt:lpstr>من يقرأ هذه المفردات؟</vt:lpstr>
      <vt:lpstr>على دفاتركم : وفي مجموعات ثنائية. اكتبوا جملا  بتوظيف هذه المفردات</vt:lpstr>
      <vt:lpstr>أمنحكم 5 دقائق للإنجاز،  الثنائي الفائز هو من حصل على أكبر عدد من الجمل.</vt:lpstr>
      <vt:lpstr>كل واحد يقدم لنا عمل مجموعته مع ذكر المفردات التي استخدمها.</vt:lpstr>
      <vt:lpstr>المجموعة الفائزة هي ...........................................</vt:lpstr>
      <vt:lpstr>ورشة الكتابة  </vt:lpstr>
      <vt:lpstr>سنتذكر ما تعلمتم حول التاء المربوطة والتاء المبسوطة و ما الاستفهامية بعد حرف جر.</vt:lpstr>
      <vt:lpstr>متى تكتب التاء مربوطة في آخر الكلمة؟  من يعطي مثالا؟</vt:lpstr>
      <vt:lpstr>متى تكتب التاء مبسوطة في آخر الكلمة؟  من يعطي مثالا؟</vt:lpstr>
      <vt:lpstr>Présentation PowerPoint</vt:lpstr>
      <vt:lpstr>كيف نكتب ما الاستفهامية ذا اتصلت بحرف جر؟ من يعطي مثالاً</vt:lpstr>
      <vt:lpstr>ما الذي يجب علينا تذكره ؟ من يقرأ؟ </vt:lpstr>
      <vt:lpstr>خذوا دفاتر القسم. انجزوا النشاطين التاليين.</vt:lpstr>
      <vt:lpstr>سأمر بين الصفوف لمساعدتكم.</vt:lpstr>
      <vt:lpstr>لنصحح. من يقوم لكتابة الجواب على السبورة؟</vt:lpstr>
      <vt:lpstr>صححوا.</vt:lpstr>
      <vt:lpstr>ورشة الكتابة</vt:lpstr>
      <vt:lpstr>سنشرع الآن في حصة الإنتاج الكتابي. سنتذكر ما درستم عن صياغة أسئلة لكتابة استقصاء.</vt:lpstr>
      <vt:lpstr>سنعيد قراءة إنتاجاتكم المشتركة في الصفحتين 31 و 55 . من يقرأ؟</vt:lpstr>
      <vt:lpstr>في مجموعات ثنائية. ستقومون بصياغة أسئلة يكون جوابها واردا في النص </vt:lpstr>
      <vt:lpstr>استعينوا بأدوات الاستفهام التالية</vt:lpstr>
      <vt:lpstr>سأمر بين الصفوف لمساعدتكم. ( 8 دقائق للإنجاز)</vt:lpstr>
      <vt:lpstr>لنصحح من يقرأ جوابه؟ هل لديكم جواب آخر؟ هل انتم متفقون؟</vt:lpstr>
      <vt:lpstr>إليكم نموذجا للتصحيح. من يقرأ ؟  صححوا.</vt:lpstr>
      <vt:lpstr>الآن على دفاتركم. أنجزوا النشاط التالي بالاستعانة بمعلومات عن حياة محمد المختار السوسي</vt:lpstr>
      <vt:lpstr>سأمر بين الصفوف لمساعدتكم.  10 دقائق للإنجاز</vt:lpstr>
      <vt:lpstr>لنصحح. من يقرأ جوابه؟</vt:lpstr>
      <vt:lpstr>لنصحح. من يقرأ جوابه؟ من يقترح جوابا آخر؟  هل أنتم متفقون؟ تصحيح تفاعلي</vt:lpstr>
      <vt:lpstr>إليكم نموذجا للتصحيح. من يقرأ؟  صححوا</vt:lpstr>
      <vt:lpstr>إليكم نموذجا للتصحيح. من يقرأ؟  صححوا</vt:lpstr>
      <vt:lpstr>Présentation PowerPoint</vt:lpstr>
      <vt:lpstr>Présentation PowerPoint</vt:lpstr>
      <vt:lpstr>Présentation PowerPoint</vt:lpstr>
      <vt:lpstr>إلى اللقاء في الحصة المقبلة.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176</cp:revision>
  <dcterms:created xsi:type="dcterms:W3CDTF">2023-09-20T21:35:22Z</dcterms:created>
  <dcterms:modified xsi:type="dcterms:W3CDTF">2025-11-21T15:42:36Z</dcterms:modified>
</cp:coreProperties>
</file>