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8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9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1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  <p:sldMasterId id="2147483702" r:id="rId2"/>
    <p:sldMasterId id="2147483725" r:id="rId3"/>
    <p:sldMasterId id="2147483748" r:id="rId4"/>
    <p:sldMasterId id="2147483771" r:id="rId5"/>
    <p:sldMasterId id="2147483786" r:id="rId6"/>
    <p:sldMasterId id="2147483799" r:id="rId7"/>
    <p:sldMasterId id="2147483824" r:id="rId8"/>
    <p:sldMasterId id="2147483839" r:id="rId9"/>
    <p:sldMasterId id="2147483863" r:id="rId10"/>
    <p:sldMasterId id="2147483886" r:id="rId11"/>
    <p:sldMasterId id="2147483910" r:id="rId12"/>
  </p:sldMasterIdLst>
  <p:notesMasterIdLst>
    <p:notesMasterId r:id="rId52"/>
  </p:notesMasterIdLst>
  <p:sldIdLst>
    <p:sldId id="2147482730" r:id="rId13"/>
    <p:sldId id="2147482604" r:id="rId14"/>
    <p:sldId id="2147482471" r:id="rId15"/>
    <p:sldId id="2147482697" r:id="rId16"/>
    <p:sldId id="2147482705" r:id="rId17"/>
    <p:sldId id="2147482472" r:id="rId18"/>
    <p:sldId id="2147482725" r:id="rId19"/>
    <p:sldId id="2147482691" r:id="rId20"/>
    <p:sldId id="2147482473" r:id="rId21"/>
    <p:sldId id="2134807209" r:id="rId22"/>
    <p:sldId id="2134807211" r:id="rId23"/>
    <p:sldId id="2134807213" r:id="rId24"/>
    <p:sldId id="2134807214" r:id="rId25"/>
    <p:sldId id="2147482694" r:id="rId26"/>
    <p:sldId id="2134806766" r:id="rId27"/>
    <p:sldId id="2147482518" r:id="rId28"/>
    <p:sldId id="2147482727" r:id="rId29"/>
    <p:sldId id="2147482519" r:id="rId30"/>
    <p:sldId id="2147482520" r:id="rId31"/>
    <p:sldId id="2147482728" r:id="rId32"/>
    <p:sldId id="2147482521" r:id="rId33"/>
    <p:sldId id="2147482522" r:id="rId34"/>
    <p:sldId id="2147482523" r:id="rId35"/>
    <p:sldId id="2147482729" r:id="rId36"/>
    <p:sldId id="2147482525" r:id="rId37"/>
    <p:sldId id="2147482695" r:id="rId38"/>
    <p:sldId id="2147482530" r:id="rId39"/>
    <p:sldId id="2147482531" r:id="rId40"/>
    <p:sldId id="2147482532" r:id="rId41"/>
    <p:sldId id="2147482534" r:id="rId42"/>
    <p:sldId id="2147482535" r:id="rId43"/>
    <p:sldId id="2147482539" r:id="rId44"/>
    <p:sldId id="2147482540" r:id="rId45"/>
    <p:sldId id="2147482541" r:id="rId46"/>
    <p:sldId id="2147482542" r:id="rId47"/>
    <p:sldId id="2147482703" r:id="rId48"/>
    <p:sldId id="2147482726" r:id="rId49"/>
    <p:sldId id="2147482502" r:id="rId50"/>
    <p:sldId id="2147482634" r:id="rId51"/>
  </p:sldIdLst>
  <p:sldSz cx="9144000" cy="6858000" type="screen4x3"/>
  <p:notesSz cx="6858000" cy="9144000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Medium" pitchFamily="2" charset="0"/>
      <p:regular r:id="rId56"/>
    </p:embeddedFont>
    <p:embeddedFont>
      <p:font typeface="Dosis SemiBold" pitchFamily="2" charset="0"/>
      <p:bold r:id="rId57"/>
    </p:embeddedFont>
    <p:embeddedFont>
      <p:font typeface="Microsoft Uighur" panose="02000000000000000000" pitchFamily="2" charset="-78"/>
      <p:regular r:id="rId58"/>
      <p:bold r:id="rId59"/>
    </p:embeddedFont>
    <p:embeddedFont>
      <p:font typeface="Modern Love" panose="04090805081005020601" pitchFamily="82" charset="0"/>
      <p:regular r:id="rId60"/>
    </p:embeddedFont>
    <p:embeddedFont>
      <p:font typeface="Sakkal Majalla" panose="02000000000000000000" pitchFamily="2" charset="-78"/>
      <p:regular r:id="rId61"/>
      <p:bold r:id="rId6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490" userDrawn="1">
          <p15:clr>
            <a:srgbClr val="A4A3A4"/>
          </p15:clr>
        </p15:guide>
        <p15:guide id="4" pos="2631" userDrawn="1">
          <p15:clr>
            <a:srgbClr val="A4A3A4"/>
          </p15:clr>
        </p15:guide>
        <p15:guide id="5" orient="horz" pos="1593" userDrawn="1">
          <p15:clr>
            <a:srgbClr val="A4A3A4"/>
          </p15:clr>
        </p15:guide>
        <p15:guide id="6" orient="horz" pos="2228" userDrawn="1">
          <p15:clr>
            <a:srgbClr val="A4A3A4"/>
          </p15:clr>
        </p15:guide>
        <p15:guide id="7" orient="horz" pos="2818" userDrawn="1">
          <p15:clr>
            <a:srgbClr val="A4A3A4"/>
          </p15:clr>
        </p15:guide>
        <p15:guide id="8" orient="horz" pos="3407" userDrawn="1">
          <p15:clr>
            <a:srgbClr val="A4A3A4"/>
          </p15:clr>
        </p15:guide>
        <p15:guide id="9" orient="horz" pos="3430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24D7C"/>
    <a:srgbClr val="F0EBE8"/>
    <a:srgbClr val="000000"/>
    <a:srgbClr val="565F88"/>
    <a:srgbClr val="D6E9EA"/>
    <a:srgbClr val="1E3F48"/>
    <a:srgbClr val="0097B2"/>
    <a:srgbClr val="106585"/>
    <a:srgbClr val="007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6" autoAdjust="0"/>
    <p:restoredTop sz="93494" autoAdjust="0"/>
  </p:normalViewPr>
  <p:slideViewPr>
    <p:cSldViewPr snapToGrid="0">
      <p:cViewPr varScale="1">
        <p:scale>
          <a:sx n="70" d="100"/>
          <a:sy n="70" d="100"/>
        </p:scale>
        <p:origin x="1224" y="36"/>
      </p:cViewPr>
      <p:guideLst>
        <p:guide pos="4649"/>
        <p:guide orient="horz" pos="709"/>
        <p:guide pos="4490"/>
        <p:guide pos="2631"/>
        <p:guide orient="horz" pos="1593"/>
        <p:guide orient="horz" pos="2228"/>
        <p:guide orient="horz" pos="2818"/>
        <p:guide orient="horz" pos="3407"/>
        <p:guide orient="horz" pos="3430"/>
        <p:guide orient="horz" pos="40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font" Target="fonts/font3.fntdata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9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4.fntdata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7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00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6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9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85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9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9219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45.xml"/><Relationship Id="rId21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23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Relationship Id="rId22" Type="http://schemas.openxmlformats.org/officeDocument/2006/relationships/slideLayout" Target="../slideLayouts/slideLayout16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6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1" r:id="rId21"/>
    <p:sldLayoutId id="214748393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0.xml"/><Relationship Id="rId6" Type="http://schemas.openxmlformats.org/officeDocument/2006/relationships/image" Target="../media/image26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3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22.gif"/><Relationship Id="rId4" Type="http://schemas.openxmlformats.org/officeDocument/2006/relationships/image" Target="../media/image57.png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slideLayout" Target="../slideLayouts/slideLayout185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928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37162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 ـــــ  الحصة 3 (30د).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ـــــ الحصة4 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(30د).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 ــــ الفهم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(40د).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4 (20د).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المقروء(30د).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5 (30د).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: الطلاقة.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النشيد الوطني المغربي ـــــ تركيب و تقويم.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762480" y="3380220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كتابة استقصاء لطلب معلومات حول الأزياء المغربية - الحصة 5.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الحصة 5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استقصاء لطلب معلومات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D7495AC3-81E4-8F8B-30C9-D67914FDF2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843937" y="1827620"/>
            <a:ext cx="7115663" cy="4741683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75830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19670A-BE20-1C2D-8466-5880C5B28DEE}"/>
              </a:ext>
            </a:extLst>
          </p:cNvPr>
          <p:cNvSpPr>
            <a:spLocks/>
          </p:cNvSpPr>
          <p:nvPr/>
        </p:nvSpPr>
        <p:spPr>
          <a:xfrm>
            <a:off x="44477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6FC08-57CA-044B-65A7-C32AD16E112E}"/>
              </a:ext>
            </a:extLst>
          </p:cNvPr>
          <p:cNvSpPr>
            <a:spLocks/>
          </p:cNvSpPr>
          <p:nvPr/>
        </p:nvSpPr>
        <p:spPr>
          <a:xfrm>
            <a:off x="25129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E959E245-0B0E-4A92-BA30-8C100F3A2A59}"/>
              </a:ext>
            </a:extLst>
          </p:cNvPr>
          <p:cNvSpPr txBox="1"/>
          <p:nvPr/>
        </p:nvSpPr>
        <p:spPr>
          <a:xfrm>
            <a:off x="368788" y="2580074"/>
            <a:ext cx="655487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كَيْ أَسْتَأْذِنَ لِأَخْذِ الْكَلِمَةِ:  أَلْزَمُ مَكاني ثُمَّ أَرْفَعُ أُصْبُعي لِلْإجابَةِ.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902DDF8-0FC7-50E7-43E1-E8B045021922}"/>
              </a:ext>
            </a:extLst>
          </p:cNvPr>
          <p:cNvSpPr/>
          <p:nvPr/>
        </p:nvSpPr>
        <p:spPr>
          <a:xfrm>
            <a:off x="7081311" y="1875459"/>
            <a:ext cx="1481764" cy="156287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0" name="Google Shape;1333;p8">
            <a:extLst>
              <a:ext uri="{FF2B5EF4-FFF2-40B4-BE49-F238E27FC236}">
                <a16:creationId xmlns:a16="http://schemas.microsoft.com/office/drawing/2014/main" id="{D3E95034-779C-C44F-30FB-9B19E01EBA38}"/>
              </a:ext>
            </a:extLst>
          </p:cNvPr>
          <p:cNvSpPr txBox="1"/>
          <p:nvPr/>
        </p:nvSpPr>
        <p:spPr>
          <a:xfrm>
            <a:off x="2200733" y="5569363"/>
            <a:ext cx="463980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أُنْجِزُ واجِباتي </a:t>
            </a:r>
            <a:r>
              <a:rPr lang="ar-MA" sz="32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لْمَنْزِلِيَّةَ بِمُفْرَدي.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DBFEAE2-FF92-F0C3-2E74-2697BB3C2D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58" y="4923484"/>
            <a:ext cx="1481765" cy="1481765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371B76-6C36-3CF9-1D06-E98C11574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57" y="3334840"/>
            <a:ext cx="1481766" cy="1481766"/>
          </a:xfrm>
          <a:prstGeom prst="rect">
            <a:avLst/>
          </a:prstGeom>
        </p:spPr>
      </p:pic>
      <p:sp>
        <p:nvSpPr>
          <p:cNvPr id="23" name="Google Shape;1333;p8">
            <a:extLst>
              <a:ext uri="{FF2B5EF4-FFF2-40B4-BE49-F238E27FC236}">
                <a16:creationId xmlns:a16="http://schemas.microsoft.com/office/drawing/2014/main" id="{C710DA96-8CC3-ECD2-1D27-1B0093AB9B0C}"/>
              </a:ext>
            </a:extLst>
          </p:cNvPr>
          <p:cNvSpPr txBox="1"/>
          <p:nvPr/>
        </p:nvSpPr>
        <p:spPr>
          <a:xfrm>
            <a:off x="803309" y="4106956"/>
            <a:ext cx="603722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2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ٱلشَّرْحِ، أَنْتَبِهُ وَأُرَكِّزُ جَيِّداً وَلا أُزْعِجُ زُمَلائي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  ا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0655" y="1042348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3"/>
            <a:ext cx="4849216" cy="1523497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ترحيب.</a:t>
            </a:r>
          </a:p>
          <a:p>
            <a:pPr lvl="0" algn="r" rtl="1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السلوك.</a:t>
            </a:r>
          </a:p>
          <a:p>
            <a:pPr lvl="0" algn="r" rtl="1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: الطلاقة.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3" y="1777877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8218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66972" y="660814"/>
            <a:ext cx="828000" cy="82946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1299" y="1961805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4C9EDD-1D10-A331-B663-04A7BDE3F2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المفردات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9E648035-48B0-F3EE-9F1C-539E35EEBADD}"/>
              </a:ext>
            </a:extLst>
          </p:cNvPr>
          <p:cNvSpPr txBox="1"/>
          <p:nvPr/>
        </p:nvSpPr>
        <p:spPr>
          <a:xfrm>
            <a:off x="672500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اَلْمُسْتَقْبَلُ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F65BF9E7-E9A8-6283-C77B-6CFCC9749420}"/>
              </a:ext>
            </a:extLst>
          </p:cNvPr>
          <p:cNvSpPr txBox="1"/>
          <p:nvPr/>
        </p:nvSpPr>
        <p:spPr>
          <a:xfrm>
            <a:off x="6766385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حَكى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57E39007-6AF8-D532-1118-D885B1ED6530}"/>
              </a:ext>
            </a:extLst>
          </p:cNvPr>
          <p:cNvSpPr txBox="1"/>
          <p:nvPr/>
        </p:nvSpPr>
        <p:spPr>
          <a:xfrm>
            <a:off x="4741208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وَطَنٌ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8DBCD22F-5C36-E3D8-39B9-3D1DA0182705}"/>
              </a:ext>
            </a:extLst>
          </p:cNvPr>
          <p:cNvSpPr txBox="1"/>
          <p:nvPr/>
        </p:nvSpPr>
        <p:spPr>
          <a:xfrm>
            <a:off x="2697676" y="2689169"/>
            <a:ext cx="180540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هِواياتٌ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0E50CF70-0732-FCCA-BFC0-9348FB8D499E}"/>
              </a:ext>
            </a:extLst>
          </p:cNvPr>
          <p:cNvSpPr txBox="1"/>
          <p:nvPr/>
        </p:nvSpPr>
        <p:spPr>
          <a:xfrm>
            <a:off x="672500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نَحْتَرِمُ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3D842AA9-ABC5-CF4C-0E55-C4E7D266F3FD}"/>
              </a:ext>
            </a:extLst>
          </p:cNvPr>
          <p:cNvSpPr txBox="1"/>
          <p:nvPr/>
        </p:nvSpPr>
        <p:spPr>
          <a:xfrm>
            <a:off x="6766385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اِخْتِلافٌ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9F235190-F87A-0EEC-5C18-ADFE9C075FEE}"/>
              </a:ext>
            </a:extLst>
          </p:cNvPr>
          <p:cNvSpPr txBox="1"/>
          <p:nvPr/>
        </p:nvSpPr>
        <p:spPr>
          <a:xfrm>
            <a:off x="4741208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نَحْمي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5" name="Google Shape;452;p158">
            <a:extLst>
              <a:ext uri="{FF2B5EF4-FFF2-40B4-BE49-F238E27FC236}">
                <a16:creationId xmlns:a16="http://schemas.microsoft.com/office/drawing/2014/main" id="{72FC67D9-7F42-63BF-DA1C-31A4B724F41F}"/>
              </a:ext>
            </a:extLst>
          </p:cNvPr>
          <p:cNvSpPr txBox="1"/>
          <p:nvPr/>
        </p:nvSpPr>
        <p:spPr>
          <a:xfrm>
            <a:off x="2697676" y="4311017"/>
            <a:ext cx="180540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اَلْحاضرُ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77" y="727131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وفي مجموعات ثنائية.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جملتين للتعبير عن النجاح بتوظيف هذه المفردات.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9291E49-82EC-72AF-8928-2566FA09317D}"/>
              </a:ext>
            </a:extLst>
          </p:cNvPr>
          <p:cNvSpPr txBox="1"/>
          <p:nvPr/>
        </p:nvSpPr>
        <p:spPr>
          <a:xfrm>
            <a:off x="672500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اَلْمُسْتَقْبَلُ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4186772-7C5A-1FB3-26D2-EAD650DBFB07}"/>
              </a:ext>
            </a:extLst>
          </p:cNvPr>
          <p:cNvSpPr txBox="1"/>
          <p:nvPr/>
        </p:nvSpPr>
        <p:spPr>
          <a:xfrm>
            <a:off x="6766385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حَكى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8DCCA39-4DBE-64BF-F85D-7F93443D9C5F}"/>
              </a:ext>
            </a:extLst>
          </p:cNvPr>
          <p:cNvSpPr txBox="1"/>
          <p:nvPr/>
        </p:nvSpPr>
        <p:spPr>
          <a:xfrm>
            <a:off x="4741208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وَطَنٌ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41E55264-1EE5-E062-A1DA-6BFE6C119E89}"/>
              </a:ext>
            </a:extLst>
          </p:cNvPr>
          <p:cNvSpPr txBox="1"/>
          <p:nvPr/>
        </p:nvSpPr>
        <p:spPr>
          <a:xfrm>
            <a:off x="2697676" y="2689169"/>
            <a:ext cx="180540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هِواياتٌ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6A26524-2285-FAEC-8E9B-E9AF097BC152}"/>
              </a:ext>
            </a:extLst>
          </p:cNvPr>
          <p:cNvSpPr txBox="1"/>
          <p:nvPr/>
        </p:nvSpPr>
        <p:spPr>
          <a:xfrm>
            <a:off x="672500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نَحْتَرِمُ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B7EA098E-4529-7086-811F-5993B3CD7249}"/>
              </a:ext>
            </a:extLst>
          </p:cNvPr>
          <p:cNvSpPr txBox="1"/>
          <p:nvPr/>
        </p:nvSpPr>
        <p:spPr>
          <a:xfrm>
            <a:off x="6766385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اِخْتِلافٌ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9DB5A928-016F-9E1A-E6CA-1540A7A2321F}"/>
              </a:ext>
            </a:extLst>
          </p:cNvPr>
          <p:cNvSpPr txBox="1"/>
          <p:nvPr/>
        </p:nvSpPr>
        <p:spPr>
          <a:xfrm>
            <a:off x="4741208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نَحْمي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2E36FE1B-1880-23E5-8719-8965F784A79B}"/>
              </a:ext>
            </a:extLst>
          </p:cNvPr>
          <p:cNvSpPr txBox="1"/>
          <p:nvPr/>
        </p:nvSpPr>
        <p:spPr>
          <a:xfrm>
            <a:off x="2697676" y="4311017"/>
            <a:ext cx="180540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اَلْحاضرُ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أمنحكم دقيقة للإنجاز . سوف أمر بين الصفوف لمساعدتكم.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617" y="706439"/>
            <a:ext cx="828000" cy="827999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1D28D1A1-3F69-5069-FD23-FAF601C8B76D}"/>
              </a:ext>
            </a:extLst>
          </p:cNvPr>
          <p:cNvSpPr txBox="1"/>
          <p:nvPr/>
        </p:nvSpPr>
        <p:spPr>
          <a:xfrm>
            <a:off x="672500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اَلْمُسْتَقْبَلُ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3DC7F2D0-2EE3-F75C-60EA-09B388ECB979}"/>
              </a:ext>
            </a:extLst>
          </p:cNvPr>
          <p:cNvSpPr txBox="1"/>
          <p:nvPr/>
        </p:nvSpPr>
        <p:spPr>
          <a:xfrm>
            <a:off x="6766385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حَكى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B62FEA4D-1839-E003-31D5-5CDF9B8611EF}"/>
              </a:ext>
            </a:extLst>
          </p:cNvPr>
          <p:cNvSpPr txBox="1"/>
          <p:nvPr/>
        </p:nvSpPr>
        <p:spPr>
          <a:xfrm>
            <a:off x="4741208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وَطَنٌ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923B012C-62DE-F65D-7253-A824FE5BCD49}"/>
              </a:ext>
            </a:extLst>
          </p:cNvPr>
          <p:cNvSpPr txBox="1"/>
          <p:nvPr/>
        </p:nvSpPr>
        <p:spPr>
          <a:xfrm>
            <a:off x="2697676" y="2689169"/>
            <a:ext cx="180540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هِواياتٌ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7BB0F0F1-41DB-EA6F-C12A-FD06651F173D}"/>
              </a:ext>
            </a:extLst>
          </p:cNvPr>
          <p:cNvSpPr txBox="1"/>
          <p:nvPr/>
        </p:nvSpPr>
        <p:spPr>
          <a:xfrm>
            <a:off x="672500" y="2689169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نَحْتَرِمُ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57357322-324A-C5D5-19EF-3648F9D58FE1}"/>
              </a:ext>
            </a:extLst>
          </p:cNvPr>
          <p:cNvSpPr txBox="1"/>
          <p:nvPr/>
        </p:nvSpPr>
        <p:spPr>
          <a:xfrm>
            <a:off x="6766385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اِخْتِلافٌ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E16AB34B-07DB-CA7B-4373-27A9557CDDD6}"/>
              </a:ext>
            </a:extLst>
          </p:cNvPr>
          <p:cNvSpPr txBox="1"/>
          <p:nvPr/>
        </p:nvSpPr>
        <p:spPr>
          <a:xfrm>
            <a:off x="4741208" y="4311017"/>
            <a:ext cx="178704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نَحْمي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BCEF128D-5E78-A2C9-122E-A3D6F9C4679C}"/>
              </a:ext>
            </a:extLst>
          </p:cNvPr>
          <p:cNvSpPr txBox="1"/>
          <p:nvPr/>
        </p:nvSpPr>
        <p:spPr>
          <a:xfrm>
            <a:off x="2697676" y="4311017"/>
            <a:ext cx="180540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اَلْحاضرُ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14BBD-818F-7C75-E893-1678D9A9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المفردات التي استخدمها.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4DEF31-D02E-B1D2-DFDB-BF0D933499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2786" y="2612004"/>
            <a:ext cx="2719722" cy="2719722"/>
          </a:xfrm>
          <a:prstGeom prst="rect">
            <a:avLst/>
          </a:prstGeom>
        </p:spPr>
      </p:pic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1C520E-1EED-93D0-0716-029D26FF74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3475" y="2612004"/>
            <a:ext cx="2719722" cy="271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ورشة القراءة </a:t>
            </a:r>
            <a:r>
              <a:rPr lang="ar-SA" sz="4000" dirty="0">
                <a:solidFill>
                  <a:srgbClr val="424D7B"/>
                </a:solidFill>
              </a:rPr>
              <a:t>ــــ</a:t>
            </a:r>
            <a:r>
              <a:rPr lang="ar-MA" sz="4000" dirty="0">
                <a:solidFill>
                  <a:srgbClr val="424D7B"/>
                </a:solidFill>
              </a:rPr>
              <a:t> الحصة 4 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9583624-D4C9-A723-10C6-251F57ED015F}"/>
              </a:ext>
            </a:extLst>
          </p:cNvPr>
          <p:cNvSpPr txBox="1">
            <a:spLocks/>
          </p:cNvSpPr>
          <p:nvPr/>
        </p:nvSpPr>
        <p:spPr>
          <a:xfrm>
            <a:off x="2462296" y="25709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النشيد الوطني المغربي ـــــ تركيب و تقويم.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9B3B4-096A-F2AE-0F62-27B0E9F7AA78}"/>
              </a:ext>
            </a:extLst>
          </p:cNvPr>
          <p:cNvSpPr txBox="1"/>
          <p:nvPr/>
        </p:nvSpPr>
        <p:spPr>
          <a:xfrm>
            <a:off x="4067243" y="1775154"/>
            <a:ext cx="3054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ـــــ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ECFAEC-E0C9-8E70-C84D-5D328B38D4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AADBE8AF-A0DB-B7D9-D7F0-1385B19DF1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057" y="1785381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AD8F-BC53-F9E4-33DC-B39710E68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5592" y="103951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03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0" y="756000"/>
            <a:ext cx="7353103" cy="730894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النشيد الوطني المغربي»  الصفحة 50؛ من يذكرنا بالمقصود من الأبيات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A8B0A2-2527-4FDF-3680-BF530C2E9075}"/>
              </a:ext>
            </a:extLst>
          </p:cNvPr>
          <p:cNvSpPr txBox="1"/>
          <p:nvPr/>
        </p:nvSpPr>
        <p:spPr>
          <a:xfrm>
            <a:off x="5125759" y="2529000"/>
            <a:ext cx="2700000" cy="900000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مَنْبِتَ ٱلْأَحْرار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94CAA7-DBC3-0638-7D47-A19B75E43883}"/>
              </a:ext>
            </a:extLst>
          </p:cNvPr>
          <p:cNvSpPr txBox="1"/>
          <p:nvPr/>
        </p:nvSpPr>
        <p:spPr>
          <a:xfrm>
            <a:off x="1318241" y="2529000"/>
            <a:ext cx="2700000" cy="900000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مَشْرِقَ ٱلْأنْوار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73232B-6EED-B542-A19F-9BA6A9895CD0}"/>
              </a:ext>
            </a:extLst>
          </p:cNvPr>
          <p:cNvSpPr txBox="1"/>
          <p:nvPr/>
        </p:nvSpPr>
        <p:spPr>
          <a:xfrm>
            <a:off x="5125759" y="4115471"/>
            <a:ext cx="2700000" cy="900000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كُلِّ جَنان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DDC4AE-970D-E987-C8F4-CC36F42A0D1A}"/>
              </a:ext>
            </a:extLst>
          </p:cNvPr>
          <p:cNvSpPr txBox="1"/>
          <p:nvPr/>
        </p:nvSpPr>
        <p:spPr>
          <a:xfrm>
            <a:off x="1318241" y="4115471"/>
            <a:ext cx="2700000" cy="900000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ذِكْرَ كُلِّ لِسان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7BC-355D-081F-0E0F-91A5DEA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182289-0817-B0E5-D64B-6F3844C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ينشد النشيد الوطني المغربي.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F2AF46-10B6-AF3B-638C-E8E00099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594B99F-5740-D45F-AA3C-EABDA0E1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5D9E0BA-53E5-3423-DF02-5FCC60CA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4354BF4-6291-81A3-B4AF-1BEE3DF87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42422A0-ED9E-5402-A31E-D245D9FB0F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710245-7D07-4F2F-292E-0F18EC878D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CE90BF-49F6-4761-5B9D-381CC47D13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9585AE-580B-3E34-8B60-660BD91FA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4F3EFE5-8464-8F67-FA00-C82F5E791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617" y="684214"/>
            <a:ext cx="828000" cy="827999"/>
          </a:xfrm>
          <a:prstGeom prst="rect">
            <a:avLst/>
          </a:prstGeom>
        </p:spPr>
      </p:pic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08C6929-1845-9186-DDBB-B3F8C02E0A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/>
          <a:stretch/>
        </p:blipFill>
        <p:spPr>
          <a:xfrm>
            <a:off x="3093929" y="1769102"/>
            <a:ext cx="3068642" cy="487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922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C2DEE-C2B7-D7B0-5C72-5CB27FDC8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6D3376-077E-5D24-4AF8-ECEF14B96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سنقوم بإنشاده جماعة.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88BB08E-BD4A-34AC-2D70-2577B46F11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E3B088F-29FA-7130-ED2B-860B288F6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63DF8F0-B5CE-6228-7C8A-A38BA8FD16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9F10135-BC15-1B87-C947-0FCF511EA5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80AB1C9-443B-038F-7DB5-032F7B1A18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17974D-D3EF-DE5E-C7D7-4C76D24A8A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390B286-ADC3-F44D-B7AE-2DE8356E6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2D68CAF-1906-3ACC-D884-5A3C7C1077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803871E-87E1-7995-048B-07BB58404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A438C8D-85A7-D16D-FD9E-7068729BD4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/>
          <a:stretch/>
        </p:blipFill>
        <p:spPr>
          <a:xfrm>
            <a:off x="3093929" y="1769102"/>
            <a:ext cx="3068642" cy="487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1065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5D193-2DE8-90AB-3AEE-5A53DADA4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119">
            <a:extLst>
              <a:ext uri="{FF2B5EF4-FFF2-40B4-BE49-F238E27FC236}">
                <a16:creationId xmlns:a16="http://schemas.microsoft.com/office/drawing/2014/main" id="{0B9319CB-1B14-0609-3115-E9FD3825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940007-FB1A-80B2-2880-455CD900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A973C18-26F7-AE94-D458-CBE1DD4CA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0F12AD5-A122-B77D-1712-8B599DC2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5FC8A35-59B2-D8E4-EB0C-9360628755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3C89441-39C5-E072-06F4-B57E529B0D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14588B-ED2D-BE45-4C21-BCDBEAF811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4A5B8D4-0948-355E-1F6B-4ADD5C25B2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7A59D1C9-4CF2-64D5-BB39-4842E9CE37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6AB35DF-ECDD-188E-0CF5-FD9C6A19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منكم لديه إجابة؟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C8AFCB-6B02-8BCD-BDAC-6B24886D8281}"/>
              </a:ext>
            </a:extLst>
          </p:cNvPr>
          <p:cNvSpPr txBox="1"/>
          <p:nvPr/>
        </p:nvSpPr>
        <p:spPr>
          <a:xfrm>
            <a:off x="0" y="2508112"/>
            <a:ext cx="9144000" cy="882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يَقْصِدُ ٱلْكاتِبُ بِكَلِمَةِ «إِخْوَتي» في ٱلْبَيْتِ ٱلتّالي: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A8A7C6-3E8D-F87B-09B1-68534897331D}"/>
              </a:ext>
            </a:extLst>
          </p:cNvPr>
          <p:cNvSpPr txBox="1"/>
          <p:nvPr/>
        </p:nvSpPr>
        <p:spPr>
          <a:xfrm>
            <a:off x="3995351" y="3302851"/>
            <a:ext cx="3384937" cy="97657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إِخْ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وَتـــــي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هَــــيـــــا       </a:t>
            </a:r>
            <a:r>
              <a:rPr lang="fr-FR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34D4C0-D5DD-5D8F-EA5C-EDB75F32EA60}"/>
              </a:ext>
            </a:extLst>
          </p:cNvPr>
          <p:cNvSpPr txBox="1"/>
          <p:nvPr/>
        </p:nvSpPr>
        <p:spPr>
          <a:xfrm>
            <a:off x="1614616" y="3302851"/>
            <a:ext cx="3015051" cy="97657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لِلْـــعُـــلا  سَعْـــــيـــا</a:t>
            </a:r>
          </a:p>
        </p:txBody>
      </p:sp>
    </p:spTree>
    <p:extLst>
      <p:ext uri="{BB962C8B-B14F-4D97-AF65-F5344CB8AC3E}">
        <p14:creationId xmlns:p14="http://schemas.microsoft.com/office/powerpoint/2010/main" val="329674513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2D1E-50A3-A413-BD1F-D13F70A5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FD61F7-1A48-EFE6-B468-E00DF71D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6483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وَظَّفَ ٱلْكاتِبُ مُفْرَداتٍ تَنْتَهي بِنَفْسِ ٱلْقَافِيَةِ : الأحرار  ــــ الأنوار ــــ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6ABDC97-11A8-8219-27C0-7FAAD7B8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11582C6-3D4A-EA5E-3A4A-E1C38158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B60FE6-5E35-7E06-EB4C-AFBFBBE7E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0C2125C-34F9-FE14-0FE2-3A540F78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BF840CE-B80E-6473-6E95-4C1506604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5DE56D-6450-778B-20FD-5E45B1B98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0ACF8C-5181-5B3D-B721-28630C6EC7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99E6DC8-7428-1E30-7BDA-53D5758A85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D90CFF3-20DB-471E-2C7A-8F5042CCD1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4146A35-A2DB-5E0C-D973-12135D55C0C2}"/>
              </a:ext>
            </a:extLst>
          </p:cNvPr>
          <p:cNvSpPr txBox="1"/>
          <p:nvPr/>
        </p:nvSpPr>
        <p:spPr>
          <a:xfrm>
            <a:off x="4448432" y="3327564"/>
            <a:ext cx="3384937" cy="97657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مَنْبِتَ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ٱلْأَحْرار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D473F9-BE51-2186-CE76-CB346D580E99}"/>
              </a:ext>
            </a:extLst>
          </p:cNvPr>
          <p:cNvSpPr txBox="1"/>
          <p:nvPr/>
        </p:nvSpPr>
        <p:spPr>
          <a:xfrm>
            <a:off x="1746421" y="3302851"/>
            <a:ext cx="3015051" cy="976579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مَشْرِقَ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ٱلْأَنْوَ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ارَ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962791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0BC1B-94FA-8EB7-0127-45EAE6A65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95417D7-2987-F1DE-A134-5DA345D02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 أخرى.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56D8416-49AA-02E2-CF2C-85A01D679D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074105"/>
            <a:ext cx="3613875" cy="827999"/>
          </a:xfrm>
          <a:prstGeom prst="roundRect">
            <a:avLst/>
          </a:prstGeom>
          <a:noFill/>
        </p:spPr>
        <p:txBody>
          <a:bodyPr/>
          <a:lstStyle/>
          <a:p>
            <a:r>
              <a:rPr lang="ar-SA" sz="4400" dirty="0" err="1">
                <a:ln>
                  <a:noFill/>
                </a:ln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ٱلْأَحْر</a:t>
            </a:r>
            <a:r>
              <a:rPr lang="ar-SA" sz="4400" dirty="0" err="1">
                <a:ln>
                  <a:noFill/>
                </a:ln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َار</a:t>
            </a:r>
            <a:r>
              <a:rPr lang="ar-SA" sz="4400" dirty="0">
                <a:ln>
                  <a:noFill/>
                </a:ln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dirty="0" err="1">
                <a:ln>
                  <a:noFill/>
                </a:ln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</a:t>
            </a:r>
            <a:r>
              <a:rPr lang="ar-SA" sz="4400" dirty="0" err="1">
                <a:ln>
                  <a:noFill/>
                </a:ln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وار</a:t>
            </a:r>
            <a:endParaRPr lang="ar-SA" sz="4400" dirty="0">
              <a:ln>
                <a:noFill/>
              </a:ln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432BE3-1807-C39F-CB77-0BAB2E8CD6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85A1634-0B94-7A39-8ED3-12D8B6190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55DF65D-14E5-C808-A98A-DBF52A157D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3118E71-BD91-D8A5-ED6F-93D7035538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5C21B95-7361-4975-72B1-FA2E9CD1C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684C3BD-E811-5B6D-EA7A-21F61D634E0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D8099D9-A81E-2AEE-E3CB-3CF9E59207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D5D48A4-02F3-8FF4-5330-32364CBFFE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12" name="Espace réservé pour une image  4">
            <a:extLst>
              <a:ext uri="{FF2B5EF4-FFF2-40B4-BE49-F238E27FC236}">
                <a16:creationId xmlns:a16="http://schemas.microsoft.com/office/drawing/2014/main" id="{0BC04B46-4A24-E820-F779-EF75E1D405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6" name="Image 5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AE47289-EE28-B411-CB3B-AEB5DF5DE3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/>
          <a:stretch/>
        </p:blipFill>
        <p:spPr>
          <a:xfrm>
            <a:off x="1108071" y="1686724"/>
            <a:ext cx="3068642" cy="487941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B345A7-3DDF-7B9F-0ED2-29B1908F96A9}"/>
              </a:ext>
            </a:extLst>
          </p:cNvPr>
          <p:cNvSpPr/>
          <p:nvPr/>
        </p:nvSpPr>
        <p:spPr>
          <a:xfrm>
            <a:off x="2927687" y="1792885"/>
            <a:ext cx="531562" cy="38054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F8985DF-6DC7-0558-8C4D-0A50CD6548F8}"/>
              </a:ext>
            </a:extLst>
          </p:cNvPr>
          <p:cNvSpPr/>
          <p:nvPr/>
        </p:nvSpPr>
        <p:spPr>
          <a:xfrm>
            <a:off x="1235805" y="1792886"/>
            <a:ext cx="531562" cy="38054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476976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BE56-55A2-DC1E-E9FB-D9D851E7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4A4394-69CF-678D-40AB-9C1F87D1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معي،. ابحثوا عن البيت التالي  في النص. سأنشده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80C3804-0EAE-A36E-7C70-C2E380A16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05F40E5-26AA-161C-27C1-BFEA7C6C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7569601-412F-1147-DCAA-373D631B9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01DA58B-C14A-0C64-AA09-66CA7E2F9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9D4DC15-7B3D-6C49-FD34-140E9F8BBF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5D3EEC4-9073-7DF4-FABA-994AB7C96D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2D8F923-B087-F33C-B937-B89086696F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7E7FFAB-FC37-D97A-7CEB-D91E565AFB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D3F984-F65B-49A9-A9BF-1A9512F7BCE9}"/>
              </a:ext>
            </a:extLst>
          </p:cNvPr>
          <p:cNvSpPr txBox="1"/>
          <p:nvPr/>
        </p:nvSpPr>
        <p:spPr>
          <a:xfrm>
            <a:off x="811322" y="2875002"/>
            <a:ext cx="752135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فَمي وَفي دَمي هَواكَ ثارَ نور وَنار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36B9D23-8FCC-0AFC-10A7-8A4A9DA2A2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5585989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0B3D-B184-C8CE-7EF1-7E98D977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E124E8-9353-D913-ED82-9DF2FB7B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 البيت  كما فعلت؟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4EC1153-4BAC-0FE0-739C-5D8F2435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6124C95-666E-29E1-42B9-E8AF95AD7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4A17358-A1C6-A1FC-016C-BDADDC9E06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CC87657-E9D8-3E53-FA4E-618CD34C08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A895DDE-D047-5C88-A6A8-80054AF836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92D22E4-58AF-1AD7-25EE-DDCC7808CC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43DD68-96EB-C798-C0DE-C0A1E83A1E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2D99000-424E-52DF-D3A9-8587FF7D39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3F1BB41-B8FC-D4C6-A6A1-0527D1C02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E092A8-92C5-926A-193B-5649D728D774}"/>
              </a:ext>
            </a:extLst>
          </p:cNvPr>
          <p:cNvSpPr txBox="1"/>
          <p:nvPr/>
        </p:nvSpPr>
        <p:spPr>
          <a:xfrm>
            <a:off x="811322" y="2875002"/>
            <a:ext cx="752135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مي</a:t>
            </a:r>
            <a:r>
              <a:rPr lang="ar-SA" sz="4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َفي</a:t>
            </a:r>
            <a:r>
              <a:rPr lang="ar-SA" sz="4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مي</a:t>
            </a:r>
            <a:r>
              <a:rPr lang="ar-SA" sz="4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هَواكَ</a:t>
            </a:r>
            <a:r>
              <a:rPr lang="ar-SA" sz="48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ثارَ نور وَنار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47414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B916A-8A83-7193-D672-091F407B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D10D88-BAEC-278A-6DC7-44FD54D56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الصفحة 51 من كراساتكم. سنصحح الواجب المنزلي للحصة الماضية.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B6C473CF-6940-8C91-E5DF-68D6685658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C62E300-431D-7BBF-05B9-E3A458177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ECF371F-1E28-E18E-0C0E-FEE9A9BFAE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12A75EC-7A81-5CB6-78EC-B18F998B13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8A1E29A-B5D3-9C3F-094A-2F1D7CC295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243105-4EFF-A082-F1F6-16ABCCC82E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FBB36B-0B6D-C686-0FCA-7A395B4E3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A52E873-AF6F-D115-3E1A-90D7EF2B71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0C93C1E-4EAF-195E-45A8-520B48DFE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966A32-53C1-F7A1-C93C-260965C4B6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99" y="3048796"/>
            <a:ext cx="8006231" cy="170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325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9F50-5CD0-3EEC-9794-4E139A5EE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3F44DB-A6F7-F2A9-865E-7425C7E3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يقرأ جوابه؟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24E87DF3-1F77-E4B4-0A9A-35D9658FD7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F0A2E93-ED2F-4ABD-7627-D78E6C8F9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BDC4E4A-E9F5-12EA-08B5-DC6AADBA92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42246DD-57D8-AC50-E765-E826C888F1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EE424A1-3105-C3B1-05D1-325CFCE5C8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429EB0B-6AB0-2C93-BCA8-74996AC9B7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8B482C1-C9E6-F112-EE5D-F26DF48B72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A021C57-94D7-2E87-0601-81A5488A0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DD70E6F-42AD-E0E5-1478-09342C6469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F704E9-C6EC-4529-7F02-7D69F60822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99" y="3048796"/>
            <a:ext cx="8006231" cy="170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6061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أغلقوا كراساتكم . من يقوم إلى السبورة  لاستظهار النشيد الوطني.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7922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C8B915-488D-F1A8-8C0C-9CAEC70D79C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2204" y="2749612"/>
            <a:ext cx="2363810" cy="23638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C754F2-7B30-A687-F217-98D00A88849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6373" y="2863517"/>
            <a:ext cx="2363810" cy="236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0905F63-018D-4024-C0B0-27E87B2234A8}"/>
              </a:ext>
            </a:extLst>
          </p:cNvPr>
          <p:cNvSpPr txBox="1">
            <a:spLocks/>
          </p:cNvSpPr>
          <p:nvPr/>
        </p:nvSpPr>
        <p:spPr>
          <a:xfrm>
            <a:off x="1959429" y="2714851"/>
            <a:ext cx="526631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كتابة استقصاء  لطلب معلومات حول الأزياء المغربية.</a:t>
            </a:r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5A6FA-A60F-1A3F-0EB0-382A7E3C4B1F}"/>
              </a:ext>
            </a:extLst>
          </p:cNvPr>
          <p:cNvSpPr txBox="1"/>
          <p:nvPr/>
        </p:nvSpPr>
        <p:spPr>
          <a:xfrm>
            <a:off x="2506305" y="1788437"/>
            <a:ext cx="4802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</a:t>
            </a: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 5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D8C4DC-C6AA-ED9C-9CA0-F656572F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66" r="-8366"/>
          <a:stretch>
            <a:fillRect/>
          </a:stretch>
        </p:blipFill>
        <p:spPr>
          <a:xfrm>
            <a:off x="7333051" y="1979900"/>
            <a:ext cx="727200" cy="792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21351288-70C0-CFEE-D17F-0ED3F6F0B0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193" y="1772015"/>
            <a:ext cx="5400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451C65-3B9E-E9E5-E569-7D046FA11E49}"/>
              </a:ext>
            </a:extLst>
          </p:cNvPr>
          <p:cNvSpPr txBox="1"/>
          <p:nvPr/>
        </p:nvSpPr>
        <p:spPr>
          <a:xfrm>
            <a:off x="2071297" y="859580"/>
            <a:ext cx="3835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</a:t>
            </a:r>
            <a:r>
              <a: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6E9B3D-DDF9-5108-DF86-79B724C19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9393" y="1004264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258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أوراق التحرير.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9D9D42-0912-6BF0-A78D-FA2783CD4B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506E40-70FA-B3F6-F12C-D2BEAA6F1A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/>
          <a:stretch/>
        </p:blipFill>
        <p:spPr>
          <a:xfrm>
            <a:off x="2669058" y="1419971"/>
            <a:ext cx="3435180" cy="529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BE973-B4CE-2B37-D574-06CD2D179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7D528C7-ED44-3193-3202-F190C213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بعض معايير التصحيح و الكتابة.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382C4A-8C73-3985-C51B-5232F15CC4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8F10337-5551-A616-7B04-E2E44EF7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B8E7CFB-B804-5792-2F22-F4AEB829B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8361D87-F910-CDEB-E255-B27B71A5F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634AFF8-5E29-0994-D625-0D1ED16B9E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B001448-62EB-DAEE-7873-57166D5A3B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C56651-B04F-76AC-1B74-D71C5A4B9D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C4DF0BF-231F-78FB-B3F6-2FFF2C8510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F7EE5E0-FCAD-5EB1-EA33-5DAA0B82C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500088"/>
              </p:ext>
            </p:extLst>
          </p:nvPr>
        </p:nvGraphicFramePr>
        <p:xfrm>
          <a:off x="1046285" y="1453227"/>
          <a:ext cx="6497786" cy="3147906"/>
        </p:xfrm>
        <a:graphic>
          <a:graphicData uri="http://schemas.openxmlformats.org/drawingml/2006/table">
            <a:tbl>
              <a:tblPr rtl="1" firstRow="1" firstCol="1" bandRow="1"/>
              <a:tblGrid>
                <a:gridCol w="740337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546907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210542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38095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FFFFFF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FFFFFF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FFFFFF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«ن»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  في مَوْضِعِها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«م»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 بِشَكْلٍ صَحيحٍ.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«ت»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 ناقِصَةٌ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ﭐلتَّرْقيمِ ﭐلْمُناسِبَةَ.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«ڪ»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«ر»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 بِ (وَ، ثُمَّ، فَ، لِأَنَّ ...)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69B60426-8397-446A-5280-65CC639B0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769959-A2D7-4132-BE44-B065B2FA88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7" t="7526" r="9357" b="14895"/>
          <a:stretch/>
        </p:blipFill>
        <p:spPr>
          <a:xfrm>
            <a:off x="939030" y="4662419"/>
            <a:ext cx="6712295" cy="194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2774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BD9F-ED81-9B22-963A-7574E01D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7F8B27F-179E-E809-437D-3C2F22AA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يقرأ إنتاجه الكتابي؟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اختيار بعض الإنجازات المتفاوتة لعرضها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5584CB-20ED-A4C9-729C-D795082A3B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54F4015-FFB0-23E3-7834-788C5E66B1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15921A8-436D-C52E-7BC6-94A8AA25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F2BBD33-42C3-AB02-A506-E27F87995F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393E8C5-B557-64F7-534B-72C39E48C3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1826EDD-CEFA-80A0-EE11-7DA9F8CEB8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3EFE5D2-E201-0D07-12BA-99C4246D80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6CAD6A8-C095-EF30-6845-A243599FB3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53654BF0-9A4C-D4AE-19CA-6B7672711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1866A8-8F00-54E4-57E5-DF2C4479FC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/>
          <a:stretch/>
        </p:blipFill>
        <p:spPr>
          <a:xfrm>
            <a:off x="2669058" y="1419971"/>
            <a:ext cx="3435180" cy="529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2996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5B529-E474-60CF-4466-023974CC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C1A7D34-FBAB-C237-25C2-D6AE81D8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سأمنحكم فرصة لتصحيح أخطائكم. لا تترددوا في طلب المساعدة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٫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DC82931-7A68-44BB-5E00-007AA39F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A3CA1EF-EF4B-1360-EB94-4311856B95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E917D9D2-69FC-9007-8FFB-899F6B5B0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DFE4B97-F909-8C5B-70F5-72B0750E49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A69A40A-C02A-424E-AC50-2DB85AE6C2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D6AAF9B-686C-7AF2-1130-3EF7937CBC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64E128F-DE83-84C3-0232-1F3D56FF692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E2CEA26-1899-043E-C537-0D3214DFE1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202BF6B-A70D-D7CD-8D25-16E05447A9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9C71D1C-1A68-EDAD-79EC-6DAA3BFAE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512627"/>
              </p:ext>
            </p:extLst>
          </p:nvPr>
        </p:nvGraphicFramePr>
        <p:xfrm>
          <a:off x="1323107" y="2288114"/>
          <a:ext cx="6497786" cy="3147906"/>
        </p:xfrm>
        <a:graphic>
          <a:graphicData uri="http://schemas.openxmlformats.org/drawingml/2006/table">
            <a:tbl>
              <a:tblPr rtl="1" firstRow="1" firstCol="1" bandRow="1"/>
              <a:tblGrid>
                <a:gridCol w="740337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546907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210542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38095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FFFFFF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FFFFFF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FFFFFF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400" kern="100" dirty="0"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D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«ن»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  في مَوْضِعِها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«م»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 بِشَكْلٍ صَحيحٍ.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«ت»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 ناقِصَةٌ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ﭐلتَّرْقيمِ ﭐلْمُناسِبَةَ.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«ڪ»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«ر»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4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 بِ (وَ، ثُمَّ، فَ، لِأَنَّ ...)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454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400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100" dirty="0">
                          <a:solidFill>
                            <a:srgbClr val="424D7B"/>
                          </a:solidFill>
                          <a:effectLst/>
                          <a:latin typeface="Microsoft Uighur" panose="02000000000000000000" pitchFamily="2" charset="-78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400" kern="100" dirty="0">
                        <a:solidFill>
                          <a:srgbClr val="424D7B"/>
                        </a:solidFill>
                        <a:effectLst/>
                        <a:latin typeface="Microsoft Uighur" panose="02000000000000000000" pitchFamily="2" charset="-78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02325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EA42D-6E7D-87BD-4D6D-263385BCF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A8A23CA-2CF4-618C-60C0-C3115041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67574"/>
            <a:ext cx="6840000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ستتوزعون لمجموعات و تشتغل كل مجموعة على إنتاج عنصر واحد من العناصر المطلوبة. 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5 دقائق للإنجاز</a:t>
            </a:r>
            <a:endParaRPr lang="fr-FR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BC70499-5FC4-03D0-3782-93532B5827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86B0E8D-92FF-44FC-9214-16C642BA6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CDC059-6C6B-0270-43F8-ACDE46BFB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73D2D80-3085-E173-761C-0627BAEFD3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5EBFE93-93F2-4C72-0F07-5E7E1D1E5E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B43929C-9726-5D46-AA8D-BDB2BA4666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79295E6-BC32-3E85-BC95-F25AB691D5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B977D78-E271-99DF-3ADC-9A31C9D0A4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0CE16CEF-BF4B-4A21-DD8E-7D52E8DD3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A901C1B-0704-60BB-916A-FD712A18FF4F}"/>
              </a:ext>
            </a:extLst>
          </p:cNvPr>
          <p:cNvSpPr txBox="1"/>
          <p:nvPr/>
        </p:nvSpPr>
        <p:spPr>
          <a:xfrm>
            <a:off x="6001885" y="1967165"/>
            <a:ext cx="1883098" cy="6469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sym typeface="Sakkal Majalla"/>
              </a:rPr>
              <a:t>اَلْمَجْمُوعَةُ « 1»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431BFDC-4B5B-DE5F-2BB7-2A5F9FBEEEE6}"/>
              </a:ext>
            </a:extLst>
          </p:cNvPr>
          <p:cNvCxnSpPr>
            <a:cxnSpLocks/>
            <a:stCxn id="2" idx="1"/>
            <a:endCxn id="41" idx="3"/>
          </p:cNvCxnSpPr>
          <p:nvPr/>
        </p:nvCxnSpPr>
        <p:spPr>
          <a:xfrm flipH="1">
            <a:off x="4974960" y="2290636"/>
            <a:ext cx="102692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29737B95-1873-8476-168A-E9EA4D495815}"/>
              </a:ext>
            </a:extLst>
          </p:cNvPr>
          <p:cNvSpPr txBox="1"/>
          <p:nvPr/>
        </p:nvSpPr>
        <p:spPr>
          <a:xfrm>
            <a:off x="6041702" y="3009279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2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8" name="Google Shape;452;p158">
            <a:extLst>
              <a:ext uri="{FF2B5EF4-FFF2-40B4-BE49-F238E27FC236}">
                <a16:creationId xmlns:a16="http://schemas.microsoft.com/office/drawing/2014/main" id="{0D45227D-98C0-6909-6CCD-45B72ED35885}"/>
              </a:ext>
            </a:extLst>
          </p:cNvPr>
          <p:cNvSpPr txBox="1"/>
          <p:nvPr/>
        </p:nvSpPr>
        <p:spPr>
          <a:xfrm>
            <a:off x="6030142" y="4891957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4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9" name="Google Shape;452;p158">
            <a:extLst>
              <a:ext uri="{FF2B5EF4-FFF2-40B4-BE49-F238E27FC236}">
                <a16:creationId xmlns:a16="http://schemas.microsoft.com/office/drawing/2014/main" id="{72ED6D1B-4A70-30C2-B056-71D133B99429}"/>
              </a:ext>
            </a:extLst>
          </p:cNvPr>
          <p:cNvSpPr txBox="1"/>
          <p:nvPr/>
        </p:nvSpPr>
        <p:spPr>
          <a:xfrm>
            <a:off x="6030142" y="5889004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5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0" name="Google Shape;452;p158">
            <a:extLst>
              <a:ext uri="{FF2B5EF4-FFF2-40B4-BE49-F238E27FC236}">
                <a16:creationId xmlns:a16="http://schemas.microsoft.com/office/drawing/2014/main" id="{DE14EC53-645A-496C-D136-FC1B01F32857}"/>
              </a:ext>
            </a:extLst>
          </p:cNvPr>
          <p:cNvSpPr txBox="1"/>
          <p:nvPr/>
        </p:nvSpPr>
        <p:spPr>
          <a:xfrm>
            <a:off x="6021825" y="3947032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3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1" name="Google Shape;452;p158">
            <a:extLst>
              <a:ext uri="{FF2B5EF4-FFF2-40B4-BE49-F238E27FC236}">
                <a16:creationId xmlns:a16="http://schemas.microsoft.com/office/drawing/2014/main" id="{AB5CF341-3EB9-6C91-023E-E403CB7CC3A2}"/>
              </a:ext>
            </a:extLst>
          </p:cNvPr>
          <p:cNvSpPr txBox="1"/>
          <p:nvPr/>
        </p:nvSpPr>
        <p:spPr>
          <a:xfrm>
            <a:off x="2162176" y="193311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اَلْمُقَدِّمَةُ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2" name="Google Shape;452;p158">
            <a:extLst>
              <a:ext uri="{FF2B5EF4-FFF2-40B4-BE49-F238E27FC236}">
                <a16:creationId xmlns:a16="http://schemas.microsoft.com/office/drawing/2014/main" id="{64D7BD87-E0E5-B054-320F-02B7B1EF0322}"/>
              </a:ext>
            </a:extLst>
          </p:cNvPr>
          <p:cNvSpPr txBox="1"/>
          <p:nvPr/>
        </p:nvSpPr>
        <p:spPr>
          <a:xfrm>
            <a:off x="2162176" y="2941175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3" name="Google Shape;452;p158">
            <a:extLst>
              <a:ext uri="{FF2B5EF4-FFF2-40B4-BE49-F238E27FC236}">
                <a16:creationId xmlns:a16="http://schemas.microsoft.com/office/drawing/2014/main" id="{8356C844-D56A-D89D-01BA-34643F35FE84}"/>
              </a:ext>
            </a:extLst>
          </p:cNvPr>
          <p:cNvSpPr txBox="1"/>
          <p:nvPr/>
        </p:nvSpPr>
        <p:spPr>
          <a:xfrm>
            <a:off x="2162176" y="3878928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4" name="Google Shape;452;p158">
            <a:extLst>
              <a:ext uri="{FF2B5EF4-FFF2-40B4-BE49-F238E27FC236}">
                <a16:creationId xmlns:a16="http://schemas.microsoft.com/office/drawing/2014/main" id="{6E72D67E-1C3A-F6EB-BD1C-C0429F3A2C4D}"/>
              </a:ext>
            </a:extLst>
          </p:cNvPr>
          <p:cNvSpPr txBox="1"/>
          <p:nvPr/>
        </p:nvSpPr>
        <p:spPr>
          <a:xfrm>
            <a:off x="2162176" y="482385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مُغْلَقَةٍ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5" name="Google Shape;452;p158">
            <a:extLst>
              <a:ext uri="{FF2B5EF4-FFF2-40B4-BE49-F238E27FC236}">
                <a16:creationId xmlns:a16="http://schemas.microsoft.com/office/drawing/2014/main" id="{011E43AC-80BF-C618-29CB-7EA211AA7664}"/>
              </a:ext>
            </a:extLst>
          </p:cNvPr>
          <p:cNvSpPr txBox="1"/>
          <p:nvPr/>
        </p:nvSpPr>
        <p:spPr>
          <a:xfrm>
            <a:off x="2162176" y="5820900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اَلْخاتِمَةُ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89B4A7B-ED76-0317-1173-6C2A644EF78D}"/>
              </a:ext>
            </a:extLst>
          </p:cNvPr>
          <p:cNvCxnSpPr>
            <a:cxnSpLocks/>
            <a:stCxn id="27" idx="1"/>
            <a:endCxn id="42" idx="3"/>
          </p:cNvCxnSpPr>
          <p:nvPr/>
        </p:nvCxnSpPr>
        <p:spPr>
          <a:xfrm flipH="1">
            <a:off x="4974960" y="3298698"/>
            <a:ext cx="106674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8C23C85-9CCB-7B96-761E-83B377AAF9F6}"/>
              </a:ext>
            </a:extLst>
          </p:cNvPr>
          <p:cNvCxnSpPr>
            <a:cxnSpLocks/>
            <a:stCxn id="40" idx="1"/>
            <a:endCxn id="43" idx="3"/>
          </p:cNvCxnSpPr>
          <p:nvPr/>
        </p:nvCxnSpPr>
        <p:spPr>
          <a:xfrm flipH="1">
            <a:off x="4974960" y="4236451"/>
            <a:ext cx="104686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AEAE02B-9646-5A91-403D-09831B654602}"/>
              </a:ext>
            </a:extLst>
          </p:cNvPr>
          <p:cNvCxnSpPr>
            <a:cxnSpLocks/>
            <a:stCxn id="38" idx="1"/>
            <a:endCxn id="44" idx="3"/>
          </p:cNvCxnSpPr>
          <p:nvPr/>
        </p:nvCxnSpPr>
        <p:spPr>
          <a:xfrm flipH="1">
            <a:off x="4974960" y="5181376"/>
            <a:ext cx="105518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D6AA13A-6D8E-F7B6-57F1-E683B1E524FA}"/>
              </a:ext>
            </a:extLst>
          </p:cNvPr>
          <p:cNvCxnSpPr>
            <a:cxnSpLocks/>
            <a:stCxn id="39" idx="1"/>
            <a:endCxn id="45" idx="3"/>
          </p:cNvCxnSpPr>
          <p:nvPr/>
        </p:nvCxnSpPr>
        <p:spPr>
          <a:xfrm flipH="1">
            <a:off x="4974960" y="6178423"/>
            <a:ext cx="105518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CD3CFFF2-6F69-3EC1-75E8-4C3BC2351B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00" y="1483113"/>
            <a:ext cx="782252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870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C5A7B-BA6D-2818-3782-778BA697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C96C7F5-8B86-8D51-13E9-C7E0F9EF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المجموعات لمساعدتكم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9A0E7B7-56C7-3A4C-D4F8-556C964CED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675DCB-66F6-7ED0-701C-D421B5F12A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BD11899-B696-34A9-03C1-000D032C5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2F4FBE1E-5BAC-D7B0-AF4B-45B4B5A55A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B9618B8-2DBF-0254-D7F0-801AF03113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62FB1F3-8CD4-7EB1-E6AF-A0EC8B765B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216FF58-FF3F-7337-8CF0-BF99C49B7B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060F631-5197-7166-38F1-DE0E4452FC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6196B8FE-4F8E-6A84-4F0E-11EAE02525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005" y="684000"/>
            <a:ext cx="828000" cy="828000"/>
          </a:xfrm>
        </p:spPr>
      </p:pic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4B968509-81B7-C423-A575-C5973E470A04}"/>
              </a:ext>
            </a:extLst>
          </p:cNvPr>
          <p:cNvSpPr txBox="1"/>
          <p:nvPr/>
        </p:nvSpPr>
        <p:spPr>
          <a:xfrm>
            <a:off x="6001885" y="1967165"/>
            <a:ext cx="1883098" cy="6469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sym typeface="Sakkal Majalla"/>
              </a:rPr>
              <a:t>اَلْمَجْمُوعَةُ « 1»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C90912B-1F64-52F6-B3D7-130496D475FE}"/>
              </a:ext>
            </a:extLst>
          </p:cNvPr>
          <p:cNvCxnSpPr>
            <a:cxnSpLocks/>
          </p:cNvCxnSpPr>
          <p:nvPr/>
        </p:nvCxnSpPr>
        <p:spPr>
          <a:xfrm flipH="1">
            <a:off x="4974960" y="2281622"/>
            <a:ext cx="102692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DD530081-E31E-340F-D0B3-15B94A8E50A9}"/>
              </a:ext>
            </a:extLst>
          </p:cNvPr>
          <p:cNvSpPr txBox="1"/>
          <p:nvPr/>
        </p:nvSpPr>
        <p:spPr>
          <a:xfrm>
            <a:off x="6041702" y="3009279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2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57F427F2-E330-D172-EB1B-0B8F1954420F}"/>
              </a:ext>
            </a:extLst>
          </p:cNvPr>
          <p:cNvSpPr txBox="1"/>
          <p:nvPr/>
        </p:nvSpPr>
        <p:spPr>
          <a:xfrm>
            <a:off x="6030142" y="4891957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4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67FD2E53-A525-7CBE-2F05-F912BD7BC085}"/>
              </a:ext>
            </a:extLst>
          </p:cNvPr>
          <p:cNvSpPr txBox="1"/>
          <p:nvPr/>
        </p:nvSpPr>
        <p:spPr>
          <a:xfrm>
            <a:off x="6030142" y="5889004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5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377B23F2-31D2-8B4D-9FCC-B43396E08231}"/>
              </a:ext>
            </a:extLst>
          </p:cNvPr>
          <p:cNvSpPr txBox="1"/>
          <p:nvPr/>
        </p:nvSpPr>
        <p:spPr>
          <a:xfrm>
            <a:off x="6021825" y="3947032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3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452;p158">
            <a:extLst>
              <a:ext uri="{FF2B5EF4-FFF2-40B4-BE49-F238E27FC236}">
                <a16:creationId xmlns:a16="http://schemas.microsoft.com/office/drawing/2014/main" id="{B81E8E96-1634-7F67-DE4A-D69A03A28EE6}"/>
              </a:ext>
            </a:extLst>
          </p:cNvPr>
          <p:cNvSpPr txBox="1"/>
          <p:nvPr/>
        </p:nvSpPr>
        <p:spPr>
          <a:xfrm>
            <a:off x="2162176" y="193311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اَلْمُقَدِّمَةُ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452;p158">
            <a:extLst>
              <a:ext uri="{FF2B5EF4-FFF2-40B4-BE49-F238E27FC236}">
                <a16:creationId xmlns:a16="http://schemas.microsoft.com/office/drawing/2014/main" id="{DAC96550-2BD5-7A23-0868-F89A6EA99F35}"/>
              </a:ext>
            </a:extLst>
          </p:cNvPr>
          <p:cNvSpPr txBox="1"/>
          <p:nvPr/>
        </p:nvSpPr>
        <p:spPr>
          <a:xfrm>
            <a:off x="2162176" y="2941175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ECEC2539-3927-A357-7059-EFA1C7D87D1D}"/>
              </a:ext>
            </a:extLst>
          </p:cNvPr>
          <p:cNvSpPr txBox="1"/>
          <p:nvPr/>
        </p:nvSpPr>
        <p:spPr>
          <a:xfrm>
            <a:off x="2162176" y="3878928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4" name="Google Shape;452;p158">
            <a:extLst>
              <a:ext uri="{FF2B5EF4-FFF2-40B4-BE49-F238E27FC236}">
                <a16:creationId xmlns:a16="http://schemas.microsoft.com/office/drawing/2014/main" id="{17245BD7-5B6A-59B9-54B1-1F40E9DD9459}"/>
              </a:ext>
            </a:extLst>
          </p:cNvPr>
          <p:cNvSpPr txBox="1"/>
          <p:nvPr/>
        </p:nvSpPr>
        <p:spPr>
          <a:xfrm>
            <a:off x="2162176" y="482385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مُغْلَقَةٍ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5" name="Google Shape;452;p158">
            <a:extLst>
              <a:ext uri="{FF2B5EF4-FFF2-40B4-BE49-F238E27FC236}">
                <a16:creationId xmlns:a16="http://schemas.microsoft.com/office/drawing/2014/main" id="{05F90982-B41B-DAC7-F0BB-C92EFD211D99}"/>
              </a:ext>
            </a:extLst>
          </p:cNvPr>
          <p:cNvSpPr txBox="1"/>
          <p:nvPr/>
        </p:nvSpPr>
        <p:spPr>
          <a:xfrm>
            <a:off x="2162176" y="5820900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اَلْخاتِمَةُ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C6F579A-8982-91B0-F0BC-6A4DB8BF180C}"/>
              </a:ext>
            </a:extLst>
          </p:cNvPr>
          <p:cNvCxnSpPr>
            <a:cxnSpLocks/>
            <a:stCxn id="27" idx="1"/>
            <a:endCxn id="32" idx="3"/>
          </p:cNvCxnSpPr>
          <p:nvPr/>
        </p:nvCxnSpPr>
        <p:spPr>
          <a:xfrm flipH="1">
            <a:off x="4974960" y="3298698"/>
            <a:ext cx="106674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AD43F99-D944-BC84-4C1C-C02DEB610A96}"/>
              </a:ext>
            </a:extLst>
          </p:cNvPr>
          <p:cNvCxnSpPr>
            <a:cxnSpLocks/>
            <a:stCxn id="30" idx="1"/>
            <a:endCxn id="33" idx="3"/>
          </p:cNvCxnSpPr>
          <p:nvPr/>
        </p:nvCxnSpPr>
        <p:spPr>
          <a:xfrm flipH="1">
            <a:off x="4974960" y="4236451"/>
            <a:ext cx="104686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92791864-2209-A5E6-0D58-6FF310F9DCA2}"/>
              </a:ext>
            </a:extLst>
          </p:cNvPr>
          <p:cNvCxnSpPr>
            <a:cxnSpLocks/>
          </p:cNvCxnSpPr>
          <p:nvPr/>
        </p:nvCxnSpPr>
        <p:spPr>
          <a:xfrm flipH="1" flipV="1">
            <a:off x="4974960" y="5136308"/>
            <a:ext cx="1055182" cy="11015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E1DB9303-1473-920B-AA44-FAC81D808959}"/>
              </a:ext>
            </a:extLst>
          </p:cNvPr>
          <p:cNvCxnSpPr>
            <a:cxnSpLocks/>
          </p:cNvCxnSpPr>
          <p:nvPr/>
        </p:nvCxnSpPr>
        <p:spPr>
          <a:xfrm flipH="1">
            <a:off x="4974960" y="6178422"/>
            <a:ext cx="105518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72529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96FBA-1192-7FD0-6096-E4A967BCD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F8D256-AAA3-A1D7-042D-C05441323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ستقوم كل مجموعة بتصحيح ما أنتجته مجموعة أخرى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B1F32E87-795F-D1FE-140D-C423E05460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2C5231D4-DDCD-49FB-5915-C63FC6294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CF2B802-8D07-7E5F-8D5D-0789DD30B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C35A644-5D3B-339B-F64A-0E3DE9B9B5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F669492-4172-2E7F-25D6-6353F6F1FD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50EC366-26B5-9BF4-098B-497A4ADB5DE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CC5F758-E8CB-A75A-0527-59DD7FFB0C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5219E10-9819-038C-BD68-4595C7F107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9E96CD7F-9C22-FD2A-9A3B-649E6D2BCC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6FB1E2BC-7A11-3837-9319-90BB2E659B24}"/>
              </a:ext>
            </a:extLst>
          </p:cNvPr>
          <p:cNvSpPr txBox="1"/>
          <p:nvPr/>
        </p:nvSpPr>
        <p:spPr>
          <a:xfrm>
            <a:off x="6001885" y="1967165"/>
            <a:ext cx="1883098" cy="6469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sym typeface="Sakkal Majalla"/>
              </a:rPr>
              <a:t>اَلْمَجْمُوعَةُ « 1»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410CD160-3BC5-095E-AD37-8D08ADBA6EF3}"/>
              </a:ext>
            </a:extLst>
          </p:cNvPr>
          <p:cNvCxnSpPr>
            <a:cxnSpLocks/>
          </p:cNvCxnSpPr>
          <p:nvPr/>
        </p:nvCxnSpPr>
        <p:spPr>
          <a:xfrm flipH="1">
            <a:off x="4974960" y="2281622"/>
            <a:ext cx="102692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31EFF7D7-DFE6-8B7B-E26C-A2ADDAC692C4}"/>
              </a:ext>
            </a:extLst>
          </p:cNvPr>
          <p:cNvSpPr txBox="1"/>
          <p:nvPr/>
        </p:nvSpPr>
        <p:spPr>
          <a:xfrm>
            <a:off x="6041702" y="3009279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2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3F42CE27-B02C-9768-2D63-1A20A273B550}"/>
              </a:ext>
            </a:extLst>
          </p:cNvPr>
          <p:cNvSpPr txBox="1"/>
          <p:nvPr/>
        </p:nvSpPr>
        <p:spPr>
          <a:xfrm>
            <a:off x="6030142" y="4891957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4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6CF5A2D4-6699-A037-0513-9A6A81489873}"/>
              </a:ext>
            </a:extLst>
          </p:cNvPr>
          <p:cNvSpPr txBox="1"/>
          <p:nvPr/>
        </p:nvSpPr>
        <p:spPr>
          <a:xfrm>
            <a:off x="6030142" y="5889004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5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9F0B8873-ECBB-6B4F-018C-DCC140FD302D}"/>
              </a:ext>
            </a:extLst>
          </p:cNvPr>
          <p:cNvSpPr txBox="1"/>
          <p:nvPr/>
        </p:nvSpPr>
        <p:spPr>
          <a:xfrm>
            <a:off x="6021825" y="3947032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3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EAD886AC-C76A-861C-9500-C0DD6103DFC9}"/>
              </a:ext>
            </a:extLst>
          </p:cNvPr>
          <p:cNvSpPr txBox="1"/>
          <p:nvPr/>
        </p:nvSpPr>
        <p:spPr>
          <a:xfrm>
            <a:off x="2162176" y="193311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اَلْمُقَدِّمَةُ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452;p158">
            <a:extLst>
              <a:ext uri="{FF2B5EF4-FFF2-40B4-BE49-F238E27FC236}">
                <a16:creationId xmlns:a16="http://schemas.microsoft.com/office/drawing/2014/main" id="{5E15B918-BE9D-D88D-A728-32D579223EFA}"/>
              </a:ext>
            </a:extLst>
          </p:cNvPr>
          <p:cNvSpPr txBox="1"/>
          <p:nvPr/>
        </p:nvSpPr>
        <p:spPr>
          <a:xfrm>
            <a:off x="2162176" y="2941175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452;p158">
            <a:extLst>
              <a:ext uri="{FF2B5EF4-FFF2-40B4-BE49-F238E27FC236}">
                <a16:creationId xmlns:a16="http://schemas.microsoft.com/office/drawing/2014/main" id="{0007E708-DAE4-4EE7-25FB-FCAFE28A8A08}"/>
              </a:ext>
            </a:extLst>
          </p:cNvPr>
          <p:cNvSpPr txBox="1"/>
          <p:nvPr/>
        </p:nvSpPr>
        <p:spPr>
          <a:xfrm>
            <a:off x="2162176" y="3878928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3C01B0BD-5D9C-4896-3B5C-21198C7334CB}"/>
              </a:ext>
            </a:extLst>
          </p:cNvPr>
          <p:cNvSpPr txBox="1"/>
          <p:nvPr/>
        </p:nvSpPr>
        <p:spPr>
          <a:xfrm>
            <a:off x="2162176" y="482385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مُغْلَقَةٍ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4" name="Google Shape;452;p158">
            <a:extLst>
              <a:ext uri="{FF2B5EF4-FFF2-40B4-BE49-F238E27FC236}">
                <a16:creationId xmlns:a16="http://schemas.microsoft.com/office/drawing/2014/main" id="{22C5277F-AA7C-F8B1-3BD6-6848BB19AD94}"/>
              </a:ext>
            </a:extLst>
          </p:cNvPr>
          <p:cNvSpPr txBox="1"/>
          <p:nvPr/>
        </p:nvSpPr>
        <p:spPr>
          <a:xfrm>
            <a:off x="2162176" y="5820900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اَلْخاتِمَةُ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1E7D3E4-DA1D-B748-57F7-033008C5FF24}"/>
              </a:ext>
            </a:extLst>
          </p:cNvPr>
          <p:cNvCxnSpPr>
            <a:cxnSpLocks/>
            <a:stCxn id="26" idx="1"/>
            <a:endCxn id="31" idx="3"/>
          </p:cNvCxnSpPr>
          <p:nvPr/>
        </p:nvCxnSpPr>
        <p:spPr>
          <a:xfrm flipH="1">
            <a:off x="4974960" y="3298698"/>
            <a:ext cx="106674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6501738-32F7-1C43-28FF-767935096EE5}"/>
              </a:ext>
            </a:extLst>
          </p:cNvPr>
          <p:cNvCxnSpPr>
            <a:cxnSpLocks/>
            <a:stCxn id="29" idx="1"/>
            <a:endCxn id="32" idx="3"/>
          </p:cNvCxnSpPr>
          <p:nvPr/>
        </p:nvCxnSpPr>
        <p:spPr>
          <a:xfrm flipH="1">
            <a:off x="4974960" y="4236451"/>
            <a:ext cx="104686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24D9F32D-536E-606D-6D96-4140354AA870}"/>
              </a:ext>
            </a:extLst>
          </p:cNvPr>
          <p:cNvCxnSpPr>
            <a:cxnSpLocks/>
          </p:cNvCxnSpPr>
          <p:nvPr/>
        </p:nvCxnSpPr>
        <p:spPr>
          <a:xfrm flipH="1" flipV="1">
            <a:off x="4974960" y="5136308"/>
            <a:ext cx="1055182" cy="11015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63FDEAB3-821F-DAAA-BC4E-0915655A856C}"/>
              </a:ext>
            </a:extLst>
          </p:cNvPr>
          <p:cNvCxnSpPr>
            <a:cxnSpLocks/>
          </p:cNvCxnSpPr>
          <p:nvPr/>
        </p:nvCxnSpPr>
        <p:spPr>
          <a:xfrm flipH="1">
            <a:off x="4974960" y="6178422"/>
            <a:ext cx="105518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05531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603F-3812-2F55-E0C5-DDB7C055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8926A90-A1B2-ED6C-8AFD-0513343D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التصحيح ، تنتدب كل مجموعة ممثلا عنها لكتابة المنتوج على السبورة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CB2813F-9C97-CB7F-EF2F-AEADE7BB4E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8A9EA20-2DC8-D62B-6C96-DC1605B0FF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6E72D86-8DB7-541A-EB9E-A63E8E1C2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1A3C17A-6A48-AAED-324D-829F891B7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A55D5B2-1E91-D53E-85C6-36876BD60E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2FCBB4E-D633-8F9D-D6BB-2A59720E5A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3D28190-81FC-AA50-B70D-D93CCAC37E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3E218AA-E1AC-5E39-2E49-0B96482B6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87922982-10ED-84F0-4E75-4E788628DD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7A87D882-2850-4DFE-7543-13DE5E1403C8}"/>
              </a:ext>
            </a:extLst>
          </p:cNvPr>
          <p:cNvSpPr txBox="1"/>
          <p:nvPr/>
        </p:nvSpPr>
        <p:spPr>
          <a:xfrm>
            <a:off x="6001885" y="1967165"/>
            <a:ext cx="1883098" cy="6469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sym typeface="Sakkal Majalla"/>
              </a:rPr>
              <a:t>اَلْمَجْمُوعَةُ « 1»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0AC38B1-5ABB-B0A1-41A8-0050F37C6AE2}"/>
              </a:ext>
            </a:extLst>
          </p:cNvPr>
          <p:cNvCxnSpPr>
            <a:cxnSpLocks/>
          </p:cNvCxnSpPr>
          <p:nvPr/>
        </p:nvCxnSpPr>
        <p:spPr>
          <a:xfrm flipH="1">
            <a:off x="4974960" y="2281622"/>
            <a:ext cx="102692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45F032F8-9FF8-A685-B822-7D0479FEFDF7}"/>
              </a:ext>
            </a:extLst>
          </p:cNvPr>
          <p:cNvSpPr txBox="1"/>
          <p:nvPr/>
        </p:nvSpPr>
        <p:spPr>
          <a:xfrm>
            <a:off x="6041702" y="3009279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2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3C5AE182-613F-4221-F8DE-E6BE7CC69E9B}"/>
              </a:ext>
            </a:extLst>
          </p:cNvPr>
          <p:cNvSpPr txBox="1"/>
          <p:nvPr/>
        </p:nvSpPr>
        <p:spPr>
          <a:xfrm>
            <a:off x="6030142" y="4891957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4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B291FD17-8C7A-BCF3-A9FA-A499AC104184}"/>
              </a:ext>
            </a:extLst>
          </p:cNvPr>
          <p:cNvSpPr txBox="1"/>
          <p:nvPr/>
        </p:nvSpPr>
        <p:spPr>
          <a:xfrm>
            <a:off x="6030142" y="5889004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5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C6768A9-B60A-5FE1-4B45-FA0E326F33B4}"/>
              </a:ext>
            </a:extLst>
          </p:cNvPr>
          <p:cNvSpPr txBox="1"/>
          <p:nvPr/>
        </p:nvSpPr>
        <p:spPr>
          <a:xfrm>
            <a:off x="6021825" y="3947032"/>
            <a:ext cx="1883098" cy="5788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اَلْمَجْمُوعَةُ « </a:t>
            </a:r>
            <a:r>
              <a:rPr lang="fr-FR" sz="2800" b="1" dirty="0">
                <a:solidFill>
                  <a:srgbClr val="C00000"/>
                </a:solidFill>
                <a:sym typeface="Sakkal Majalla"/>
              </a:rPr>
              <a:t>3</a:t>
            </a:r>
            <a:r>
              <a:rPr lang="ar-MA" sz="2800" b="1" dirty="0">
                <a:solidFill>
                  <a:srgbClr val="C00000"/>
                </a:solidFill>
                <a:sym typeface="Sakkal Majalla"/>
              </a:rPr>
              <a:t>»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FBEA35B1-E950-E6F0-18A5-2E119895B595}"/>
              </a:ext>
            </a:extLst>
          </p:cNvPr>
          <p:cNvSpPr txBox="1"/>
          <p:nvPr/>
        </p:nvSpPr>
        <p:spPr>
          <a:xfrm>
            <a:off x="2162176" y="193311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اَلْمُقَدِّمَةُ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452;p158">
            <a:extLst>
              <a:ext uri="{FF2B5EF4-FFF2-40B4-BE49-F238E27FC236}">
                <a16:creationId xmlns:a16="http://schemas.microsoft.com/office/drawing/2014/main" id="{9F9AD680-E6CF-2B3C-581D-C07E78426354}"/>
              </a:ext>
            </a:extLst>
          </p:cNvPr>
          <p:cNvSpPr txBox="1"/>
          <p:nvPr/>
        </p:nvSpPr>
        <p:spPr>
          <a:xfrm>
            <a:off x="2162176" y="2941175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452;p158">
            <a:extLst>
              <a:ext uri="{FF2B5EF4-FFF2-40B4-BE49-F238E27FC236}">
                <a16:creationId xmlns:a16="http://schemas.microsoft.com/office/drawing/2014/main" id="{FF13A7EE-C825-0C92-8BEE-140651EAC168}"/>
              </a:ext>
            </a:extLst>
          </p:cNvPr>
          <p:cNvSpPr txBox="1"/>
          <p:nvPr/>
        </p:nvSpPr>
        <p:spPr>
          <a:xfrm>
            <a:off x="2162176" y="3878928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مَفْتوحَةٍ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DBD2FB17-D038-AF87-ADD5-56F0D2B61A9E}"/>
              </a:ext>
            </a:extLst>
          </p:cNvPr>
          <p:cNvSpPr txBox="1"/>
          <p:nvPr/>
        </p:nvSpPr>
        <p:spPr>
          <a:xfrm>
            <a:off x="2162176" y="4823853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sym typeface="Sakkal Majalla"/>
              </a:rPr>
              <a:t>3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أَسْئِلَةٍ مُغْلَقَةٍ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4" name="Google Shape;452;p158">
            <a:extLst>
              <a:ext uri="{FF2B5EF4-FFF2-40B4-BE49-F238E27FC236}">
                <a16:creationId xmlns:a16="http://schemas.microsoft.com/office/drawing/2014/main" id="{77D3F8AE-50A0-C14E-71A5-7C4BA77E087D}"/>
              </a:ext>
            </a:extLst>
          </p:cNvPr>
          <p:cNvSpPr txBox="1"/>
          <p:nvPr/>
        </p:nvSpPr>
        <p:spPr>
          <a:xfrm>
            <a:off x="2162176" y="5820900"/>
            <a:ext cx="2812784" cy="7150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اَلْخاتِمَةُ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A546096-DD69-621E-158A-BF2DA1106B15}"/>
              </a:ext>
            </a:extLst>
          </p:cNvPr>
          <p:cNvCxnSpPr>
            <a:cxnSpLocks/>
            <a:stCxn id="26" idx="1"/>
            <a:endCxn id="31" idx="3"/>
          </p:cNvCxnSpPr>
          <p:nvPr/>
        </p:nvCxnSpPr>
        <p:spPr>
          <a:xfrm flipH="1">
            <a:off x="4974960" y="3298698"/>
            <a:ext cx="106674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1F60F73-7445-BE83-2213-FCC9196D3106}"/>
              </a:ext>
            </a:extLst>
          </p:cNvPr>
          <p:cNvCxnSpPr>
            <a:cxnSpLocks/>
            <a:stCxn id="29" idx="1"/>
            <a:endCxn id="32" idx="3"/>
          </p:cNvCxnSpPr>
          <p:nvPr/>
        </p:nvCxnSpPr>
        <p:spPr>
          <a:xfrm flipH="1">
            <a:off x="4974960" y="4236451"/>
            <a:ext cx="1046865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AA6D3DF0-0DB5-809B-B483-E653F47E564A}"/>
              </a:ext>
            </a:extLst>
          </p:cNvPr>
          <p:cNvCxnSpPr>
            <a:cxnSpLocks/>
          </p:cNvCxnSpPr>
          <p:nvPr/>
        </p:nvCxnSpPr>
        <p:spPr>
          <a:xfrm flipH="1" flipV="1">
            <a:off x="4974960" y="5136308"/>
            <a:ext cx="1055182" cy="11015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44961CE6-9C81-72CF-58BC-1567DE4C1817}"/>
              </a:ext>
            </a:extLst>
          </p:cNvPr>
          <p:cNvCxnSpPr>
            <a:cxnSpLocks/>
          </p:cNvCxnSpPr>
          <p:nvPr/>
        </p:nvCxnSpPr>
        <p:spPr>
          <a:xfrm flipH="1">
            <a:off x="4974960" y="6178422"/>
            <a:ext cx="1055182" cy="0"/>
          </a:xfrm>
          <a:prstGeom prst="straightConnector1">
            <a:avLst/>
          </a:prstGeom>
          <a:ln w="412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20612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قوموا بنقل الإنتاج المشترك على كراساتكم الصفحة 55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04801-75A6-D172-3C83-C196EFEAE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430" y="1468315"/>
            <a:ext cx="3568565" cy="532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</a:t>
            </a:r>
          </a:p>
        </p:txBody>
      </p:sp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74759D-6E8C-8964-CDB4-88A5B68CD5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36122"/>
            <a:ext cx="828000" cy="8280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69DC2E-6B8E-3F68-2CA6-84383CE464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15973</TotalTime>
  <Words>1286</Words>
  <Application>Microsoft Office PowerPoint</Application>
  <PresentationFormat>Affichage à l'écran (4:3)</PresentationFormat>
  <Paragraphs>332</Paragraphs>
  <Slides>39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39</vt:i4>
      </vt:variant>
    </vt:vector>
  </HeadingPairs>
  <TitlesOfParts>
    <vt:vector size="62" baseType="lpstr">
      <vt:lpstr>Arial</vt:lpstr>
      <vt:lpstr>Calibri</vt:lpstr>
      <vt:lpstr>Calibri Light</vt:lpstr>
      <vt:lpstr>Dosis SemiBold</vt:lpstr>
      <vt:lpstr>Dosis Medium</vt:lpstr>
      <vt:lpstr>Wingdings</vt:lpstr>
      <vt:lpstr>Modern Love</vt:lpstr>
      <vt:lpstr>Microsoft Uighur</vt:lpstr>
      <vt:lpstr>Dosis ExtraBold</vt:lpstr>
      <vt:lpstr>Dosis</vt:lpstr>
      <vt:lpstr>Sakkal Majalla</vt:lpstr>
      <vt:lpstr>1_Thème Office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بالنجمة.</vt:lpstr>
      <vt:lpstr>  افتتاح الحصة</vt:lpstr>
      <vt:lpstr>ضعوا اللوحة على الطاولة ، الكراسة والدفتر والمقلمة في القمطر.</vt:lpstr>
      <vt:lpstr>من يقرأ هذه المفردات؟</vt:lpstr>
      <vt:lpstr>على دفاتركم : وفي مجموعات ثنائية. اكتبوا جملتين للتعبير عن النجاح بتوظيف هذه المفردات.</vt:lpstr>
      <vt:lpstr> أمنحكم دقيقة للإنجاز . سوف أمر بين الصفوف لمساعدتكم.</vt:lpstr>
      <vt:lpstr>كل واحد يقدم لنا عمل مجموعته مع ذكر المفردات التي استخدمها.</vt:lpstr>
      <vt:lpstr>ورشة القراءة ــــ الحصة 4 </vt:lpstr>
      <vt:lpstr>نواصل قراءة نص النشيد الوطني المغربي»  الصفحة 50؛ من يذكرنا بالمقصود من الأبيات التالية.</vt:lpstr>
      <vt:lpstr>من منكم ينشد النشيد الوطني المغربي.</vt:lpstr>
      <vt:lpstr>سنقوم بإنشاده جماعة. </vt:lpstr>
      <vt:lpstr>من يقرأ السؤال؟ من منكم لديه إجابة؟</vt:lpstr>
      <vt:lpstr>وَظَّفَ ٱلْكاتِبُ مُفْرَداتٍ تَنْتَهي بِنَفْسِ ٱلْقَافِيَةِ : الأحرار  ــــ الأنوار ــــ من يقرأ؟</vt:lpstr>
      <vt:lpstr>ابحثوا في النص عن أمثلة أخرى.</vt:lpstr>
      <vt:lpstr>انتبهوا معي،. ابحثوا عن البيت التالي  في النص. سأنشده.</vt:lpstr>
      <vt:lpstr>من ينشد البيت  كما فعلت؟</vt:lpstr>
      <vt:lpstr>خدوا الصفحة 51 من كراساتكم. سنصحح الواجب المنزلي للحصة الماضية.</vt:lpstr>
      <vt:lpstr>من منكم يقرأ جوابه؟</vt:lpstr>
      <vt:lpstr>أغلقوا كراساتكم . من يقوم إلى السبورة  لاستظهار النشيد الوطني.</vt:lpstr>
      <vt:lpstr>Présentation PowerPoint</vt:lpstr>
      <vt:lpstr>سأوزع عليكم أوراق التحرير.</vt:lpstr>
      <vt:lpstr>لنتذكر بعض معايير التصحيح و الكتابة. من يقرأ؟</vt:lpstr>
      <vt:lpstr>من منكم يقرأ إنتاجه الكتابي؟ يتم اختيار بعض الإنجازات المتفاوتة لعرضها.</vt:lpstr>
      <vt:lpstr>سأمنحكم فرصة لتصحيح أخطائكم. لا تترددوا في طلب المساعدة٫</vt:lpstr>
      <vt:lpstr>الآن ستتوزعون لمجموعات و تشتغل كل مجموعة على إنتاج عنصر واحد من العناصر المطلوبة.  معكم 5 دقائق للإنجاز</vt:lpstr>
      <vt:lpstr>سأمر بين المجموعات لمساعدتكم.</vt:lpstr>
      <vt:lpstr>الآن ستقوم كل مجموعة بتصحيح ما أنتجته مجموعة أخرى.</vt:lpstr>
      <vt:lpstr>بعد التصحيح ، تنتدب كل مجموعة ممثلا عنها لكتابة المنتوج على السبورة.</vt:lpstr>
      <vt:lpstr>قوموا بنقل الإنتاج المشترك على كراساتكم الصفحة 55.      </vt:lpstr>
      <vt:lpstr>اختتام الحصة</vt:lpstr>
      <vt:lpstr>الفائزون بنجمة السلوك الجيد هم : ............................................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170</cp:revision>
  <dcterms:created xsi:type="dcterms:W3CDTF">2023-09-20T21:35:22Z</dcterms:created>
  <dcterms:modified xsi:type="dcterms:W3CDTF">2025-11-21T11:13:22Z</dcterms:modified>
</cp:coreProperties>
</file>