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83"/>
  </p:notesMasterIdLst>
  <p:sldIdLst>
    <p:sldId id="2147482713" r:id="rId14"/>
    <p:sldId id="2147482629" r:id="rId15"/>
    <p:sldId id="2147482604" r:id="rId16"/>
    <p:sldId id="2147482736" r:id="rId17"/>
    <p:sldId id="2147482697" r:id="rId18"/>
    <p:sldId id="2147482618" r:id="rId19"/>
    <p:sldId id="2147482716" r:id="rId20"/>
    <p:sldId id="2147482470" r:id="rId21"/>
    <p:sldId id="2147482728" r:id="rId22"/>
    <p:sldId id="2147482477" r:id="rId23"/>
    <p:sldId id="2147482480" r:id="rId24"/>
    <p:sldId id="2147482483" r:id="rId25"/>
    <p:sldId id="2147482481" r:id="rId26"/>
    <p:sldId id="2147482482" r:id="rId27"/>
    <p:sldId id="2147482708" r:id="rId28"/>
    <p:sldId id="2147482485" r:id="rId29"/>
    <p:sldId id="2134807148" r:id="rId30"/>
    <p:sldId id="2147482503" r:id="rId31"/>
    <p:sldId id="2134807164" r:id="rId32"/>
    <p:sldId id="2147482737" r:id="rId33"/>
    <p:sldId id="2134807155" r:id="rId34"/>
    <p:sldId id="2134807156" r:id="rId35"/>
    <p:sldId id="2147482738" r:id="rId36"/>
    <p:sldId id="2147482739" r:id="rId37"/>
    <p:sldId id="2147482740" r:id="rId38"/>
    <p:sldId id="2147482741" r:id="rId39"/>
    <p:sldId id="2147482742" r:id="rId40"/>
    <p:sldId id="2147482743" r:id="rId41"/>
    <p:sldId id="2147482744" r:id="rId42"/>
    <p:sldId id="2147482712" r:id="rId43"/>
    <p:sldId id="2147482487" r:id="rId44"/>
    <p:sldId id="2147482760" r:id="rId45"/>
    <p:sldId id="2147482745" r:id="rId46"/>
    <p:sldId id="2147482746" r:id="rId47"/>
    <p:sldId id="2147482488" r:id="rId48"/>
    <p:sldId id="2147482762" r:id="rId49"/>
    <p:sldId id="2147482747" r:id="rId50"/>
    <p:sldId id="2147482764" r:id="rId51"/>
    <p:sldId id="2147482763" r:id="rId52"/>
    <p:sldId id="2147482765" r:id="rId53"/>
    <p:sldId id="2147482766" r:id="rId54"/>
    <p:sldId id="2147482767" r:id="rId55"/>
    <p:sldId id="2147482768" r:id="rId56"/>
    <p:sldId id="2147482769" r:id="rId57"/>
    <p:sldId id="2147482749" r:id="rId58"/>
    <p:sldId id="2147482770" r:id="rId59"/>
    <p:sldId id="2147482490" r:id="rId60"/>
    <p:sldId id="2147482750" r:id="rId61"/>
    <p:sldId id="2147482751" r:id="rId62"/>
    <p:sldId id="2147482757" r:id="rId63"/>
    <p:sldId id="2147482756" r:id="rId64"/>
    <p:sldId id="2147482755" r:id="rId65"/>
    <p:sldId id="2147482754" r:id="rId66"/>
    <p:sldId id="2147482753" r:id="rId67"/>
    <p:sldId id="2147482491" r:id="rId68"/>
    <p:sldId id="2147482492" r:id="rId69"/>
    <p:sldId id="2147482493" r:id="rId70"/>
    <p:sldId id="2147482494" r:id="rId71"/>
    <p:sldId id="2134807111" r:id="rId72"/>
    <p:sldId id="2147482496" r:id="rId73"/>
    <p:sldId id="2147482497" r:id="rId74"/>
    <p:sldId id="2147482758" r:id="rId75"/>
    <p:sldId id="2147482759" r:id="rId76"/>
    <p:sldId id="2147482715" r:id="rId77"/>
    <p:sldId id="2147482499" r:id="rId78"/>
    <p:sldId id="2147482501" r:id="rId79"/>
    <p:sldId id="2147482729" r:id="rId80"/>
    <p:sldId id="2147482502" r:id="rId81"/>
    <p:sldId id="2147482634" r:id="rId8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7FB9BE"/>
    <a:srgbClr val="D6E9EA"/>
    <a:srgbClr val="F3EEE8"/>
    <a:srgbClr val="0097B2"/>
    <a:srgbClr val="70B1B6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tableStyles" Target="tableStyles.xml"/><Relationship Id="rId61" Type="http://schemas.openxmlformats.org/officeDocument/2006/relationships/slide" Target="slides/slide48.xml"/><Relationship Id="rId82" Type="http://schemas.openxmlformats.org/officeDocument/2006/relationships/slide" Target="slides/slide6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12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48.png"/><Relationship Id="rId5" Type="http://schemas.openxmlformats.org/officeDocument/2006/relationships/image" Target="../media/image46.svg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microsoft.com/office/2007/relationships/hdphoto" Target="../media/hdphoto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11" Type="http://schemas.openxmlformats.org/officeDocument/2006/relationships/image" Target="../media/image68.png"/><Relationship Id="rId5" Type="http://schemas.openxmlformats.org/officeDocument/2006/relationships/image" Target="../media/image38.png"/><Relationship Id="rId10" Type="http://schemas.openxmlformats.org/officeDocument/2006/relationships/image" Target="../media/image67.svg"/><Relationship Id="rId4" Type="http://schemas.openxmlformats.org/officeDocument/2006/relationships/image" Target="../media/image37.png"/><Relationship Id="rId9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11" Type="http://schemas.openxmlformats.org/officeDocument/2006/relationships/image" Target="../media/image68.png"/><Relationship Id="rId5" Type="http://schemas.openxmlformats.org/officeDocument/2006/relationships/image" Target="../media/image38.png"/><Relationship Id="rId10" Type="http://schemas.openxmlformats.org/officeDocument/2006/relationships/image" Target="../media/image67.svg"/><Relationship Id="rId4" Type="http://schemas.openxmlformats.org/officeDocument/2006/relationships/image" Target="../media/image37.png"/><Relationship Id="rId9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12" Type="http://schemas.openxmlformats.org/officeDocument/2006/relationships/image" Target="../media/image6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11" Type="http://schemas.openxmlformats.org/officeDocument/2006/relationships/image" Target="../media/image64.png"/><Relationship Id="rId5" Type="http://schemas.openxmlformats.org/officeDocument/2006/relationships/image" Target="../media/image38.png"/><Relationship Id="rId10" Type="http://schemas.openxmlformats.org/officeDocument/2006/relationships/image" Target="../media/image69.sv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3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12" Type="http://schemas.openxmlformats.org/officeDocument/2006/relationships/image" Target="../media/image6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11" Type="http://schemas.openxmlformats.org/officeDocument/2006/relationships/image" Target="../media/image64.png"/><Relationship Id="rId5" Type="http://schemas.openxmlformats.org/officeDocument/2006/relationships/image" Target="../media/image38.png"/><Relationship Id="rId10" Type="http://schemas.openxmlformats.org/officeDocument/2006/relationships/image" Target="../media/image69.sv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4.png"/><Relationship Id="rId7" Type="http://schemas.openxmlformats.org/officeDocument/2006/relationships/image" Target="../media/image7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microsoft.com/office/2007/relationships/hdphoto" Target="../media/hdphoto1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7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7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microsoft.com/office/2007/relationships/hdphoto" Target="../media/hdphoto1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7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9.xml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5.wdp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50.png"/><Relationship Id="rId9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3.gif"/><Relationship Id="rId4" Type="http://schemas.openxmlformats.org/officeDocument/2006/relationships/image" Target="../media/image34.png"/><Relationship Id="rId9" Type="http://schemas.openxmlformats.org/officeDocument/2006/relationships/image" Target="../media/image7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BD760F-2457-21FC-821A-641AECB68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" b="361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1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الثالث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</a:t>
            </a: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 3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أنا الإنسان ...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الفعل المعتل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استراتيجية الكلمات المفات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يح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لفهم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الفعل المعتل وأنواعه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وتوظيفها.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1455401" y="2531770"/>
            <a:ext cx="4220199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كَيْ أَسْتَأْذِنَ لِأَخْذِ الْكَلِمَةِ:  أَلْزَمُ مَكاني ثُمَّ أَرْفَعُ أُصْبُعي لِلْإجابَةِ.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DC66C01-3DA0-9040-348F-485FA9CED601}"/>
              </a:ext>
            </a:extLst>
          </p:cNvPr>
          <p:cNvSpPr/>
          <p:nvPr/>
        </p:nvSpPr>
        <p:spPr>
          <a:xfrm>
            <a:off x="6124800" y="2108804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3C99B687-2467-6F64-0BDF-398008CD9D91}"/>
              </a:ext>
            </a:extLst>
          </p:cNvPr>
          <p:cNvSpPr txBox="1"/>
          <p:nvPr/>
        </p:nvSpPr>
        <p:spPr>
          <a:xfrm>
            <a:off x="1829785" y="5076059"/>
            <a:ext cx="422019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أُنْجِزُ واجِباتي الْمَنْزِلِيَّةَ بِمُفْرَدي.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1CB03F-1264-9BFB-A3E5-DDB3083D7D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36" y="4467250"/>
            <a:ext cx="1562876" cy="15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سأقرأ . تابعوا معي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CCC3A1-B21B-4D32-4E65-4D436B3D5F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06" y="1584325"/>
            <a:ext cx="8803387" cy="507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</a:t>
            </a: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18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C8E605A-24F6-ABA2-1993-74CFC017A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9EE78B-5F6A-C137-DEB9-28708D781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06" y="1584325"/>
            <a:ext cx="8803387" cy="507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905C-86D3-8396-D141-9E626C580C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9BD049-A701-8CB6-38C2-D743BEFA4E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FC53D9-931D-A881-8E2D-46E6D943B96F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أنا الإنسان ... 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أنا الإنسان..." ؛ وتوظيف استراتيجية الكلمات المفاتيح..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5FA250-1B41-FB62-7413-C68E3B661B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108" y="2353963"/>
            <a:ext cx="2693411" cy="39537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F2193F-6B5E-E043-F7FD-F1D0E5D192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1995" y="2426208"/>
            <a:ext cx="2693411" cy="39537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401A9B-E32A-99FE-4232-EC4665CF94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729" y="2426208"/>
            <a:ext cx="2730550" cy="39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D2E0A5-BC6A-1FC8-DDC9-9E2B9CB41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208" y="1896999"/>
            <a:ext cx="7909584" cy="44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ACBBD9-81DB-47EC-3B4A-834F7DB6C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208" y="1896999"/>
            <a:ext cx="7909584" cy="44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D99D36-B83C-EC00-5BFB-27E05EC9C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108" y="2381956"/>
            <a:ext cx="2693411" cy="39537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223C8-8FC2-0525-040B-31EAAB2394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1995" y="2426208"/>
            <a:ext cx="2693411" cy="39537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22CA34-7971-7B61-AD7F-90E8BFFEF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729" y="2426208"/>
            <a:ext cx="2730550" cy="39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على ما يميز كل مرحلة من مراحل نمو الإنسان.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DA33B7-8590-C9CF-283E-830BF9D1B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108" y="2381956"/>
            <a:ext cx="2693411" cy="39537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030A14-F9F6-23B7-5B92-6F1D74EB81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1995" y="2426208"/>
            <a:ext cx="2693411" cy="39537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E16E84-A415-DA6B-8CFC-BF23B50C0A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729" y="2426208"/>
            <a:ext cx="2730550" cy="39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26 سوف تجيبون الآن عن أسئلة بتوظيف استراتيجية الكلمات المفاتيح.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CBD050-1C17-B070-F710-DD2EA8362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925518"/>
            <a:ext cx="7905137" cy="4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دقائق للإنجاز؟ 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5B6B23-BA16-8577-8B4F-4ABD6F692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925518"/>
            <a:ext cx="7905137" cy="4397121"/>
          </a:xfrm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8EBD-1453-317D-6A5A-1CA5B33D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F00DAB7-D9A5-35F1-E3DA-08E0F39B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034F09-2AF8-4D39-2C2F-C7C44AA2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A22971-FB9B-77BE-782B-3F00FCA5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DC9609-287C-7CEC-F82B-695B60EEB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715645-8FBE-9383-67EC-821115DC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81381C-CB8B-AE92-A5F8-F587EF7DE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9A189-408C-0BD9-F394-E707BDD1E1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57765-9545-8D39-87EF-74D3DE7BF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505588-2FD0-6FDC-A8A8-7C9291037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53314B-785D-5302-BC01-F5F7141BEC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779295"/>
            <a:ext cx="8236958" cy="1802581"/>
          </a:xfrm>
          <a:prstGeom prst="rect">
            <a:avLst/>
          </a:prstGeom>
        </p:spPr>
      </p:pic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78B2DD03-D431-5C4F-014C-398C81FC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5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D294D-FBD9-B943-AE71-22E6F26E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D98ACF-BEE9-D23E-24E5-D7863F19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C4F262A-B9D0-2EC4-23FE-886597DED8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8AEA51-A3C6-1158-CD65-222AC1722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A9469E-BF61-DC12-A81C-7CB0236DC8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38256A-0A42-9492-64E9-CBD50F85F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8C00A6-9AEE-2D53-3ABB-AB51D52AAB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D97602-3916-9256-EDF5-D3AD4AE6D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EDED3E-72DD-CDD9-E523-E6E0E27ED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83485F-C6C9-C568-EAC2-5890401D8C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5CC9657-C93D-B426-4D9B-191DEF6C3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933172-0788-9FE1-A055-2C2E23F32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317593"/>
            <a:ext cx="8236958" cy="18025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F4BAD8-9740-799F-55F8-B451D9308218}"/>
              </a:ext>
            </a:extLst>
          </p:cNvPr>
          <p:cNvSpPr txBox="1"/>
          <p:nvPr/>
        </p:nvSpPr>
        <p:spPr>
          <a:xfrm>
            <a:off x="425779" y="2840258"/>
            <a:ext cx="8236957" cy="1516499"/>
          </a:xfrm>
          <a:prstGeom prst="roundRect">
            <a:avLst>
              <a:gd name="adj" fmla="val 8777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مَرْحَلَةُ ٱلرَّضاعَةِ</a:t>
            </a:r>
            <a:r>
              <a:rPr lang="ar-MA" b="1" dirty="0"/>
              <a:t> -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اَلطُّفولَةُ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ٱلْمُبَكِّرَةُ</a:t>
            </a:r>
            <a:r>
              <a:rPr lang="ar-MA" b="1" dirty="0"/>
              <a:t> -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سِنُّ ٱلتَّمَدْرُسِ</a:t>
            </a:r>
            <a:r>
              <a:rPr lang="ar-MA" b="1" dirty="0"/>
              <a:t> -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سَنَواتُ ٱلْمُرَاهَقَةِ</a:t>
            </a:r>
            <a:r>
              <a:rPr lang="ar-MA" b="1" dirty="0"/>
              <a:t> -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مَرْحَلَةُ ٱلنُّضْجِ.</a:t>
            </a:r>
          </a:p>
        </p:txBody>
      </p:sp>
    </p:spTree>
    <p:extLst>
      <p:ext uri="{BB962C8B-B14F-4D97-AF65-F5344CB8AC3E}">
        <p14:creationId xmlns:p14="http://schemas.microsoft.com/office/powerpoint/2010/main" val="291897854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7BBE-B934-E23E-5A98-BD0CC194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35AAA16-E1B8-9A40-A22D-08B1CD1D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B3DC7FF-2FA7-F6FA-FF14-D1B35026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5342A66-F468-BC85-EDAA-E342C3EF4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FC2CB0-A2A4-C74C-93DB-49498C6E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7D7490-4DAB-C089-E914-0B1BBCC0D4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5982388-85CC-6A3D-5CD7-33D860D8BA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8DF29B-E20D-5BDF-D7A9-26F007F521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9D7FE9-2539-E212-1955-42F141929B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5CECD0-BF98-E2D5-961A-24B48D0321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01CD6D-B368-9207-CA3C-F71F5A948D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102" y="2361685"/>
            <a:ext cx="8197795" cy="2227662"/>
          </a:xfrm>
          <a:prstGeom prst="rect">
            <a:avLst/>
          </a:prstGeom>
        </p:spPr>
      </p:pic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C4BF965-B05F-CF85-2076-A42B6DF34B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1340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89CB-9886-A41A-EA0F-76FC68952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731D5B-3EC5-1DF8-9B5E-3094F781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490B1CA-F683-C4DE-669A-B73495C01D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5AAB72-8368-CA54-5B61-7D6B2EDAB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67E27A-8EB2-3A18-8230-37B3FB11CF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4AF74CE-9B98-5BF9-E148-85CA802D1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409CC05-45FC-F07A-9E0D-0E4C4CAB3A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808125-979F-7A58-8D33-FF95CF177A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BA5EDE-1BE4-5072-D417-CD07051C26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F4661-F633-9F51-24AA-DBB36259D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E4A9251-E5C7-DE42-2F4E-25AC4AC15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903E63-1F43-553A-85EE-EACA15D59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102" y="2361685"/>
            <a:ext cx="8197795" cy="22276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97E01C-8772-A034-F41D-D5266C391B13}"/>
              </a:ext>
            </a:extLst>
          </p:cNvPr>
          <p:cNvSpPr txBox="1"/>
          <p:nvPr/>
        </p:nvSpPr>
        <p:spPr>
          <a:xfrm>
            <a:off x="215440" y="2778608"/>
            <a:ext cx="8585037" cy="3323392"/>
          </a:xfrm>
          <a:prstGeom prst="roundRect">
            <a:avLst>
              <a:gd name="adj" fmla="val 8777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يَبْلُغُ ﭐلطِّفْلُ سِنَّ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ﭐلتَّمَدْرُسِ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تَحْدُثُ في جِسْمِهِ ﭐلتَّغَيُّراتُ ﭐلتّالِيَةُ: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يَزيدُ طولُهُ بِحَوالَيْ سِتَّةِ سَنْتيمِتْراتٍ كُلَّ سَنَة؛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يَزيدُ وَزْنُهُ بأَرْبَعَةِ كيلُوغْراماتٍ؛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يَفْقِدُ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ٱلْأَسْنانَ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ٱللّبَنِيَّةَ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تَبْدَأُ أَسْنانُهُ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ٱلدّائِمَةُ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ٱلظُّهورِ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8846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130F-E98F-0B7A-21EC-F07CA741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46CF874-B177-724B-DD7C-3F946E86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092679-940C-9F2C-B6F5-9E69D742D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31D24D-4E46-E9B5-4B10-556C3912F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F804B9-FB61-FFFF-D359-53AA24A38E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8AFA20-B7A3-907E-AB0D-0BF58F2DE5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8C824C-4B79-97C3-BCD9-7FFD64082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78D904-D95D-C364-4C06-7263348414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485335-1B04-7A6F-ADE8-B79F4B818A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94AF9E-638E-DA5F-6381-6075FB2A5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EA69DB-A956-8188-745E-544093E7A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516492"/>
            <a:ext cx="8196045" cy="2443394"/>
          </a:xfrm>
          <a:prstGeom prst="rect">
            <a:avLst/>
          </a:prstGeom>
        </p:spPr>
      </p:pic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D34590E0-3595-0B8B-4B1E-206F5F0EA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283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1B67-9230-D26E-BDA5-A5EBDF17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6B1E7-D9C0-3267-70D7-A91287F8C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24B37F-1A55-2455-17FC-9AED5D7098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565DD62-F62C-4737-5F77-0F93EE9F7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E9F14E-6CF6-8F50-E4E9-4629B48721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35F9D54-F112-4999-12ED-AC91F916B4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66D28D8-B2B3-1E6C-213B-B4E7BD577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5212D-E34C-728E-2D82-8338698925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FA11EF-DFCF-B6AE-9F89-9408600ADD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34EE85-B86E-F998-A7FC-FD523ED7A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B5A7376-C09E-A4B9-8DEA-5848B4A003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9A598E-EA41-B576-9391-B82877473D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516492"/>
            <a:ext cx="8196045" cy="24433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0BB7C3-5EF5-FEAC-F74F-4F959C75A151}"/>
              </a:ext>
            </a:extLst>
          </p:cNvPr>
          <p:cNvSpPr txBox="1"/>
          <p:nvPr/>
        </p:nvSpPr>
        <p:spPr>
          <a:xfrm>
            <a:off x="481263" y="3020894"/>
            <a:ext cx="80309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يَحْتاجُ جِسْمُنا أَثْناءَ مَرْحَلَةِ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ﭐلتَّمَدْرُسِ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لِــ 9 إلى 11 ساعَةً مِنَ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ﭐلنَّوْمِ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ﭐلنَّوْمَ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ﭐلْكافي يَمْنَحُنا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ﭐلطّاقَةَ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ﭐللّازِمَةَ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لِمُمارَسَةِ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ﭐلْأَنْشِطَةِ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ﭐلْيَوْمِيَّةِ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وَﭐلدِّراسَةِ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وَﭐللَّعِبِ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88235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الفعل المعتل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الصرف والتحويل. ستتعرفون على الفعل المعتل و أنواعه و توظفونه.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3037973" y="2971800"/>
            <a:ext cx="306805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ٱلْمُعْتَلُّ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365C2-DBF9-2B2E-E475-3E420033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2F0D624-E9CF-0F2B-BF35-72A813434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أولا  الفعل وأزمنته. من منكم يقرأ الكلمات التالية 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EA90E0E-C9E0-454E-991E-EA88C61BAE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32DCB9-4D29-ADC2-7351-B26C0E921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FEFD24-F18E-B3C3-F9F9-1E2B933AA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610BA69-D2A4-959C-9EE0-37B03558B9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99C2AA6-A456-C937-72CF-91CE155150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454E47-313B-DD09-A329-520F3EF928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596E07-9918-B9B7-3B1A-6E95EDCFDD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D52543-B054-03D3-C1DB-C4C4A2303D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0564917E-0190-C34A-DE1F-41D0857868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1E365AB-F035-2222-7165-5BA6947D01BA}"/>
              </a:ext>
            </a:extLst>
          </p:cNvPr>
          <p:cNvSpPr txBox="1"/>
          <p:nvPr/>
        </p:nvSpPr>
        <p:spPr>
          <a:xfrm>
            <a:off x="2624267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مَسارٌ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DFC9975-BD18-7836-4B40-2B4A708F29E8}"/>
              </a:ext>
            </a:extLst>
          </p:cNvPr>
          <p:cNvSpPr txBox="1"/>
          <p:nvPr/>
        </p:nvSpPr>
        <p:spPr>
          <a:xfrm>
            <a:off x="592002" y="4550860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يَعودُ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259E040-B125-070C-893A-6840B7C60701}"/>
              </a:ext>
            </a:extLst>
          </p:cNvPr>
          <p:cNvSpPr txBox="1"/>
          <p:nvPr/>
        </p:nvSpPr>
        <p:spPr>
          <a:xfrm>
            <a:off x="6610183" y="3401318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9EE9750-1FBA-2D31-7350-6212FE848160}"/>
              </a:ext>
            </a:extLst>
          </p:cNvPr>
          <p:cNvSpPr txBox="1"/>
          <p:nvPr/>
        </p:nvSpPr>
        <p:spPr>
          <a:xfrm>
            <a:off x="4629189" y="3401318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بَدَأَ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81F8A2F-3C6A-6184-58BA-04813C152E9D}"/>
              </a:ext>
            </a:extLst>
          </p:cNvPr>
          <p:cNvSpPr txBox="1"/>
          <p:nvPr/>
        </p:nvSpPr>
        <p:spPr>
          <a:xfrm>
            <a:off x="6634109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تَأْتي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7F01788-44F4-B831-80D5-214BDBDE6A2B}"/>
              </a:ext>
            </a:extLst>
          </p:cNvPr>
          <p:cNvSpPr txBox="1"/>
          <p:nvPr/>
        </p:nvSpPr>
        <p:spPr>
          <a:xfrm>
            <a:off x="4629188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نَجاحٌ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77A3EDD3-06AB-A408-EEFC-ECFB153DD135}"/>
              </a:ext>
            </a:extLst>
          </p:cNvPr>
          <p:cNvSpPr txBox="1"/>
          <p:nvPr/>
        </p:nvSpPr>
        <p:spPr>
          <a:xfrm>
            <a:off x="2607252" y="3424933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1CC5D994-CBDA-AC54-ABBF-1E95F54D9FCE}"/>
              </a:ext>
            </a:extLst>
          </p:cNvPr>
          <p:cNvSpPr txBox="1"/>
          <p:nvPr/>
        </p:nvSpPr>
        <p:spPr>
          <a:xfrm>
            <a:off x="580227" y="3350133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919E344A-D993-18F5-204E-DFE17734818F}"/>
              </a:ext>
            </a:extLst>
          </p:cNvPr>
          <p:cNvSpPr txBox="1"/>
          <p:nvPr/>
        </p:nvSpPr>
        <p:spPr>
          <a:xfrm>
            <a:off x="2616027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143A789D-2DE7-60EA-C678-C549599C2222}"/>
              </a:ext>
            </a:extLst>
          </p:cNvPr>
          <p:cNvSpPr txBox="1"/>
          <p:nvPr/>
        </p:nvSpPr>
        <p:spPr>
          <a:xfrm>
            <a:off x="6610183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رَحَلَ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6A6FC75E-DBD6-C901-BE26-5C84A9F569CB}"/>
              </a:ext>
            </a:extLst>
          </p:cNvPr>
          <p:cNvSpPr txBox="1"/>
          <p:nvPr/>
        </p:nvSpPr>
        <p:spPr>
          <a:xfrm>
            <a:off x="580227" y="2045242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طُفولَةٌ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1E471B22-45BF-7F8D-2F9A-4191BC47DC01}"/>
              </a:ext>
            </a:extLst>
          </p:cNvPr>
          <p:cNvSpPr txBox="1"/>
          <p:nvPr/>
        </p:nvSpPr>
        <p:spPr>
          <a:xfrm>
            <a:off x="4629190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إنسانٌ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431408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36991-A6BB-2024-BCAB-A1E81280B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40CC0C6-2B0B-30AD-16E9-9006E579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لتحديد الأفعال فقط؟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68B23E1-02DA-3E0C-08E4-C88658BC4F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AAAA4C-3C93-48DE-0E62-80B885831E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BC782E-79A9-6E2C-7B46-1FECC9D5D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044CED7-C53C-1621-35BA-F46C20FE7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B5BFF04-A25B-C302-1328-857AE94066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8E0303-8058-1CA7-6363-C9E97C4A91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FD1484-FBE7-DE57-124F-8CD5361236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C8EE35-BF0B-D5EA-311A-C044DA7A4A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57CFDE91-D234-81A8-3254-2E8FC2740E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2D2E395A-CA34-CDD7-1939-B549D5CB9BD8}"/>
              </a:ext>
            </a:extLst>
          </p:cNvPr>
          <p:cNvSpPr txBox="1"/>
          <p:nvPr/>
        </p:nvSpPr>
        <p:spPr>
          <a:xfrm>
            <a:off x="2624267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مَسارٌ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9C2F8579-226A-7B88-A47A-C5AA56137329}"/>
              </a:ext>
            </a:extLst>
          </p:cNvPr>
          <p:cNvSpPr txBox="1"/>
          <p:nvPr/>
        </p:nvSpPr>
        <p:spPr>
          <a:xfrm>
            <a:off x="592002" y="4550860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يَعودُ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6077BCA-3B7A-3611-165D-52B1F044C1C7}"/>
              </a:ext>
            </a:extLst>
          </p:cNvPr>
          <p:cNvSpPr txBox="1"/>
          <p:nvPr/>
        </p:nvSpPr>
        <p:spPr>
          <a:xfrm>
            <a:off x="6610183" y="3401318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656F030-6340-FFBB-8F05-1ADD43CFC3C6}"/>
              </a:ext>
            </a:extLst>
          </p:cNvPr>
          <p:cNvSpPr txBox="1"/>
          <p:nvPr/>
        </p:nvSpPr>
        <p:spPr>
          <a:xfrm>
            <a:off x="4629189" y="3401318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بَدَأَ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D2CA4C0-E865-EF8D-75C9-C511795A1E0F}"/>
              </a:ext>
            </a:extLst>
          </p:cNvPr>
          <p:cNvSpPr txBox="1"/>
          <p:nvPr/>
        </p:nvSpPr>
        <p:spPr>
          <a:xfrm>
            <a:off x="6634109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تَأْتي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8D36D2B-68F5-B9A2-F553-3EAB18E63144}"/>
              </a:ext>
            </a:extLst>
          </p:cNvPr>
          <p:cNvSpPr txBox="1"/>
          <p:nvPr/>
        </p:nvSpPr>
        <p:spPr>
          <a:xfrm>
            <a:off x="4629188" y="460693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نَجاحٌ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6B20C20B-D3D7-26F9-B7CA-677A29FD3310}"/>
              </a:ext>
            </a:extLst>
          </p:cNvPr>
          <p:cNvSpPr txBox="1"/>
          <p:nvPr/>
        </p:nvSpPr>
        <p:spPr>
          <a:xfrm>
            <a:off x="2607252" y="3424933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30ECC800-53F3-0440-E4A1-4B85E4903CD4}"/>
              </a:ext>
            </a:extLst>
          </p:cNvPr>
          <p:cNvSpPr txBox="1"/>
          <p:nvPr/>
        </p:nvSpPr>
        <p:spPr>
          <a:xfrm>
            <a:off x="580227" y="3350133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C57A1D0-AB8F-EC5A-32FB-4267ACA5C103}"/>
              </a:ext>
            </a:extLst>
          </p:cNvPr>
          <p:cNvSpPr txBox="1"/>
          <p:nvPr/>
        </p:nvSpPr>
        <p:spPr>
          <a:xfrm>
            <a:off x="2616027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8DECB5AB-90E2-8CF9-42E4-055F683448B3}"/>
              </a:ext>
            </a:extLst>
          </p:cNvPr>
          <p:cNvSpPr txBox="1"/>
          <p:nvPr/>
        </p:nvSpPr>
        <p:spPr>
          <a:xfrm>
            <a:off x="6610183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رَحَلَ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E24B6CCE-594A-63AB-F281-1D796362837D}"/>
              </a:ext>
            </a:extLst>
          </p:cNvPr>
          <p:cNvSpPr txBox="1"/>
          <p:nvPr/>
        </p:nvSpPr>
        <p:spPr>
          <a:xfrm>
            <a:off x="580227" y="2045242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طُفولَةٌ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33399604-66BC-F35D-F269-ABFD17AE716A}"/>
              </a:ext>
            </a:extLst>
          </p:cNvPr>
          <p:cNvSpPr txBox="1"/>
          <p:nvPr/>
        </p:nvSpPr>
        <p:spPr>
          <a:xfrm>
            <a:off x="4629190" y="2054034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إنسانٌ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006576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39752-2D8E-CE39-9511-654161219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42B69E1-95E3-213E-05E0-A8F1B4E5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تحديد زمن كل فعل. من منكم يجيب؟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A13E82A-C337-6AAD-4203-6D7EB833C4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367A6E9-9FC2-4B15-E670-2B541FD1CF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ED74C6-0EC5-8115-869C-F2526F84C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6E8DCA-7E3C-9B33-7806-FE1725E8C6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3B7B98-8553-4A4F-35B0-F45639ED3F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06B0BE-EDF2-AEF5-4DC5-0EB0C97EB3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EEF5EC-E416-663C-E25F-A6C51EDD7C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08365A-DC7B-B5D3-E32F-0C89546690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62398FB-6D1C-E615-0887-6DD74BC8A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C023EA22-A0A5-BE91-737A-617442AAF207}"/>
              </a:ext>
            </a:extLst>
          </p:cNvPr>
          <p:cNvSpPr txBox="1"/>
          <p:nvPr/>
        </p:nvSpPr>
        <p:spPr>
          <a:xfrm>
            <a:off x="6540037" y="3363195"/>
            <a:ext cx="1787045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1EC8AE6-9C98-BA78-FD0E-7AB318E62F15}"/>
              </a:ext>
            </a:extLst>
          </p:cNvPr>
          <p:cNvSpPr txBox="1"/>
          <p:nvPr/>
        </p:nvSpPr>
        <p:spPr>
          <a:xfrm>
            <a:off x="4610730" y="3363195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بَدَأَ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691BC2FA-C7C8-4957-DE7B-2CE80D5DF9DF}"/>
              </a:ext>
            </a:extLst>
          </p:cNvPr>
          <p:cNvSpPr txBox="1"/>
          <p:nvPr/>
        </p:nvSpPr>
        <p:spPr>
          <a:xfrm>
            <a:off x="2741067" y="4777273"/>
            <a:ext cx="1787045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مَسارٌ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47F2E279-693C-C74A-D529-D129D565E41E}"/>
              </a:ext>
            </a:extLst>
          </p:cNvPr>
          <p:cNvSpPr txBox="1"/>
          <p:nvPr/>
        </p:nvSpPr>
        <p:spPr>
          <a:xfrm>
            <a:off x="6632277" y="4766882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تَأْتي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4D8721D3-88DA-7C4D-2304-29B5C2BFBE20}"/>
              </a:ext>
            </a:extLst>
          </p:cNvPr>
          <p:cNvSpPr txBox="1"/>
          <p:nvPr/>
        </p:nvSpPr>
        <p:spPr>
          <a:xfrm>
            <a:off x="793404" y="4757188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يَعودُ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A239591D-4FB9-E9F6-9471-89E03AAB0756}"/>
              </a:ext>
            </a:extLst>
          </p:cNvPr>
          <p:cNvSpPr txBox="1"/>
          <p:nvPr/>
        </p:nvSpPr>
        <p:spPr>
          <a:xfrm>
            <a:off x="4702970" y="4766882"/>
            <a:ext cx="1787045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نَجاحٌ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F554C47-8AB1-89C3-083E-4BDD1FCAA2A0}"/>
              </a:ext>
            </a:extLst>
          </p:cNvPr>
          <p:cNvSpPr txBox="1"/>
          <p:nvPr/>
        </p:nvSpPr>
        <p:spPr>
          <a:xfrm>
            <a:off x="2741067" y="3363195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6488AB4A-8563-D780-0008-F7EDD31BE389}"/>
              </a:ext>
            </a:extLst>
          </p:cNvPr>
          <p:cNvSpPr txBox="1"/>
          <p:nvPr/>
        </p:nvSpPr>
        <p:spPr>
          <a:xfrm>
            <a:off x="758661" y="3353501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635C6EC6-6865-379B-4C71-4EB7A49D9501}"/>
              </a:ext>
            </a:extLst>
          </p:cNvPr>
          <p:cNvSpPr txBox="1"/>
          <p:nvPr/>
        </p:nvSpPr>
        <p:spPr>
          <a:xfrm>
            <a:off x="2712991" y="1903367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8E908650-075C-A6DE-703D-65AF5AF968CA}"/>
              </a:ext>
            </a:extLst>
          </p:cNvPr>
          <p:cNvSpPr txBox="1"/>
          <p:nvPr/>
        </p:nvSpPr>
        <p:spPr>
          <a:xfrm>
            <a:off x="6569458" y="1903367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رَحَلَ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D9234EB1-BAD7-129E-225E-B5812225F0B1}"/>
              </a:ext>
            </a:extLst>
          </p:cNvPr>
          <p:cNvSpPr txBox="1"/>
          <p:nvPr/>
        </p:nvSpPr>
        <p:spPr>
          <a:xfrm>
            <a:off x="730585" y="1893673"/>
            <a:ext cx="1805401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طُفولَةٌ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480036D-8A03-1F3A-C673-735F36C99455}"/>
              </a:ext>
            </a:extLst>
          </p:cNvPr>
          <p:cNvSpPr txBox="1"/>
          <p:nvPr/>
        </p:nvSpPr>
        <p:spPr>
          <a:xfrm>
            <a:off x="4640151" y="1903367"/>
            <a:ext cx="1787045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إنسانٌ</a:t>
            </a:r>
            <a:endParaRPr kumimoji="0" sz="4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Graphique 3" descr="Checkmark avec un remplissage uni">
            <a:extLst>
              <a:ext uri="{FF2B5EF4-FFF2-40B4-BE49-F238E27FC236}">
                <a16:creationId xmlns:a16="http://schemas.microsoft.com/office/drawing/2014/main" id="{1318AF70-4B61-4BEF-EEC8-88FE38B068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3097" y="1979642"/>
            <a:ext cx="290310" cy="290310"/>
          </a:xfrm>
          <a:prstGeom prst="rect">
            <a:avLst/>
          </a:prstGeom>
        </p:spPr>
      </p:pic>
      <p:pic>
        <p:nvPicPr>
          <p:cNvPr id="5" name="Graphique 4" descr="Checkmark avec un remplissage uni">
            <a:extLst>
              <a:ext uri="{FF2B5EF4-FFF2-40B4-BE49-F238E27FC236}">
                <a16:creationId xmlns:a16="http://schemas.microsoft.com/office/drawing/2014/main" id="{4DF84AB3-6FBB-E185-64DE-384D0AC67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16180" y="1979642"/>
            <a:ext cx="290310" cy="290310"/>
          </a:xfrm>
          <a:prstGeom prst="rect">
            <a:avLst/>
          </a:prstGeom>
        </p:spPr>
      </p:pic>
      <p:pic>
        <p:nvPicPr>
          <p:cNvPr id="6" name="Graphique 5" descr="Checkmark avec un remplissage uni">
            <a:extLst>
              <a:ext uri="{FF2B5EF4-FFF2-40B4-BE49-F238E27FC236}">
                <a16:creationId xmlns:a16="http://schemas.microsoft.com/office/drawing/2014/main" id="{1B07C997-ABA2-D8EE-CED7-E64B66160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3441" y="3429000"/>
            <a:ext cx="290310" cy="290310"/>
          </a:xfrm>
          <a:prstGeom prst="rect">
            <a:avLst/>
          </a:prstGeom>
        </p:spPr>
      </p:pic>
      <p:pic>
        <p:nvPicPr>
          <p:cNvPr id="7" name="Graphique 6" descr="Checkmark avec un remplissage uni">
            <a:extLst>
              <a:ext uri="{FF2B5EF4-FFF2-40B4-BE49-F238E27FC236}">
                <a16:creationId xmlns:a16="http://schemas.microsoft.com/office/drawing/2014/main" id="{BB3984E7-C1A5-22BF-45F6-F4E770A2B4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9659" y="3429000"/>
            <a:ext cx="290310" cy="290310"/>
          </a:xfrm>
          <a:prstGeom prst="rect">
            <a:avLst/>
          </a:prstGeom>
        </p:spPr>
      </p:pic>
      <p:pic>
        <p:nvPicPr>
          <p:cNvPr id="21" name="Graphique 20" descr="Checkmark avec un remplissage uni">
            <a:extLst>
              <a:ext uri="{FF2B5EF4-FFF2-40B4-BE49-F238E27FC236}">
                <a16:creationId xmlns:a16="http://schemas.microsoft.com/office/drawing/2014/main" id="{627F9445-3038-C0C0-0233-3741832FE9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1438" y="3429000"/>
            <a:ext cx="290310" cy="290310"/>
          </a:xfrm>
          <a:prstGeom prst="rect">
            <a:avLst/>
          </a:prstGeom>
        </p:spPr>
      </p:pic>
      <p:pic>
        <p:nvPicPr>
          <p:cNvPr id="22" name="Graphique 21" descr="Checkmark avec un remplissage uni">
            <a:extLst>
              <a:ext uri="{FF2B5EF4-FFF2-40B4-BE49-F238E27FC236}">
                <a16:creationId xmlns:a16="http://schemas.microsoft.com/office/drawing/2014/main" id="{125A9EA4-0964-6439-D660-3E898C431F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3097" y="4854204"/>
            <a:ext cx="290310" cy="290310"/>
          </a:xfrm>
          <a:prstGeom prst="rect">
            <a:avLst/>
          </a:prstGeom>
        </p:spPr>
      </p:pic>
      <p:pic>
        <p:nvPicPr>
          <p:cNvPr id="23" name="Graphique 22" descr="Checkmark avec un remplissage uni">
            <a:extLst>
              <a:ext uri="{FF2B5EF4-FFF2-40B4-BE49-F238E27FC236}">
                <a16:creationId xmlns:a16="http://schemas.microsoft.com/office/drawing/2014/main" id="{6F3E7637-7C0E-87D1-FF33-FE4787AD2B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18173" y="4854204"/>
            <a:ext cx="290310" cy="29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489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5E79-210E-173A-8EDE-666A8B8A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5A486BC-B883-327B-437C-D401180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E4E0F70-9DED-6A9D-E0E9-62A78F36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1F26E8-365C-86DD-D5E0-156365B94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4E87C04-2206-4AF3-9AAC-482572E13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B89B0B-5A95-9D44-ACEF-6C6050219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F5D0F78-7471-AB74-2618-B0A3B0CDC0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A60856-9DDB-CAE9-6A07-FA6FB676F0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E8BDFF-D1D2-CAB2-B6A0-2806D3B78D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CD8A35-1FFE-09FC-5F46-668318064F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7EDBB01-29B3-D4F9-C3CD-EEE7CDCDB5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0A9EF97-4348-C22E-2DFA-C096BE89F7FC}"/>
              </a:ext>
            </a:extLst>
          </p:cNvPr>
          <p:cNvSpPr txBox="1"/>
          <p:nvPr/>
        </p:nvSpPr>
        <p:spPr>
          <a:xfrm>
            <a:off x="3895199" y="1892938"/>
            <a:ext cx="1805401" cy="919356"/>
          </a:xfrm>
          <a:prstGeom prst="roundRect">
            <a:avLst/>
          </a:prstGeom>
          <a:solidFill>
            <a:srgbClr val="70B1B6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اَلْمُضارِعُ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A1EC230-161F-5A9C-2E31-4A6C724B4B4B}"/>
              </a:ext>
            </a:extLst>
          </p:cNvPr>
          <p:cNvSpPr txBox="1"/>
          <p:nvPr/>
        </p:nvSpPr>
        <p:spPr>
          <a:xfrm>
            <a:off x="929414" y="1890150"/>
            <a:ext cx="1787045" cy="919356"/>
          </a:xfrm>
          <a:prstGeom prst="roundRect">
            <a:avLst/>
          </a:prstGeom>
          <a:solidFill>
            <a:srgbClr val="70B1B6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اَلْأَمْرُ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439473B8-12BA-FB59-BA63-09C39FE736E4}"/>
              </a:ext>
            </a:extLst>
          </p:cNvPr>
          <p:cNvSpPr txBox="1"/>
          <p:nvPr/>
        </p:nvSpPr>
        <p:spPr>
          <a:xfrm>
            <a:off x="852916" y="3429000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عُدْ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836040D5-322F-C3B6-2182-6E05278DB6C2}"/>
              </a:ext>
            </a:extLst>
          </p:cNvPr>
          <p:cNvSpPr txBox="1"/>
          <p:nvPr/>
        </p:nvSpPr>
        <p:spPr>
          <a:xfrm>
            <a:off x="6758042" y="1891802"/>
            <a:ext cx="1787045" cy="919356"/>
          </a:xfrm>
          <a:prstGeom prst="roundRect">
            <a:avLst/>
          </a:prstGeom>
          <a:solidFill>
            <a:srgbClr val="70B1B6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اَلْماضي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B96FFA17-DAB3-F75A-456F-F828B732DE64}"/>
              </a:ext>
            </a:extLst>
          </p:cNvPr>
          <p:cNvSpPr txBox="1"/>
          <p:nvPr/>
        </p:nvSpPr>
        <p:spPr>
          <a:xfrm>
            <a:off x="6758040" y="5568662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D8BD1AAD-8151-1284-703A-A090DD000FF2}"/>
              </a:ext>
            </a:extLst>
          </p:cNvPr>
          <p:cNvSpPr txBox="1"/>
          <p:nvPr/>
        </p:nvSpPr>
        <p:spPr>
          <a:xfrm>
            <a:off x="3886020" y="4505384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33782C4B-5ECA-8AA9-EE63-4EDF928B0A55}"/>
              </a:ext>
            </a:extLst>
          </p:cNvPr>
          <p:cNvSpPr txBox="1"/>
          <p:nvPr/>
        </p:nvSpPr>
        <p:spPr>
          <a:xfrm>
            <a:off x="6758041" y="4491142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بَدَأْتُ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EFD2D119-AE9D-3D58-B3A0-EA422D799955}"/>
              </a:ext>
            </a:extLst>
          </p:cNvPr>
          <p:cNvSpPr txBox="1"/>
          <p:nvPr/>
        </p:nvSpPr>
        <p:spPr>
          <a:xfrm>
            <a:off x="6758042" y="3429000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3610C1CD-1337-A8D9-572B-2781828026F2}"/>
              </a:ext>
            </a:extLst>
          </p:cNvPr>
          <p:cNvSpPr txBox="1"/>
          <p:nvPr/>
        </p:nvSpPr>
        <p:spPr>
          <a:xfrm>
            <a:off x="3895199" y="3429000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يَرْحَلُ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B7F2427C-9B0A-D0DE-FA0D-66EF23F65925}"/>
              </a:ext>
            </a:extLst>
          </p:cNvPr>
          <p:cNvSpPr txBox="1"/>
          <p:nvPr/>
        </p:nvSpPr>
        <p:spPr>
          <a:xfrm>
            <a:off x="3886020" y="5581768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تَأْتي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06595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الحصة، ستتعرفون على الفعل المعتل وأنواعه.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39E103C8-0051-CE54-AB67-FC418C496742}"/>
              </a:ext>
            </a:extLst>
          </p:cNvPr>
          <p:cNvSpPr txBox="1"/>
          <p:nvPr/>
        </p:nvSpPr>
        <p:spPr>
          <a:xfrm>
            <a:off x="3579394" y="3254575"/>
            <a:ext cx="3171753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اَلْفِعْلُ ٱلْمُعْتَلُّ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027B6-1922-02EF-058F-5BEA695B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2BBE31-C653-E48E-78D4-62B19B516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سأبحث عن الفعل المعتل من بين الأفعال التالية : وقف - ينمو – يكتشف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8657E50-9001-7D28-8C73-05B10C863C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630CBF0-054D-5214-1999-867577920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961BCF5-39EF-E7D1-8CC2-68F10EE35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21C4A53-ACCB-E259-4F9B-A14010D798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B64F067-4C7E-E4F5-9FF3-FCB6181A11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8FC1FD-77AD-6CF0-34F3-0CF478329D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1401ED-A77D-9CAC-D8FF-5E9002971F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3F17B4B-FAE8-E0C7-46AF-E606DB91FB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AADC357D-F817-6E6B-568D-A3A48E7764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9A00B81-52A6-0458-FA2C-EC32DA354A07}"/>
              </a:ext>
            </a:extLst>
          </p:cNvPr>
          <p:cNvSpPr txBox="1"/>
          <p:nvPr/>
        </p:nvSpPr>
        <p:spPr>
          <a:xfrm>
            <a:off x="980470" y="281782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4AAA848-2248-AFB1-0005-5ED477815D0C}"/>
              </a:ext>
            </a:extLst>
          </p:cNvPr>
          <p:cNvSpPr txBox="1"/>
          <p:nvPr/>
        </p:nvSpPr>
        <p:spPr>
          <a:xfrm>
            <a:off x="6679824" y="2821336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CE28DAD-432F-6951-9375-3A9F1DF380A2}"/>
              </a:ext>
            </a:extLst>
          </p:cNvPr>
          <p:cNvSpPr txBox="1"/>
          <p:nvPr/>
        </p:nvSpPr>
        <p:spPr>
          <a:xfrm>
            <a:off x="3839325" y="2817829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يَ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كْتَشِ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فُ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09748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7EF43-7794-516F-FF91-74C83172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4C587D-A672-EA10-CE50-96D03986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 أصرف الفعل للضمير "هو " في الزمن الماضي. من يقرأ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08D3390-33A2-90E0-E290-ED5387D5C7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F81DB1-6817-35F0-2137-EAA1714329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CB4000-0EAD-FA7A-0B8E-6D57661B7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0F701B7-231B-E205-774F-11886CD317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F3204D8-F667-971F-6B27-8B3DDA9193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4D4BFB-D9DE-3DEB-4060-1DFB9EC92E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DEC19A8-FE3A-DD31-2F4D-DB2ABF236D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1DB936-A51B-6912-C43A-E639958313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C4611E-D478-B0D5-64DD-4FBACA3A5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88B827C-ADA3-1D40-AA68-6AE8F45F0741}"/>
              </a:ext>
            </a:extLst>
          </p:cNvPr>
          <p:cNvSpPr txBox="1"/>
          <p:nvPr/>
        </p:nvSpPr>
        <p:spPr>
          <a:xfrm>
            <a:off x="980470" y="281782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يَنْمو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8C3E85B-7666-3965-5A1F-D8C70327A371}"/>
              </a:ext>
            </a:extLst>
          </p:cNvPr>
          <p:cNvSpPr txBox="1"/>
          <p:nvPr/>
        </p:nvSpPr>
        <p:spPr>
          <a:xfrm>
            <a:off x="6679824" y="2821336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30D81621-BB84-0C71-DFF2-0BB6E7530B9E}"/>
              </a:ext>
            </a:extLst>
          </p:cNvPr>
          <p:cNvSpPr txBox="1"/>
          <p:nvPr/>
        </p:nvSpPr>
        <p:spPr>
          <a:xfrm>
            <a:off x="3839325" y="2817829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كْتَشِ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E4838FA-70EB-32F1-6F91-66665672F102}"/>
              </a:ext>
            </a:extLst>
          </p:cNvPr>
          <p:cNvSpPr txBox="1"/>
          <p:nvPr/>
        </p:nvSpPr>
        <p:spPr>
          <a:xfrm>
            <a:off x="964428" y="4714810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هُوَ 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نَ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ما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D981086-886D-3C28-4E68-C656DF47590D}"/>
              </a:ext>
            </a:extLst>
          </p:cNvPr>
          <p:cNvSpPr txBox="1"/>
          <p:nvPr/>
        </p:nvSpPr>
        <p:spPr>
          <a:xfrm>
            <a:off x="6663782" y="4718317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هُوَ و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َقَف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0311CC15-4B5E-09CF-2047-14A65D0B761B}"/>
              </a:ext>
            </a:extLst>
          </p:cNvPr>
          <p:cNvSpPr txBox="1"/>
          <p:nvPr/>
        </p:nvSpPr>
        <p:spPr>
          <a:xfrm>
            <a:off x="3669633" y="4714810"/>
            <a:ext cx="209349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هُوَ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ٱكْتَشفَ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2385C66-D836-3375-A483-14387BC793D5}"/>
              </a:ext>
            </a:extLst>
          </p:cNvPr>
          <p:cNvSpPr/>
          <p:nvPr/>
        </p:nvSpPr>
        <p:spPr>
          <a:xfrm>
            <a:off x="7472373" y="3891634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ABB01E79-CEFB-E1F1-506C-0822DCADA830}"/>
              </a:ext>
            </a:extLst>
          </p:cNvPr>
          <p:cNvSpPr/>
          <p:nvPr/>
        </p:nvSpPr>
        <p:spPr>
          <a:xfrm>
            <a:off x="4597658" y="3888127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9D911F5A-26EC-BB63-C40C-58DEE30DFF35}"/>
              </a:ext>
            </a:extLst>
          </p:cNvPr>
          <p:cNvSpPr/>
          <p:nvPr/>
        </p:nvSpPr>
        <p:spPr>
          <a:xfrm>
            <a:off x="1729389" y="3888127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460963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CFF4-69E3-0786-EAE0-61CD3724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D16D706-3DF4-8455-968A-7B482745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 ذلك أحدد الحروف الأصلية  للفعل.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C45CD5E-15F7-2C68-044D-0318C27CC8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AC6A42-12CD-CE3C-94C3-EC3CB91B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F7AF2A4-422E-E12E-50CE-5CE91863B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90224C-44B3-68A2-5DC8-56E5452802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5C698BF-A3FC-2E22-41B0-641472501E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8B69AE-550C-25AF-2EEA-A95C3F565A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71D3E7-17F8-C0C8-E6FF-66B6F7EC02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9E0718-B3C7-1ED9-2885-C0A95A1C8F5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78BCCD5B-053E-E13B-A435-338239D4DC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CEA640AC-3BB5-A60A-39E0-E76E68FDE857}"/>
              </a:ext>
            </a:extLst>
          </p:cNvPr>
          <p:cNvSpPr txBox="1"/>
          <p:nvPr/>
        </p:nvSpPr>
        <p:spPr>
          <a:xfrm>
            <a:off x="980470" y="281782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نَما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FB597DC-B521-C4E7-18AD-39E4C4AB4D70}"/>
              </a:ext>
            </a:extLst>
          </p:cNvPr>
          <p:cNvSpPr txBox="1"/>
          <p:nvPr/>
        </p:nvSpPr>
        <p:spPr>
          <a:xfrm>
            <a:off x="6679824" y="2821336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5D92480-EA74-9030-CAB9-69E865A367D2}"/>
              </a:ext>
            </a:extLst>
          </p:cNvPr>
          <p:cNvSpPr txBox="1"/>
          <p:nvPr/>
        </p:nvSpPr>
        <p:spPr>
          <a:xfrm>
            <a:off x="3839325" y="2817829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053CC6D-F199-49B3-2495-F9EDD653A9A4}"/>
              </a:ext>
            </a:extLst>
          </p:cNvPr>
          <p:cNvSpPr txBox="1"/>
          <p:nvPr/>
        </p:nvSpPr>
        <p:spPr>
          <a:xfrm>
            <a:off x="964428" y="4714810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نــــ  مـــــ    ا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2978902-82FC-35D9-6F58-E5DE88354F4C}"/>
              </a:ext>
            </a:extLst>
          </p:cNvPr>
          <p:cNvSpPr txBox="1"/>
          <p:nvPr/>
        </p:nvSpPr>
        <p:spPr>
          <a:xfrm>
            <a:off x="6663782" y="4718317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  <a:sym typeface="Calibri"/>
              </a:rPr>
              <a:t>و  قـــــ  ـــف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C6249F72-0238-F49E-9EAD-ACFBC3C2EA10}"/>
              </a:ext>
            </a:extLst>
          </p:cNvPr>
          <p:cNvSpPr txBox="1"/>
          <p:nvPr/>
        </p:nvSpPr>
        <p:spPr>
          <a:xfrm>
            <a:off x="3669633" y="4714810"/>
            <a:ext cx="209349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 ــشــــ ــف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F9A705E-9AF1-95D3-FB51-42FAC5D2F217}"/>
              </a:ext>
            </a:extLst>
          </p:cNvPr>
          <p:cNvSpPr/>
          <p:nvPr/>
        </p:nvSpPr>
        <p:spPr>
          <a:xfrm>
            <a:off x="7472373" y="3891634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B3CB41F4-96E3-2EDB-0BE7-90A8F9D657C3}"/>
              </a:ext>
            </a:extLst>
          </p:cNvPr>
          <p:cNvSpPr/>
          <p:nvPr/>
        </p:nvSpPr>
        <p:spPr>
          <a:xfrm>
            <a:off x="4597658" y="3888127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FCFEA059-EE60-10E2-A739-909D053E7834}"/>
              </a:ext>
            </a:extLst>
          </p:cNvPr>
          <p:cNvSpPr/>
          <p:nvPr/>
        </p:nvSpPr>
        <p:spPr>
          <a:xfrm>
            <a:off x="1729389" y="3888127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43966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B3482-A991-1972-6B98-2AA9284B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BCAE34B-775C-A560-3BE8-A1DD4ADD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أسأل  : هل  يوجد  حرف من حروف العلة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ضمن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الحروف الأصلية للفعل؟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حروف العلة هي :  الواو و الألف و الياء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398A7AE-E895-E167-F062-2007BB4A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E62AD6D-A46C-AF8F-ACBE-69CC62236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3C503DD-7757-00B4-EBCC-2AD0128CBC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5B3F9C-C1F1-FE3C-AE5B-6FE3C45701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6D1FC5F-1408-092C-A3F1-E00382E0F8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1CE2D20-1DD3-21A4-FEE8-3E9AB77401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D127F8-5BB9-F46F-3EE0-F4C3080C5F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50717E-4726-50D8-23DD-C2A2AB0794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20C830C5-F171-616B-D96F-5C5A1635FF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E1FBC87-65CB-0B7E-80A7-03265E06CC5D}"/>
              </a:ext>
            </a:extLst>
          </p:cNvPr>
          <p:cNvSpPr txBox="1"/>
          <p:nvPr/>
        </p:nvSpPr>
        <p:spPr>
          <a:xfrm>
            <a:off x="964428" y="4714810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نــــ  مـــــ  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ED124B5-85BC-A685-3D53-B905A9C4FC9E}"/>
              </a:ext>
            </a:extLst>
          </p:cNvPr>
          <p:cNvSpPr txBox="1"/>
          <p:nvPr/>
        </p:nvSpPr>
        <p:spPr>
          <a:xfrm>
            <a:off x="6663782" y="4718317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  <a:sym typeface="Calibri"/>
              </a:rPr>
              <a:t>و</a:t>
            </a:r>
            <a:r>
              <a:rPr lang="ar-MA" b="1" kern="0" dirty="0">
                <a:solidFill>
                  <a:srgbClr val="424D7C"/>
                </a:solidFill>
                <a:sym typeface="Calibri"/>
              </a:rPr>
              <a:t>  قـــــ  ـــف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67C5398-6C6C-CDA5-D1FB-4A49354FCBFD}"/>
              </a:ext>
            </a:extLst>
          </p:cNvPr>
          <p:cNvSpPr txBox="1"/>
          <p:nvPr/>
        </p:nvSpPr>
        <p:spPr>
          <a:xfrm>
            <a:off x="3669633" y="4714810"/>
            <a:ext cx="209349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 ــشــــ ــف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9D5B270-BD27-DE5B-53E4-7B505F703E76}"/>
              </a:ext>
            </a:extLst>
          </p:cNvPr>
          <p:cNvSpPr txBox="1"/>
          <p:nvPr/>
        </p:nvSpPr>
        <p:spPr>
          <a:xfrm>
            <a:off x="1670488" y="2640382"/>
            <a:ext cx="5801885" cy="919356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defTabSz="457200">
              <a:defRPr/>
            </a:pPr>
            <a:r>
              <a:rPr lang="ar-MA" b="1" kern="0" dirty="0">
                <a:solidFill>
                  <a:srgbClr val="C00000"/>
                </a:solidFill>
                <a:sym typeface="Sakkal Majalla"/>
              </a:rPr>
              <a:t>و  -  ا ى -  ي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233327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70F72-B5AC-F259-6216-B27B176F1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C74D890-CCFC-11FC-2766-435BFE9C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وقف  فعل معتل . لماذا ؟  نما فعل معتل. لماذا ؟ من يعطي فعلا معتلا؟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71008C-E183-4CCE-A324-A8C06C6C05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980D287-E310-D77D-FD34-A1875EA205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B90A96-8BE2-9BEC-89F7-740C53DBC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0B0C70C-F997-9174-47C3-E2B264A004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DD4B620-6BBD-CE3B-8ED6-FE650B917D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92E7BC-6FE1-4B8D-EF37-7412384C14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4AC588-089A-E097-58E6-E295FE552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86A31E-9B7B-BFCF-F856-FAE0A6D838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95E3A1F-FDF7-FCF1-D210-21F7339C243F}"/>
              </a:ext>
            </a:extLst>
          </p:cNvPr>
          <p:cNvSpPr txBox="1"/>
          <p:nvPr/>
        </p:nvSpPr>
        <p:spPr>
          <a:xfrm>
            <a:off x="980470" y="281782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نَما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19D079D-FA23-4B6D-7CDA-1029D36CC0C2}"/>
              </a:ext>
            </a:extLst>
          </p:cNvPr>
          <p:cNvSpPr txBox="1"/>
          <p:nvPr/>
        </p:nvSpPr>
        <p:spPr>
          <a:xfrm>
            <a:off x="6679824" y="2821336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B5435EE-2D60-7CB7-B872-05BA05F1E00B}"/>
              </a:ext>
            </a:extLst>
          </p:cNvPr>
          <p:cNvSpPr txBox="1"/>
          <p:nvPr/>
        </p:nvSpPr>
        <p:spPr>
          <a:xfrm>
            <a:off x="3839325" y="2817829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اِكْتَشَفَ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D22BEF1-4444-2516-0367-01F41815EF21}"/>
              </a:ext>
            </a:extLst>
          </p:cNvPr>
          <p:cNvSpPr txBox="1"/>
          <p:nvPr/>
        </p:nvSpPr>
        <p:spPr>
          <a:xfrm>
            <a:off x="892237" y="4714810"/>
            <a:ext cx="2055498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فِعْلٌ مُعْتَلٌ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9EC2B147-28A9-7982-A6DD-05D125A86A37}"/>
              </a:ext>
            </a:extLst>
          </p:cNvPr>
          <p:cNvSpPr txBox="1"/>
          <p:nvPr/>
        </p:nvSpPr>
        <p:spPr>
          <a:xfrm>
            <a:off x="6591591" y="4718317"/>
            <a:ext cx="203459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C00000"/>
                </a:solidFill>
                <a:sym typeface="Calibri"/>
              </a:rPr>
              <a:t>فِعْلٌ مُعْتَلٌ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254F5091-5AAB-A3E9-E425-E37F8F35E55F}"/>
              </a:ext>
            </a:extLst>
          </p:cNvPr>
          <p:cNvSpPr/>
          <p:nvPr/>
        </p:nvSpPr>
        <p:spPr>
          <a:xfrm>
            <a:off x="7472373" y="3891634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CAC1139B-B379-71BD-607C-F68F1F251088}"/>
              </a:ext>
            </a:extLst>
          </p:cNvPr>
          <p:cNvSpPr/>
          <p:nvPr/>
        </p:nvSpPr>
        <p:spPr>
          <a:xfrm>
            <a:off x="1729389" y="3888127"/>
            <a:ext cx="270378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Espace réservé pour une image  5">
            <a:extLst>
              <a:ext uri="{FF2B5EF4-FFF2-40B4-BE49-F238E27FC236}">
                <a16:creationId xmlns:a16="http://schemas.microsoft.com/office/drawing/2014/main" id="{7801BEC0-3BF1-F2CB-8B68-656F78C124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3921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CEEFF-92AA-3D78-A073-AC9C3F54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4ACF66-3A43-AF99-DD4D-0BC5E1CC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أتى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حرف العلة في بداية الفعل مثل وقف نسميه فعلا مثالا. من يعطي نموذجا؟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C2C418E-BCF2-D787-724A-9D476B75E3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4F05385-2475-6BA6-A44D-1342EAD124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C1B3CE-A9B0-5D0A-A45A-A959EA490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9A5BEB0-669A-CC69-CAE7-4B08552326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D98BF5C-FA2C-3F2F-527A-BB389A9E5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AAE3CD-A9BF-0C70-6C3C-32D40BA757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E1F15A-EE21-2261-EA70-AF98F46EA0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2E964F-037C-6E11-DD41-4AC504C38C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62A03BD7-FE11-01D5-CC53-229F9AF83F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B004F3D-D611-7BEF-F5AF-5B73FA8146F3}"/>
              </a:ext>
            </a:extLst>
          </p:cNvPr>
          <p:cNvSpPr txBox="1"/>
          <p:nvPr/>
        </p:nvSpPr>
        <p:spPr>
          <a:xfrm>
            <a:off x="3344777" y="2821336"/>
            <a:ext cx="228263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قَفَ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C056C11C-BDE3-2D6C-83DC-747CD3AAC3A7}"/>
              </a:ext>
            </a:extLst>
          </p:cNvPr>
          <p:cNvSpPr txBox="1"/>
          <p:nvPr/>
        </p:nvSpPr>
        <p:spPr>
          <a:xfrm>
            <a:off x="3187892" y="4718317"/>
            <a:ext cx="259884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فِعْلٌ مِثالٌ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B4F580D-7AB7-B793-61D5-BD3A472D85EE}"/>
              </a:ext>
            </a:extLst>
          </p:cNvPr>
          <p:cNvSpPr/>
          <p:nvPr/>
        </p:nvSpPr>
        <p:spPr>
          <a:xfrm>
            <a:off x="4313414" y="3891634"/>
            <a:ext cx="345361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50814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70138-5E3E-E020-BFEF-294A45B03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DCD647-5772-3658-8B9D-B1848920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أتى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حرف العلة في وسط  الفعل مثل عاد نسميه فعلا أجوف. من يعطي نموذجا؟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2A89540-EEB7-AB08-06B6-9A5173337E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3AC0840-BC78-B366-7686-266007EE3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4C01555-4366-8EC3-8A48-026080F21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558ADE-5F8F-C072-2DDD-AE9F9B57ED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F4DD840-0611-559B-9051-923BDE4BA2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EEC2BA-5A1E-118A-4B09-EF5DBE354F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5D97BD-E852-E589-729F-345CC76840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084B3A-D409-9845-F563-F2DC3B5BD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FC05247-8244-F42A-C51F-2E2B2D2097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4BD858B-C42B-401C-9517-DF9356004786}"/>
              </a:ext>
            </a:extLst>
          </p:cNvPr>
          <p:cNvSpPr txBox="1"/>
          <p:nvPr/>
        </p:nvSpPr>
        <p:spPr>
          <a:xfrm>
            <a:off x="3344777" y="2821336"/>
            <a:ext cx="228263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عـــ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ا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دَ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F70142E9-FAD6-1DB5-A665-C868AB6F5694}"/>
              </a:ext>
            </a:extLst>
          </p:cNvPr>
          <p:cNvSpPr txBox="1"/>
          <p:nvPr/>
        </p:nvSpPr>
        <p:spPr>
          <a:xfrm>
            <a:off x="3187892" y="4718317"/>
            <a:ext cx="259884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فِعْلٌ أَجْوَفُ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98E18F9-A4BC-B0B0-E475-F9991C6E68D7}"/>
              </a:ext>
            </a:extLst>
          </p:cNvPr>
          <p:cNvSpPr/>
          <p:nvPr/>
        </p:nvSpPr>
        <p:spPr>
          <a:xfrm>
            <a:off x="4313414" y="3891634"/>
            <a:ext cx="345361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2320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6C8C1-A144-5FA2-5B33-74C8799A3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D78E5D3-703E-2E96-8902-BD2A36D4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الحرف الأخير للفعل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حرف علة  مثل نما نسميه فعلا  ناقصا. من يعطي نموذجا؟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AAAD597-2B12-4B96-0444-521A181865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B715C8-A4D8-89F8-74DB-F7D97563E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BD5A0A-29F8-A93E-D3D5-81DEC587A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5C16E5-7409-5784-4480-181BAD4163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02F0C9-D6BE-A27B-235A-76F2D08DB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B7A104-5163-D3FE-C3FA-0A9618A49C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AFC2D9-7AF6-4A5D-6059-8B25ABD474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AF0A5F-FD58-8F93-67AF-04FCAC08C4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2553FE6D-C418-08A1-6357-DF102027B4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3BA0576-9E6F-DFD9-B499-A9F4C2DE585E}"/>
              </a:ext>
            </a:extLst>
          </p:cNvPr>
          <p:cNvSpPr txBox="1"/>
          <p:nvPr/>
        </p:nvSpPr>
        <p:spPr>
          <a:xfrm>
            <a:off x="3344777" y="2821336"/>
            <a:ext cx="228263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نَمــــ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ا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4B12665D-4C87-E085-B5B5-7126A2C06A22}"/>
              </a:ext>
            </a:extLst>
          </p:cNvPr>
          <p:cNvSpPr txBox="1"/>
          <p:nvPr/>
        </p:nvSpPr>
        <p:spPr>
          <a:xfrm>
            <a:off x="3187892" y="4718317"/>
            <a:ext cx="2598844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فِعْلٌ ناقِصٌ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6D49694B-B28B-C8CE-8F35-BC4784C57D45}"/>
              </a:ext>
            </a:extLst>
          </p:cNvPr>
          <p:cNvSpPr/>
          <p:nvPr/>
        </p:nvSpPr>
        <p:spPr>
          <a:xfrm>
            <a:off x="4313414" y="3891634"/>
            <a:ext cx="345361" cy="675741"/>
          </a:xfrm>
          <a:prstGeom prst="downArrow">
            <a:avLst>
              <a:gd name="adj1" fmla="val 43262"/>
              <a:gd name="adj2" fmla="val 50000"/>
            </a:avLst>
          </a:prstGeom>
          <a:solidFill>
            <a:srgbClr val="7FB9BE"/>
          </a:solidFill>
          <a:ln>
            <a:solidFill>
              <a:srgbClr val="7FB9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42945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ما الفعل المعتل؟ ما أنواعه؟ كيف نميز كل نوع؟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462784" y="2475478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357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04F1-BC39-2098-1D23-9263722B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9A3A26-44A8-4847-C0A2-61C1CD9E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69CDEB-E78A-AA41-80C1-658F679C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4BD61-2797-F797-8A35-98B778AD4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210FAC-4D2A-AEB1-BBDB-5A6207FE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406B57-CB1F-277B-9DB9-06526FD67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F3CC16-1984-7D57-7F41-CC7BFE5743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C603C4-5897-7756-5512-44433DEA09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57CED8-988C-C913-A1CD-8910B7F6F1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B20FC-B2CA-CD7A-3E21-1CFD6D7A9A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6C02E0-C637-6169-51EB-B7F081FF1D65}"/>
              </a:ext>
            </a:extLst>
          </p:cNvPr>
          <p:cNvGrpSpPr/>
          <p:nvPr/>
        </p:nvGrpSpPr>
        <p:grpSpPr>
          <a:xfrm>
            <a:off x="505326" y="2016057"/>
            <a:ext cx="8216359" cy="4037627"/>
            <a:chOff x="252817" y="1460131"/>
            <a:chExt cx="11172159" cy="403762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3FA27A-35C8-9D70-E104-0F6777C3AA78}"/>
                </a:ext>
              </a:extLst>
            </p:cNvPr>
            <p:cNvSpPr/>
            <p:nvPr/>
          </p:nvSpPr>
          <p:spPr>
            <a:xfrm>
              <a:off x="252817" y="1460131"/>
              <a:ext cx="11172159" cy="4037627"/>
            </a:xfrm>
            <a:prstGeom prst="roundRect">
              <a:avLst>
                <a:gd name="adj" fmla="val 1963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اَلْفْعْلُ </a:t>
              </a:r>
              <a:r>
                <a:rPr kumimoji="0" lang="ar-MA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ﭐلْمُعْتَلَّ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هُوَ كُلَّ فِعْلٍ كانَ أَحَدُ حُروفِهِ </a:t>
              </a:r>
              <a:r>
                <a:rPr kumimoji="0" lang="ar-MA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ﭐلْأَصْلِيَّةِ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حَرْفاً مِنْ حُروفِ </a:t>
              </a:r>
              <a:r>
                <a:rPr kumimoji="0" lang="ar-MA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ﭐلْعِلَّةِ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( اَلْأَلِفُ –اَلْواوُ – اَلْياءُ</a:t>
              </a:r>
              <a:r>
                <a: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36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36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Google Shape;452;p158">
              <a:extLst>
                <a:ext uri="{FF2B5EF4-FFF2-40B4-BE49-F238E27FC236}">
                  <a16:creationId xmlns:a16="http://schemas.microsoft.com/office/drawing/2014/main" id="{9D145BDE-9046-BFA8-D9BC-9DCCAC4F6564}"/>
                </a:ext>
              </a:extLst>
            </p:cNvPr>
            <p:cNvSpPr txBox="1"/>
            <p:nvPr/>
          </p:nvSpPr>
          <p:spPr>
            <a:xfrm>
              <a:off x="3897320" y="2695796"/>
              <a:ext cx="3883150" cy="783148"/>
            </a:xfrm>
            <a:prstGeom prst="roundRect">
              <a:avLst/>
            </a:prstGeom>
            <a:solidFill>
              <a:srgbClr val="D6E9EA"/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أَنْواعُ </a:t>
              </a:r>
              <a:r>
                <a:rPr kumimoji="0" lang="ar-MA" sz="4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ﭐلْفِعْلِ</a:t>
              </a: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 </a:t>
              </a:r>
              <a:r>
                <a:rPr kumimoji="0" lang="ar-MA" sz="4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ﭐلْمُعْتَلِّ</a:t>
              </a:r>
              <a:endPara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endParaRPr>
            </a:p>
          </p:txBody>
        </p:sp>
        <p:sp>
          <p:nvSpPr>
            <p:cNvPr id="24" name="Google Shape;452;p158">
              <a:extLst>
                <a:ext uri="{FF2B5EF4-FFF2-40B4-BE49-F238E27FC236}">
                  <a16:creationId xmlns:a16="http://schemas.microsoft.com/office/drawing/2014/main" id="{AD3198A4-4B5F-6FE9-67C2-D8671075FEA7}"/>
                </a:ext>
              </a:extLst>
            </p:cNvPr>
            <p:cNvSpPr txBox="1"/>
            <p:nvPr/>
          </p:nvSpPr>
          <p:spPr>
            <a:xfrm>
              <a:off x="7780471" y="3725233"/>
              <a:ext cx="3644505" cy="1327978"/>
            </a:xfrm>
            <a:prstGeom prst="roundRect">
              <a:avLst/>
            </a:prstGeom>
            <a:solidFill>
              <a:srgbClr val="7FB9BE"/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مِثالٌ</a:t>
              </a:r>
            </a:p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و</a:t>
              </a: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َجَدَ - </a:t>
              </a: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يَ</a:t>
              </a: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بِسَ</a:t>
              </a:r>
              <a:endParaRPr kumimoji="0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D6548450-213C-21E8-C598-623E4A636A56}"/>
                </a:ext>
              </a:extLst>
            </p:cNvPr>
            <p:cNvSpPr txBox="1"/>
            <p:nvPr/>
          </p:nvSpPr>
          <p:spPr>
            <a:xfrm>
              <a:off x="4070650" y="3703046"/>
              <a:ext cx="3644505" cy="1327978"/>
            </a:xfrm>
            <a:prstGeom prst="roundRect">
              <a:avLst/>
            </a:prstGeom>
            <a:solidFill>
              <a:srgbClr val="7FB9BE"/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أَجْوَفُ</a:t>
              </a:r>
            </a:p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ق</a:t>
              </a: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ا</a:t>
              </a: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مَ  - ب</a:t>
              </a: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ا</a:t>
              </a: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عَ</a:t>
              </a:r>
              <a:endParaRPr kumimoji="0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6" name="Google Shape;452;p158">
              <a:extLst>
                <a:ext uri="{FF2B5EF4-FFF2-40B4-BE49-F238E27FC236}">
                  <a16:creationId xmlns:a16="http://schemas.microsoft.com/office/drawing/2014/main" id="{2989CE20-5698-ED93-82F5-ACD6B6A3264B}"/>
                </a:ext>
              </a:extLst>
            </p:cNvPr>
            <p:cNvSpPr txBox="1"/>
            <p:nvPr/>
          </p:nvSpPr>
          <p:spPr>
            <a:xfrm>
              <a:off x="306823" y="3725233"/>
              <a:ext cx="3644505" cy="1327978"/>
            </a:xfrm>
            <a:prstGeom prst="roundRect">
              <a:avLst/>
            </a:prstGeom>
            <a:solidFill>
              <a:srgbClr val="7FB9BE"/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ناقِصٌ</a:t>
              </a:r>
            </a:p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نَم</a:t>
              </a: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ا</a:t>
              </a:r>
              <a:r>
                <a:rPr lang="ar-MA" sz="3600" kern="0" dirty="0">
                  <a:solidFill>
                    <a:prstClr val="black"/>
                  </a:solidFill>
                  <a:sym typeface="Sakkal Majalla"/>
                </a:rPr>
                <a:t> – رَمــ</a:t>
              </a:r>
              <a:r>
                <a:rPr lang="ar-MA" sz="3600" kern="0" dirty="0">
                  <a:solidFill>
                    <a:srgbClr val="C00000"/>
                  </a:solidFill>
                  <a:sym typeface="Sakkal Majalla"/>
                </a:rPr>
                <a:t>ى</a:t>
              </a:r>
              <a:endParaRPr kumimoji="0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F3F170C-1C39-E033-6E0A-8C4B92923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853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ألواحكم، أكتبوا رقم الجواب المناسب 1 أو 2 أو 3 لتحددوا نوع الفعل المعتل.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140CE3-CC4F-9F17-24DA-6568FA4836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805B57-5BC9-FA86-539A-5EC86AA55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4005354-ECAA-E636-B73E-6139964DCE4D}"/>
              </a:ext>
            </a:extLst>
          </p:cNvPr>
          <p:cNvSpPr txBox="1"/>
          <p:nvPr/>
        </p:nvSpPr>
        <p:spPr>
          <a:xfrm>
            <a:off x="60186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مِثالٌ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ECA1D0E-A3A7-A70F-305C-D3F37F388710}"/>
              </a:ext>
            </a:extLst>
          </p:cNvPr>
          <p:cNvSpPr txBox="1"/>
          <p:nvPr/>
        </p:nvSpPr>
        <p:spPr>
          <a:xfrm>
            <a:off x="33392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أَجْوَفُ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A9B71EF-A0A4-9FC5-1939-555FFBA623A3}"/>
              </a:ext>
            </a:extLst>
          </p:cNvPr>
          <p:cNvSpPr txBox="1"/>
          <p:nvPr/>
        </p:nvSpPr>
        <p:spPr>
          <a:xfrm>
            <a:off x="614232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Graphique 5" descr="Badge 3 avec un remplissage uni">
            <a:extLst>
              <a:ext uri="{FF2B5EF4-FFF2-40B4-BE49-F238E27FC236}">
                <a16:creationId xmlns:a16="http://schemas.microsoft.com/office/drawing/2014/main" id="{3D12A7C3-06FF-ABC2-004E-F0CA312CEF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141" y="3605082"/>
            <a:ext cx="914400" cy="914400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9D07F58-6772-559B-DC77-16CF8DDCACD3}"/>
              </a:ext>
            </a:extLst>
          </p:cNvPr>
          <p:cNvSpPr txBox="1"/>
          <p:nvPr/>
        </p:nvSpPr>
        <p:spPr>
          <a:xfrm>
            <a:off x="2690263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يَمْشي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Graphique 7" descr="Badge 1 avec un remplissage uni">
            <a:extLst>
              <a:ext uri="{FF2B5EF4-FFF2-40B4-BE49-F238E27FC236}">
                <a16:creationId xmlns:a16="http://schemas.microsoft.com/office/drawing/2014/main" id="{4468F020-82DD-A963-C0D4-5F80DDC1C0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2696" y="3596088"/>
            <a:ext cx="914400" cy="914400"/>
          </a:xfrm>
          <a:prstGeom prst="rect">
            <a:avLst/>
          </a:prstGeom>
        </p:spPr>
      </p:pic>
      <p:pic>
        <p:nvPicPr>
          <p:cNvPr id="12" name="Graphique 11" descr="Badge avec un remplissage uni">
            <a:extLst>
              <a:ext uri="{FF2B5EF4-FFF2-40B4-BE49-F238E27FC236}">
                <a16:creationId xmlns:a16="http://schemas.microsoft.com/office/drawing/2014/main" id="{92118B05-9865-9E8C-8AA7-348E4234C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75141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FE38D-92BB-3633-28BC-8862A5F09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C114C3A-BA5C-15CB-8045-8F522902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لماذا فعل ناقص؟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6E0C3D7-C768-884D-EBBF-52525E5162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297DB3-3B78-051C-3514-BD69D1E09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4C0B69-FC3E-F889-DBE3-63897DCF1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ECDAFF-5D76-35D0-B152-8B3E1104F4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96FD367-53A9-7758-860C-0FBA026D1F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0A9711-17BF-B429-2636-C3A7374E8C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55F96E-7576-B150-B2FB-5340E3849C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FFB29A-3691-FFAF-62CA-2A7B7F7809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974AE132-88DC-2E84-CD14-AEFBA75E5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07BDCB4-F7BE-3249-58EE-D1AB4BF60662}"/>
              </a:ext>
            </a:extLst>
          </p:cNvPr>
          <p:cNvSpPr txBox="1"/>
          <p:nvPr/>
        </p:nvSpPr>
        <p:spPr>
          <a:xfrm>
            <a:off x="3242027" y="4567610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Graphique 5" descr="Badge 3 avec un remplissage uni">
            <a:extLst>
              <a:ext uri="{FF2B5EF4-FFF2-40B4-BE49-F238E27FC236}">
                <a16:creationId xmlns:a16="http://schemas.microsoft.com/office/drawing/2014/main" id="{0A57E432-2DFB-77AA-7309-C4720EB6DD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0378" y="3653210"/>
            <a:ext cx="914400" cy="914400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C2725752-1D3E-FC91-E398-084D1F533650}"/>
              </a:ext>
            </a:extLst>
          </p:cNvPr>
          <p:cNvSpPr txBox="1"/>
          <p:nvPr/>
        </p:nvSpPr>
        <p:spPr>
          <a:xfrm>
            <a:off x="2690263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يَمْشي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121969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549F6-5C03-16E4-DBFA-DF6461061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BE34BC0-2C7A-D301-D9E5-9174A7EB4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رقم الجواب المناسب 1 أو 2 أو 3 لتحددوا نوع الفعل المعتل.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614DE0A-89AE-23AA-9B9C-AD9D2026A1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3F06C2-B0A8-BE59-72A8-5EBECAE9DE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97A4618-EEF6-351B-B07D-4423300A6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F1F154-ED05-F89C-8A45-ADB6E48B1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5BE7DD-1362-B86D-D68E-86210B63B5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47D2FA-CECF-29DD-8944-EC4E8469D1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62D44D-EA60-9F81-E496-7804D6C428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C5FD03-ED75-1AD3-AF84-101AC0EDAA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B24E088-C6E2-EA62-0EDD-234F229A24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46F6C76-58EF-0D6D-CA1B-BD8ABD2504F7}"/>
              </a:ext>
            </a:extLst>
          </p:cNvPr>
          <p:cNvSpPr txBox="1"/>
          <p:nvPr/>
        </p:nvSpPr>
        <p:spPr>
          <a:xfrm>
            <a:off x="614232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Graphique 2" descr="Badge 3 avec un remplissage uni">
            <a:extLst>
              <a:ext uri="{FF2B5EF4-FFF2-40B4-BE49-F238E27FC236}">
                <a16:creationId xmlns:a16="http://schemas.microsoft.com/office/drawing/2014/main" id="{BB31DB98-0A87-A141-E385-5373680368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141" y="3605082"/>
            <a:ext cx="914400" cy="914400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F654CF86-AAAB-6AB7-51CD-10DFA93F2C8B}"/>
              </a:ext>
            </a:extLst>
          </p:cNvPr>
          <p:cNvSpPr txBox="1"/>
          <p:nvPr/>
        </p:nvSpPr>
        <p:spPr>
          <a:xfrm>
            <a:off x="3316449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أَجْوَفُ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ED2146C0-2FD7-BEA1-357D-78C5003908C3}"/>
              </a:ext>
            </a:extLst>
          </p:cNvPr>
          <p:cNvSpPr txBox="1"/>
          <p:nvPr/>
        </p:nvSpPr>
        <p:spPr>
          <a:xfrm>
            <a:off x="5992280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مِثالٌ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19B77CAB-B9C4-FFD2-78BC-6767DDC08196}"/>
              </a:ext>
            </a:extLst>
          </p:cNvPr>
          <p:cNvSpPr txBox="1"/>
          <p:nvPr/>
        </p:nvSpPr>
        <p:spPr>
          <a:xfrm>
            <a:off x="2703536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يَصِلونَ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Graphique 11" descr="Badge 1 avec un remplissage uni">
            <a:extLst>
              <a:ext uri="{FF2B5EF4-FFF2-40B4-BE49-F238E27FC236}">
                <a16:creationId xmlns:a16="http://schemas.microsoft.com/office/drawing/2014/main" id="{268B8573-2530-E372-6B91-C69EB66DB9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5969" y="3596088"/>
            <a:ext cx="914400" cy="914400"/>
          </a:xfrm>
          <a:prstGeom prst="rect">
            <a:avLst/>
          </a:prstGeom>
        </p:spPr>
      </p:pic>
      <p:pic>
        <p:nvPicPr>
          <p:cNvPr id="13" name="Graphique 12" descr="Badge avec un remplissage uni">
            <a:extLst>
              <a:ext uri="{FF2B5EF4-FFF2-40B4-BE49-F238E27FC236}">
                <a16:creationId xmlns:a16="http://schemas.microsoft.com/office/drawing/2014/main" id="{61F7E778-732D-02D5-9ABF-0A4EFA601B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88414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078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A1B57-EFB1-0163-E9FF-A3FDCC8C8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DC4299D-A367-BCB3-8F49-A87BEE5D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فعل مثال؟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2E30381-A1DC-9777-B57C-1226F2777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35D36-66F8-70C2-4DFC-E99C781155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0AFC5B-7F7E-153A-39C8-674A1E832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5058E0D-2C26-3BFC-5C30-350DE7A2A2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75A507-8CFB-269C-BAD8-9256A3373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E2C248-F5B0-394F-87A7-FFF0B733F3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31A29B-10C6-65A9-987A-5B68CE3DBA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C3FC4A-5729-436E-3260-A3E0EA12E7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BAA77BC-4287-2F2D-24BA-808F573E1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A967B2E-906A-2FD8-F32C-A005B6B2144A}"/>
              </a:ext>
            </a:extLst>
          </p:cNvPr>
          <p:cNvSpPr txBox="1"/>
          <p:nvPr/>
        </p:nvSpPr>
        <p:spPr>
          <a:xfrm>
            <a:off x="3407811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مِثالٌ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5940357-7418-59AC-3D70-0F346508CE5A}"/>
              </a:ext>
            </a:extLst>
          </p:cNvPr>
          <p:cNvSpPr txBox="1"/>
          <p:nvPr/>
        </p:nvSpPr>
        <p:spPr>
          <a:xfrm>
            <a:off x="2729922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يَصِلونَ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Graphique 4" descr="Badge 1 avec un remplissage uni">
            <a:extLst>
              <a:ext uri="{FF2B5EF4-FFF2-40B4-BE49-F238E27FC236}">
                <a16:creationId xmlns:a16="http://schemas.microsoft.com/office/drawing/2014/main" id="{B633C6BB-9F37-AB78-86F2-2DED16EDD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1500" y="3596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7700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65D73-9B0B-DB16-C840-4F6397E0A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969BA5-0B93-6A40-091B-E822CE446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رقم الجواب المناسب 1 أو 2 أو 3 لتحددوا نوع الفعل المعتل.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A0896F9-5F46-C5DC-BA03-B629D034F9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2BBFBF-5FC0-8357-541C-FF88AB4764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5883D7E-B7B6-5407-28F1-12E419B582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F6D66B-492E-19B9-C381-8705988266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0F07CDF-6E07-DF81-1109-61090A7E1E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5EAB49-B411-1C25-622C-BE5463D48E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008797-DD03-CE05-13CC-EEB4F42047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0E5578D-2E09-C8AC-0FC6-ED8D91B9AB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69CA3D6-07F8-6B14-B2E0-EDF3C97DE7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FA0B81E-7167-F78B-3AA6-B327923040AB}"/>
              </a:ext>
            </a:extLst>
          </p:cNvPr>
          <p:cNvSpPr txBox="1"/>
          <p:nvPr/>
        </p:nvSpPr>
        <p:spPr>
          <a:xfrm>
            <a:off x="60186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مِثالٌ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109E10E-B9AA-A165-87F1-8087558CB6A2}"/>
              </a:ext>
            </a:extLst>
          </p:cNvPr>
          <p:cNvSpPr txBox="1"/>
          <p:nvPr/>
        </p:nvSpPr>
        <p:spPr>
          <a:xfrm>
            <a:off x="33392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أَجْوَفُ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907FB88E-DB62-D04C-1985-AE3AB2D8402A}"/>
              </a:ext>
            </a:extLst>
          </p:cNvPr>
          <p:cNvSpPr txBox="1"/>
          <p:nvPr/>
        </p:nvSpPr>
        <p:spPr>
          <a:xfrm>
            <a:off x="614232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C540507-0217-D2FD-2C09-F75C6D0AF959}"/>
              </a:ext>
            </a:extLst>
          </p:cNvPr>
          <p:cNvSpPr txBox="1"/>
          <p:nvPr/>
        </p:nvSpPr>
        <p:spPr>
          <a:xfrm>
            <a:off x="2729922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قُمْتُ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Graphique 6" descr="Badge 1 avec un remplissage uni">
            <a:extLst>
              <a:ext uri="{FF2B5EF4-FFF2-40B4-BE49-F238E27FC236}">
                <a16:creationId xmlns:a16="http://schemas.microsoft.com/office/drawing/2014/main" id="{959EED67-E757-1E7D-A8C7-7CFF8B5F8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2355" y="3596088"/>
            <a:ext cx="914400" cy="914400"/>
          </a:xfrm>
          <a:prstGeom prst="rect">
            <a:avLst/>
          </a:prstGeom>
        </p:spPr>
      </p:pic>
      <p:pic>
        <p:nvPicPr>
          <p:cNvPr id="8" name="Graphique 7" descr="Badge avec un remplissage uni">
            <a:extLst>
              <a:ext uri="{FF2B5EF4-FFF2-40B4-BE49-F238E27FC236}">
                <a16:creationId xmlns:a16="http://schemas.microsoft.com/office/drawing/2014/main" id="{9CD15E3B-CDC2-B146-9D98-1EAEF0DD8D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3605082"/>
            <a:ext cx="914400" cy="914400"/>
          </a:xfrm>
          <a:prstGeom prst="rect">
            <a:avLst/>
          </a:prstGeom>
        </p:spPr>
      </p:pic>
      <p:pic>
        <p:nvPicPr>
          <p:cNvPr id="9" name="Graphique 8" descr="Badge 3 avec un remplissage uni">
            <a:extLst>
              <a:ext uri="{FF2B5EF4-FFF2-40B4-BE49-F238E27FC236}">
                <a16:creationId xmlns:a16="http://schemas.microsoft.com/office/drawing/2014/main" id="{E388E791-D91F-3726-F1D4-234EA803BC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85141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244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E3758-8B27-CAE6-547F-760D39714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CF6910-BCDD-091C-373D-164A72962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لماذا فعل أجوف؟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0F3A7F6-C101-9AD7-ABC4-0299D0E133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B103CF2-6F86-0A7E-66E6-0DBC7F31AD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C36F2A-0744-7A62-E1C9-EDE6D1DAD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2724264-7536-47CF-831F-AB146474B3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B5313-BA72-F2F3-3633-0A6EB127B9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759806-39B2-DB0B-BE3D-640CFCB68F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D87067-BE07-7485-F9A8-447917559C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B96904-071A-C320-0107-DF0548E92D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FA89023-BDB6-015A-6251-179FDB948B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EC5FB50-4CC9-343D-0415-8C7C547A9F1D}"/>
              </a:ext>
            </a:extLst>
          </p:cNvPr>
          <p:cNvSpPr txBox="1"/>
          <p:nvPr/>
        </p:nvSpPr>
        <p:spPr>
          <a:xfrm>
            <a:off x="33392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أَجْوَفُ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C5860AC-E99D-B3FE-EE84-0713C034ED91}"/>
              </a:ext>
            </a:extLst>
          </p:cNvPr>
          <p:cNvSpPr txBox="1"/>
          <p:nvPr/>
        </p:nvSpPr>
        <p:spPr>
          <a:xfrm>
            <a:off x="2729922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قُمْتُ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Graphique 4" descr="Badge avec un remplissage uni">
            <a:extLst>
              <a:ext uri="{FF2B5EF4-FFF2-40B4-BE49-F238E27FC236}">
                <a16:creationId xmlns:a16="http://schemas.microsoft.com/office/drawing/2014/main" id="{ADA05224-0284-5D4D-DB78-FC2F6BAB6A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14800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7791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5A916-8D17-CB01-972E-AB19501D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D2D4826-4728-3A52-B4DB-DF371B3B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رقم الجواب المناسب 1 أو 2 أو 3 لتحددوا نوع الفعل المعتل.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BE19549-3B7C-1D44-7846-C581CEAC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B52A372-337B-6794-08F7-AF8FADABF3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58E859B-770A-AF84-63B1-ADA73AF7B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6B71D2-5FBD-2F15-C841-9422F97D69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742A3FD-3D66-B4A4-03BB-40A35BE226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D58C8F-E350-9339-6ACA-E3240FA473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FFE683-618B-B5EE-C91B-40FDE6464A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9A25D1-C3B7-D73B-40DF-BCC70CA748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BACC6550-A01C-F81A-2FA7-406ED57BE9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364D279-390D-E615-12AD-3C6CE4E4F140}"/>
              </a:ext>
            </a:extLst>
          </p:cNvPr>
          <p:cNvSpPr txBox="1"/>
          <p:nvPr/>
        </p:nvSpPr>
        <p:spPr>
          <a:xfrm>
            <a:off x="60186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مِثالٌ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C2D97D7-9875-1BAD-3B06-24176C83CE56}"/>
              </a:ext>
            </a:extLst>
          </p:cNvPr>
          <p:cNvSpPr txBox="1"/>
          <p:nvPr/>
        </p:nvSpPr>
        <p:spPr>
          <a:xfrm>
            <a:off x="33392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أَجْوَفُ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EFF3672-0474-CAD0-4280-934A44F088CA}"/>
              </a:ext>
            </a:extLst>
          </p:cNvPr>
          <p:cNvSpPr txBox="1"/>
          <p:nvPr/>
        </p:nvSpPr>
        <p:spPr>
          <a:xfrm>
            <a:off x="614232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C939A13-77F6-7A2C-61EB-73A97E7152CE}"/>
              </a:ext>
            </a:extLst>
          </p:cNvPr>
          <p:cNvSpPr txBox="1"/>
          <p:nvPr/>
        </p:nvSpPr>
        <p:spPr>
          <a:xfrm>
            <a:off x="2729922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رَمَيْتَ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Graphique 6" descr="Badge 1 avec un remplissage uni">
            <a:extLst>
              <a:ext uri="{FF2B5EF4-FFF2-40B4-BE49-F238E27FC236}">
                <a16:creationId xmlns:a16="http://schemas.microsoft.com/office/drawing/2014/main" id="{4D4DC2FB-D8BD-5C80-4381-4ED67E435D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2355" y="3596088"/>
            <a:ext cx="914400" cy="914400"/>
          </a:xfrm>
          <a:prstGeom prst="rect">
            <a:avLst/>
          </a:prstGeom>
        </p:spPr>
      </p:pic>
      <p:pic>
        <p:nvPicPr>
          <p:cNvPr id="8" name="Graphique 7" descr="Badge avec un remplissage uni">
            <a:extLst>
              <a:ext uri="{FF2B5EF4-FFF2-40B4-BE49-F238E27FC236}">
                <a16:creationId xmlns:a16="http://schemas.microsoft.com/office/drawing/2014/main" id="{B5D80794-614F-BB18-F97B-FC02EDDEEE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3605082"/>
            <a:ext cx="914400" cy="914400"/>
          </a:xfrm>
          <a:prstGeom prst="rect">
            <a:avLst/>
          </a:prstGeom>
        </p:spPr>
      </p:pic>
      <p:pic>
        <p:nvPicPr>
          <p:cNvPr id="9" name="Graphique 8" descr="Badge 3 avec un remplissage uni">
            <a:extLst>
              <a:ext uri="{FF2B5EF4-FFF2-40B4-BE49-F238E27FC236}">
                <a16:creationId xmlns:a16="http://schemas.microsoft.com/office/drawing/2014/main" id="{32A91FA3-FD5F-433E-72FA-E215385B18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85141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065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3BFB-1C6F-1C54-C75C-375DC4FA1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2AE339-33C5-1A0E-90B1-E1898229C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فعل ناقص؟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6D846AB-968E-80E9-0952-196D9A7D5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017CAC3-0A3F-B442-1F75-A8DD2E958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A32A3D0-058A-5DBF-C6A6-0031873EF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AFCE31B-93BF-95FC-FCAB-2E4D054D9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1898200-CEFA-7B50-26D6-64C5B44265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59CC8B-14C7-8E66-5613-AB60424CC9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7EB0EF-EB27-CFA7-3B74-A3020F63EF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50A5D6-3DC4-7CBE-FE16-8ADCE33457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9B4C35F1-0543-871D-D92E-5E853C81D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5BD5D71-8819-2CBD-0114-73EA615C7B65}"/>
              </a:ext>
            </a:extLst>
          </p:cNvPr>
          <p:cNvSpPr txBox="1"/>
          <p:nvPr/>
        </p:nvSpPr>
        <p:spPr>
          <a:xfrm>
            <a:off x="3381501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ناقِصٌ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6528167-592E-6447-900A-8DFCF7661927}"/>
              </a:ext>
            </a:extLst>
          </p:cNvPr>
          <p:cNvSpPr txBox="1"/>
          <p:nvPr/>
        </p:nvSpPr>
        <p:spPr>
          <a:xfrm>
            <a:off x="2729922" y="1836013"/>
            <a:ext cx="3729790" cy="1225823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رَمَيْتَ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Graphique 4" descr="Badge 3 avec un remplissage uni">
            <a:extLst>
              <a:ext uri="{FF2B5EF4-FFF2-40B4-BE49-F238E27FC236}">
                <a16:creationId xmlns:a16="http://schemas.microsoft.com/office/drawing/2014/main" id="{118C9851-0673-0CD8-07A6-01A15920A4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2410" y="3605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165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42 من كراساتكم. من يقرأ؟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1322F1-8516-F9A4-E563-A8E169E705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109D89F-9CED-BA44-546E-A4A96BEE17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9016F2-A807-AE32-9632-9825945CB3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276" y="1636621"/>
            <a:ext cx="6907944" cy="497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8709E8-BFC7-1F3E-0A47-C0BFFD7AD1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517" y="2373982"/>
            <a:ext cx="8437395" cy="348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99A82F-0BF0-4F9D-9F3C-A89DD7E012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517" y="2373982"/>
            <a:ext cx="8437395" cy="348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3A9D32-857F-8F65-B18E-B2ADABB26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517" y="2373982"/>
            <a:ext cx="8437395" cy="348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BCEEB9-43C5-A00E-44B6-0DB967348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67585"/>
            <a:ext cx="7865536" cy="12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80F985-407F-9C87-87BD-5A01624339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67585"/>
            <a:ext cx="7865536" cy="12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 من يقرأ جوابه. هل انتم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F64833-A771-3442-EFCF-578B0C60DC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67585"/>
            <a:ext cx="7865536" cy="1234074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1F7E35B-3FE0-464E-F18E-FF19A2619B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3ECB-4C92-9151-A8F6-A4A4C59A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F0DCF97-B706-3FB0-4947-40F32192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5C87780-9F98-ED55-676A-9F09E2CA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648EC4-3805-D115-D5BF-87C1FE5FDF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3D06975-EDCD-2253-E93B-8C37AF41B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F45DBF-EF1F-88EB-9AEB-AF12C9CC65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E4F47A-ABD1-8352-3032-1ABF9C02BB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2CA37A-F1E6-B3E7-13D7-E2E5BC3A37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E270BF-2779-9A85-8AC7-94FD162CB5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BA9127-336B-57B3-474B-8A458C9F34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9B5A871-745E-46CA-120D-A02F241172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757AA9-E790-6E57-6214-0424CCEBC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0587" y="1889232"/>
            <a:ext cx="6229938" cy="10085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34955C-60DF-A408-D904-B4E49B9CCD31}"/>
              </a:ext>
            </a:extLst>
          </p:cNvPr>
          <p:cNvSpPr txBox="1"/>
          <p:nvPr/>
        </p:nvSpPr>
        <p:spPr>
          <a:xfrm>
            <a:off x="962526" y="3489470"/>
            <a:ext cx="7587999" cy="2226350"/>
          </a:xfrm>
          <a:prstGeom prst="roundRect">
            <a:avLst>
              <a:gd name="adj" fmla="val 8777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وَعَدَتْ أَباها بِٱلْمُثابَرَةِ.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/>
              <a:t>نَحْنُ وَعَدْنا آباءَنا بِٱلْمُثابَرَةِ.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 وَعَدا أَبَوَيْـهِما بِٱلْمُثابَرَةِ.</a:t>
            </a:r>
          </a:p>
        </p:txBody>
      </p:sp>
    </p:spTree>
    <p:extLst>
      <p:ext uri="{BB962C8B-B14F-4D97-AF65-F5344CB8AC3E}">
        <p14:creationId xmlns:p14="http://schemas.microsoft.com/office/powerpoint/2010/main" val="21820551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23B5-AAF9-2F38-5111-C4D0EF90B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1F0A0B1-1C56-96F6-836C-90210687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، من يقرأ جوابه؟ هل أنتم متفقون؟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52C032-CD2B-761C-0EE2-8982AF41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9D67C9-DE1A-DE09-BD32-AF6B67ECD3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C42F8F-F683-64CC-EE81-F4CB7D5E8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4CBDD9-D8F6-521D-673D-E858B8D2B4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46F4EF3-ED4D-CDAE-D825-55018DF841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75FB1B-58F8-6EF6-F0F6-6A98B7B4E1A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29DFEE-F9C7-004E-26E3-9AC91E22A2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F80743-0DF1-3785-8020-9D388C139C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17C13A-AEE0-AB46-A5A1-579FB7B04CC2}"/>
              </a:ext>
            </a:extLst>
          </p:cNvPr>
          <p:cNvSpPr txBox="1"/>
          <p:nvPr/>
        </p:nvSpPr>
        <p:spPr>
          <a:xfrm>
            <a:off x="962526" y="3489470"/>
            <a:ext cx="7587999" cy="2226350"/>
          </a:xfrm>
          <a:prstGeom prst="roundRect">
            <a:avLst>
              <a:gd name="adj" fmla="val 8777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/>
              <a:t>أَنْتِ تَنْمينَ بِسُرْعَةٍ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 تَنْموانِ بِسُرْعَةٍ.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 يَنْمونَ بِسُرْعَةٍ.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A11C39-BD25-AA39-FC04-02286F13C4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5758" y="1939941"/>
            <a:ext cx="5574183" cy="1092018"/>
          </a:xfrm>
          <a:prstGeom prst="rect">
            <a:avLst/>
          </a:prstGeom>
        </p:spPr>
      </p:pic>
      <p:pic>
        <p:nvPicPr>
          <p:cNvPr id="10" name="Espace réservé pour une image  8">
            <a:extLst>
              <a:ext uri="{FF2B5EF4-FFF2-40B4-BE49-F238E27FC236}">
                <a16:creationId xmlns:a16="http://schemas.microsoft.com/office/drawing/2014/main" id="{8494634C-45E2-E543-5491-1F1F4338A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94171588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بأحوال الخبر؟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6DB847-DD70-1A4E-6E81-19C4E8D2A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276" y="1636621"/>
            <a:ext cx="6907944" cy="497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 السؤالان 5 و6 من الصفحة 41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552F9F-AA35-EB10-B138-D733208451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249" y="2346620"/>
            <a:ext cx="7855501" cy="40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19044</TotalTime>
  <Words>1653</Words>
  <Application>Microsoft Office PowerPoint</Application>
  <PresentationFormat>Affichage à l'écran (4:3)</PresentationFormat>
  <Paragraphs>487</Paragraphs>
  <Slides>69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69</vt:i4>
      </vt:variant>
    </vt:vector>
  </HeadingPairs>
  <TitlesOfParts>
    <vt:vector size="93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</vt:lpstr>
      <vt:lpstr>ستتدربون في هذه الحصة على قراءة فقرة بدقة وسرعة. سأقرأ . تابعوا معي</vt:lpstr>
      <vt:lpstr>الآن سنمر لتحدي الطلاقة. سأسحب 5 بطاقات تحمل أسماء 5 متعلمين.  سأنادي على المتعلم الأول ليقرأ النص بطلاقة. </vt:lpstr>
      <vt:lpstr>أنادي على التلميذ الأول: .................................. </vt:lpstr>
      <vt:lpstr>الفائزون بنجمة الطلاقة هم ........................................................................... </vt:lpstr>
      <vt:lpstr>ورشة القراءة – الحصة 3 </vt:lpstr>
      <vt:lpstr>نواصل قراءة نص " أنا الإنسان..." ؛ وتوظيف استراتيجية الكلمات المفاتيح..</vt:lpstr>
      <vt:lpstr>قبل ذلك نصحح الواجب المنزلي. سأراقب إنجازاتكم.</vt:lpstr>
      <vt:lpstr>لنصحح شفويا.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على ما يميز كل مرحلة من مراحل نمو الإنسان.</vt:lpstr>
      <vt:lpstr>خذوا الصفحة 26 سوف تجيبون الآن عن أسئلة بتوظيف استراتيجية الكلمات المفاتيح. </vt:lpstr>
      <vt:lpstr>معكم 10 دقائق للإنجاز؟ سأمر بين الصفوف لمساعدتكم.</vt:lpstr>
      <vt:lpstr>نصحح السؤال الأول. من يقرأ جوابه؟ كيف حصلت على الجواب؟ هل أنتم متفقون؟</vt:lpstr>
      <vt:lpstr>صححوا.</vt:lpstr>
      <vt:lpstr>نصحح السؤال الثاني. من يقرأ جوابه؟ كيف حصلت على الجواب؟ هل أنتم متفقون؟</vt:lpstr>
      <vt:lpstr>صححوا.</vt:lpstr>
      <vt:lpstr>نصحح السؤال الثالث. من يقرأ جوابه؟ كيف حصلت على الجواب؟ هل أنتم متفقون؟</vt:lpstr>
      <vt:lpstr>صححوا. </vt:lpstr>
      <vt:lpstr>ورشة الكتابة – الصرف والتحويل</vt:lpstr>
      <vt:lpstr>سنشرع الآن في حصة الصرف والتحويل. ستتعرفون على الفعل المعتل و أنواعه و توظفونه.</vt:lpstr>
      <vt:lpstr>سنتذكر أولا  الفعل وأزمنته. من منكم يقرأ الكلمات التالية ؟</vt:lpstr>
      <vt:lpstr>من يقوم إلى السبورة لتحديد الأفعال فقط؟</vt:lpstr>
      <vt:lpstr>الآن حاولوا تحديد زمن كل فعل. من منكم يجيب؟</vt:lpstr>
      <vt:lpstr>من منكم يقرأ؟</vt:lpstr>
      <vt:lpstr> خلال هذه الحصة، ستتعرفون على الفعل المعتل وأنواعه.</vt:lpstr>
      <vt:lpstr>انتبهوا سأبحث عن الفعل المعتل من بين الأفعال التالية : وقف - ينمو – يكتشف </vt:lpstr>
      <vt:lpstr>بداية  أصرف الفعل للضمير "هو " في الزمن الماضي. من يقرأ</vt:lpstr>
      <vt:lpstr>بعد  ذلك أحدد الحروف الأصلية  للفعل.</vt:lpstr>
      <vt:lpstr>ثم أسأل  : هل  يوجد  حرف من حروف العلة ضمن الحروف الأصلية للفعل؟ حروف العلة هي :  الواو و الألف و الياء</vt:lpstr>
      <vt:lpstr>وقف  فعل معتل . لماذا ؟  نما فعل معتل. لماذا ؟ من يعطي فعلا معتلا؟</vt:lpstr>
      <vt:lpstr>إذا أتى حرف العلة في بداية الفعل مثل وقف نسميه فعلا مثالا. من يعطي نموذجا؟</vt:lpstr>
      <vt:lpstr>إذا أتى حرف العلة في وسط  الفعل مثل عاد نسميه فعلا أجوف. من يعطي نموذجا؟</vt:lpstr>
      <vt:lpstr>إذا كان الحرف الأخير للفعل  حرف علة  مثل نما نسميه فعلا  ناقصا. من يعطي نموذجا؟</vt:lpstr>
      <vt:lpstr>لنتذكر. ما الفعل المعتل؟ ما أنواعه؟ كيف نميز كل نوع؟</vt:lpstr>
      <vt:lpstr>من يقرأ؟</vt:lpstr>
      <vt:lpstr>خدوا ألواحكم، أكتبوا رقم الجواب المناسب 1 أو 2 أو 3 لتحددوا نوع الفعل المعتل.</vt:lpstr>
      <vt:lpstr>صححوا . لماذا فعل ناقص؟</vt:lpstr>
      <vt:lpstr>أكتبوا رقم الجواب المناسب 1 أو 2 أو 3 لتحددوا نوع الفعل المعتل.</vt:lpstr>
      <vt:lpstr>صححوا. لماذا فعل مثال؟</vt:lpstr>
      <vt:lpstr>أكتبوا رقم الجواب المناسب 1 أو 2 أو 3 لتحددوا نوع الفعل المعتل.</vt:lpstr>
      <vt:lpstr>صححوا . لماذا فعل أجوف؟</vt:lpstr>
      <vt:lpstr>أكتبوا رقم الجواب المناسب 1 أو 2 أو 3 لتحددوا نوع الفعل المعتل.</vt:lpstr>
      <vt:lpstr>صححوا. لماذا فعل ناقص؟</vt:lpstr>
      <vt:lpstr>خذوا الصفحة 42 من كراساتكم. من يقرأ؟ </vt:lpstr>
      <vt:lpstr>الآن، ستشتغلون في ثنائيات لإنجاز النشاط التالي</vt:lpstr>
      <vt:lpstr>سأمر بين الصفوف لمساعدتكم.</vt:lpstr>
      <vt:lpstr>لنصحح. تصحيح تفاعلي.</vt:lpstr>
      <vt:lpstr>الآن، أنجزوا النشاط التالي على  دفاتر القسم  بعد كتابة التاريخ و عنوان الدرس .عمل فردي.</vt:lpstr>
      <vt:lpstr>سأمر بين الصفوف لمساعدتكم.</vt:lpstr>
      <vt:lpstr>لنصحح.  من يقرأ جوابه. هل انتم متفقون؟</vt:lpstr>
      <vt:lpstr>صححوا. </vt:lpstr>
      <vt:lpstr>لنصحح ، من يقرأ جوابه؟ هل أنتم متفقون؟ </vt:lpstr>
      <vt:lpstr>Présentation PowerPoint</vt:lpstr>
      <vt:lpstr>Présentation PowerPoint</vt:lpstr>
      <vt:lpstr>سجلوا الواجب المنزلي. السؤالان 5 و6 من الصفحة 41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159</cp:revision>
  <dcterms:created xsi:type="dcterms:W3CDTF">2023-09-20T21:35:22Z</dcterms:created>
  <dcterms:modified xsi:type="dcterms:W3CDTF">2025-11-12T17:51:36Z</dcterms:modified>
</cp:coreProperties>
</file>