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1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78" r:id="rId9"/>
    <p:sldMasterId id="2147483893" r:id="rId10"/>
    <p:sldMasterId id="2147483918" r:id="rId11"/>
    <p:sldMasterId id="2147483941" r:id="rId12"/>
    <p:sldMasterId id="2147483965" r:id="rId13"/>
  </p:sldMasterIdLst>
  <p:notesMasterIdLst>
    <p:notesMasterId r:id="rId63"/>
  </p:notesMasterIdLst>
  <p:sldIdLst>
    <p:sldId id="2147482737" r:id="rId14"/>
    <p:sldId id="2147482604" r:id="rId15"/>
    <p:sldId id="2147482462" r:id="rId16"/>
    <p:sldId id="2147482697" r:id="rId17"/>
    <p:sldId id="2147482618" r:id="rId18"/>
    <p:sldId id="2147482716" r:id="rId19"/>
    <p:sldId id="2147482470" r:id="rId20"/>
    <p:sldId id="2147482728" r:id="rId21"/>
    <p:sldId id="2147482477" r:id="rId22"/>
    <p:sldId id="2147482480" r:id="rId23"/>
    <p:sldId id="2147482483" r:id="rId24"/>
    <p:sldId id="2147482481" r:id="rId25"/>
    <p:sldId id="2147482482" r:id="rId26"/>
    <p:sldId id="2147482708" r:id="rId27"/>
    <p:sldId id="2147482485" r:id="rId28"/>
    <p:sldId id="2147482731" r:id="rId29"/>
    <p:sldId id="2147482732" r:id="rId30"/>
    <p:sldId id="2147482733" r:id="rId31"/>
    <p:sldId id="2147482503" r:id="rId32"/>
    <p:sldId id="2134807164" r:id="rId33"/>
    <p:sldId id="2147482739" r:id="rId34"/>
    <p:sldId id="2147482738" r:id="rId35"/>
    <p:sldId id="2147482740" r:id="rId36"/>
    <p:sldId id="2147482741" r:id="rId37"/>
    <p:sldId id="2147482742" r:id="rId38"/>
    <p:sldId id="2147482743" r:id="rId39"/>
    <p:sldId id="2147482744" r:id="rId40"/>
    <p:sldId id="2147482745" r:id="rId41"/>
    <p:sldId id="2147482746" r:id="rId42"/>
    <p:sldId id="2147482712" r:id="rId43"/>
    <p:sldId id="2147482487" r:id="rId44"/>
    <p:sldId id="2147482486" r:id="rId45"/>
    <p:sldId id="2147482747" r:id="rId46"/>
    <p:sldId id="2147482724" r:id="rId47"/>
    <p:sldId id="2147482490" r:id="rId48"/>
    <p:sldId id="2147482491" r:id="rId49"/>
    <p:sldId id="2147482748" r:id="rId50"/>
    <p:sldId id="2147482749" r:id="rId51"/>
    <p:sldId id="2147482750" r:id="rId52"/>
    <p:sldId id="2147482751" r:id="rId53"/>
    <p:sldId id="2147482752" r:id="rId54"/>
    <p:sldId id="2147482753" r:id="rId55"/>
    <p:sldId id="2147482754" r:id="rId56"/>
    <p:sldId id="2147482755" r:id="rId57"/>
    <p:sldId id="2147482715" r:id="rId58"/>
    <p:sldId id="2147482756" r:id="rId59"/>
    <p:sldId id="2147482757" r:id="rId60"/>
    <p:sldId id="2147482502" r:id="rId61"/>
    <p:sldId id="2147482706" r:id="rId62"/>
  </p:sldIdLst>
  <p:sldSz cx="9144000" cy="6858000" type="screen4x3"/>
  <p:notesSz cx="6858000" cy="9144000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</p:embeddedFont>
    <p:embeddedFont>
      <p:font typeface="Dosis SemiBold" pitchFamily="2" charset="0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Modern Love" panose="04090805081005020601" pitchFamily="82" charset="0"/>
      <p:regular r:id="rId71"/>
    </p:embeddedFont>
    <p:embeddedFont>
      <p:font typeface="Sakkal Majalla" panose="02000000000000000000" pitchFamily="2" charset="-78"/>
      <p:regular r:id="rId72"/>
      <p:bold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pos="32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424D7B"/>
    <a:srgbClr val="7FB9BE"/>
    <a:srgbClr val="F0F9FE"/>
    <a:srgbClr val="F3EEE8"/>
    <a:srgbClr val="0097B2"/>
    <a:srgbClr val="70B1B6"/>
    <a:srgbClr val="D6E9EA"/>
    <a:srgbClr val="1E3F48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94740"/>
  </p:normalViewPr>
  <p:slideViewPr>
    <p:cSldViewPr snapToGrid="0">
      <p:cViewPr varScale="1">
        <p:scale>
          <a:sx n="71" d="100"/>
          <a:sy n="71" d="100"/>
        </p:scale>
        <p:origin x="1286" y="28"/>
      </p:cViewPr>
      <p:guideLst>
        <p:guide pos="4649"/>
        <p:guide orient="horz" pos="709"/>
        <p:guide/>
        <p:guide pos="32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font" Target="fonts/font3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font" Target="fonts/font4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14734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50909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491364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56654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57858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36087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81524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8366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621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58087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173859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059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48222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69219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34292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99989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08208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944337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54225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46931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623904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70583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87443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57237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79808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48555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53395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80384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223202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11849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80689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8232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28853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62815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483340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7492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61894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8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  <p:sldLayoutId id="2147483958" r:id="rId17"/>
    <p:sldLayoutId id="2147483959" r:id="rId18"/>
    <p:sldLayoutId id="2147483960" r:id="rId19"/>
    <p:sldLayoutId id="2147483961" r:id="rId20"/>
    <p:sldLayoutId id="2147483962" r:id="rId21"/>
    <p:sldLayoutId id="2147483963" r:id="rId22"/>
    <p:sldLayoutId id="214748396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69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7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44.png"/><Relationship Id="rId12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3.png"/><Relationship Id="rId11" Type="http://schemas.openxmlformats.org/officeDocument/2006/relationships/image" Target="../media/image35.png"/><Relationship Id="rId5" Type="http://schemas.openxmlformats.org/officeDocument/2006/relationships/image" Target="../media/image42.svg"/><Relationship Id="rId10" Type="http://schemas.openxmlformats.org/officeDocument/2006/relationships/image" Target="../media/image34.png"/><Relationship Id="rId4" Type="http://schemas.openxmlformats.org/officeDocument/2006/relationships/image" Target="../media/image41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54.png"/><Relationship Id="rId10" Type="http://schemas.openxmlformats.org/officeDocument/2006/relationships/image" Target="../media/image36.png"/><Relationship Id="rId4" Type="http://schemas.openxmlformats.org/officeDocument/2006/relationships/image" Target="../media/image53.jpeg"/><Relationship Id="rId9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3D928D-58BD-942F-F9A8-18BFEEC35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1" b="351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2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dirty="0"/>
              <a:t>المرور بين الصفوف للمساعدة</a:t>
            </a:r>
            <a:endParaRPr lang="fr-FR" dirty="0"/>
          </a:p>
          <a:p>
            <a:pPr>
              <a:spcBef>
                <a:spcPts val="0"/>
              </a:spcBef>
            </a:pPr>
            <a:r>
              <a:rPr lang="ar-MA" dirty="0"/>
              <a:t>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7512" y="2439993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735613" y="240211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 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4276655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0546" y="240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40611" y="427665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593222" y="47279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الظواهر الإملائية– مراجعة و توليف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الإنتاج الكتابي– مراجعة و توليف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14611" y="4726655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 ورشة القراءة : معجم النص–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ورشة القراءة : استراتيجيات الفهم – مراجعة و توليف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575613" y="2886059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اعتيادي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الكتابة : الصرف والتحويل– مراجعة و توليف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الكتابة : التراكيب – مراجعة و توليف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60546" y="28537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معجم وأساليب – مراجعة و توليف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 التحدث - مراجعة و توليف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أزمنة الفعل / الفعل المعتل  - مراجعة و توليف.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464258" y="3380220"/>
            <a:ext cx="2143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الكتابة   ــــ الصرف و التحويل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الجملة الإسمية : أحوال الخبر /  النواسخ الفعلية – مراجعة وتوليف.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900546" y="4668066"/>
            <a:ext cx="1657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 ـــــ التراكيب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مراجعة وتوليف للتعلمات حول أزمنة الفعل والفعل المعتل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299309B-9414-8C00-BBAA-F86B32EBCC7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77279" y="4730329"/>
            <a:ext cx="6696000" cy="890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9FDD2B-18BD-92BB-996F-3925473EC51E}"/>
              </a:ext>
            </a:extLst>
          </p:cNvPr>
          <p:cNvSpPr/>
          <p:nvPr/>
        </p:nvSpPr>
        <p:spPr>
          <a:xfrm>
            <a:off x="1324910" y="5096918"/>
            <a:ext cx="49395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للتعلمات حول أحوال الخبر والنواسخ الفعلية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0B3126F-676E-A476-D639-98256A3FF0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900275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>
                <a:solidFill>
                  <a:srgbClr val="424D7B"/>
                </a:solidFill>
              </a:rPr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11861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06222" y="2384856"/>
            <a:ext cx="4500000" cy="142250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4924" y="1834447"/>
            <a:ext cx="1380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5278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9" t="1" r="-5712" b="355"/>
          <a:stretch/>
        </p:blipFill>
        <p:spPr>
          <a:xfrm>
            <a:off x="1460664" y="1721922"/>
            <a:ext cx="5676406" cy="4500748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97D1535-B0D6-49FD-604F-6FFD2817CE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701" y="819538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سنتذكر السلوك المناسب لكل مشهد. 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0AD5A4-A8C6-0118-B8E8-3D077A0316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4C92CC-7D54-4D19-E76C-3B2289E954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740036-290C-4D92-362F-E26B1FACB7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C55021B-71DD-8A43-165D-7AC13D90C0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1F331E1-1839-25A5-C82A-942A08732B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5677D9-3F28-22F8-A1B1-9B10C07FD754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C81BBB8-B8D5-AE4F-8554-B5EA24754017}"/>
              </a:ext>
            </a:extLst>
          </p:cNvPr>
          <p:cNvSpPr/>
          <p:nvPr/>
        </p:nvSpPr>
        <p:spPr>
          <a:xfrm>
            <a:off x="7042905" y="2744954"/>
            <a:ext cx="1481764" cy="156287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599FDC-ACB2-3A1A-8689-2EF1AF061D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1" y="2744954"/>
            <a:ext cx="1481765" cy="14817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D21DB6-5ADB-FBBB-F855-866F44D689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97" y="2688117"/>
            <a:ext cx="1481766" cy="14817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7016BF1-53F2-96D0-AB73-DD59EBEF8371}"/>
              </a:ext>
            </a:extLst>
          </p:cNvPr>
          <p:cNvSpPr txBox="1"/>
          <p:nvPr/>
        </p:nvSpPr>
        <p:spPr>
          <a:xfrm>
            <a:off x="7259162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01E8832-7A54-9116-CC39-DDE2ED3EB473}"/>
              </a:ext>
            </a:extLst>
          </p:cNvPr>
          <p:cNvSpPr txBox="1"/>
          <p:nvPr/>
        </p:nvSpPr>
        <p:spPr>
          <a:xfrm>
            <a:off x="4178366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40F4B79-301D-16D3-D63C-5766EA4AD371}"/>
              </a:ext>
            </a:extLst>
          </p:cNvPr>
          <p:cNvSpPr txBox="1"/>
          <p:nvPr/>
        </p:nvSpPr>
        <p:spPr>
          <a:xfrm>
            <a:off x="1013102" y="4945466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62F9EC-13F8-88C2-F6BB-AC3054DC03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758C16-9CFD-0528-4E3D-B2A52CA937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632373" y="781401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4143" y="1861437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72447E-A5FD-F2C8-9E0D-A542A220BD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81BFB4-83C9-3F0D-77BF-9F779215A3E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8E8C59-18D0-B7BC-AEE7-2E7FC7C0ECD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149F96-781C-CA7F-D230-C2153887031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79C322-C4D0-FBA9-7207-9B2A768A7B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35A925-F3C4-353F-E35E-9127F63731D5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0C9AE6-24DA-3F8C-9E7D-0A95648744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13F482-35DB-71CF-CF24-8D5256C78E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تابعوا معي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45836A-0E3B-C917-3546-9BB6F2E044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49D720-A2D6-6FD0-5B6C-F1287B4812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5BD2DB-C419-3474-02A9-4A50735FDF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0837B7-1B70-9508-01B3-CB3E94DED0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A7E9EDE-D8E9-1D09-F820-6267EF632B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D49E76-08B2-B1A7-7086-C3F7794B7744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8567C7-218A-2980-554B-103555A5A751}"/>
              </a:ext>
            </a:extLst>
          </p:cNvPr>
          <p:cNvSpPr txBox="1"/>
          <p:nvPr/>
        </p:nvSpPr>
        <p:spPr>
          <a:xfrm>
            <a:off x="392399" y="1923933"/>
            <a:ext cx="8359202" cy="417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6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ظَلَّ سَليمٌ يَحْلُم دائماً بِأَنْ يُصْبِحَ طَبيباً يُساعِدُ ٱلنَّاسَ في ٱلْمَناطِقِ ٱلنّائِيَةِ. نَصَحَهُ أُساتِذَتُهُ وَعائِلَتُهُ </a:t>
            </a:r>
            <a:r>
              <a:rPr lang="ar-MA" sz="36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بِٱلتَّرْكيزِ</a:t>
            </a:r>
            <a:r>
              <a:rPr lang="ar-MA" sz="36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عَلى دِراسَتِهِ، وَٱلاِجْتِهادِ في ٱلْعُلومِ ٱلطَّبيعِيَّةِ </a:t>
            </a:r>
            <a:r>
              <a:rPr lang="ar-MA" sz="36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وَٱلرِّياضِياتِ</a:t>
            </a:r>
            <a:r>
              <a:rPr lang="ar-MA" sz="36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 كانَ يَعْلَمُ أَنَّ ٱلْمَسارَ سَيَكونُ طَويلاً وَصَعْباً، لَكِنَّهُ كانَ مُصَمِّماً عَلى تَحْقيقِ حُلْمِهِ. اِجْتَهَدَ وَثابَرَ رَغْمَ ٱلتَّحَدِّياتِ وَ ٱلصِّعابِ، فَحَقّقَ أُمْنِيَّتَهُ وَصارَ طَبيباً مُتَمَيِّزاً بَعْدَ تَخَرُّجِهِ مِنْ كُلَّيَةِ ٱلطِّبِّ.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528F4E-6EBD-B853-2CE5-A385CA85D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5BD4C6-1739-24AF-0906-71774478A6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61" y="756000"/>
            <a:ext cx="7068612" cy="645288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C8E605A-24F6-ABA2-1993-74CFC017A9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042868-41E5-754A-0C7D-5AC36676B0A1}"/>
              </a:ext>
            </a:extLst>
          </p:cNvPr>
          <p:cNvSpPr txBox="1"/>
          <p:nvPr/>
        </p:nvSpPr>
        <p:spPr>
          <a:xfrm>
            <a:off x="3116425" y="1672512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B205E4-FCB6-FC26-F5A4-C1FBA410124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032A2C-77E1-ACD4-DE56-C4529B478E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9EA461-5C7C-3823-A46E-0247143C260A}"/>
              </a:ext>
            </a:extLst>
          </p:cNvPr>
          <p:cNvSpPr txBox="1"/>
          <p:nvPr/>
        </p:nvSpPr>
        <p:spPr>
          <a:xfrm>
            <a:off x="392399" y="1923933"/>
            <a:ext cx="8359202" cy="417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buNone/>
            </a:pPr>
            <a:r>
              <a:rPr lang="ar-MA" sz="36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ظَلَّ سَليمٌ يَحْلُم دائماً بِأَنْ يُصْبِحَ طَبيباً يُساعِدُ ٱلنَّاسَ في ٱلْمَناطِقِ ٱلنّائِيَةِ. نَصَحَهُ أُساتِذَتُهُ وَعائِلَتُهُ </a:t>
            </a:r>
            <a:r>
              <a:rPr lang="ar-MA" sz="36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بِٱلتَّرْكيزِ</a:t>
            </a:r>
            <a:r>
              <a:rPr lang="ar-MA" sz="36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 عَلى دِراسَتِهِ، وَٱلاِجْتِهادِ في ٱلْعُلومِ ٱلطَّبيعِيَّةِ </a:t>
            </a:r>
            <a:r>
              <a:rPr lang="ar-MA" sz="3600" b="1" dirty="0" err="1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وَٱلرِّياضِياتِ</a:t>
            </a:r>
            <a:r>
              <a:rPr lang="ar-MA" sz="3600" b="1" dirty="0">
                <a:solidFill>
                  <a:srgbClr val="424D7C"/>
                </a:solidFill>
                <a:latin typeface="Times New Roman" panose="02020603050405020304" pitchFamily="18" charset="0"/>
                <a:cs typeface="Microsoft Uighur" panose="02000000000000000000" pitchFamily="2" charset="-78"/>
              </a:rPr>
              <a:t>. كانَ يَعْلَمُ أَنَّ ٱلْمَسارَ سَيَكونُ طَويلاً وَصَعْباً، لَكِنَّهُ كانَ مُصَمِّماً عَلى تَحْقيقِ حُلْمِهِ. اِجْتَهَدَ وَثابَرَ رَغْمَ ٱلتَّحَدِّياتِ وَ ٱلصِّعابِ، فَحَقّقَ أُمْنِيَّتَهُ وَصارَ طَبيباً مُتَمَيِّزاً بَعْدَ تَخَرُّجِهِ مِنْ كُلَّيَةِ ٱلطِّبِّ.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E2401F-6115-7244-DCD6-DB102FFDB6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017493-5705-1053-13D0-5479829931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7795-164E-34B1-BC0D-7637A9BD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F178590-741F-2F42-AAF9-5C0B3C4F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36B846-2B70-3FCD-B3AD-7A410BD97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AB7939-9FEA-732F-EDC7-98BB5462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6831FE-B2BF-6305-C1A5-A2A81CE43E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1DEEFF-1604-F869-8275-9130E0F953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206EC4-FE2C-2E2E-53D0-AC942D590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5D2274-0CAA-D72E-BB8A-A6E1F881E3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28BD6B-40CF-3313-FBAA-4F13CF69C2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616868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FC53D9-931D-A881-8E2D-46E6D943B96F}"/>
              </a:ext>
            </a:extLst>
          </p:cNvPr>
          <p:cNvSpPr txBox="1"/>
          <p:nvPr/>
        </p:nvSpPr>
        <p:spPr>
          <a:xfrm>
            <a:off x="3116425" y="1672512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65F3B82B-2B36-4C18-A035-FE4E35230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9CDD07-4B76-BC75-2882-BDB5495AF8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CFFF0B-2E54-BD1D-AEE1-9BC64B04CE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325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80488FC-4B99-C38E-47D8-654C663397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 </a:t>
            </a:r>
            <a:r>
              <a:rPr lang="ar-SA" sz="4000" dirty="0">
                <a:solidFill>
                  <a:srgbClr val="424D7B"/>
                </a:solidFill>
              </a:rPr>
              <a:t>ــ</a:t>
            </a:r>
            <a:endParaRPr lang="ar-MA" sz="4000" dirty="0">
              <a:solidFill>
                <a:srgbClr val="424D7B"/>
              </a:solidFill>
            </a:endParaRP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676400" y="3086282"/>
            <a:ext cx="5586511" cy="11648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أزمنة الفعل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الفعل المعتل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المراجعة والتوليف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5433563" y="1807963"/>
            <a:ext cx="1829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الصرف و التحويل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ما تعلمتم حول أزمنة الفعل و الفعل المعتل.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4CB97-06BE-1800-8A12-0390711FA7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EFFEC-F91D-02BA-FCEC-7BD20E339EE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F78925-F8A3-B61E-9B34-231EE4B5FE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503C89-B2DD-CA21-B370-31DC94D87445}"/>
              </a:ext>
            </a:extLst>
          </p:cNvPr>
          <p:cNvSpPr txBox="1"/>
          <p:nvPr/>
        </p:nvSpPr>
        <p:spPr>
          <a:xfrm>
            <a:off x="2466367" y="2213656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أَزْمِنَةُ ٱلْفِعْلِ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ٱلْمُعْتَلُّ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BE13-DD73-30CD-CEA6-026832DE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F611D99-1A11-20B9-8FBC-9EBB4F53DD42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9FFCAE7-4D9E-4D81-2964-5E88C770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أزمنة الفعل التي تعلمتم؟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DB38B19-7BC3-B25A-2784-36AE830391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FDD29B-C651-84F9-5A37-C94FF10F1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E98C98-B680-41D0-5E8D-54D6D18248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A552591-59A9-1E0D-0E0F-0D597F9009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797FBD6-DEF4-930E-BF1C-E7ED745D26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050D8D-1519-F507-BB65-817B6891E48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F258F01-04FE-4B27-7F04-1C0B31F0C9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8B64E9-037E-07D2-F749-33BFE56387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765323-27B3-C2B5-7300-3017002BBD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5DF97AB-3D5B-A1FC-4AF6-2F7097E5CB14}"/>
              </a:ext>
            </a:extLst>
          </p:cNvPr>
          <p:cNvSpPr txBox="1"/>
          <p:nvPr/>
        </p:nvSpPr>
        <p:spPr>
          <a:xfrm>
            <a:off x="6250249" y="2871324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فِعْلٌ .......</a:t>
            </a:r>
            <a:endParaRPr dirty="0"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F7427513-38EA-7556-77F9-637105480EDC}"/>
              </a:ext>
            </a:extLst>
          </p:cNvPr>
          <p:cNvSpPr txBox="1"/>
          <p:nvPr/>
        </p:nvSpPr>
        <p:spPr>
          <a:xfrm>
            <a:off x="3583249" y="2871324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فِعْلٌ ........</a:t>
            </a:r>
            <a:endParaRPr lang="ar-MA" dirty="0"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1C83BEDE-26EF-A1BF-37F2-69C98B5A6B6E}"/>
              </a:ext>
            </a:extLst>
          </p:cNvPr>
          <p:cNvSpPr txBox="1"/>
          <p:nvPr/>
        </p:nvSpPr>
        <p:spPr>
          <a:xfrm>
            <a:off x="916249" y="2871324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فِعْلُ ........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18103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B9AE6-4433-0715-8ED7-8EF061B71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56FC17C-F8D0-DA61-AAE3-1B5135A118C7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58256E0-723A-12EC-3843-2233CD526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يذكرنا بالتساؤل الذي نطرحه لتحديد زمن الفعل؟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754CDB4-2BCF-CC43-F761-B309CDB5FD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FF67BEE-68D5-C182-7A03-5A474EECE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300C51-1264-0F58-6439-5DC03972B0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4F41237-7930-C387-5035-758864127E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CFA0CAC-FB06-3B48-6076-7947879B79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A4FEF8-142E-7C81-519B-9ACD12A29A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79DBC00-16BA-DF22-EE16-56E3CBFB9C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B92CB4-D6B7-1E5D-F2E0-5BFBC8924F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EFBBF0-8C33-9E5A-52A2-3F360A74D0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E07BF9B-E969-141F-0CB4-CEC10EA7581C}"/>
              </a:ext>
            </a:extLst>
          </p:cNvPr>
          <p:cNvSpPr txBox="1"/>
          <p:nvPr/>
        </p:nvSpPr>
        <p:spPr>
          <a:xfrm>
            <a:off x="6250249" y="2871324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فِعْلٌ ماضٍ</a:t>
            </a:r>
            <a:endParaRPr dirty="0"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AA0D2ED-9783-265F-DAA4-1D04524AF5B2}"/>
              </a:ext>
            </a:extLst>
          </p:cNvPr>
          <p:cNvSpPr txBox="1"/>
          <p:nvPr/>
        </p:nvSpPr>
        <p:spPr>
          <a:xfrm>
            <a:off x="3583249" y="2871324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فِعْلٌ مُضارعٌ</a:t>
            </a:r>
            <a:endParaRPr lang="ar-MA" dirty="0"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04838A0A-9241-E784-4AA3-2E45AA571197}"/>
              </a:ext>
            </a:extLst>
          </p:cNvPr>
          <p:cNvSpPr txBox="1"/>
          <p:nvPr/>
        </p:nvSpPr>
        <p:spPr>
          <a:xfrm>
            <a:off x="916249" y="2871324"/>
            <a:ext cx="2124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فِعْلُ أمْرٍ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0512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85F01-A110-B5C4-01D9-AA2EA049B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894EAE3-92E1-B9A0-B274-C4EFECA87869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16659B1-0D85-1FC1-CB51-523BED21B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CB3E10D-E597-DEA9-2F42-F1C66BE3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780C6EA-957D-1635-460F-D4842D529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AF64D33-228C-0288-0DEF-0D7CA51A8B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77AF59-00D7-CAB7-AEF0-BB687F33A6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72DFCB9-83F5-707A-7441-057EBBD3BD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632E9-249B-661C-274B-1E27C074D1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ED1C48E2-10D7-A04F-7600-6A6707CA7C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B45846-DFDF-B769-18E7-073F4D2709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E916D5-49DC-72B3-423C-106E743875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966A8C-9B96-6D5D-225F-E01FEF72A116}"/>
              </a:ext>
            </a:extLst>
          </p:cNvPr>
          <p:cNvSpPr txBox="1"/>
          <p:nvPr/>
        </p:nvSpPr>
        <p:spPr>
          <a:xfrm>
            <a:off x="1501097" y="1538155"/>
            <a:ext cx="6141806" cy="9194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لِتَحْديدِ زَمَنِ ٱلْفِعْلِ ،أَطْرَحُ أَسْئِلَةً: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2C1AC51D-A5E5-7209-4C8F-664E28DBC22E}"/>
              </a:ext>
            </a:extLst>
          </p:cNvPr>
          <p:cNvSpPr txBox="1"/>
          <p:nvPr/>
        </p:nvSpPr>
        <p:spPr>
          <a:xfrm>
            <a:off x="6324058" y="2702382"/>
            <a:ext cx="2340000" cy="194091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b="0" dirty="0">
                <a:sym typeface="Sakkal Majalla"/>
              </a:rPr>
              <a:t>  هَلْ يَدُلُّ ٱلْفِعْلُ عَلى حَدَثٍ </a:t>
            </a:r>
            <a:r>
              <a:rPr lang="ar-MA" sz="3600" b="0" dirty="0">
                <a:solidFill>
                  <a:srgbClr val="C00000"/>
                </a:solidFill>
                <a:sym typeface="Sakkal Majalla"/>
              </a:rPr>
              <a:t>وَقَعَ في </a:t>
            </a:r>
            <a:r>
              <a:rPr lang="ar-MA" sz="3600" b="0" dirty="0" err="1">
                <a:solidFill>
                  <a:srgbClr val="C00000"/>
                </a:solidFill>
                <a:sym typeface="Sakkal Majalla"/>
              </a:rPr>
              <a:t>ٱلسّابِقٍ</a:t>
            </a:r>
            <a:r>
              <a:rPr lang="ar-MA" sz="3600" b="0" dirty="0">
                <a:sym typeface="Sakkal Majalla"/>
              </a:rPr>
              <a:t>؟</a:t>
            </a:r>
            <a:r>
              <a:rPr lang="ar-MA" sz="3600" b="0" dirty="0">
                <a:solidFill>
                  <a:srgbClr val="C00000"/>
                </a:solidFill>
                <a:sym typeface="Sakkal Majalla"/>
              </a:rPr>
              <a:t> </a:t>
            </a:r>
            <a:endParaRPr sz="3600" b="0" dirty="0">
              <a:solidFill>
                <a:srgbClr val="C00000"/>
              </a:solidFill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A4AC9E6-F52C-95B6-43ED-438A7E2BABDE}"/>
              </a:ext>
            </a:extLst>
          </p:cNvPr>
          <p:cNvSpPr txBox="1"/>
          <p:nvPr/>
        </p:nvSpPr>
        <p:spPr>
          <a:xfrm>
            <a:off x="3264719" y="2735294"/>
            <a:ext cx="2700000" cy="1908000"/>
          </a:xfrm>
          <a:prstGeom prst="roundRect">
            <a:avLst>
              <a:gd name="adj" fmla="val 11187"/>
            </a:avLst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  هَلْ يَدُلُّ ٱلْفِعْلُ عَلى حَدَثٍ </a:t>
            </a:r>
            <a:r>
              <a:rPr lang="ar-MA" dirty="0">
                <a:solidFill>
                  <a:srgbClr val="C00000"/>
                </a:solidFill>
                <a:sym typeface="Sakkal Majalla"/>
              </a:rPr>
              <a:t>يَقَعُ </a:t>
            </a:r>
            <a:r>
              <a:rPr lang="ar-MA" dirty="0" err="1">
                <a:solidFill>
                  <a:srgbClr val="C00000"/>
                </a:solidFill>
                <a:sym typeface="Sakkal Majalla"/>
              </a:rPr>
              <a:t>ٱلآنَ</a:t>
            </a:r>
            <a:r>
              <a:rPr lang="ar-MA" dirty="0">
                <a:solidFill>
                  <a:srgbClr val="C00000"/>
                </a:solidFill>
                <a:sym typeface="Sakkal Majalla"/>
              </a:rPr>
              <a:t>  أَوْ يَقَعُ دائِماً</a:t>
            </a:r>
            <a:r>
              <a:rPr lang="ar-MA" dirty="0">
                <a:sym typeface="Sakkal Majalla"/>
              </a:rPr>
              <a:t> أَوْ </a:t>
            </a:r>
            <a:r>
              <a:rPr lang="ar-MA" dirty="0">
                <a:solidFill>
                  <a:srgbClr val="C00000"/>
                </a:solidFill>
                <a:sym typeface="Sakkal Majalla"/>
              </a:rPr>
              <a:t>سَيَحْدُثُ</a:t>
            </a:r>
            <a:r>
              <a:rPr lang="ar-MA" dirty="0">
                <a:sym typeface="Sakkal Majalla"/>
              </a:rPr>
              <a:t>؟ </a:t>
            </a:r>
            <a:endParaRPr dirty="0"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7F9BF1E2-5BCD-7208-0BA1-F5F5FA089E7E}"/>
              </a:ext>
            </a:extLst>
          </p:cNvPr>
          <p:cNvSpPr txBox="1"/>
          <p:nvPr/>
        </p:nvSpPr>
        <p:spPr>
          <a:xfrm>
            <a:off x="565379" y="2702382"/>
            <a:ext cx="2340000" cy="1940912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  هَلْ يَدُلُّ </a:t>
            </a:r>
            <a:r>
              <a:rPr lang="ar-MA" dirty="0" err="1">
                <a:sym typeface="Sakkal Majalla"/>
              </a:rPr>
              <a:t>ٱلْفِعْلُ</a:t>
            </a:r>
            <a:r>
              <a:rPr lang="ar-MA" dirty="0">
                <a:sym typeface="Sakkal Majalla"/>
              </a:rPr>
              <a:t> عَلى </a:t>
            </a:r>
            <a:r>
              <a:rPr lang="ar-MA" dirty="0">
                <a:solidFill>
                  <a:srgbClr val="C00000"/>
                </a:solidFill>
                <a:sym typeface="Sakkal Majalla"/>
              </a:rPr>
              <a:t>طَلَبِ </a:t>
            </a:r>
            <a:r>
              <a:rPr lang="ar-MA" dirty="0" err="1">
                <a:solidFill>
                  <a:srgbClr val="C00000"/>
                </a:solidFill>
                <a:sym typeface="Sakkal Majalla"/>
              </a:rPr>
              <a:t>ﭐلْقِيامِ</a:t>
            </a:r>
            <a:r>
              <a:rPr lang="ar-MA" dirty="0">
                <a:solidFill>
                  <a:srgbClr val="C00000"/>
                </a:solidFill>
                <a:sym typeface="Sakkal Majalla"/>
              </a:rPr>
              <a:t> بِحَدَثٍ</a:t>
            </a:r>
            <a:r>
              <a:rPr lang="ar-MA" dirty="0">
                <a:sym typeface="Sakkal Majalla"/>
              </a:rPr>
              <a:t>؟ </a:t>
            </a:r>
            <a:endParaRPr dirty="0">
              <a:sym typeface="Calibri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98F98F00-2B5D-3955-0E1E-211CEE82100B}"/>
              </a:ext>
            </a:extLst>
          </p:cNvPr>
          <p:cNvSpPr txBox="1"/>
          <p:nvPr/>
        </p:nvSpPr>
        <p:spPr>
          <a:xfrm>
            <a:off x="6392373" y="5158394"/>
            <a:ext cx="2160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  <a:sym typeface="Sakkal Majalla"/>
              </a:rPr>
              <a:t>اَلْماضي</a:t>
            </a:r>
            <a:endParaRPr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F80B09F-048C-D495-AC1E-48ACB59985DB}"/>
              </a:ext>
            </a:extLst>
          </p:cNvPr>
          <p:cNvSpPr txBox="1"/>
          <p:nvPr/>
        </p:nvSpPr>
        <p:spPr>
          <a:xfrm>
            <a:off x="3534719" y="5158394"/>
            <a:ext cx="2160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2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  <a:sym typeface="Sakkal Majalla"/>
              </a:rPr>
              <a:t>اَلْمُضارعُ</a:t>
            </a:r>
            <a:endParaRPr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09B487C-0E02-2A80-C2CF-090DC958E4D4}"/>
              </a:ext>
            </a:extLst>
          </p:cNvPr>
          <p:cNvSpPr txBox="1"/>
          <p:nvPr/>
        </p:nvSpPr>
        <p:spPr>
          <a:xfrm>
            <a:off x="655379" y="5158394"/>
            <a:ext cx="216000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accent2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  <a:sym typeface="Sakkal Majalla"/>
              </a:rPr>
              <a:t>اَلْأمْرُ</a:t>
            </a:r>
            <a:endParaRPr dirty="0">
              <a:solidFill>
                <a:srgbClr val="424D7B"/>
              </a:solidFill>
              <a:sym typeface="Calibri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C05CCB5D-5EE4-C995-D579-59941DE77562}"/>
              </a:ext>
            </a:extLst>
          </p:cNvPr>
          <p:cNvSpPr/>
          <p:nvPr/>
        </p:nvSpPr>
        <p:spPr>
          <a:xfrm>
            <a:off x="7344482" y="4755384"/>
            <a:ext cx="255782" cy="265471"/>
          </a:xfrm>
          <a:prstGeom prst="downArrow">
            <a:avLst/>
          </a:prstGeom>
          <a:solidFill>
            <a:srgbClr val="7FB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D9FB811F-6217-6BF1-88BA-4A40C07B93FE}"/>
              </a:ext>
            </a:extLst>
          </p:cNvPr>
          <p:cNvSpPr/>
          <p:nvPr/>
        </p:nvSpPr>
        <p:spPr>
          <a:xfrm>
            <a:off x="4486828" y="4788296"/>
            <a:ext cx="255782" cy="265471"/>
          </a:xfrm>
          <a:prstGeom prst="downArrow">
            <a:avLst/>
          </a:prstGeom>
          <a:solidFill>
            <a:srgbClr val="7FB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2A7FB651-C583-F2B4-2DA8-C153A06B2422}"/>
              </a:ext>
            </a:extLst>
          </p:cNvPr>
          <p:cNvSpPr/>
          <p:nvPr/>
        </p:nvSpPr>
        <p:spPr>
          <a:xfrm>
            <a:off x="1543665" y="4788296"/>
            <a:ext cx="255782" cy="265471"/>
          </a:xfrm>
          <a:prstGeom prst="downArrow">
            <a:avLst/>
          </a:prstGeom>
          <a:solidFill>
            <a:srgbClr val="7FB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7382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لنص القراءة في الصفحة 58 وابحثوا عن فعل ماض وفعل مضارع وفعل أمر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0F6D2F1-0284-763B-7CFC-AB7CF487E1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7C0D7F-98EB-0C5D-E55F-3E2776C6E5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96BADB1-2F8B-8E6E-B710-003E2AFB3C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6037" y="1476213"/>
            <a:ext cx="4971925" cy="487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يذكرنا بالفعل المعتل؟ من يعطي مثالا لفعل معتل؟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B2DC68F-899B-044E-9688-3CE909CC36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15A689-BBA2-C71D-E1A2-3B3EE03492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FD8047-7C75-9244-3E95-52F0AEC537C2}"/>
              </a:ext>
            </a:extLst>
          </p:cNvPr>
          <p:cNvSpPr txBox="1"/>
          <p:nvPr/>
        </p:nvSpPr>
        <p:spPr>
          <a:xfrm>
            <a:off x="2286000" y="301596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ٱلْمُعْتَلُّ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86416-78B8-AE0A-2C33-2B488AAB1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3450D-5E03-9287-F6BC-C2311A88D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أنواع الفعل المعتل التي درسنا؟  كيف نتعرف كل نوع؟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75344AD-594D-119B-DD91-C8C4EE4477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040D33-1FDB-A4B9-10B5-A8E139768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24AD35-E542-97F5-AFD0-931EE21B22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679B06-A5B7-49C5-69DE-D792E253FE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9FC345D-2D61-46EF-AB18-3809E12F90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0BF71A7-7792-A7F4-8004-D20989C9DF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FC9114D-D3EF-BCE8-B28F-9823D03ECD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3C38B7-1161-49A6-14C5-AC80A5430D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1AAE9A-95F5-F927-F740-46C7BFDE88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843799-D026-A513-55C1-878E3EEF703C}"/>
              </a:ext>
            </a:extLst>
          </p:cNvPr>
          <p:cNvSpPr txBox="1"/>
          <p:nvPr/>
        </p:nvSpPr>
        <p:spPr>
          <a:xfrm>
            <a:off x="2286000" y="301596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ٱلْمُعْتَلُّ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1762AF90-638E-BB17-4768-D4D4E262E16D}"/>
              </a:ext>
            </a:extLst>
          </p:cNvPr>
          <p:cNvSpPr txBox="1"/>
          <p:nvPr/>
        </p:nvSpPr>
        <p:spPr>
          <a:xfrm>
            <a:off x="60186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..............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900BF12B-00D7-1AD9-49ED-80B92D8A3D04}"/>
              </a:ext>
            </a:extLst>
          </p:cNvPr>
          <p:cNvSpPr txBox="1"/>
          <p:nvPr/>
        </p:nvSpPr>
        <p:spPr>
          <a:xfrm>
            <a:off x="3339266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................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96493340-675F-6554-9714-A61B25AAFB30}"/>
              </a:ext>
            </a:extLst>
          </p:cNvPr>
          <p:cNvSpPr txBox="1"/>
          <p:nvPr/>
        </p:nvSpPr>
        <p:spPr>
          <a:xfrm>
            <a:off x="614232" y="4519482"/>
            <a:ext cx="2511102" cy="9193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.................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835389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19A05-D52B-6E64-15AE-E4388CFDA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A054E7-FBB1-33FB-7041-64FD0B45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9CE1074-2995-B8E2-E40B-D51927D91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B86125D-F922-99A8-444D-0DB253D36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BD8571-A284-5B0D-C000-331E61236C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B1E08E-5EC8-1DAD-9320-B1D4EBB78A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7871139-F127-5BA8-BCA5-7CBBB61855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B66F0A-4DF6-D5CA-6864-DB3198CF8C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3C73FA2-3ACA-D32D-38C4-953319C9CD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9BF0A3-DE8E-1CCB-20D8-632A5BA594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3E41E2-A8BF-6F29-AC75-502FE083EA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0B948F1B-6F6E-D691-49F4-B9DD44CA639C}"/>
              </a:ext>
            </a:extLst>
          </p:cNvPr>
          <p:cNvSpPr txBox="1"/>
          <p:nvPr/>
        </p:nvSpPr>
        <p:spPr>
          <a:xfrm>
            <a:off x="2907588" y="2118336"/>
            <a:ext cx="3328823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أَنْواعُ ﭐلْفِعْلِ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ﭐلْمُعْتَلِّ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B5D27B7E-C981-6C31-1443-D54B0E42EDF5}"/>
              </a:ext>
            </a:extLst>
          </p:cNvPr>
          <p:cNvSpPr txBox="1"/>
          <p:nvPr/>
        </p:nvSpPr>
        <p:spPr>
          <a:xfrm>
            <a:off x="6132231" y="3691224"/>
            <a:ext cx="2680284" cy="15322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مِثالٌ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kern="0" dirty="0">
                <a:solidFill>
                  <a:srgbClr val="C00000"/>
                </a:solidFill>
                <a:sym typeface="Sakkal Majalla"/>
              </a:rPr>
              <a:t>و</a:t>
            </a:r>
            <a:r>
              <a:rPr lang="ar-MA" sz="3600" kern="0" dirty="0">
                <a:solidFill>
                  <a:prstClr val="black"/>
                </a:solidFill>
                <a:sym typeface="Sakkal Majalla"/>
              </a:rPr>
              <a:t>َجَدَ - </a:t>
            </a:r>
            <a:r>
              <a:rPr lang="ar-MA" sz="3600" kern="0" dirty="0">
                <a:solidFill>
                  <a:srgbClr val="C00000"/>
                </a:solidFill>
                <a:sym typeface="Sakkal Majalla"/>
              </a:rPr>
              <a:t>يَ</a:t>
            </a:r>
            <a:r>
              <a:rPr lang="ar-MA" sz="3600" kern="0" dirty="0">
                <a:solidFill>
                  <a:prstClr val="black"/>
                </a:solidFill>
                <a:sym typeface="Sakkal Majalla"/>
              </a:rPr>
              <a:t>بِسَ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085CC468-2253-79A1-858A-4B880722D067}"/>
              </a:ext>
            </a:extLst>
          </p:cNvPr>
          <p:cNvSpPr txBox="1"/>
          <p:nvPr/>
        </p:nvSpPr>
        <p:spPr>
          <a:xfrm>
            <a:off x="3313081" y="3685519"/>
            <a:ext cx="2680284" cy="15322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أَجْوَفٌ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kern="0" dirty="0">
                <a:solidFill>
                  <a:prstClr val="black"/>
                </a:solidFill>
                <a:sym typeface="Sakkal Majalla"/>
              </a:rPr>
              <a:t>ق</a:t>
            </a:r>
            <a:r>
              <a:rPr lang="ar-MA" sz="3600" kern="0" dirty="0">
                <a:solidFill>
                  <a:srgbClr val="C00000"/>
                </a:solidFill>
                <a:sym typeface="Sakkal Majalla"/>
              </a:rPr>
              <a:t>ا</a:t>
            </a:r>
            <a:r>
              <a:rPr lang="ar-MA" sz="3600" kern="0" dirty="0">
                <a:solidFill>
                  <a:prstClr val="black"/>
                </a:solidFill>
                <a:sym typeface="Sakkal Majalla"/>
              </a:rPr>
              <a:t>مَ  - ب</a:t>
            </a:r>
            <a:r>
              <a:rPr lang="ar-MA" sz="3600" kern="0" dirty="0">
                <a:solidFill>
                  <a:srgbClr val="C00000"/>
                </a:solidFill>
                <a:sym typeface="Sakkal Majalla"/>
              </a:rPr>
              <a:t>ا</a:t>
            </a:r>
            <a:r>
              <a:rPr lang="ar-MA" sz="3600" kern="0" dirty="0">
                <a:solidFill>
                  <a:prstClr val="black"/>
                </a:solidFill>
                <a:sym typeface="Sakkal Majalla"/>
              </a:rPr>
              <a:t>عَ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694FA56C-5FC4-8608-0AA2-FC87D3FEAF68}"/>
              </a:ext>
            </a:extLst>
          </p:cNvPr>
          <p:cNvSpPr txBox="1"/>
          <p:nvPr/>
        </p:nvSpPr>
        <p:spPr>
          <a:xfrm>
            <a:off x="493931" y="3685519"/>
            <a:ext cx="2680284" cy="15322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ناقِصٌ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kern="0" dirty="0">
                <a:solidFill>
                  <a:prstClr val="black"/>
                </a:solidFill>
                <a:sym typeface="Sakkal Majalla"/>
              </a:rPr>
              <a:t>نَم</a:t>
            </a:r>
            <a:r>
              <a:rPr lang="ar-MA" sz="3600" kern="0" dirty="0">
                <a:solidFill>
                  <a:srgbClr val="C00000"/>
                </a:solidFill>
                <a:sym typeface="Sakkal Majalla"/>
              </a:rPr>
              <a:t>ا</a:t>
            </a:r>
            <a:r>
              <a:rPr lang="ar-MA" sz="3600" kern="0" dirty="0">
                <a:solidFill>
                  <a:prstClr val="black"/>
                </a:solidFill>
                <a:sym typeface="Sakkal Majalla"/>
              </a:rPr>
              <a:t> – رَمــ</a:t>
            </a:r>
            <a:r>
              <a:rPr lang="ar-MA" sz="3600" kern="0" dirty="0">
                <a:solidFill>
                  <a:srgbClr val="C00000"/>
                </a:solidFill>
                <a:sym typeface="Sakkal Majalla"/>
              </a:rPr>
              <a:t>ى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430152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C49BA-13B4-7508-E45B-5BD0DF532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704A64-78DA-D6C0-C768-EAA2DDA1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أفعال معتلة و حددوا نوع كل فعل.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A6254A4-F1D2-75D2-0EEF-46333590D9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E93449-7842-1BF5-2476-9441CA32C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FE0104-6BE8-BDF3-153E-A1D870A94E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40A6F76-CC33-B4E0-9FAB-AABA57B9E8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47078BD-C4CC-661C-22AF-ED7C74ED4A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31FF00-7498-A00D-74D6-C3A7825D53D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E4C0BFE-D33E-7E55-FBDC-DCD13D1074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8A7DBE-C0E8-3748-FA13-79FE493AB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A3EBCE-BD7A-5537-FE7E-DA60BB27B9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347E143-DFBF-B64E-2007-DC6D738FFB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6037" y="1476213"/>
            <a:ext cx="4971925" cy="487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373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B95F9-1969-C881-1F08-57E3224A8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231D66-6790-E6D7-2E8D-A7F83C057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 انجزوا النشاطين التاليين (عمل فردي)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F5B7791-836D-B3DB-290D-718CDC8DF8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57D2063-F6CB-C78D-7CD5-4DE1C6F95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C634C5-BD36-DD9C-824D-3B1BE4188D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F242B8-BBB8-02CF-92CB-FD4A743183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BB899B7-C21E-E1A5-E35F-55F77D9E5C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0F427E-A2C8-A1DC-1C65-A29D073322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6AB515B-997B-4166-5DA6-2B0D26294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903D5A-8935-BCCB-10C1-2B7C3CFC4E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E895A0-2D3E-D297-C3CC-5272F3F627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B22CDEA-6778-0002-1CAF-337259625B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134060"/>
              </p:ext>
            </p:extLst>
          </p:nvPr>
        </p:nvGraphicFramePr>
        <p:xfrm>
          <a:off x="1044716" y="2585727"/>
          <a:ext cx="7521680" cy="2621280"/>
        </p:xfrm>
        <a:graphic>
          <a:graphicData uri="http://schemas.openxmlformats.org/drawingml/2006/table">
            <a:tbl>
              <a:tblPr firstRow="1" bandRow="1"/>
              <a:tblGrid>
                <a:gridCol w="1880420">
                  <a:extLst>
                    <a:ext uri="{9D8B030D-6E8A-4147-A177-3AD203B41FA5}">
                      <a16:colId xmlns:a16="http://schemas.microsoft.com/office/drawing/2014/main" val="4284408817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981422921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1890462741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2602190210"/>
                    </a:ext>
                  </a:extLst>
                </a:gridCol>
              </a:tblGrid>
              <a:tr h="25756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نَوْعُ </a:t>
                      </a:r>
                      <a:r>
                        <a:rPr lang="ar-MA" sz="4000" b="1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لْفِعْلِ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اَلْأَمْرُ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اَلْمُضارِعُ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اَلْماضي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211720"/>
                  </a:ext>
                </a:extLst>
              </a:tr>
              <a:tr h="23594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أَجْوَفُ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عُدْ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يَعودُ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عادَ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6419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يَقومُ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63055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قَضى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50798"/>
                  </a:ext>
                </a:extLst>
              </a:tr>
            </a:tbl>
          </a:graphicData>
        </a:graphic>
      </p:graphicFrame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1E2D92FC-E71C-3E2F-96F2-3D5A07D7B0FF}"/>
              </a:ext>
            </a:extLst>
          </p:cNvPr>
          <p:cNvSpPr txBox="1"/>
          <p:nvPr/>
        </p:nvSpPr>
        <p:spPr>
          <a:xfrm>
            <a:off x="3676472" y="1817406"/>
            <a:ext cx="5025461" cy="783148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أُتْمِمُ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ﭐلْجَدْوَلَ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ﭐلتّالي: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2B6CC840-12EC-EB9E-F0E8-5128FFC35E57}"/>
              </a:ext>
            </a:extLst>
          </p:cNvPr>
          <p:cNvSpPr txBox="1"/>
          <p:nvPr/>
        </p:nvSpPr>
        <p:spPr>
          <a:xfrm>
            <a:off x="1044716" y="5192180"/>
            <a:ext cx="7830587" cy="1464186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أُحَوّلُ الْجُمْلَةَ التّالِيَةَ لِلضَّميرَيْنِ: أَنْتَ – نَحْنُ</a:t>
            </a:r>
          </a:p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ym typeface="Sakkal Majalla"/>
              </a:rPr>
              <a:t>كانَ يُحِبُّ الْقِراءَةَ، فَقَرَأَ كُلَّ ما وَقَعَ تَحْتَ يَدَيْهِ مِنْ كُتُبٍ.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3463504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506C3-76DF-3FDA-A06B-0A5D24D3E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81D7E-78D2-52EB-0DBC-3DC59D81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8 دقائق للإنجاز.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5A7F26-6457-9730-9E22-50A086EB60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DBA5DE-5998-A801-F5FD-AB5FD4A01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0C9F6AA-2D84-D417-1CF0-BB90AD4B5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BA601D0-C192-8D40-A64A-C05EE4CE1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C28BAA9-453E-CFEC-6850-2B01D66AAB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E8CEF09-78FF-03CA-614B-69334146E4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8D5A9A-86CD-1199-E6E8-FF31E3E1DD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E44F2D-090C-DC5E-C1CB-AE19C80D2B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58A573-2A66-512A-A2F4-944A7CDE5A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6120C4A-C587-4C00-94CA-CA9B71901830}"/>
              </a:ext>
            </a:extLst>
          </p:cNvPr>
          <p:cNvGraphicFramePr>
            <a:graphicFrameLocks noGrp="1"/>
          </p:cNvGraphicFramePr>
          <p:nvPr/>
        </p:nvGraphicFramePr>
        <p:xfrm>
          <a:off x="1044716" y="2585727"/>
          <a:ext cx="7521680" cy="2621280"/>
        </p:xfrm>
        <a:graphic>
          <a:graphicData uri="http://schemas.openxmlformats.org/drawingml/2006/table">
            <a:tbl>
              <a:tblPr firstRow="1" bandRow="1"/>
              <a:tblGrid>
                <a:gridCol w="1880420">
                  <a:extLst>
                    <a:ext uri="{9D8B030D-6E8A-4147-A177-3AD203B41FA5}">
                      <a16:colId xmlns:a16="http://schemas.microsoft.com/office/drawing/2014/main" val="4284408817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981422921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1890462741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2602190210"/>
                    </a:ext>
                  </a:extLst>
                </a:gridCol>
              </a:tblGrid>
              <a:tr h="25756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نَوْعُ </a:t>
                      </a:r>
                      <a:r>
                        <a:rPr lang="ar-MA" sz="4000" b="1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لْفِعْلِ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اَلْأَمْرُ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اَلْمُضارِعُ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اَلْماضي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211720"/>
                  </a:ext>
                </a:extLst>
              </a:tr>
              <a:tr h="23594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أَجْوَفُ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عُدْ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يَعودُ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عادَ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6419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يَقومُ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63055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قَضى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50798"/>
                  </a:ext>
                </a:extLst>
              </a:tr>
            </a:tbl>
          </a:graphicData>
        </a:graphic>
      </p:graphicFrame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C7FD41D-468A-5814-8795-33B3209F2DA5}"/>
              </a:ext>
            </a:extLst>
          </p:cNvPr>
          <p:cNvSpPr txBox="1"/>
          <p:nvPr/>
        </p:nvSpPr>
        <p:spPr>
          <a:xfrm>
            <a:off x="3676472" y="1817406"/>
            <a:ext cx="5025461" cy="783148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أُتْمِمُ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ﭐلْجَدْوَلَ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ﭐلتّالي: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3F78F8C-00B6-CF80-DCB0-CAD861C1CE0F}"/>
              </a:ext>
            </a:extLst>
          </p:cNvPr>
          <p:cNvSpPr txBox="1"/>
          <p:nvPr/>
        </p:nvSpPr>
        <p:spPr>
          <a:xfrm>
            <a:off x="1044716" y="5192180"/>
            <a:ext cx="7830587" cy="1464186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أُحَوّلُ الْجُمْلَةَ التّالِيَةَ لِلضَّميرَيْنِ: أَنْتَ – نَحْنُ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كانَ يُحِبُّ الْقِراءَةَ، فَقَرَأَ كُلَّ ما وَقَعَ تَحْتَ يَدَيْهِ مِنْ كُتُبٍ.</a:t>
            </a:r>
          </a:p>
        </p:txBody>
      </p:sp>
    </p:spTree>
    <p:extLst>
      <p:ext uri="{BB962C8B-B14F-4D97-AF65-F5344CB8AC3E}">
        <p14:creationId xmlns:p14="http://schemas.microsoft.com/office/powerpoint/2010/main" val="86601204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9369A-C94A-E115-D633-858D95161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BCECF-CE62-1D18-4847-46251C457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الأول. من يتمم الجدول ؟ هل انتم متفقون؟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128FE9D-6E7E-B826-751B-E03B7B9F13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3B5E36-3B53-3AD2-EEEB-94F38494A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BB5BD8-F9D5-DD29-D697-572EC48326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0C5EC0-BA9B-20AA-69AB-1BFE1BEB2B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5C73DD8-A75C-2687-5280-D0996CCD97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EA97A7-202B-B261-E7A4-84808F2466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A6F52D7-8DCD-9DEF-9CA4-D095485C8C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B98B8A-8F72-6ED2-0861-4302BCCA217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38A6C2-C694-D9FE-79F1-8A042C8877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BF4EF8A-228D-10DA-37BF-0F6CCEA1E7A2}"/>
              </a:ext>
            </a:extLst>
          </p:cNvPr>
          <p:cNvGraphicFramePr>
            <a:graphicFrameLocks noGrp="1"/>
          </p:cNvGraphicFramePr>
          <p:nvPr/>
        </p:nvGraphicFramePr>
        <p:xfrm>
          <a:off x="1044716" y="2585727"/>
          <a:ext cx="7521680" cy="2621280"/>
        </p:xfrm>
        <a:graphic>
          <a:graphicData uri="http://schemas.openxmlformats.org/drawingml/2006/table">
            <a:tbl>
              <a:tblPr firstRow="1" bandRow="1"/>
              <a:tblGrid>
                <a:gridCol w="1880420">
                  <a:extLst>
                    <a:ext uri="{9D8B030D-6E8A-4147-A177-3AD203B41FA5}">
                      <a16:colId xmlns:a16="http://schemas.microsoft.com/office/drawing/2014/main" val="4284408817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981422921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1890462741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2602190210"/>
                    </a:ext>
                  </a:extLst>
                </a:gridCol>
              </a:tblGrid>
              <a:tr h="25756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نَوْعُ </a:t>
                      </a:r>
                      <a:r>
                        <a:rPr lang="ar-MA" sz="4000" b="1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لْفِعْلِ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اَلْأَمْرُ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اَلْمُضارِعُ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اَلْماضي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211720"/>
                  </a:ext>
                </a:extLst>
              </a:tr>
              <a:tr h="23594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أَجْوَفُ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عُدْ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يَعودُ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عادَ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6419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يَقومُ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63055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kumimoji="0" lang="fr-FR" sz="3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قَضى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50798"/>
                  </a:ext>
                </a:extLst>
              </a:tr>
            </a:tbl>
          </a:graphicData>
        </a:graphic>
      </p:graphicFrame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1529D447-EE46-FE61-A617-AF8FDCE0E42F}"/>
              </a:ext>
            </a:extLst>
          </p:cNvPr>
          <p:cNvSpPr txBox="1"/>
          <p:nvPr/>
        </p:nvSpPr>
        <p:spPr>
          <a:xfrm>
            <a:off x="3676472" y="1817406"/>
            <a:ext cx="5025461" cy="783148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أُتْمِمُ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ﭐلْجَدْوَلَ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ﭐلتّالي:</a:t>
            </a:r>
          </a:p>
        </p:txBody>
      </p:sp>
    </p:spTree>
    <p:extLst>
      <p:ext uri="{BB962C8B-B14F-4D97-AF65-F5344CB8AC3E}">
        <p14:creationId xmlns:p14="http://schemas.microsoft.com/office/powerpoint/2010/main" val="34058097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E9F82-2CAE-D94A-4100-436E10FC7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57C5C-0F20-A603-4A92-85C7FF0B4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DD4D685-CD02-DC6C-669B-D9AF03FCF9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954207-5A0D-2A10-F077-593664C3C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1F342-AC1E-F9CE-9ED8-154A97A296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C5685D6-A96C-1345-D19A-0F08A32E47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A1A0CAE-8BCF-D840-09EA-7AD0606DDB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F4BAF3A-085C-1D05-4D1B-468905664A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101270C-12E3-B5D8-0796-1FB73556B3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8FC968-3FEA-75DB-43EA-7CA140C2A7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60EA32-630B-50A8-CA53-BD130B65BE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0F00C01-CBB0-0FA0-4292-544046FA20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375883"/>
              </p:ext>
            </p:extLst>
          </p:nvPr>
        </p:nvGraphicFramePr>
        <p:xfrm>
          <a:off x="1044716" y="2585727"/>
          <a:ext cx="7521680" cy="2621280"/>
        </p:xfrm>
        <a:graphic>
          <a:graphicData uri="http://schemas.openxmlformats.org/drawingml/2006/table">
            <a:tbl>
              <a:tblPr firstRow="1" bandRow="1"/>
              <a:tblGrid>
                <a:gridCol w="1880420">
                  <a:extLst>
                    <a:ext uri="{9D8B030D-6E8A-4147-A177-3AD203B41FA5}">
                      <a16:colId xmlns:a16="http://schemas.microsoft.com/office/drawing/2014/main" val="4284408817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981422921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1890462741"/>
                    </a:ext>
                  </a:extLst>
                </a:gridCol>
                <a:gridCol w="1880420">
                  <a:extLst>
                    <a:ext uri="{9D8B030D-6E8A-4147-A177-3AD203B41FA5}">
                      <a16:colId xmlns:a16="http://schemas.microsoft.com/office/drawing/2014/main" val="2602190210"/>
                    </a:ext>
                  </a:extLst>
                </a:gridCol>
              </a:tblGrid>
              <a:tr h="25756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نَوْعُ </a:t>
                      </a:r>
                      <a:r>
                        <a:rPr lang="ar-MA" sz="4000" b="1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لْفِعْلِ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اَلْأَمْرُ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اَلْمُضارِعُ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اَلْماضي</a:t>
                      </a:r>
                      <a:endParaRPr kumimoji="0" lang="fr-FR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211720"/>
                  </a:ext>
                </a:extLst>
              </a:tr>
              <a:tr h="235944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أَجْوَفُ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عُدْ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يَعودُ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عادَ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6419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أَجْوَفُ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قُمْ</a:t>
                      </a: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يَقومُ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قامَ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63055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ناقِصٌ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اِقْضِ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يَقْضي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algn="ctr" defTabSz="720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قَضى</a:t>
                      </a:r>
                      <a:endParaRPr kumimoji="0" lang="fr-FR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50798"/>
                  </a:ext>
                </a:extLst>
              </a:tr>
            </a:tbl>
          </a:graphicData>
        </a:graphic>
      </p:graphicFrame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5BA269FA-D842-6A9F-0A98-2D89DCFCD42E}"/>
              </a:ext>
            </a:extLst>
          </p:cNvPr>
          <p:cNvSpPr txBox="1"/>
          <p:nvPr/>
        </p:nvSpPr>
        <p:spPr>
          <a:xfrm>
            <a:off x="3676472" y="1817406"/>
            <a:ext cx="5025461" cy="783148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أُتْمِمُ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ﭐلْجَدْوَلَ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ﭐلتّالي:</a:t>
            </a:r>
          </a:p>
        </p:txBody>
      </p:sp>
    </p:spTree>
    <p:extLst>
      <p:ext uri="{BB962C8B-B14F-4D97-AF65-F5344CB8AC3E}">
        <p14:creationId xmlns:p14="http://schemas.microsoft.com/office/powerpoint/2010/main" val="40018130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542CA-DEC2-DFAC-8F9A-D58318E36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44B54-D7C9-1D0D-7EA6-CFA94A693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الآن السؤال الثاني. من يصحح على السبورة ؟ هل انتم متفقون؟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05EB0E7-D7F9-7075-6D46-5263C903EA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8F4FA65-A225-084B-765C-A79C02D66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CC8BA5-51A2-5BBE-7F2B-40A88326F5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7A3549-DBE5-EEEF-4718-D61493DA9E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9DE906F-C3D6-5935-FD9B-1047A36F0C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A33631-1118-F52F-CDA5-B9085C32F5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2222159-3193-D45A-523A-F18A88DE3C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F50A7C-048B-BF45-4E3E-E7EAE6F261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7D31D8-B4DC-BD8F-FBB0-01E571FDB5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57CD6D41-8024-EBD5-4027-7D5C71E61597}"/>
              </a:ext>
            </a:extLst>
          </p:cNvPr>
          <p:cNvSpPr txBox="1"/>
          <p:nvPr/>
        </p:nvSpPr>
        <p:spPr>
          <a:xfrm>
            <a:off x="730696" y="2448980"/>
            <a:ext cx="7830587" cy="3507298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أُحَوّلُ الْجُمْلَةَ التّالِيَةَ لِلضَّميرَيْنِ: أَنْتَ – نَحْنُ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كانَ يُحِبُّ الْقِراءَةَ، فَقَرَأَ كُلَّ ما وَقَعَ تَحْتَ يَدَيْهِ مِنْ كُتُبٍ.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أَنْتَ .........................................................................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000" b="1" kern="0" dirty="0">
                <a:solidFill>
                  <a:srgbClr val="424D7C"/>
                </a:solidFill>
                <a:sym typeface="Sakkal Majalla"/>
              </a:rPr>
              <a:t>نَحْنُ 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26677956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3490B-5428-1590-6072-F118974C9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1D08C-250B-A67C-813D-CC8916B63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448F064-4055-D083-A27D-E36224A2C3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A858A7-648F-F520-4058-E75A0BE7B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CEC7E9A-AE43-1C0F-262B-A22BA5E6B5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3211DF9-7BEE-F048-5DF8-A487CA74AC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C098C4A-6399-0A64-5B95-A0B0ED4F82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FC210FD-16E0-0F4F-E413-E2FBDD3A0A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FE295EE-EBFE-A84B-33A5-C3C30D55ED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A0A406-B9F5-EF76-F240-2DD5944120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6EE353-CE76-C1F1-C75B-8A3F0FEB0A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83EF2AC-38E4-2351-B046-B2F36547B248}"/>
              </a:ext>
            </a:extLst>
          </p:cNvPr>
          <p:cNvSpPr txBox="1"/>
          <p:nvPr/>
        </p:nvSpPr>
        <p:spPr>
          <a:xfrm>
            <a:off x="393290" y="2448980"/>
            <a:ext cx="8426245" cy="3507298"/>
          </a:xfrm>
          <a:prstGeom prst="roundRect">
            <a:avLst/>
          </a:prstGeom>
          <a:noFill/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أُحَوّلُ الْجُمْلَةَ التّالِيَةَ لِلضَّميرَيْنِ: أَنْتَ – نَحْنُ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كانَ يُحِبُّ الْقِراءَةَ، فَقَرَأَ كُلَّ ما وَقَعَ تَحْتَ يَدَيْهِ مِنْ كُتُبٍ.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أَنْتَ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كُنْتَ تُحِبُّ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الْقِراءَةَ،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فَقَرَأْتَ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كُلَّ ما وَقَعَ تَحْتَ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يَدَيْكَ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مِنْ كُتُبٍ.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نَحْنُ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كُنّا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نُحِبُّ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الْقِراءَةَ،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فَقَرَأْنا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كُلَّ ما وَقَعَ تَحْتَ </a:t>
            </a:r>
            <a:r>
              <a:rPr lang="ar-MA" sz="4000" b="1" kern="0" dirty="0">
                <a:solidFill>
                  <a:srgbClr val="C00000"/>
                </a:solidFill>
                <a:sym typeface="Sakkal Majalla"/>
              </a:rPr>
              <a:t>أَيْدينا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مِنْ كُتُبٍ.</a:t>
            </a:r>
          </a:p>
        </p:txBody>
      </p:sp>
    </p:spTree>
    <p:extLst>
      <p:ext uri="{BB962C8B-B14F-4D97-AF65-F5344CB8AC3E}">
        <p14:creationId xmlns:p14="http://schemas.microsoft.com/office/powerpoint/2010/main" val="324800994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3AC7EE7-0F8C-C163-7B5E-80BE1DD06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ورشة الكتابة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548142" y="31759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الجملة الاسمية </a:t>
            </a:r>
            <a:r>
              <a:rPr lang="ar-SA" dirty="0">
                <a:latin typeface="Microsoft Uighur" panose="02000000000000000000" pitchFamily="2" charset="-78"/>
              </a:rPr>
              <a:t>ــــــ</a:t>
            </a:r>
            <a:r>
              <a:rPr lang="ar-MA" dirty="0">
                <a:latin typeface="Microsoft Uighur" panose="02000000000000000000" pitchFamily="2" charset="-78"/>
              </a:rPr>
              <a:t> أحوال الخبر</a:t>
            </a:r>
          </a:p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الجملة الاسمية -  النواسخ الفعلية.</a:t>
            </a:r>
          </a:p>
          <a:p>
            <a:pPr marL="0" lvl="0" indent="0">
              <a:buNone/>
              <a:defRPr/>
            </a:pPr>
            <a:r>
              <a:rPr lang="ar-MA" dirty="0">
                <a:latin typeface="Microsoft Uighur" panose="02000000000000000000" pitchFamily="2" charset="-78"/>
              </a:rPr>
              <a:t>   - المراجعة و التوليف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4690497" y="1775538"/>
            <a:ext cx="2487201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latin typeface="Microsoft Uighur" panose="02000000000000000000" pitchFamily="2" charset="-78"/>
              </a:rPr>
              <a:t>التراكيب</a:t>
            </a:r>
            <a:endParaRPr lang="ar-MA" sz="28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التراكيب. سنتذكر ما درستم عن أحوال الخبر و النواسخ الفعلية.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3B33B9B-7CDD-7DAE-44E9-1D79B04EEC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068613-C509-520F-AE30-E3F9FC5AD2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A68AFD0-2AD2-F1C9-EDCD-06FFD3320D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7233201-265D-1D7E-95FC-AC19B0E27716}"/>
              </a:ext>
            </a:extLst>
          </p:cNvPr>
          <p:cNvSpPr txBox="1"/>
          <p:nvPr/>
        </p:nvSpPr>
        <p:spPr>
          <a:xfrm>
            <a:off x="2466367" y="2213656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أَحْوالُ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خَبَرِ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اَلنَّواسِخُ ٱلْفِعْلِيَّةُ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99B6F-AE5D-11EC-8CD1-38CC3D7AC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883D6D4-1C08-5244-B64A-A66662E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31" y="767213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يأتي الخبر في الجملة الاسمية؟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42F1C84-8483-211D-B30B-F0EAE1EBC0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0B44318-3F8C-E3E8-101E-A2197A54EA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21DF8D-B733-4792-3E0F-70A0A360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910D0A-D6A6-6362-E0DA-E2829A113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98E9CD2-DB1C-2AA0-130D-FFE2AE022A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7DBAE7-0D7A-88F8-81F6-7F734E2CC9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7F01053D-E607-4B30-5789-425EE2AD92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13FA81-5A81-B7DF-81C8-2050B1F1CD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12E516-3957-5AB7-85BA-61933E0376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C2977E-56C7-AC27-7FB6-C135A96C5D53}"/>
              </a:ext>
            </a:extLst>
          </p:cNvPr>
          <p:cNvGrpSpPr/>
          <p:nvPr/>
        </p:nvGrpSpPr>
        <p:grpSpPr>
          <a:xfrm>
            <a:off x="711756" y="2107398"/>
            <a:ext cx="7951581" cy="2479302"/>
            <a:chOff x="761299" y="2089263"/>
            <a:chExt cx="6341664" cy="2479302"/>
          </a:xfrm>
        </p:grpSpPr>
        <p:sp>
          <p:nvSpPr>
            <p:cNvPr id="5" name="Google Shape;452;p158">
              <a:extLst>
                <a:ext uri="{FF2B5EF4-FFF2-40B4-BE49-F238E27FC236}">
                  <a16:creationId xmlns:a16="http://schemas.microsoft.com/office/drawing/2014/main" id="{DCCB5C5B-E5AD-713C-9C2E-CC903DC8AE42}"/>
                </a:ext>
              </a:extLst>
            </p:cNvPr>
            <p:cNvSpPr txBox="1"/>
            <p:nvPr/>
          </p:nvSpPr>
          <p:spPr>
            <a:xfrm>
              <a:off x="2096270" y="2089263"/>
              <a:ext cx="3988098" cy="923042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rtl="1"/>
              <a:r>
                <a:rPr lang="ar-MA" sz="3600" dirty="0">
                  <a:sym typeface="Sakkal Majalla"/>
                </a:rPr>
                <a:t> أَنْواعُ ٱلْخَبَرِ في ٱلْجُمْلَةُ ٱلاِسْمِيَّةُ</a:t>
              </a:r>
              <a:endParaRPr sz="3600" dirty="0">
                <a:sym typeface="Calibri"/>
              </a:endParaRPr>
            </a:p>
          </p:txBody>
        </p:sp>
        <p:sp>
          <p:nvSpPr>
            <p:cNvPr id="6" name="Google Shape;452;p158">
              <a:extLst>
                <a:ext uri="{FF2B5EF4-FFF2-40B4-BE49-F238E27FC236}">
                  <a16:creationId xmlns:a16="http://schemas.microsoft.com/office/drawing/2014/main" id="{D3A06834-8338-1586-AD22-0161FBF9CA7B}"/>
                </a:ext>
              </a:extLst>
            </p:cNvPr>
            <p:cNvSpPr txBox="1"/>
            <p:nvPr/>
          </p:nvSpPr>
          <p:spPr>
            <a:xfrm>
              <a:off x="5698433" y="3740640"/>
              <a:ext cx="1404530" cy="827925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rtl="1"/>
              <a:r>
                <a:rPr lang="ar-MA" sz="3600" dirty="0">
                  <a:sym typeface="Sakkal Majalla"/>
                </a:rPr>
                <a:t>خَبَرٌ ..........</a:t>
              </a:r>
            </a:p>
          </p:txBody>
        </p:sp>
        <p:sp>
          <p:nvSpPr>
            <p:cNvPr id="7" name="Google Shape;452;p158">
              <a:extLst>
                <a:ext uri="{FF2B5EF4-FFF2-40B4-BE49-F238E27FC236}">
                  <a16:creationId xmlns:a16="http://schemas.microsoft.com/office/drawing/2014/main" id="{E1DC1BAB-32AA-3DE4-F60A-EE6139199578}"/>
                </a:ext>
              </a:extLst>
            </p:cNvPr>
            <p:cNvSpPr txBox="1"/>
            <p:nvPr/>
          </p:nvSpPr>
          <p:spPr>
            <a:xfrm>
              <a:off x="761299" y="3740565"/>
              <a:ext cx="1404530" cy="828000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rtl="1"/>
              <a:r>
                <a:rPr lang="ar-MA" sz="3600" dirty="0">
                  <a:sym typeface="Sakkal Majalla"/>
                </a:rPr>
                <a:t>خَبَرٌ ..........</a:t>
              </a:r>
            </a:p>
          </p:txBody>
        </p:sp>
      </p:grp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421BC141-8808-6AAB-0AC3-6C21114937F7}"/>
              </a:ext>
            </a:extLst>
          </p:cNvPr>
          <p:cNvSpPr txBox="1"/>
          <p:nvPr/>
        </p:nvSpPr>
        <p:spPr>
          <a:xfrm>
            <a:off x="4946915" y="3758700"/>
            <a:ext cx="1761088" cy="828000"/>
          </a:xfrm>
          <a:prstGeom prst="roundRect">
            <a:avLst/>
          </a:prstGeom>
          <a:solidFill>
            <a:srgbClr val="D6E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3600" dirty="0">
                <a:sym typeface="Sakkal Majalla"/>
              </a:rPr>
              <a:t>خَبَرٌ ..........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25F55E2C-5FB8-6D02-FE67-561A838F9412}"/>
              </a:ext>
            </a:extLst>
          </p:cNvPr>
          <p:cNvSpPr txBox="1"/>
          <p:nvPr/>
        </p:nvSpPr>
        <p:spPr>
          <a:xfrm>
            <a:off x="2893246" y="3758700"/>
            <a:ext cx="1761088" cy="828000"/>
          </a:xfrm>
          <a:prstGeom prst="roundRect">
            <a:avLst/>
          </a:prstGeom>
          <a:solidFill>
            <a:srgbClr val="D6E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3600" dirty="0">
                <a:sym typeface="Sakkal Majalla"/>
              </a:rPr>
              <a:t>خَبَرٌ ..........</a:t>
            </a:r>
          </a:p>
        </p:txBody>
      </p:sp>
    </p:spTree>
    <p:extLst>
      <p:ext uri="{BB962C8B-B14F-4D97-AF65-F5344CB8AC3E}">
        <p14:creationId xmlns:p14="http://schemas.microsoft.com/office/powerpoint/2010/main" val="42249424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CE31A-2775-B729-0159-597E77C48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D6A7D42-2640-6513-99FA-A865AA62D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977" y="844939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AF604E-8C24-471E-E885-7EF16810AE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40E0DF-5946-EE05-A912-AA8C96F74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0C0F04-18A7-D9A1-D09C-7756E7004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EB1C79-E26E-57C6-E6E8-0A80DC7209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34BDA9-09E7-DD9F-EE67-44C7C0D3C9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7F40C1-4FCC-CE29-777D-698058258E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956D09D-2A08-C2E9-2C75-D33A1608BD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EBF5A2-68C6-89EE-0511-C8EBA4F7F4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5C6A67-FB0F-7EE1-116B-F9D677436E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A07CD4-13FA-793D-8865-B852C3CCEC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922" y="2455200"/>
            <a:ext cx="8458156" cy="339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4138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DA11-D1F7-3696-8AD4-1B4FAEBB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4A15F3-3006-B1B0-5DD0-42075C48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09" y="758914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ما النواسخ الفعلية التي تعلمتم؟ متى نوظف كل ناسخ؟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F14CC9-A2E2-A9FC-8808-08ED97CAF1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9A9E429-CDB7-5773-B073-E1C641B164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82FEFC-4872-621B-415E-8DE17493D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923C00-058B-D673-A37D-E624322B2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7EF1DD-CE6F-BA7F-3FE4-B27778E10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A2434F-3FF3-1439-B2A5-53DDF378A0B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C0B6086-8FDF-5857-6A79-D7FCD318D0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76129A-ED62-7A31-86A4-584B4A5E8234}"/>
              </a:ext>
            </a:extLst>
          </p:cNvPr>
          <p:cNvSpPr/>
          <p:nvPr/>
        </p:nvSpPr>
        <p:spPr>
          <a:xfrm>
            <a:off x="2246593" y="2358190"/>
            <a:ext cx="3143581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اَلنَّواسِخُ ٱلْفِعْلِيَّةُ</a:t>
            </a:r>
            <a:endParaRPr lang="fr-MA" sz="4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F8E75A-BBDF-FCBB-032A-1BB91930221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9FB174-FECA-DA2E-51B5-C6BC156505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B59C75E-108F-EF5E-8052-531CEB0677AD}"/>
              </a:ext>
            </a:extLst>
          </p:cNvPr>
          <p:cNvSpPr/>
          <p:nvPr/>
        </p:nvSpPr>
        <p:spPr>
          <a:xfrm>
            <a:off x="391886" y="3196389"/>
            <a:ext cx="8431479" cy="11381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اَلنَّواسِخُ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ٱلْفِعْلِيَّةُ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557065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96B0E-2A72-5F9D-048D-BB1A41E01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C17BCC-580E-80A2-5449-CD228BE7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8397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6DAB6A3-0038-E1C1-6257-6C9D0346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7FC65DA-B0CA-8088-E0E3-B6DEC0DBF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852B6A-B13D-EA18-1833-ED5303E32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E98C3C-D150-4739-563B-505E8AE53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351BB1-D7C9-2402-0918-911D61C3FC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0C422D-C769-296E-CA2F-90528CACA6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DDDA323-6D9C-467C-C27A-5CCCBA08B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F1F5DA-69F1-6BCD-DFCA-4E157ECFCF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9FD0DF-A30E-F6E3-F3F2-88274DBF7D4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37D59D-CA0B-E4CB-B8E4-E1C41ED60F0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303" y="2198015"/>
            <a:ext cx="8201395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8175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987DE-68F2-FB9F-A7BA-AF2DB9E82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2244643-D0FE-B83A-6313-4C3C92297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نواسخ فعلية في النص وحددوا وظيفة كل ناسخ 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650DBF6-5D89-84BD-7224-916E3345B9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1EE967C-26E6-971D-90A7-894139DBF3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AB751A-DF15-41E4-44EF-3FA32FB71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550C9F-6B2D-067B-51B7-86A8CD1676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6FC79A-508C-D18C-EDC9-A20DB2896C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53CD34-C6B8-D0F2-FCA6-D9863E0E68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D17400B-0041-9709-51CB-6C9D48862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9FD67D-9831-0CE4-1831-799EEA8A15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D05801-49E5-9628-325A-50AF26776D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8D2CE0-3142-7D59-9904-43BABAC14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6037" y="1476213"/>
            <a:ext cx="4971925" cy="487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5104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687A6-183C-FBC0-7556-60427C4F0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165C911-5B85-D556-2D3B-D20A52D1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كراستكم أنجزوا النشاط رقم 3 الصفحة 60 . عمل ثنائي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272B58F-C7A6-1402-E31B-308FC24A75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CD4142E-3DAE-E67F-B2F5-1216FB2193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290B66A-9A74-2866-D7BB-727B15283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C59D0A-8B9C-8BDF-EBF5-A700FFA9B6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133191C-4A41-B9D4-2A3D-6AD95A44F7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A2C36E3-D1C1-063D-28EF-72ED874A0F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68BEA185-578E-1E73-9C42-287A330D75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1E2986-7583-5F96-3AD9-95831A960E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325112-3F3A-49E0-F838-A0778D6348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388A39-9F8D-DB51-4526-0B7F137E2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354" y="1917290"/>
            <a:ext cx="7487014" cy="411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798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7A6BB-3CDE-6448-5A43-FE05127D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614CCAA-10B6-1D76-E05B-F905213F2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8 دقائق للإنجاز.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27E9EB8D-8A1A-1D9B-68A4-B2D49E0CE2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BCADEA4-0669-E6EC-AF7C-1425B79DCD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6ED83E4-1D0F-9110-FACB-9E2AAEC9D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297893A-FF8B-C0E7-FBB2-60C945EC32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5B7C742-0FA7-F71A-9DC3-72F3915A23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A4190-382E-333B-FF25-27AB75CE91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C13933DE-F587-D139-9509-59D06271F2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CA5015-5144-2F8B-E7DC-BD3501D290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638293-2410-68E8-CDF1-0BAD5BA969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2F85A4-5984-FCD6-CEBF-C707B4AD5E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354" y="1917290"/>
            <a:ext cx="7487014" cy="411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3885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2DD40-C56F-5C0F-D36A-2E13DFFC4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5ADE7FE-61B0-3A34-C6FE-8B9D925B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انتم متفقون ؟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E386C74-54CE-3B29-2ADD-B028086DA1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A0A71F5-61B2-8C12-5466-1859BA398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A17E74F-2924-053D-D206-BE937642F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B72E0EF-4395-ED26-BA03-B0158970DA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1804657-F971-1D1F-1F0A-6CC85D173E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14A20FF-D75A-D799-14AF-D1529D6983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C9C35763-DCBC-0C3E-1E4B-B495097B7E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AA7BBA-FBF8-0739-47C7-5A6535F103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2CF4CE-ECA3-4ACC-A8CF-9274AD99E1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6489B-EF0C-D00D-68F4-103DAFB0A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354" y="1917290"/>
            <a:ext cx="7487014" cy="411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7934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B412D-2D82-A666-8CA1-9DD2A9453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8BD7767-79E5-2958-6365-BD122C169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 للتصحيح. صححوا.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A9C005F-D4AB-0AEA-6DD2-6BD3719F37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CA4423F-4A8D-E154-0F2F-0B099E0A2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6274C26-1BFA-13E1-5F87-EC81C6431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F87015C-5B0A-912C-A736-94128711B5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ABD4BD8-70DB-65F4-F9FC-C0A85E98B5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195F13-7087-D02E-138C-D4A79E65DF1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A0104BE1-6158-2231-A7E7-34B5C72117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F77F51-4B06-5C72-A218-3CD9FA0F31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D74842-9C59-7115-AC64-F4F9A5F978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5B61D4-243E-7492-A814-8DA169B69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354" y="1917290"/>
            <a:ext cx="7487014" cy="41188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33B9EBB-4CF4-C263-4532-E0D696B4C0E2}"/>
              </a:ext>
            </a:extLst>
          </p:cNvPr>
          <p:cNvSpPr txBox="1"/>
          <p:nvPr/>
        </p:nvSpPr>
        <p:spPr>
          <a:xfrm>
            <a:off x="4724523" y="2869117"/>
            <a:ext cx="3207429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مُحَمَّدٌ ٱلْمُخْتارُ ٱلسُّوسِيُّ عالِمٌ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DCF51C-2B59-EA2F-A647-E04C4D0B76C6}"/>
              </a:ext>
            </a:extLst>
          </p:cNvPr>
          <p:cNvSpPr txBox="1"/>
          <p:nvPr/>
        </p:nvSpPr>
        <p:spPr>
          <a:xfrm>
            <a:off x="830064" y="2869117"/>
            <a:ext cx="3692662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>
              <a:lnSpc>
                <a:spcPct val="107000"/>
              </a:lnSpc>
              <a:spcAft>
                <a:spcPts val="800"/>
              </a:spcAft>
            </a:pP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صارَ مُحَمَّدٌ ٱلْمُخْتارُ ٱلسّوسِيُّ عالِماً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B9F356A-3247-FD2B-B622-6378573DEFF6}"/>
              </a:ext>
            </a:extLst>
          </p:cNvPr>
          <p:cNvSpPr txBox="1"/>
          <p:nvPr/>
        </p:nvSpPr>
        <p:spPr>
          <a:xfrm>
            <a:off x="4572000" y="4177486"/>
            <a:ext cx="3822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ٱلْعالِمُ يُؤَلِّفُ ٱلْكُتُبَ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655D85-0110-A12C-E124-1CDCF6E947EF}"/>
              </a:ext>
            </a:extLst>
          </p:cNvPr>
          <p:cNvSpPr txBox="1"/>
          <p:nvPr/>
        </p:nvSpPr>
        <p:spPr>
          <a:xfrm>
            <a:off x="950555" y="4147828"/>
            <a:ext cx="33938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ٱلْعالِمُ يُؤَلِّفُ ٱلْكُتُبَ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7383AF8-3365-90C4-2CA0-84B5D1CD2236}"/>
              </a:ext>
            </a:extLst>
          </p:cNvPr>
          <p:cNvSpPr txBox="1"/>
          <p:nvPr/>
        </p:nvSpPr>
        <p:spPr>
          <a:xfrm>
            <a:off x="5059902" y="5307951"/>
            <a:ext cx="253667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>
              <a:lnSpc>
                <a:spcPct val="107000"/>
              </a:lnSpc>
              <a:spcAft>
                <a:spcPts val="800"/>
              </a:spcAft>
            </a:pP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اَلْمُتَعَلِّمونَ في ﭐلْمَكْتَبَةِ.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EBD41C6-1963-66A8-EB49-A582A25BF149}"/>
              </a:ext>
            </a:extLst>
          </p:cNvPr>
          <p:cNvSpPr txBox="1"/>
          <p:nvPr/>
        </p:nvSpPr>
        <p:spPr>
          <a:xfrm>
            <a:off x="1068618" y="5307951"/>
            <a:ext cx="3215554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>
              <a:lnSpc>
                <a:spcPct val="107000"/>
              </a:lnSpc>
              <a:spcAft>
                <a:spcPts val="800"/>
              </a:spcAft>
            </a:pP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ظَلَّ اَلْمُتَعَلِّمونَ في ﭐلْمَكْتَبَةِ.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014652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BAF25-F416-0A7D-30A4-469EF6F52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9AD8919-E189-DEF0-CB9C-360E44B06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دفاتر القسم و أنجزوا النشاط التالي: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B1E348F-F5DC-5F2C-84F4-DE44497067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514FFF2-0932-55C0-D4A2-D7B5297638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BE23A1F-9717-A29F-3767-8279C84EB5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9501984-625F-1B1C-8F6B-131B9E75C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D71DFFD-2870-417D-01EA-65641C7A91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A79D14-79F0-B1A7-4533-BDBF29C684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BF4F3F-523F-1EAC-83C9-E5E66814B3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348DAC-D650-037F-EF75-F51F5D4D03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78822-9C52-17CF-3493-39125BBB4B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94BE3EF-1FE2-C377-8A13-DDD1CE1517D6}"/>
              </a:ext>
            </a:extLst>
          </p:cNvPr>
          <p:cNvSpPr/>
          <p:nvPr/>
        </p:nvSpPr>
        <p:spPr>
          <a:xfrm>
            <a:off x="864331" y="2161499"/>
            <a:ext cx="7643621" cy="3641898"/>
          </a:xfrm>
          <a:prstGeom prst="roundRect">
            <a:avLst>
              <a:gd name="adj" fmla="val 87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أَعْرِبْ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ظَلَّ:....................................................................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كاتِبُ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:...............................................................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وَفِيّاً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:...............................................................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لِوَطَنِهِ : 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17361145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F6024-2575-F2D1-C6D0-6568CB9C0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C72BBBA-5150-91D9-15BB-6243BD3B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98771CE-20CB-3379-825D-70D2579E66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CBEC06-D487-2D27-4869-4EE43094BD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288CB1A-3695-1161-6BA8-3B186AEFF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E819E2A-93BF-73F7-276D-A2E9AC26AB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56C91B3-07E6-41EB-0B1B-C428364722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421EE6F-8DDF-D66F-D3C4-5DCC70B6C1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C718126C-1D7E-5C75-2D0C-2A9306073B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CDABB6-E07F-B051-7065-1CFF00C285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9C0590-0F0B-AAFB-55D9-8667A4ADDF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EB0969-E211-461E-B298-546AC9FFA253}"/>
              </a:ext>
            </a:extLst>
          </p:cNvPr>
          <p:cNvSpPr/>
          <p:nvPr/>
        </p:nvSpPr>
        <p:spPr>
          <a:xfrm>
            <a:off x="842220" y="2219372"/>
            <a:ext cx="7643621" cy="3641898"/>
          </a:xfrm>
          <a:prstGeom prst="roundRect">
            <a:avLst>
              <a:gd name="adj" fmla="val 87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أَعْرِبْ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ظَلَّ:....................................................................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كاتِبُ:...............................................................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وَفِيّاً :..................................................................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لِوَطَنِهِ : 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93000862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4057E-8519-858C-E050-E04A55C83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1435D5D-1F37-ED12-064D-96171653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أنتم متفقون؟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CCF41A8-4870-ACA5-E1BA-02CC1C6FFB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4E80709-2422-25AC-EAA4-1E77BF45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F5708BA-A674-09B4-5E37-C6CACA4A9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17B641E-6D7E-8688-7B4A-8136958C9F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51993B2-CFCE-6D86-70B8-498202119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F7DD251-E2B6-B422-E6E2-D7BB5D4953B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0942CF34-4B8C-1518-1638-CD2C961D4D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8AB554-D194-0BB3-6F61-5B6335437D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DB8525-0700-6DBC-FB62-42CE332301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7117497-049C-17D0-17E0-2A97455B1179}"/>
              </a:ext>
            </a:extLst>
          </p:cNvPr>
          <p:cNvSpPr/>
          <p:nvPr/>
        </p:nvSpPr>
        <p:spPr>
          <a:xfrm>
            <a:off x="842220" y="2219372"/>
            <a:ext cx="7643621" cy="3641898"/>
          </a:xfrm>
          <a:prstGeom prst="roundRect">
            <a:avLst>
              <a:gd name="adj" fmla="val 87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أَعْرِبْ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ظَلَّ:....................................................................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كاتِبُ:...............................................................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وَفِيّاً :..................................................................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لِوَطَنِهِ : 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76479343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A9BB0-1560-D44C-67C1-3CEFF41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345C79-B32E-5B4E-9881-3BDF5C4A1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51886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7CF9BD3-2F80-C951-DA83-32A6CF3CE0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65ED751-6E79-9C61-EA9B-28EAD0A4D2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963EE8C-799B-A78D-95A7-3643ACEE3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B969552-664E-D025-3801-E4993FE2E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7E27B6B-09D5-7F8E-054B-3CFFC5D61B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3AE902-C818-3375-42F4-41A354532D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9EFFEA11-85AF-0F6E-86BE-BD375D301C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26D990-2D25-FA58-FFC7-7182BA151E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86C2AD-D752-AB03-EA5D-52E2A1FCFE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التراكيب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818DD4C-5DBE-5EDC-FE7D-529746B28CDD}"/>
              </a:ext>
            </a:extLst>
          </p:cNvPr>
          <p:cNvSpPr/>
          <p:nvPr/>
        </p:nvSpPr>
        <p:spPr>
          <a:xfrm>
            <a:off x="451413" y="2219372"/>
            <a:ext cx="8137001" cy="3641898"/>
          </a:xfrm>
          <a:prstGeom prst="roundRect">
            <a:avLst>
              <a:gd name="adj" fmla="val 87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sng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أَعْرِبْ</a:t>
            </a:r>
          </a:p>
          <a:p>
            <a:pPr algn="r" defTabSz="720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ناسِخٌ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فِعْلِيٌّ</a:t>
            </a: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ﭐلْكاتِبُ: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ظَلَّ مَرْفوعٌ وَعَلامَةُ رَفْعِهِ ﭐلضَّمَّةُ ﭐلظّاهِرَةُ في آخِرِهِ.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وَفِيّاً : 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خَبَرُ ظَلَّ مَنْصوبٌ وَعَلامَةُ نَصْبِهِ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ﭐلفَتْحَةُ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ﭐلظّاهِرَةُ في آخِرِهِ.</a:t>
            </a:r>
          </a:p>
          <a:p>
            <a:pPr marL="0" marR="0" lvl="0" indent="0" algn="r" defTabSz="720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لِوَطَنِهِ 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جارٌّ وَمَجْرورٌ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105641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DED3320-4D2D-B33D-7A86-2AACBA4C00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79970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943702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242314" y="2438273"/>
            <a:ext cx="4500000" cy="146275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295188" y="1822096"/>
            <a:ext cx="1588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BA2A03-4A5C-8203-ADEB-45E9B3AE6C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3BEC-8C22-37C4-123C-E364320A7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1BC2C106-0969-5C0A-95CA-3C3825FA6CDE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بأزمنة الفعل و أنواع الفعل المعتل التي تعلمنا؟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2E3797A-6548-EFD1-217F-8B2290C5EBDB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2C36B62F-9929-ED13-EA07-11DAC6162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F3B156-A26F-76F6-8D87-E9F177D6DE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8A134BF-A56D-8012-4DFE-AA6D700E55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BDE5142-1F88-B0CF-84D1-3BE5BE35D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4ECDD4A-09FD-4D65-BFC6-2F0350E804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F9D2E4-0CCB-95BD-1A81-30EC52BC77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3330047-2DC9-1E7D-9DE4-A3692B440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3D6C98-77C2-DDC9-B1BC-C7AE5E4B9C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297111-4F3D-E3AF-2FF8-7E5ABB58C361}"/>
              </a:ext>
            </a:extLst>
          </p:cNvPr>
          <p:cNvSpPr txBox="1"/>
          <p:nvPr/>
        </p:nvSpPr>
        <p:spPr>
          <a:xfrm>
            <a:off x="2466367" y="2213656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أَزْمِنَةُ ٱلْفِعْلِ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ٱلْمُعْتَلُّ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192B72-E6E2-4B09-95C9-4FB3E5C47D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0EBED7-1205-A4B9-2A2E-7464FBD4AE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</p:spTree>
    <p:extLst>
      <p:ext uri="{BB962C8B-B14F-4D97-AF65-F5344CB8AC3E}">
        <p14:creationId xmlns:p14="http://schemas.microsoft.com/office/powerpoint/2010/main" val="338202542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FBED8-89F6-346D-9F80-31B03BF32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C3A3184A-D40C-5D73-F5BB-80C2FE3C2468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بأحوال الخبر و النواسخ الفعلية التي تعلمنا؟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9B0CB23-DBD9-CC54-1293-DD1A9FAD659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CA861DA-6D9D-FD39-CE1A-A457502F2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E5D3FF7-82FF-5E61-879A-8A9C47A4DA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4C008AA-292C-F8F8-F66E-C12F1878A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8CC0811-4FF1-87FB-3DEC-81415C6DA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59EF7CE-0F1C-2F6A-7A1A-8CE86B5841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D93CEC-6E1B-EDC6-B81F-3F04ED883B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50A94EE-A261-072F-9E80-C2EE0DE105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399EF9-CC43-3EC6-D876-2D06CE5E6E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9AB8576-31DB-36D4-A1E9-490C72A1B0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B52E83-B85E-8BA4-984C-BB230AC69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C99D7D1-71DE-7C63-FD33-B3699BF0F997}"/>
              </a:ext>
            </a:extLst>
          </p:cNvPr>
          <p:cNvSpPr txBox="1"/>
          <p:nvPr/>
        </p:nvSpPr>
        <p:spPr>
          <a:xfrm>
            <a:off x="2466367" y="2213656"/>
            <a:ext cx="2959487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أَزْمِنَةُ ٱلْفِعْلِ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ٱلْمُعْتَلُّ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461688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D1C60D-4959-7F83-988F-7A8716D2339F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B8E8C-1C04-5A43-EB72-D6F7B717FC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D0D8A9-F798-1975-5ACE-026FB67C41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623C06-5FC7-5952-8146-096936C856D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E0F45-0AF3-5B92-E521-500C2AEA68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78A8B1-08FE-A6DA-6272-F25253907C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3703D1-79D7-DD60-E1B1-9F53210CE9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2F26CF-8C80-B44E-5224-EBED5488CC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الصرف والتحويل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7ADD83-588E-E346-AC2D-048D69C6D2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التراكيب</a:t>
            </a:r>
          </a:p>
        </p:txBody>
      </p:sp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18829</TotalTime>
  <Words>1455</Words>
  <Application>Microsoft Office PowerPoint</Application>
  <PresentationFormat>Affichage à l'écran (4:3)</PresentationFormat>
  <Paragraphs>394</Paragraphs>
  <Slides>49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49</vt:i4>
      </vt:variant>
    </vt:vector>
  </HeadingPairs>
  <TitlesOfParts>
    <vt:vector size="75" baseType="lpstr">
      <vt:lpstr>Dosis ExtraBold</vt:lpstr>
      <vt:lpstr>Calibri Light</vt:lpstr>
      <vt:lpstr>Wingdings</vt:lpstr>
      <vt:lpstr>Modern Love</vt:lpstr>
      <vt:lpstr>Times New Roman</vt:lpstr>
      <vt:lpstr>Dosis Medium</vt:lpstr>
      <vt:lpstr>Calibri</vt:lpstr>
      <vt:lpstr>Dosis</vt:lpstr>
      <vt:lpstr>Dosis SemiBold</vt:lpstr>
      <vt:lpstr>Arial</vt:lpstr>
      <vt:lpstr>Sakkal Majalla</vt:lpstr>
      <vt:lpstr>Microsoft Uighur</vt:lpstr>
      <vt:lpstr>Courier New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1_Thème Office</vt:lpstr>
      <vt:lpstr>1_Env-Enseignant</vt:lpstr>
      <vt:lpstr>3_01- نشاط اعتيادي</vt:lpstr>
      <vt:lpstr>استماع وتحدث nv</vt:lpstr>
      <vt:lpstr>3_Thème Office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سنتذكر السلوك المناسب لكل مشهد. </vt:lpstr>
      <vt:lpstr>ضعوا اللوحة والكراسة في القمطر.</vt:lpstr>
      <vt:lpstr>ستتدربون في هذه الحصة على قراءة فقرة بدقة وسرعة. من يقرأ؟ تابعوا معي</vt:lpstr>
      <vt:lpstr>الآن سنمر لتحدي الطلاقة. سأسحب 5 بطاقات تحمل أسماء 5 متعلمين.  سأنادي على المتعلم الأول ليقرأ النص بطلاقة. </vt:lpstr>
      <vt:lpstr>أنادي على التلميذ الأول: .................................. </vt:lpstr>
      <vt:lpstr>الفائزون بنجمة الطلاقة هم ........................................................................... </vt:lpstr>
      <vt:lpstr>ورشة الكتابة  ــ</vt:lpstr>
      <vt:lpstr>سنتذكر ما تعلمتم حول أزمنة الفعل و الفعل المعتل.</vt:lpstr>
      <vt:lpstr>ما هي أزمنة الفعل التي تعلمتم؟</vt:lpstr>
      <vt:lpstr>من يقرأ؟ من يذكرنا بالتساؤل الذي نطرحه لتحديد زمن الفعل؟ </vt:lpstr>
      <vt:lpstr>من يقرأ؟</vt:lpstr>
      <vt:lpstr>عودوا لنص القراءة في الصفحة 58 وابحثوا عن فعل ماض وفعل مضارع وفعل أمر</vt:lpstr>
      <vt:lpstr>الآن من يذكرنا بالفعل المعتل؟ من يعطي مثالا لفعل معتل؟</vt:lpstr>
      <vt:lpstr>ما أنواع الفعل المعتل التي درسنا؟  كيف نتعرف كل نوع؟</vt:lpstr>
      <vt:lpstr>من يقرأ؟ </vt:lpstr>
      <vt:lpstr>ابحثوا في النص عن أفعال معتلة و حددوا نوع كل فعل.</vt:lpstr>
      <vt:lpstr>خذوا دفاتر القسم.  انجزوا النشاطين التاليين (عمل فردي)</vt:lpstr>
      <vt:lpstr>سأمر بين الصفوف لمساعدتكم. معكم 8 دقائق للإنجاز.</vt:lpstr>
      <vt:lpstr>لنصحح السؤال الأول. من يتمم الجدول ؟ هل انتم متفقون؟</vt:lpstr>
      <vt:lpstr>صححوا.</vt:lpstr>
      <vt:lpstr>لنصحح الآن السؤال الثاني. من يصحح على السبورة ؟ هل انتم متفقون؟</vt:lpstr>
      <vt:lpstr>صححوا.</vt:lpstr>
      <vt:lpstr>ورشة الكتابة</vt:lpstr>
      <vt:lpstr>سنشرع الآن في حصة التراكيب. سنتذكر ما درستم عن أحوال الخبر و النواسخ الفعلية.</vt:lpstr>
      <vt:lpstr>كيف يأتي الخبر في الجملة الاسمية؟ </vt:lpstr>
      <vt:lpstr>من يقرأ؟</vt:lpstr>
      <vt:lpstr>لنتذكر. ما النواسخ الفعلية التي تعلمتم؟ متى نوظف كل ناسخ؟ </vt:lpstr>
      <vt:lpstr>من يقرأ؟</vt:lpstr>
      <vt:lpstr>ابحثوا عن نواسخ فعلية في النص وحددوا وظيفة كل ناسخ .</vt:lpstr>
      <vt:lpstr>على كراستكم أنجزوا النشاط رقم 3 الصفحة 60 . عمل ثنائي</vt:lpstr>
      <vt:lpstr>سأمر بين الصفوف لمساعدتكم. معكم 8 دقائق للإنجاز.</vt:lpstr>
      <vt:lpstr>لنصحح. من يقرأ جوابه؟ هل انتم متفقون ؟ </vt:lpstr>
      <vt:lpstr>إليكم اقتراح للتصحيح. صححوا.</vt:lpstr>
      <vt:lpstr>الآن خذوا دفاتر القسم و أنجزوا النشاط التالي:</vt:lpstr>
      <vt:lpstr>سأمر بين الصفوف لمساعدتكم.</vt:lpstr>
      <vt:lpstr>لنصحح. من يقرأ جوابه؟ هل أنتم متفقون؟</vt:lpstr>
      <vt:lpstr>صححوا</vt:lpstr>
      <vt:lpstr>Présentation PowerPoint</vt:lpstr>
      <vt:lpstr>Présentation PowerPoint</vt:lpstr>
      <vt:lpstr>Présentation PowerPoint</vt:lpstr>
      <vt:lpstr>إلى اللقاء في الحصة المقبلة.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173</cp:revision>
  <dcterms:created xsi:type="dcterms:W3CDTF">2023-09-20T21:35:22Z</dcterms:created>
  <dcterms:modified xsi:type="dcterms:W3CDTF">2025-11-21T12:32:48Z</dcterms:modified>
</cp:coreProperties>
</file>