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54"/>
  </p:notesMasterIdLst>
  <p:sldIdLst>
    <p:sldId id="2147482753" r:id="rId10"/>
    <p:sldId id="2147482604" r:id="rId11"/>
    <p:sldId id="2147482462" r:id="rId12"/>
    <p:sldId id="2147482697" r:id="rId13"/>
    <p:sldId id="2147482618" r:id="rId14"/>
    <p:sldId id="2147482691" r:id="rId15"/>
    <p:sldId id="2147482463" r:id="rId16"/>
    <p:sldId id="2147482725" r:id="rId17"/>
    <p:sldId id="2147482765" r:id="rId18"/>
    <p:sldId id="2147482771" r:id="rId19"/>
    <p:sldId id="2147482777" r:id="rId20"/>
    <p:sldId id="2147482778" r:id="rId21"/>
    <p:sldId id="2147482779" r:id="rId22"/>
    <p:sldId id="2147482769" r:id="rId23"/>
    <p:sldId id="2147482767" r:id="rId24"/>
    <p:sldId id="2147482780" r:id="rId25"/>
    <p:sldId id="2147482784" r:id="rId26"/>
    <p:sldId id="2147482785" r:id="rId27"/>
    <p:sldId id="2147482783" r:id="rId28"/>
    <p:sldId id="2147482789" r:id="rId29"/>
    <p:sldId id="2147482782" r:id="rId30"/>
    <p:sldId id="2147482786" r:id="rId31"/>
    <p:sldId id="2147482706" r:id="rId32"/>
    <p:sldId id="2147482787" r:id="rId33"/>
    <p:sldId id="2147482772" r:id="rId34"/>
    <p:sldId id="2147482788" r:id="rId35"/>
    <p:sldId id="2147482790" r:id="rId36"/>
    <p:sldId id="2147482791" r:id="rId37"/>
    <p:sldId id="2147482792" r:id="rId38"/>
    <p:sldId id="2147482705" r:id="rId39"/>
    <p:sldId id="2147482773" r:id="rId40"/>
    <p:sldId id="2147482793" r:id="rId41"/>
    <p:sldId id="2147482794" r:id="rId42"/>
    <p:sldId id="2147482795" r:id="rId43"/>
    <p:sldId id="2147482796" r:id="rId44"/>
    <p:sldId id="2147482797" r:id="rId45"/>
    <p:sldId id="2147482798" r:id="rId46"/>
    <p:sldId id="2147482799" r:id="rId47"/>
    <p:sldId id="2147482800" r:id="rId48"/>
    <p:sldId id="2147482774" r:id="rId49"/>
    <p:sldId id="2147482775" r:id="rId50"/>
    <p:sldId id="2147482801" r:id="rId51"/>
    <p:sldId id="2147482776" r:id="rId52"/>
    <p:sldId id="2147482634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7FB9BE"/>
    <a:srgbClr val="555F87"/>
    <a:srgbClr val="ECF8FB"/>
    <a:srgbClr val="1E3F48"/>
    <a:srgbClr val="F6F6F6"/>
    <a:srgbClr val="106585"/>
    <a:srgbClr val="70B1B6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heme" Target="theme/theme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7.jpe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4.png"/><Relationship Id="rId4" Type="http://schemas.openxmlformats.org/officeDocument/2006/relationships/image" Target="../media/image44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4.png"/><Relationship Id="rId4" Type="http://schemas.openxmlformats.org/officeDocument/2006/relationships/image" Target="../media/image44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5.png"/><Relationship Id="rId7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5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5.png"/><Relationship Id="rId7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5.png"/><Relationship Id="rId7" Type="http://schemas.openxmlformats.org/officeDocument/2006/relationships/image" Target="../media/image5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11" Type="http://schemas.openxmlformats.org/officeDocument/2006/relationships/image" Target="../media/image35.png"/><Relationship Id="rId5" Type="http://schemas.openxmlformats.org/officeDocument/2006/relationships/image" Target="../media/image42.png"/><Relationship Id="rId10" Type="http://schemas.microsoft.com/office/2007/relationships/hdphoto" Target="../media/hdphoto10.wdp"/><Relationship Id="rId4" Type="http://schemas.openxmlformats.org/officeDocument/2006/relationships/image" Target="../media/image46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5.png"/><Relationship Id="rId7" Type="http://schemas.openxmlformats.org/officeDocument/2006/relationships/image" Target="../media/image6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2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5.png"/><Relationship Id="rId7" Type="http://schemas.openxmlformats.org/officeDocument/2006/relationships/image" Target="../media/image6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4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5.png"/><Relationship Id="rId7" Type="http://schemas.openxmlformats.org/officeDocument/2006/relationships/image" Target="../media/image6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4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5.png"/><Relationship Id="rId7" Type="http://schemas.openxmlformats.org/officeDocument/2006/relationships/image" Target="../media/image6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67.jpeg"/><Relationship Id="rId4" Type="http://schemas.openxmlformats.org/officeDocument/2006/relationships/image" Target="../media/image44.png"/><Relationship Id="rId9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B8858D-4DA4-2EFC-4D4F-31E3D8992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" b="3327"/>
          <a:stretch>
            <a:fillRect/>
          </a:stretch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5350" y="2402113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915773" y="287129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معجم و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–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التحدث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39350" y="23852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40611" y="2402113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4276655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40611" y="427665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593222" y="47279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473135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القراءة : معجم النص–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14403" y="28534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774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9904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19923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الطلاقة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1544074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611139"/>
            <a:ext cx="544953" cy="540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53AF07-82BF-4ADF-1036-2CE60198D179}"/>
              </a:ext>
            </a:extLst>
          </p:cNvPr>
          <p:cNvGrpSpPr/>
          <p:nvPr/>
        </p:nvGrpSpPr>
        <p:grpSpPr>
          <a:xfrm>
            <a:off x="1845871" y="2703932"/>
            <a:ext cx="5472000" cy="1405870"/>
            <a:chOff x="1899392" y="3243576"/>
            <a:chExt cx="5472000" cy="1405870"/>
          </a:xfrm>
        </p:grpSpPr>
        <p:pic>
          <p:nvPicPr>
            <p:cNvPr id="2" name="Image 1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FB81E251-DEE6-2737-C7C1-6AEADF15F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92" y="3243576"/>
              <a:ext cx="5472000" cy="1405870"/>
            </a:xfrm>
            <a:prstGeom prst="rect">
              <a:avLst/>
            </a:prstGeom>
          </p:spPr>
        </p:pic>
        <p:sp>
          <p:nvSpPr>
            <p:cNvPr id="3" name="Espace réservé du texte 5">
              <a:extLst>
                <a:ext uri="{FF2B5EF4-FFF2-40B4-BE49-F238E27FC236}">
                  <a16:creationId xmlns:a16="http://schemas.microsoft.com/office/drawing/2014/main" id="{A8417B3C-ED6C-3E31-483B-4AA47805F93E}"/>
                </a:ext>
              </a:extLst>
            </p:cNvPr>
            <p:cNvSpPr txBox="1">
              <a:spLocks/>
            </p:cNvSpPr>
            <p:nvPr/>
          </p:nvSpPr>
          <p:spPr>
            <a:xfrm>
              <a:off x="2102784" y="3743967"/>
              <a:ext cx="4500000" cy="684000"/>
            </a:xfrm>
            <a:prstGeom prst="rect">
              <a:avLst/>
            </a:prstGeom>
            <a:noFill/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  <a:defRPr sz="1200" kern="1200">
                  <a:solidFill>
                    <a:srgbClr val="424D7B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>
                <a:buClr>
                  <a:srgbClr val="424D7B"/>
                </a:buClr>
                <a:buFont typeface="Arial" panose="020B0604020202020204" pitchFamily="34" charset="0"/>
                <a:buChar char="•"/>
              </a:pPr>
              <a:r>
                <a:rPr lang="ar-MA" sz="1600" b="1" dirty="0">
                  <a:cs typeface="Microsoft Uighur" panose="02000000000000000000" pitchFamily="2" charset="-78"/>
                </a:rPr>
                <a:t> المعجم المجالي -  خريطة الكلمة.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F9B7FF1-551C-6B3E-88C4-2711FAE3DD72}"/>
                </a:ext>
              </a:extLst>
            </p:cNvPr>
            <p:cNvSpPr txBox="1"/>
            <p:nvPr/>
          </p:nvSpPr>
          <p:spPr>
            <a:xfrm>
              <a:off x="4523633" y="3380220"/>
              <a:ext cx="20842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f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f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02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معجم– مراجعة و توليف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F8F49AE-464A-582F-C030-A17BF030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737733" y="3430505"/>
              <a:ext cx="536339" cy="540000"/>
            </a:xfrm>
            <a:prstGeom prst="rect">
              <a:avLst/>
            </a:prstGeom>
          </p:spPr>
        </p:pic>
      </p:grp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B7FB9970-20F6-EECA-B03F-367ADA9319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04748"/>
            <a:ext cx="468000" cy="468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B8DA18-B28F-216E-8D7D-475DFF314344}"/>
              </a:ext>
            </a:extLst>
          </p:cNvPr>
          <p:cNvGrpSpPr/>
          <p:nvPr/>
        </p:nvGrpSpPr>
        <p:grpSpPr>
          <a:xfrm>
            <a:off x="1845871" y="5177762"/>
            <a:ext cx="5579041" cy="1429888"/>
            <a:chOff x="1845872" y="4501082"/>
            <a:chExt cx="5579041" cy="1429888"/>
          </a:xfrm>
        </p:grpSpPr>
        <p:pic>
          <p:nvPicPr>
            <p:cNvPr id="12" name="Image 11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527705E2-A70D-8FDD-59FC-42FB5B08A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92" y="4525100"/>
              <a:ext cx="5525521" cy="1405870"/>
            </a:xfrm>
            <a:prstGeom prst="rect">
              <a:avLst/>
            </a:prstGeom>
          </p:spPr>
        </p:pic>
        <p:sp>
          <p:nvSpPr>
            <p:cNvPr id="13" name="Espace réservé du texte 5">
              <a:extLst>
                <a:ext uri="{FF2B5EF4-FFF2-40B4-BE49-F238E27FC236}">
                  <a16:creationId xmlns:a16="http://schemas.microsoft.com/office/drawing/2014/main" id="{D6485E13-3F45-F80C-515F-11D586D2820C}"/>
                </a:ext>
              </a:extLst>
            </p:cNvPr>
            <p:cNvSpPr txBox="1">
              <a:spLocks/>
            </p:cNvSpPr>
            <p:nvPr/>
          </p:nvSpPr>
          <p:spPr>
            <a:xfrm>
              <a:off x="2160599" y="5017102"/>
              <a:ext cx="4500000" cy="684000"/>
            </a:xfrm>
            <a:prstGeom prst="rect">
              <a:avLst/>
            </a:prstGeom>
            <a:noFill/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  <a:defRPr sz="1200" kern="1200">
                  <a:solidFill>
                    <a:srgbClr val="424D7B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>
                <a:buClr>
                  <a:srgbClr val="424D7B"/>
                </a:buClr>
                <a:buFont typeface="Arial" panose="020B0604020202020204" pitchFamily="34" charset="0"/>
                <a:buChar char="•"/>
              </a:pPr>
              <a:r>
                <a:rPr lang="ar-MA" sz="1600" b="1" dirty="0">
                  <a:cs typeface="Microsoft Uighur" panose="02000000000000000000" pitchFamily="2" charset="-78"/>
                </a:rPr>
                <a:t>مراجعة وتوليف</a:t>
              </a:r>
              <a:r>
                <a:rPr lang="fr-FR" sz="1600" b="1" dirty="0"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cs typeface="Microsoft Uighur" panose="02000000000000000000" pitchFamily="2" charset="-78"/>
                </a:rPr>
                <a:t> - أخذ الكلمة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A969E0-85FC-2E62-B385-F693C62C91A3}"/>
                </a:ext>
              </a:extLst>
            </p:cNvPr>
            <p:cNvSpPr txBox="1"/>
            <p:nvPr/>
          </p:nvSpPr>
          <p:spPr>
            <a:xfrm>
              <a:off x="5010539" y="4692778"/>
              <a:ext cx="15922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f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03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التحدث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7E312E2-A165-620B-EDAA-02AC3B91A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745679" y="4688035"/>
              <a:ext cx="536339" cy="540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DCDF05-4895-B4B9-704B-BF9CE3A3E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872" y="4501082"/>
              <a:ext cx="394738" cy="454421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3AB2C50-FECC-FDB0-3DF6-939D7A225AB8}"/>
              </a:ext>
            </a:extLst>
          </p:cNvPr>
          <p:cNvGrpSpPr/>
          <p:nvPr/>
        </p:nvGrpSpPr>
        <p:grpSpPr>
          <a:xfrm>
            <a:off x="1916170" y="3945302"/>
            <a:ext cx="5472000" cy="1405870"/>
            <a:chOff x="1899392" y="3243576"/>
            <a:chExt cx="5472000" cy="1405870"/>
          </a:xfrm>
        </p:grpSpPr>
        <p:pic>
          <p:nvPicPr>
            <p:cNvPr id="17" name="Image 16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FD8C51B4-B738-8298-58F0-3FD2273F8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92" y="3243576"/>
              <a:ext cx="5472000" cy="1405870"/>
            </a:xfrm>
            <a:prstGeom prst="rect">
              <a:avLst/>
            </a:prstGeom>
          </p:spPr>
        </p:pic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271F1670-F78A-ABF9-0F29-EE76E94C8F67}"/>
                </a:ext>
              </a:extLst>
            </p:cNvPr>
            <p:cNvSpPr txBox="1">
              <a:spLocks/>
            </p:cNvSpPr>
            <p:nvPr/>
          </p:nvSpPr>
          <p:spPr>
            <a:xfrm>
              <a:off x="2102784" y="3743967"/>
              <a:ext cx="4500000" cy="684000"/>
            </a:xfrm>
            <a:prstGeom prst="rect">
              <a:avLst/>
            </a:prstGeom>
            <a:noFill/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  <a:defRPr sz="1200" kern="1200">
                  <a:solidFill>
                    <a:srgbClr val="424D7B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>
                <a:buClr>
                  <a:srgbClr val="424D7B"/>
                </a:buClr>
                <a:buFont typeface="Arial" panose="020B0604020202020204" pitchFamily="34" charset="0"/>
                <a:buChar char="•"/>
              </a:pPr>
              <a:r>
                <a:rPr lang="ar-MA" sz="1600" b="1" dirty="0">
                  <a:cs typeface="Microsoft Uighur" panose="02000000000000000000" pitchFamily="2" charset="-78"/>
                </a:rPr>
                <a:t>أساليب التقصي.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990B44C-340F-C003-5D62-8BC325FBB324}"/>
                </a:ext>
              </a:extLst>
            </p:cNvPr>
            <p:cNvSpPr txBox="1"/>
            <p:nvPr/>
          </p:nvSpPr>
          <p:spPr>
            <a:xfrm>
              <a:off x="4348905" y="3380220"/>
              <a:ext cx="2258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f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f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02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أساليب– مراجعة و توليف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A42B33D-2B63-32F0-74E2-8F7EF994E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737733" y="3430505"/>
              <a:ext cx="536339" cy="540000"/>
            </a:xfrm>
            <a:prstGeom prst="rect">
              <a:avLst/>
            </a:prstGeom>
          </p:spPr>
        </p:pic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91EA5F63-1E72-8E59-F58A-44319F08ED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245" y="2688824"/>
            <a:ext cx="394738" cy="4544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09634B-48A4-F95B-CDD2-E1D5924B3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72" y="3930660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675303" y="2948767"/>
            <a:ext cx="7197976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3839548"/>
            <a:ext cx="7197976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تملك معجم وظيفي  وبناء خريطة كلمة؛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5545603"/>
            <a:ext cx="7244629" cy="1091993"/>
            <a:chOff x="1331545" y="2873377"/>
            <a:chExt cx="6696000" cy="109199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73377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53541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للتحدث  عن خطوات النجاح والفرق بين حياة الأجداد والأحفاد.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5F514F-FD21-212E-59A6-E2CBA845A9E9}"/>
              </a:ext>
            </a:extLst>
          </p:cNvPr>
          <p:cNvGrpSpPr/>
          <p:nvPr/>
        </p:nvGrpSpPr>
        <p:grpSpPr>
          <a:xfrm>
            <a:off x="628650" y="4673081"/>
            <a:ext cx="7350376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986ED44-5D09-1954-9FDC-CF65C127BF5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B67E9AB-DEA1-23D3-E10A-E88DD9ABEBF3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أسئلة مختلفة؛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 تقويم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C6216E-D82C-1684-E112-907F6C6C36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2E838FA-A1FF-066E-0059-71FFACCD893B}"/>
              </a:ext>
            </a:extLst>
          </p:cNvPr>
          <p:cNvSpPr/>
          <p:nvPr/>
        </p:nvSpPr>
        <p:spPr>
          <a:xfrm>
            <a:off x="7042905" y="2744954"/>
            <a:ext cx="1481764" cy="156287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931F1C-D1A4-50BC-D883-CCEDBCF284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1" y="2744954"/>
            <a:ext cx="1481765" cy="14817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8E2655-C278-A668-31F2-E0D4F9E0E8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97" y="2688117"/>
            <a:ext cx="1481766" cy="148176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25916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4178366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101310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BFF405-5DB7-9258-037A-24AE4FC79104}"/>
              </a:ext>
            </a:extLst>
          </p:cNvPr>
          <p:cNvSpPr>
            <a:spLocks/>
          </p:cNvSpPr>
          <p:nvPr/>
        </p:nvSpPr>
        <p:spPr>
          <a:xfrm>
            <a:off x="4336003" y="133517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FA39DC-5B97-548D-ED9D-A69E9EE682C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9D33BC-AEC6-2A98-1030-4EB2FFC2ADA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3E7E08-D889-F3D3-0646-194A99EBD41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999AF1F-0ECB-7847-7F7C-FB0D5142567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4FDD1211-7154-C4FA-320B-AF710F95E50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BBCC367-B9A5-137F-2901-FF85C894F2D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0BA0CA-F029-CB67-C648-F3776BF2A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89AF8BE-077F-6398-E3D6-AF31C536DF3A}"/>
              </a:ext>
            </a:extLst>
          </p:cNvPr>
          <p:cNvSpPr>
            <a:spLocks/>
          </p:cNvSpPr>
          <p:nvPr/>
        </p:nvSpPr>
        <p:spPr>
          <a:xfrm>
            <a:off x="437178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EDA5F-7A92-8558-BD90-640C0D904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4EE1C24-D9C0-5556-43AD-01C3A49B2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من يقرأ . تابعوا مع زميلكم / زميلتكم.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2AEB71-7ED9-B370-6755-DACFE979DB4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B18A1-DB43-578B-DD7E-2C8A6B1703E4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A33180-B271-65A1-4259-FC1E27C4A253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4AAA68-7B8A-6210-FA4A-B7581D6BBD25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F316D4B-5C66-7072-B782-18C66DACE7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E316A8BF-1E64-1BEB-D87C-9E9CBB19C81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102FE3F2-A120-2C9E-9AF6-9BD8C71FF60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D15D78-2418-E119-2551-FD2ED5F09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E8D7D0-7E63-32B9-F9A7-349C8F63D52E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766D6E-FB57-9691-E458-680846F8EC9F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304E59DF-7BBD-D6CD-B703-5D8AD08B780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16E59393-1C82-641C-5511-39C7C1C848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97C8520-7FD6-F08E-8624-E048FF0F1610}"/>
              </a:ext>
            </a:extLst>
          </p:cNvPr>
          <p:cNvSpPr txBox="1"/>
          <p:nvPr/>
        </p:nvSpPr>
        <p:spPr>
          <a:xfrm>
            <a:off x="433656" y="1835748"/>
            <a:ext cx="8276688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اَللَّعِبُ عالَمٌ سِحْرِيٌّ يُعبِّرُ فيهِ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ﭐلطِّفْلُ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عَنْ نَفْسِهِ بِحُرِّيَّةٍ وَسَعادَةٍ؛ فَمِنْ خِلالِهِ، يَسْتَكْشِفُ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ﭐلْعالَمَ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، ويُنَمِّي مَهاراتِهِ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ﭐلْحَرَكِيَّةَ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وﭐلفِكريَّةَ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فَعِنْدَما يَبْني بُرْجاً مِنَ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ﭐلْمُكَعَّباتِ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، يَتَعَلَّمُ دُروساً في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ﭐلتَّرْكيزِ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وﭐلمُثابَرَةِ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وَحينَ يُشارِكُ أَصْدِقاءَهُ في لُعْبَةٍ جَماعيَّةٍ، يَكتشِفُ أهمِّيَّةَ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ﭐلتَّعاوُنِ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وَﭐحْتِرامِ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ﭐلْقَواعِدِ</a:t>
            </a:r>
            <a:r>
              <a:rPr lang="fr-FR" sz="36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Times New Roman" panose="02020603050405020304" pitchFamily="18" charset="0"/>
              </a:rPr>
              <a:t>.</a:t>
            </a:r>
            <a:endParaRPr lang="fr-FR" sz="1200" b="1" dirty="0">
              <a:solidFill>
                <a:srgbClr val="424D7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يَفْتَحُ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ﭐللَّعِبُ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لِلطِّفْلِ نافِذَةً لِلتَّعْبيرِ عَنْ مَشاعِرِهِ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ﭐلْمُخْتَلِفَةِ،مِمّا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يُعَزِّزُ نُمُوَّهُ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ﭐلْعاطِفِيَّ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ﭐلسَّلِيمَ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إنَّهُ لَيْسَ مُجَرَّدَ وَقْتٍ لِلتَّسْلِيَةِ، بَلْ </a:t>
            </a:r>
            <a:r>
              <a:rPr lang="ar-M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هُوَ 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مَدْرَسَةٌ لِتَنْمِيَةِ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ﭐلْخَيالِ</a:t>
            </a:r>
            <a:r>
              <a:rPr lang="ar-SA" sz="3600" b="1" dirty="0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424D7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وَﭐلْإبْداعِ</a:t>
            </a:r>
            <a:r>
              <a:rPr lang="fr-FR" sz="36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Times New Roman" panose="02020603050405020304" pitchFamily="18" charset="0"/>
              </a:rPr>
              <a:t>.</a:t>
            </a:r>
            <a:endParaRPr lang="fr-FR" sz="1200" b="1" dirty="0">
              <a:solidFill>
                <a:srgbClr val="424D7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3618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45D8-2270-E9F3-AB7F-115A3AB3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9C6C7DE-E60E-AECC-6397-866AF99C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B69FB5C-0191-880A-7341-03227D4BE8B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40208C-C503-194D-E3AC-67992F1426F8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D62636-4FA7-1EE4-40B4-E1C1099B1159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BC2716-8782-8B3D-33BC-BE1C9A80BA3F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0DCA49D-DA0A-AE58-B300-0981DDD289B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9A14E44B-F24B-049B-5449-DB862A5481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C240464-EBD7-E987-08A4-7F059ED886C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289FC0-9A21-03E7-9789-759664CF0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6FAE50-EC68-EA1F-DB0C-DF26DF5AA5A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3694D8-BB56-505B-7AA4-CFB40EDD529F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E8FAFD82-53AD-F27A-E184-0A202E2524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F0F08DE2-F8D0-28DF-85D8-E3AD220573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A607491-AC11-0348-56DB-5C5F07A466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1025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545E-EB57-8013-F3B6-BE956A6B1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412FDBC-DE77-E453-B4AF-71338147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A2B609-F6DA-3731-ADDA-09D6E4BF72A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2E6FCE-C949-15FF-CEDF-AD64B1F22B9D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A3E3C1-8E0A-7AE7-B8B3-78D1E9B545D7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1DBFA9-B3D6-5A6A-A638-5223D5185FD5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F8FBD66-9AC1-BFD4-BB3C-7C5026609C2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C5C5177-ADEA-3239-09DD-328E51F6A5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9007E7E3-B8E4-3EA0-9FC2-C866CBB3C10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684A3E2-52BA-2A8F-2848-C6D1FF135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2DCFD-7F7C-E487-44D8-E51EAB259406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DC6AEA-68AB-CFE5-34FA-A5CD4FD3F960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CDE3FB1C-178E-6A29-2F60-49595990676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6B3CEF4E-F2E0-6D35-9B5B-952A6F765B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B579E-2721-6940-BE63-C3CC67453999}"/>
              </a:ext>
            </a:extLst>
          </p:cNvPr>
          <p:cNvSpPr txBox="1"/>
          <p:nvPr/>
        </p:nvSpPr>
        <p:spPr>
          <a:xfrm>
            <a:off x="433656" y="1835748"/>
            <a:ext cx="8276688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اَللَّعِبُ عالَمٌ سِحْرِيٌّ يُعبِّرُ فيهِ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ﭐلطِّفْلُ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عَنْ نَفْسِهِ بِحُرِّيَّةٍ وَسَعادَةٍ؛ فَمِنْ خِلالِهِ، يَسْتَكْشِفُ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ﭐلْعالَمَ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، ويُنَمِّي مَهاراتِهِ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ﭐلْحَرَكِيَّةَ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وﭐلفِكريَّةَ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فَعِنْدَما يَبْني بُرْجاً مِنَ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ﭐلْمُكَعَّباتِ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، يَتَعَلَّمُ دُروساً في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ﭐلتَّرْكيزِ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وﭐلمُثابَرَةِ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وَحينَ يُشارِكُ أَصْدِقاءَهُ في لُعْبَةٍ جَماعيَّةٍ، يَكتشِفُ أهمِّيَّةَ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ﭐلتَّعاوُنِ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وَﭐحْتِرامِ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ﭐلْقَواعِدِ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+mn-cs"/>
              </a:rPr>
              <a:t>.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يَفْتَحُ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ﭐللَّعِبُ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لِلطِّفْلِ نافِذَةً لِلتَّعْبيرِ عَنْ مَشاعِرِهِ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ﭐلْمُخْتَلِفَةِ،مِمّا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يُعَزِّزُ نُمُوَّهُ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ﭐلْعاطِفِيَّ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ﭐلسَّلِيمَ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. إنَّهُ لَيْسَ مُجَرَّدَ وَقْتٍ لِلتَّسْلِيَةِ، بَلْ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هُوَ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مَدْرَسَةٌ لِتَنْمِيَةِ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ﭐلْخَيالِ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وَﭐلْإبْداعِ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+mn-cs"/>
              </a:rPr>
              <a:t>.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4943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B8E22-E1B7-A5B3-8F66-E6679C127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6AC6BF4-6A59-8A4F-FBF0-3E512F086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58BA7B-703F-CCEE-764B-6E0541DAC4A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7B5280-D611-0253-286A-A2C73609C10D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29B9E0-9496-E13E-35BF-8D47D8366CA1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CB438-C31F-114B-EB67-11E2A822E12A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E3E29751-9481-E7FF-8C59-11FBDB9A0AD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D5DF659E-260C-7642-130F-13C27D2319F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1ECA6C3-E291-EB5F-DC3D-B0D34182552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CE534D0-38D1-15CE-8197-ABA9FDBDC8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AA6AEF-0BC9-93A4-0C3A-CB50E32B2543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A86C67-6388-DFC0-3FCD-113CE89A33EF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DE3E2C46-B419-100E-8A3C-D01722443F5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F8F6097E-E7DA-E898-23A6-B410ECBD0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0E68248-091A-0CB8-EA0E-B72A3EF18E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17920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E86CB8B6-719D-B122-32B2-BA928272B7E3}"/>
              </a:ext>
            </a:extLst>
          </p:cNvPr>
          <p:cNvSpPr txBox="1">
            <a:spLocks/>
          </p:cNvSpPr>
          <p:nvPr/>
        </p:nvSpPr>
        <p:spPr>
          <a:xfrm>
            <a:off x="1819469" y="3412857"/>
            <a:ext cx="509583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شبكة الكلمة / خريطة الكلمة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112762" y="2296069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FA6D49-20D1-8683-4FD6-3DE6B011C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0" y="2205803"/>
            <a:ext cx="633738" cy="72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مفردات المعجم التي تعرفتم عليها  وخريطة الكلمة وكيفية توظيفها.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BC4DEA-E7E3-4235-93FD-C607E1FE5531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72718F-048C-EE12-F3F0-FD2AAF804F19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CAB39-52A5-27EB-4483-C9716709FC4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DA29EA7-18F1-7EAE-C0A1-680A9414BD5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81778ECB-7D0E-ECFD-6698-CF6E1259841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70D0F52-F8E7-3BA7-4722-1F375E8C09C8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80E9CB-F34E-F531-87AD-7EACFF6A47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565B61-32D9-F06C-4C2A-6E1A2F1DF324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D5D2B-F859-2E06-9E13-840D6F4C5EB6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2D43D6F-D734-F01B-D46F-563BAEB1BB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مُفْرَداتُ ٱلْمُعْجَمِ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خَريطَةُ ٱلْكَلِمَةِ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4696-438A-1C12-0E66-4C55DA24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2C1C4C-1C2A-5FFB-7E2F-AD13393BD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التالية؟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E1E18CA-D562-E3D2-1619-65DACEBAE09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900284-D269-02EE-FA93-254E33DD8C4B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339B58-6144-15E9-8070-BF1C3A8083D4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F1173E-C190-B52C-C990-6F5D35C68DEE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CB28B12-EA2B-3031-B75C-143041E1CFD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41F9E5BD-E027-3F30-9955-41F3E124DBB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586D3963-86AF-5119-A297-CC6012A9BB11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CA6E52-DC7D-F744-8AE0-F04FDCBF2D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Espace réservé pour une image  33">
            <a:extLst>
              <a:ext uri="{FF2B5EF4-FFF2-40B4-BE49-F238E27FC236}">
                <a16:creationId xmlns:a16="http://schemas.microsoft.com/office/drawing/2014/main" id="{0E54CAE9-0576-2ADB-DA79-24198EB6CB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9E15DD-BED5-697A-05B8-92E9DAE4DB5E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34C7F-BCBA-7C16-95D6-69A5B6E61BD4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3557EFD1-DD57-AA11-8D81-404FC2E50F6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306B2792-8CE6-C000-A631-D8E9F245EC54}"/>
              </a:ext>
            </a:extLst>
          </p:cNvPr>
          <p:cNvSpPr txBox="1"/>
          <p:nvPr/>
        </p:nvSpPr>
        <p:spPr>
          <a:xfrm>
            <a:off x="6758043" y="1908834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اَلْإِصْرارُ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94EF602C-371F-DE9E-A946-38BF282ADD22}"/>
              </a:ext>
            </a:extLst>
          </p:cNvPr>
          <p:cNvSpPr txBox="1"/>
          <p:nvPr/>
        </p:nvSpPr>
        <p:spPr>
          <a:xfrm>
            <a:off x="4701975" y="1932820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اَلصُّمودُ</a:t>
            </a:r>
            <a:endParaRPr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2CCF3CEE-38F6-C234-2D98-50CF5090E6AD}"/>
              </a:ext>
            </a:extLst>
          </p:cNvPr>
          <p:cNvSpPr txBox="1"/>
          <p:nvPr/>
        </p:nvSpPr>
        <p:spPr>
          <a:xfrm>
            <a:off x="2719733" y="1913098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اَلْمَوْهِبَةُ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53721F42-2EDB-762B-A0A1-FFC383579821}"/>
              </a:ext>
            </a:extLst>
          </p:cNvPr>
          <p:cNvSpPr txBox="1"/>
          <p:nvPr/>
        </p:nvSpPr>
        <p:spPr>
          <a:xfrm>
            <a:off x="664158" y="1941424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اَلتَّأَلُّقُ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D3F8C481-4CA2-D5BB-764F-34124F083543}"/>
              </a:ext>
            </a:extLst>
          </p:cNvPr>
          <p:cNvSpPr txBox="1"/>
          <p:nvPr/>
        </p:nvSpPr>
        <p:spPr>
          <a:xfrm>
            <a:off x="6758043" y="296260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kern="0" dirty="0">
                <a:solidFill>
                  <a:srgbClr val="424D7B"/>
                </a:solidFill>
                <a:sym typeface="Sakkal Majalla"/>
              </a:rPr>
              <a:t>سَطَعَ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844F165D-C346-B708-D207-BAB98C390906}"/>
              </a:ext>
            </a:extLst>
          </p:cNvPr>
          <p:cNvSpPr txBox="1"/>
          <p:nvPr/>
        </p:nvSpPr>
        <p:spPr>
          <a:xfrm>
            <a:off x="4701975" y="2967537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نَبَغَ</a:t>
            </a:r>
            <a:endParaRPr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9A4BE76D-DD49-F506-7524-F7C6D1E30323}"/>
              </a:ext>
            </a:extLst>
          </p:cNvPr>
          <p:cNvSpPr txBox="1"/>
          <p:nvPr/>
        </p:nvSpPr>
        <p:spPr>
          <a:xfrm>
            <a:off x="2719733" y="2947815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اَلشَغَفُ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082907BD-E3A1-65EE-31FE-FC724A887DBD}"/>
              </a:ext>
            </a:extLst>
          </p:cNvPr>
          <p:cNvSpPr txBox="1"/>
          <p:nvPr/>
        </p:nvSpPr>
        <p:spPr>
          <a:xfrm>
            <a:off x="664158" y="2976141"/>
            <a:ext cx="178704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تَحْفيزٌ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3507A4A8-FFCF-0CC4-FF3F-D66685190FEF}"/>
              </a:ext>
            </a:extLst>
          </p:cNvPr>
          <p:cNvSpPr txBox="1"/>
          <p:nvPr/>
        </p:nvSpPr>
        <p:spPr>
          <a:xfrm>
            <a:off x="6758043" y="3997315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أَذْكى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477E54C-CE6E-35C3-E0CD-013538569285}"/>
              </a:ext>
            </a:extLst>
          </p:cNvPr>
          <p:cNvSpPr txBox="1"/>
          <p:nvPr/>
        </p:nvSpPr>
        <p:spPr>
          <a:xfrm>
            <a:off x="4701975" y="4002251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يُثْني</a:t>
            </a:r>
            <a:endParaRPr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AB109881-AC08-B4BB-3969-5A8E60D16577}"/>
              </a:ext>
            </a:extLst>
          </p:cNvPr>
          <p:cNvSpPr txBox="1"/>
          <p:nvPr/>
        </p:nvSpPr>
        <p:spPr>
          <a:xfrm>
            <a:off x="2719733" y="398252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أَقْرانٌ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6CD391C3-3EC1-9482-8453-57DBC7CE451B}"/>
              </a:ext>
            </a:extLst>
          </p:cNvPr>
          <p:cNvSpPr txBox="1"/>
          <p:nvPr/>
        </p:nvSpPr>
        <p:spPr>
          <a:xfrm>
            <a:off x="664158" y="4010855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مَسارٌ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C162793B-7D46-7045-7671-F4A1BDE28927}"/>
              </a:ext>
            </a:extLst>
          </p:cNvPr>
          <p:cNvSpPr txBox="1"/>
          <p:nvPr/>
        </p:nvSpPr>
        <p:spPr>
          <a:xfrm>
            <a:off x="664158" y="5129798"/>
            <a:ext cx="1787045" cy="919356"/>
          </a:xfrm>
          <a:prstGeom prst="roundRect">
            <a:avLst/>
          </a:prstGeom>
          <a:solidFill>
            <a:srgbClr val="D6E9EA"/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تَواصَلَ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3324CF47-E5BC-525D-B151-FD360C048B48}"/>
              </a:ext>
            </a:extLst>
          </p:cNvPr>
          <p:cNvSpPr txBox="1"/>
          <p:nvPr/>
        </p:nvSpPr>
        <p:spPr>
          <a:xfrm>
            <a:off x="6726044" y="5105812"/>
            <a:ext cx="1787045" cy="919356"/>
          </a:xfrm>
          <a:prstGeom prst="roundRect">
            <a:avLst/>
          </a:prstGeom>
          <a:solidFill>
            <a:srgbClr val="D6E9EA"/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أَصالَةٌ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A9F10A70-EA3A-CA9C-7A86-8EE9CAF4548A}"/>
              </a:ext>
            </a:extLst>
          </p:cNvPr>
          <p:cNvSpPr txBox="1"/>
          <p:nvPr/>
        </p:nvSpPr>
        <p:spPr>
          <a:xfrm>
            <a:off x="4669976" y="5129798"/>
            <a:ext cx="1787045" cy="919356"/>
          </a:xfrm>
          <a:prstGeom prst="roundRect">
            <a:avLst/>
          </a:prstGeom>
          <a:solidFill>
            <a:srgbClr val="D6E9EA"/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ذِكْرَياتٌ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514A53C9-F419-87B2-0582-C9D8C8A9BC16}"/>
              </a:ext>
            </a:extLst>
          </p:cNvPr>
          <p:cNvSpPr txBox="1"/>
          <p:nvPr/>
        </p:nvSpPr>
        <p:spPr>
          <a:xfrm>
            <a:off x="2687734" y="5110076"/>
            <a:ext cx="1805401" cy="919356"/>
          </a:xfrm>
          <a:prstGeom prst="roundRect">
            <a:avLst/>
          </a:prstGeom>
          <a:solidFill>
            <a:srgbClr val="D6E9EA"/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مُعاصِرٌ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628916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E94AE-2C46-A4E2-B0DD-B778FB03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7B75C07-60FF-4CED-3F0B-B502428B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أو مرادف المفردات التالية؟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B1FAB2B-BDE2-F493-8D7B-D5535279EED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0990A3-E931-0634-9CD2-EF537F0E5641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68AB15-7BB4-BFAE-1515-8E4C3622C544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BB30E1-F759-98C6-B507-54D35FC7ECDB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72CB51E-06D8-7FD2-6766-A87BD7B89C1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AC4C0F95-BF79-ABEC-7FE2-501AD46BEB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3AF74874-81AC-324B-3861-A893D0E77B09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FA9B024-D2F3-100B-3F4F-CC025630CF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FD0D57-A35E-4F27-2904-0E62AFCDB2C8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ACE3CD-35BA-E591-0060-AC915F99D8B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3AE800B-7C10-242D-537D-55AD6AD87F2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7462CE6D-0F13-4F30-F7DF-C583920A036B}"/>
              </a:ext>
            </a:extLst>
          </p:cNvPr>
          <p:cNvSpPr txBox="1"/>
          <p:nvPr/>
        </p:nvSpPr>
        <p:spPr>
          <a:xfrm>
            <a:off x="640094" y="3132554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اَلتَّأَلُّقُ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A9D9144A-82AF-9A7E-8825-FA6E32034FD5}"/>
              </a:ext>
            </a:extLst>
          </p:cNvPr>
          <p:cNvSpPr txBox="1"/>
          <p:nvPr/>
        </p:nvSpPr>
        <p:spPr>
          <a:xfrm>
            <a:off x="2263607" y="4620531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مَسارٌ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66F25C3A-8AC9-A985-3229-DE3CCE3C110E}"/>
              </a:ext>
            </a:extLst>
          </p:cNvPr>
          <p:cNvSpPr txBox="1"/>
          <p:nvPr/>
        </p:nvSpPr>
        <p:spPr>
          <a:xfrm>
            <a:off x="6687925" y="3099964"/>
            <a:ext cx="1787045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اَلْإِصْرارُ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5411B6ED-AF83-C572-C7C6-B01603B153EC}"/>
              </a:ext>
            </a:extLst>
          </p:cNvPr>
          <p:cNvSpPr txBox="1"/>
          <p:nvPr/>
        </p:nvSpPr>
        <p:spPr>
          <a:xfrm>
            <a:off x="3731468" y="3140399"/>
            <a:ext cx="18054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اَلْمَوْهِبَةُ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81624B93-5D95-A243-B7C0-70A515714484}"/>
              </a:ext>
            </a:extLst>
          </p:cNvPr>
          <p:cNvSpPr txBox="1"/>
          <p:nvPr/>
        </p:nvSpPr>
        <p:spPr>
          <a:xfrm>
            <a:off x="5201708" y="4620531"/>
            <a:ext cx="180540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kern="0" dirty="0">
                <a:solidFill>
                  <a:srgbClr val="424D7B"/>
                </a:solidFill>
                <a:sym typeface="Sakkal Majalla"/>
              </a:rPr>
              <a:t>اَلشَغَفُ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pic>
        <p:nvPicPr>
          <p:cNvPr id="25" name="Espace réservé pour une image  33">
            <a:extLst>
              <a:ext uri="{FF2B5EF4-FFF2-40B4-BE49-F238E27FC236}">
                <a16:creationId xmlns:a16="http://schemas.microsoft.com/office/drawing/2014/main" id="{7FD5C949-5C1E-5971-934C-5D035BFD5F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39593232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9FD86-7381-13BA-6C9A-37EB29429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0B38997-C3ED-0D0F-B96D-5FEFC0E9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يقرا؟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D1ACFE-E241-6AB4-B4C1-A61300F0189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566EDE-464E-D079-A6A7-74F297985C9B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AD2A7E-3D14-7EF1-183C-E4277D6D9641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1AF582-78D8-F48A-EF54-01859C5C7E2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1476606-008B-E901-3FE4-39EAA98CC44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4CB749F4-F6B6-8A5E-22F4-857C128EC30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0A993CA0-DFE8-94C6-EFD0-72EB2D3BB571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84C307-77B3-D3EC-2A9D-8815508107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BAC072-08E4-A793-AFEB-FA8DE3FA9400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55F84F-3381-41EF-485D-97305F63332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C5FBDE89-70F8-80F9-48E3-EAC348D5FD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0F4C8CC7-A627-230B-3112-979EF169F4EA}"/>
              </a:ext>
            </a:extLst>
          </p:cNvPr>
          <p:cNvSpPr txBox="1"/>
          <p:nvPr/>
        </p:nvSpPr>
        <p:spPr>
          <a:xfrm>
            <a:off x="6931928" y="1943627"/>
            <a:ext cx="1787045" cy="783148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اَلْإِصْرارُ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1092E5B8-729E-F112-C814-154373B3900E}"/>
              </a:ext>
            </a:extLst>
          </p:cNvPr>
          <p:cNvSpPr txBox="1"/>
          <p:nvPr/>
        </p:nvSpPr>
        <p:spPr>
          <a:xfrm>
            <a:off x="6931928" y="2935457"/>
            <a:ext cx="1805401" cy="783148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اَلْمَوْهِبَةُ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A26CEA9E-24C9-0E7B-280A-639C8435435E}"/>
              </a:ext>
            </a:extLst>
          </p:cNvPr>
          <p:cNvSpPr txBox="1"/>
          <p:nvPr/>
        </p:nvSpPr>
        <p:spPr>
          <a:xfrm>
            <a:off x="6884717" y="3913473"/>
            <a:ext cx="1805401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اَلشَغَفُ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1694F3B8-E479-BE70-35C0-67E25BDFB726}"/>
              </a:ext>
            </a:extLst>
          </p:cNvPr>
          <p:cNvSpPr txBox="1"/>
          <p:nvPr/>
        </p:nvSpPr>
        <p:spPr>
          <a:xfrm>
            <a:off x="483940" y="1960741"/>
            <a:ext cx="5973460" cy="748920"/>
          </a:xfrm>
          <a:prstGeom prst="roundRect">
            <a:avLst>
              <a:gd name="adj" fmla="val 10757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اَلتَّصْميمُ، اَلثَّباتُ عَلى ٱلْهَدَفِ وَعَدَمِ ٱلاِسْتِسْلامِ.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2A7EEA68-0869-AAA8-5CD8-6F87E3638173}"/>
              </a:ext>
            </a:extLst>
          </p:cNvPr>
          <p:cNvSpPr txBox="1"/>
          <p:nvPr/>
        </p:nvSpPr>
        <p:spPr>
          <a:xfrm>
            <a:off x="6903073" y="4891489"/>
            <a:ext cx="1787045" cy="783148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sym typeface="Sakkal Majalla"/>
              </a:rPr>
              <a:t>اَلتَّأَلُّقُ</a:t>
            </a:r>
            <a:endParaRPr sz="4000"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787DACEE-8B1B-12D1-C53D-CD31C31B1E78}"/>
              </a:ext>
            </a:extLst>
          </p:cNvPr>
          <p:cNvSpPr txBox="1"/>
          <p:nvPr/>
        </p:nvSpPr>
        <p:spPr>
          <a:xfrm>
            <a:off x="6884717" y="5794644"/>
            <a:ext cx="1787045" cy="783148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sym typeface="Sakkal Majalla"/>
              </a:rPr>
              <a:t>مَسارٌ</a:t>
            </a:r>
            <a:endParaRPr sz="4000"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AECF305B-A1C5-0E6E-DFFD-76D4228E73CD}"/>
              </a:ext>
            </a:extLst>
          </p:cNvPr>
          <p:cNvSpPr txBox="1"/>
          <p:nvPr/>
        </p:nvSpPr>
        <p:spPr>
          <a:xfrm>
            <a:off x="493295" y="2952571"/>
            <a:ext cx="5973460" cy="748920"/>
          </a:xfrm>
          <a:prstGeom prst="roundRect">
            <a:avLst>
              <a:gd name="adj" fmla="val 10757"/>
            </a:avLst>
          </a:prstGeom>
          <a:solidFill>
            <a:srgbClr val="D6E9EA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اَلْمَلَكَةُ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وَٱلاِسْتِعْدادُ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ٱلْفِطْرِيُّ لِلتَّمَيُّزِ في مَجالٍ ما.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AC8C7FD0-99D8-FA19-E16C-BC856C6ECBF8}"/>
              </a:ext>
            </a:extLst>
          </p:cNvPr>
          <p:cNvSpPr txBox="1"/>
          <p:nvPr/>
        </p:nvSpPr>
        <p:spPr>
          <a:xfrm>
            <a:off x="448132" y="3947700"/>
            <a:ext cx="5973460" cy="748920"/>
          </a:xfrm>
          <a:prstGeom prst="roundRect">
            <a:avLst>
              <a:gd name="adj" fmla="val 10757"/>
            </a:avLst>
          </a:prstGeom>
          <a:solidFill>
            <a:srgbClr val="D6E9EA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اَلْحُبُّ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ٱلشَّديدُ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وَٱلْحَماسُ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ٱلْكَبيرُ.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92AB0F7E-F687-1E76-D1AD-DD91548D58C4}"/>
              </a:ext>
            </a:extLst>
          </p:cNvPr>
          <p:cNvSpPr txBox="1"/>
          <p:nvPr/>
        </p:nvSpPr>
        <p:spPr>
          <a:xfrm>
            <a:off x="453882" y="4871172"/>
            <a:ext cx="5973460" cy="748920"/>
          </a:xfrm>
          <a:prstGeom prst="roundRect">
            <a:avLst>
              <a:gd name="adj" fmla="val 10757"/>
            </a:avLst>
          </a:prstGeom>
          <a:solidFill>
            <a:srgbClr val="D6E9EA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اَلتَّمَيُّزُ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وَٱلْبُروزُ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وَٱللَّمَعانُ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.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862B0153-B05A-3389-1DE3-16B7F6B6D580}"/>
              </a:ext>
            </a:extLst>
          </p:cNvPr>
          <p:cNvSpPr txBox="1"/>
          <p:nvPr/>
        </p:nvSpPr>
        <p:spPr>
          <a:xfrm>
            <a:off x="483940" y="5794644"/>
            <a:ext cx="5973460" cy="748920"/>
          </a:xfrm>
          <a:prstGeom prst="roundRect">
            <a:avLst>
              <a:gd name="adj" fmla="val 10757"/>
            </a:avLst>
          </a:prstGeom>
          <a:solidFill>
            <a:srgbClr val="D6E9EA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طَريقٌ يُسْلَكُ لِلْوُصولِ إِلى هَدَفٍ مُعَيَّنٍ.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C4E82608-D426-B338-F5AF-C8E6FC5C5B26}"/>
              </a:ext>
            </a:extLst>
          </p:cNvPr>
          <p:cNvSpPr/>
          <p:nvPr/>
        </p:nvSpPr>
        <p:spPr>
          <a:xfrm>
            <a:off x="6558954" y="2230869"/>
            <a:ext cx="300789" cy="252344"/>
          </a:xfrm>
          <a:prstGeom prst="left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EA8B5E5A-9884-AEEB-CF02-A156EF4D1F0C}"/>
              </a:ext>
            </a:extLst>
          </p:cNvPr>
          <p:cNvSpPr/>
          <p:nvPr/>
        </p:nvSpPr>
        <p:spPr>
          <a:xfrm>
            <a:off x="6545894" y="3274208"/>
            <a:ext cx="300789" cy="252344"/>
          </a:xfrm>
          <a:prstGeom prst="left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1A80664D-F3A2-C33F-3AEB-4E8649321F40}"/>
              </a:ext>
            </a:extLst>
          </p:cNvPr>
          <p:cNvSpPr/>
          <p:nvPr/>
        </p:nvSpPr>
        <p:spPr>
          <a:xfrm>
            <a:off x="6504499" y="4191375"/>
            <a:ext cx="300789" cy="252344"/>
          </a:xfrm>
          <a:prstGeom prst="left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Flèche : gauche 32">
            <a:extLst>
              <a:ext uri="{FF2B5EF4-FFF2-40B4-BE49-F238E27FC236}">
                <a16:creationId xmlns:a16="http://schemas.microsoft.com/office/drawing/2014/main" id="{96FBBB62-4E49-17AB-0D2A-65D466029A48}"/>
              </a:ext>
            </a:extLst>
          </p:cNvPr>
          <p:cNvSpPr/>
          <p:nvPr/>
        </p:nvSpPr>
        <p:spPr>
          <a:xfrm>
            <a:off x="6504499" y="5156891"/>
            <a:ext cx="300789" cy="252344"/>
          </a:xfrm>
          <a:prstGeom prst="left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Flèche : gauche 33">
            <a:extLst>
              <a:ext uri="{FF2B5EF4-FFF2-40B4-BE49-F238E27FC236}">
                <a16:creationId xmlns:a16="http://schemas.microsoft.com/office/drawing/2014/main" id="{2D1BB9E5-ABDE-9A79-5756-6260CE2E5B96}"/>
              </a:ext>
            </a:extLst>
          </p:cNvPr>
          <p:cNvSpPr/>
          <p:nvPr/>
        </p:nvSpPr>
        <p:spPr>
          <a:xfrm>
            <a:off x="6505214" y="6060046"/>
            <a:ext cx="300789" cy="252344"/>
          </a:xfrm>
          <a:prstGeom prst="left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5" name="Espace réservé pour une image  33">
            <a:extLst>
              <a:ext uri="{FF2B5EF4-FFF2-40B4-BE49-F238E27FC236}">
                <a16:creationId xmlns:a16="http://schemas.microsoft.com/office/drawing/2014/main" id="{2F11F628-53DC-BC09-24EC-064668F463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8993363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EE63-3D2D-C9D1-5F14-490B82DC9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D57F17-8E1D-D207-E718-C2F4C74E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الآن, من يذكرنا بعناصر خريطة الكلمة؟ أين نكتب كل عنصر؟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149CAB-8B79-AC1F-5524-EAD8AE9ED6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C8249-4CFB-7B90-70CC-7C7BE128E847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B1891C-FFDB-BD8C-CC6D-94F26A31BD44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C7B47-996A-229B-31E1-F6BA4B254D4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F3D3C2B-D9B8-FCA9-C3CA-5C9AF48E88C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3A6C2560-5EB7-EFDE-2AAF-3DC725F530A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FBE8B3C4-8B5B-B65C-55E1-CAA4282BDB13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F4600B-8427-9769-4F43-FF3CF822C1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C929B2-5D54-4342-1B73-D4AD7EB17ADD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D4E780-10EB-DCB3-DC4A-7658A4D95C2C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7CAE08B-1D03-F458-8ADF-814D2A4661E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20D7DA8-4913-7454-F410-1D0F53A573BF}"/>
              </a:ext>
            </a:extLst>
          </p:cNvPr>
          <p:cNvSpPr txBox="1"/>
          <p:nvPr/>
        </p:nvSpPr>
        <p:spPr>
          <a:xfrm>
            <a:off x="2042506" y="1508371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خَريطُةُ ﭐلْكَلِمَةِ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4117F9E-2A86-FB8D-0102-8427968CD906}"/>
              </a:ext>
            </a:extLst>
          </p:cNvPr>
          <p:cNvGrpSpPr/>
          <p:nvPr/>
        </p:nvGrpSpPr>
        <p:grpSpPr>
          <a:xfrm>
            <a:off x="792258" y="2469216"/>
            <a:ext cx="7849271" cy="3560910"/>
            <a:chOff x="792258" y="2238311"/>
            <a:chExt cx="7849271" cy="356091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F455616-3336-D1E0-C536-909577B7A801}"/>
                </a:ext>
              </a:extLst>
            </p:cNvPr>
            <p:cNvGrpSpPr/>
            <p:nvPr/>
          </p:nvGrpSpPr>
          <p:grpSpPr>
            <a:xfrm>
              <a:off x="792258" y="2238311"/>
              <a:ext cx="7849271" cy="2664738"/>
              <a:chOff x="647364" y="2622886"/>
              <a:chExt cx="7849271" cy="2664738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C0565A9-953A-C47C-A418-3B4EFBFA1B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364" y="2622886"/>
                <a:ext cx="7849271" cy="2664738"/>
              </a:xfrm>
              <a:prstGeom prst="rect">
                <a:avLst/>
              </a:prstGeom>
            </p:spPr>
          </p:pic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B80BB08-8B36-9A71-C05A-365C2F1023CB}"/>
                  </a:ext>
                </a:extLst>
              </p:cNvPr>
              <p:cNvSpPr txBox="1"/>
              <p:nvPr/>
            </p:nvSpPr>
            <p:spPr>
              <a:xfrm>
                <a:off x="3434411" y="2995863"/>
                <a:ext cx="198521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............................</a:t>
                </a:r>
                <a:endParaRPr lang="fr-MA" dirty="0"/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CC99C37-AC4A-C229-8C30-E4D9AD54B6C1}"/>
                  </a:ext>
                </a:extLst>
              </p:cNvPr>
              <p:cNvSpPr txBox="1"/>
              <p:nvPr/>
            </p:nvSpPr>
            <p:spPr>
              <a:xfrm>
                <a:off x="3253792" y="3630760"/>
                <a:ext cx="2165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4800" b="1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..............</a:t>
                </a:r>
                <a:endParaRPr lang="f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DE17C38-673F-1A66-3294-1428FA9BBD83}"/>
                </a:ext>
              </a:extLst>
            </p:cNvPr>
            <p:cNvSpPr/>
            <p:nvPr/>
          </p:nvSpPr>
          <p:spPr>
            <a:xfrm>
              <a:off x="792258" y="5149516"/>
              <a:ext cx="7750163" cy="649705"/>
            </a:xfrm>
            <a:prstGeom prst="roundRect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424D7C"/>
                  </a:solidFill>
                </a:rPr>
                <a:t>....................................................................................................................</a:t>
              </a:r>
              <a:endParaRPr lang="fr-MA" dirty="0">
                <a:solidFill>
                  <a:srgbClr val="424D7C"/>
                </a:solidFill>
              </a:endParaRPr>
            </a:p>
          </p:txBody>
        </p:sp>
      </p:grp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D172DD-690E-5F59-008D-3B6E0ED86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093785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A7005-41CB-6F72-9B7A-559D22B53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9C9F9FD-0D49-172F-54A5-BB82E3EA2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خريطة الكلمة؟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553038B-3730-3793-6D0A-EE36CA716E9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42ED68-8166-FC66-1E88-3578689DD87A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C25428-3D44-0EB3-7053-44FC4F6C46E6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602A73-DEF4-43A1-A7D2-1904C96C373C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B3307889-2085-762E-9E9F-6A988CBB0F7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51B880D2-12D4-4909-AA16-9EF43AE1BF7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18F3327F-1027-59D6-1600-21E06034A28F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924566-798B-1009-EFC1-19563F3243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53D3FA-7EB5-A37F-1E2F-1FFC4F6FD1AD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C73424-E6BB-02E7-29A0-B51CA129320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EF5AC161-4C9E-23B0-B7E8-905919588FE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15708D26-B3DB-921B-D34F-E7E699B469C2}"/>
              </a:ext>
            </a:extLst>
          </p:cNvPr>
          <p:cNvGrpSpPr/>
          <p:nvPr/>
        </p:nvGrpSpPr>
        <p:grpSpPr>
          <a:xfrm>
            <a:off x="792258" y="2469216"/>
            <a:ext cx="7849271" cy="3560910"/>
            <a:chOff x="792258" y="2238311"/>
            <a:chExt cx="7849271" cy="356091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E6273AA-4479-B1C4-543A-5E3AA382C8B1}"/>
                </a:ext>
              </a:extLst>
            </p:cNvPr>
            <p:cNvGrpSpPr/>
            <p:nvPr/>
          </p:nvGrpSpPr>
          <p:grpSpPr>
            <a:xfrm>
              <a:off x="792258" y="2238311"/>
              <a:ext cx="7849271" cy="2664738"/>
              <a:chOff x="647364" y="2622886"/>
              <a:chExt cx="7849271" cy="2664738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448D74D-F3A5-9894-7E75-B6FE5B3222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364" y="2622886"/>
                <a:ext cx="7849271" cy="2664738"/>
              </a:xfrm>
              <a:prstGeom prst="rect">
                <a:avLst/>
              </a:prstGeom>
            </p:spPr>
          </p:pic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FFACB9A-FFD7-1618-EE57-7EEC7A40EC5F}"/>
                  </a:ext>
                </a:extLst>
              </p:cNvPr>
              <p:cNvSpPr txBox="1"/>
              <p:nvPr/>
            </p:nvSpPr>
            <p:spPr>
              <a:xfrm>
                <a:off x="3405763" y="2822978"/>
                <a:ext cx="198521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0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اَلنَّوْعُ</a:t>
                </a:r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B3C3E94-E654-9B77-1691-C5EB12BAEB3D}"/>
                  </a:ext>
                </a:extLst>
              </p:cNvPr>
              <p:cNvSpPr txBox="1"/>
              <p:nvPr/>
            </p:nvSpPr>
            <p:spPr>
              <a:xfrm>
                <a:off x="3253792" y="3630760"/>
                <a:ext cx="2165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C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..............</a:t>
                </a:r>
                <a:endParaRPr kumimoji="0" lang="f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2AE2B7D-0541-E28C-926C-3F90ACB861F8}"/>
                </a:ext>
              </a:extLst>
            </p:cNvPr>
            <p:cNvSpPr/>
            <p:nvPr/>
          </p:nvSpPr>
          <p:spPr>
            <a:xfrm>
              <a:off x="792258" y="5149516"/>
              <a:ext cx="7750163" cy="649705"/>
            </a:xfrm>
            <a:prstGeom prst="roundRect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....................................................................................................................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AF6EB6F-779A-46F0-5C8B-1D827A6A54B0}"/>
              </a:ext>
            </a:extLst>
          </p:cNvPr>
          <p:cNvSpPr txBox="1"/>
          <p:nvPr/>
        </p:nvSpPr>
        <p:spPr>
          <a:xfrm>
            <a:off x="3579305" y="3465859"/>
            <a:ext cx="1927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لْكَلِمَةِ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BDE94D-FB08-BFD7-237F-3CD3EFABEAED}"/>
              </a:ext>
            </a:extLst>
          </p:cNvPr>
          <p:cNvSpPr txBox="1"/>
          <p:nvPr/>
        </p:nvSpPr>
        <p:spPr>
          <a:xfrm>
            <a:off x="6656319" y="3527414"/>
            <a:ext cx="2300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E31E3C-06C5-6944-F7E6-236672857A24}"/>
              </a:ext>
            </a:extLst>
          </p:cNvPr>
          <p:cNvSpPr txBox="1"/>
          <p:nvPr/>
        </p:nvSpPr>
        <p:spPr>
          <a:xfrm>
            <a:off x="1536800" y="3527414"/>
            <a:ext cx="1985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FD8C21-D315-F91B-A7B4-C0D57C69689E}"/>
              </a:ext>
            </a:extLst>
          </p:cNvPr>
          <p:cNvSpPr txBox="1"/>
          <p:nvPr/>
        </p:nvSpPr>
        <p:spPr>
          <a:xfrm>
            <a:off x="6656319" y="4330684"/>
            <a:ext cx="1985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F82731-55B5-50B1-5BB7-50E0BA4079CD}"/>
              </a:ext>
            </a:extLst>
          </p:cNvPr>
          <p:cNvSpPr txBox="1"/>
          <p:nvPr/>
        </p:nvSpPr>
        <p:spPr>
          <a:xfrm>
            <a:off x="6839039" y="5285037"/>
            <a:ext cx="1985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 بالضِّدِّ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33">
            <a:extLst>
              <a:ext uri="{FF2B5EF4-FFF2-40B4-BE49-F238E27FC236}">
                <a16:creationId xmlns:a16="http://schemas.microsoft.com/office/drawing/2014/main" id="{68ACCD48-7EFE-7BAC-EEA3-D0F2B7622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92171951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62AEF-A824-E8EC-BBA7-E169E3EB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72661EF-0E0F-5D8B-A927-EDC000475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بإنشاء خريطة كلمة : تألق على السبورة.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ينجز النشاط بشكل تفاعلي.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88FCCC-7D83-8FC8-D539-DB0CB87B21E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1F4843-125A-2238-97C7-C21691905215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24BEA6-6035-A81E-5067-DAB47E480614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2E3BBC-3C15-DE82-3178-5DD325D478E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EC36F127-FD62-BC75-404F-DE48EE6E1F2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658F9018-1A98-EF58-C72F-26F17F77DE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3E1AC54-E597-BF2E-62C5-3B6AFFDCDCCD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495AE6-0364-84EE-CA1E-DC6A4947BA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DA0A08-83DD-EB3C-A633-4C1886B04F9A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DC7E71-8249-8A1B-4770-AAA31330A507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5987022-1F9C-AA68-EA92-9EF3C22369B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5CCC295-E4CE-92A0-D251-9FBFAFC1FEED}"/>
              </a:ext>
            </a:extLst>
          </p:cNvPr>
          <p:cNvCxnSpPr>
            <a:cxnSpLocks/>
          </p:cNvCxnSpPr>
          <p:nvPr/>
        </p:nvCxnSpPr>
        <p:spPr>
          <a:xfrm>
            <a:off x="4572000" y="4830857"/>
            <a:ext cx="0" cy="37297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965D0A-5434-82EC-05E3-EAC07684126F}"/>
              </a:ext>
            </a:extLst>
          </p:cNvPr>
          <p:cNvGrpSpPr/>
          <p:nvPr/>
        </p:nvGrpSpPr>
        <p:grpSpPr>
          <a:xfrm>
            <a:off x="792258" y="2238311"/>
            <a:ext cx="7849271" cy="3560910"/>
            <a:chOff x="792258" y="2238311"/>
            <a:chExt cx="7849271" cy="356091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A619C4A-FA6E-A816-4EA0-C36CB1A2EFCA}"/>
                </a:ext>
              </a:extLst>
            </p:cNvPr>
            <p:cNvGrpSpPr/>
            <p:nvPr/>
          </p:nvGrpSpPr>
          <p:grpSpPr>
            <a:xfrm>
              <a:off x="792258" y="2238311"/>
              <a:ext cx="7849271" cy="2664738"/>
              <a:chOff x="647364" y="2622886"/>
              <a:chExt cx="7849271" cy="2664738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BABEFD9A-E693-43B0-1448-7EFFD85D21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364" y="2622886"/>
                <a:ext cx="7849271" cy="2664738"/>
              </a:xfrm>
              <a:prstGeom prst="rect">
                <a:avLst/>
              </a:prstGeom>
            </p:spPr>
          </p:pic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B802CB6-2CA7-7BF5-48C2-C57F80B2B46E}"/>
                  </a:ext>
                </a:extLst>
              </p:cNvPr>
              <p:cNvSpPr txBox="1"/>
              <p:nvPr/>
            </p:nvSpPr>
            <p:spPr>
              <a:xfrm>
                <a:off x="3434411" y="2995863"/>
                <a:ext cx="198521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............................</a:t>
                </a:r>
                <a:endParaRPr lang="fr-MA" dirty="0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0622331-61C6-76C3-A33B-86817F6C83F2}"/>
                  </a:ext>
                </a:extLst>
              </p:cNvPr>
              <p:cNvSpPr txBox="1"/>
              <p:nvPr/>
            </p:nvSpPr>
            <p:spPr>
              <a:xfrm>
                <a:off x="3253792" y="3630760"/>
                <a:ext cx="2165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4800" b="1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تَأَلَّقَ</a:t>
                </a:r>
                <a:endParaRPr lang="f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91AB923-8E65-90D4-26E9-BB2A37ECDC87}"/>
                </a:ext>
              </a:extLst>
            </p:cNvPr>
            <p:cNvSpPr/>
            <p:nvPr/>
          </p:nvSpPr>
          <p:spPr>
            <a:xfrm>
              <a:off x="792258" y="5149516"/>
              <a:ext cx="7750163" cy="649705"/>
            </a:xfrm>
            <a:prstGeom prst="roundRect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424D7C"/>
                  </a:solidFill>
                </a:rPr>
                <a:t>....................................................................................................................</a:t>
              </a:r>
              <a:endParaRPr lang="fr-MA" dirty="0">
                <a:solidFill>
                  <a:srgbClr val="424D7C"/>
                </a:solidFill>
              </a:endParaRPr>
            </a:p>
          </p:txBody>
        </p:sp>
      </p:grp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92EB6E9F-1B27-9575-5F8D-58F3DCC017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772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D95D8-2437-4D63-D231-28D52CF7E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AFB2F00-D4B6-4FF9-A3A5-864DDD2EF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الجواب التالي. 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0F21D0-A986-FBFC-2BD8-41C163E5A34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31DCD2-2AE4-1567-DF15-15308419D488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EEC7C-4C20-D793-53F7-73A41FD151E3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6779FD-0688-F478-591F-C4A9841C76CD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1788D134-481A-49B4-8AFC-49DDAF83C84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0D3BE869-11DB-F52E-6DBC-3685FFBEA1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432D4064-B7CE-55AA-171D-BE9568B18068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123E7E-A7A1-F74C-68C1-575E00E197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5018E4-9483-07DC-3F9E-A6320849A157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C3DD07-8B5D-39BA-F49B-C79CE5EFA406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69263E0D-5D4C-D236-DE85-860861D74AE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ADE254-42E1-684E-BE7D-930CA494A740}"/>
              </a:ext>
            </a:extLst>
          </p:cNvPr>
          <p:cNvGrpSpPr/>
          <p:nvPr/>
        </p:nvGrpSpPr>
        <p:grpSpPr>
          <a:xfrm>
            <a:off x="819607" y="2178035"/>
            <a:ext cx="7859559" cy="3569426"/>
            <a:chOff x="792258" y="2229795"/>
            <a:chExt cx="7859559" cy="356942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8F6DDE9-B596-E616-8C08-88F46EE01EB8}"/>
                </a:ext>
              </a:extLst>
            </p:cNvPr>
            <p:cNvGrpSpPr/>
            <p:nvPr/>
          </p:nvGrpSpPr>
          <p:grpSpPr>
            <a:xfrm>
              <a:off x="802546" y="2229795"/>
              <a:ext cx="7849271" cy="2664738"/>
              <a:chOff x="657652" y="2614370"/>
              <a:chExt cx="7849271" cy="2664738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8842E04-60DD-7C32-06E0-8976884A1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7652" y="2614370"/>
                <a:ext cx="7849271" cy="2664738"/>
              </a:xfrm>
              <a:prstGeom prst="rect">
                <a:avLst/>
              </a:prstGeom>
            </p:spPr>
          </p:pic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C69864AC-F4DE-D3C9-A4F1-FBFBED93F525}"/>
                  </a:ext>
                </a:extLst>
              </p:cNvPr>
              <p:cNvSpPr txBox="1"/>
              <p:nvPr/>
            </p:nvSpPr>
            <p:spPr>
              <a:xfrm>
                <a:off x="3370003" y="2881857"/>
                <a:ext cx="198521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فِعْلٌ</a:t>
                </a:r>
                <a:endParaRPr lang="f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AEF76C9-1CF3-980F-7D19-6115B61C43D2}"/>
                  </a:ext>
                </a:extLst>
              </p:cNvPr>
              <p:cNvSpPr txBox="1"/>
              <p:nvPr/>
            </p:nvSpPr>
            <p:spPr>
              <a:xfrm>
                <a:off x="3253792" y="3630760"/>
                <a:ext cx="2165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4800" b="1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تَأَلَّقَ</a:t>
                </a:r>
                <a:endParaRPr lang="f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A947DFE-4843-1ED8-93FE-35D978638417}"/>
                </a:ext>
              </a:extLst>
            </p:cNvPr>
            <p:cNvSpPr/>
            <p:nvPr/>
          </p:nvSpPr>
          <p:spPr>
            <a:xfrm>
              <a:off x="792258" y="5149516"/>
              <a:ext cx="7750163" cy="649705"/>
            </a:xfrm>
            <a:prstGeom prst="roundRect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424D7C"/>
                  </a:solidFill>
                </a:rPr>
                <a:t>....................................................................................................................</a:t>
              </a:r>
              <a:endParaRPr lang="fr-MA" dirty="0">
                <a:solidFill>
                  <a:srgbClr val="424D7C"/>
                </a:solidFill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F430719-0805-2DB8-5190-586844ACC881}"/>
              </a:ext>
            </a:extLst>
          </p:cNvPr>
          <p:cNvSpPr txBox="1"/>
          <p:nvPr/>
        </p:nvSpPr>
        <p:spPr>
          <a:xfrm>
            <a:off x="6027821" y="3254862"/>
            <a:ext cx="2651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تَميَّزَ، برَزَ، نَبَغَ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9B27348-F023-AFB4-1BF9-18C409EAB0E6}"/>
              </a:ext>
            </a:extLst>
          </p:cNvPr>
          <p:cNvSpPr txBox="1"/>
          <p:nvPr/>
        </p:nvSpPr>
        <p:spPr>
          <a:xfrm>
            <a:off x="792258" y="3242830"/>
            <a:ext cx="2543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خَفَتَ، تراجَعَ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92BDE2F-0DE4-2F3B-BCE0-9205A0134861}"/>
              </a:ext>
            </a:extLst>
          </p:cNvPr>
          <p:cNvSpPr txBox="1"/>
          <p:nvPr/>
        </p:nvSpPr>
        <p:spPr>
          <a:xfrm>
            <a:off x="904511" y="4070797"/>
            <a:ext cx="7208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تألَّقَ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ٱللّاعِبُ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وَسَجَّلَ ثَلاثَةَ أَهْدافٍ رائِعَةٍ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CC751BD-02B9-5A06-E371-396A9783113E}"/>
              </a:ext>
            </a:extLst>
          </p:cNvPr>
          <p:cNvSpPr txBox="1"/>
          <p:nvPr/>
        </p:nvSpPr>
        <p:spPr>
          <a:xfrm>
            <a:off x="1115517" y="5062350"/>
            <a:ext cx="7208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خَفَتَ أَداءُ ٱلْفَريقِ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ٱلشَّوْطِ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ٱلثّاني فَخَسِروا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33">
            <a:extLst>
              <a:ext uri="{FF2B5EF4-FFF2-40B4-BE49-F238E27FC236}">
                <a16:creationId xmlns:a16="http://schemas.microsoft.com/office/drawing/2014/main" id="{EAE477C9-487E-6A4C-28F8-24A0EDFF10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2102412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r-FR" sz="2800" b="1" dirty="0"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أساليب التقصي - مراجعة وتوليف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085510" y="2296069"/>
            <a:ext cx="946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D4D078-08F6-CDFF-B500-C5CA76397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0" y="2205803"/>
            <a:ext cx="633738" cy="729557"/>
          </a:xfrm>
          <a:prstGeom prst="rect">
            <a:avLst/>
          </a:prstGeom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01164C6B-0CE9-392C-764A-95EED1645E23}"/>
              </a:ext>
            </a:extLst>
          </p:cNvPr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5010598" y="1406875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66B24-8780-A1B4-7CC2-68F2845C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344341-E29F-78D2-2D7C-0224B9775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الآن أساليب الاستقصاء وكيفية توظيفها.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0F4E33-69A8-5F1E-13D6-DF8E5F860F7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C4153-4CED-2B43-D9C5-4D942B05D0C9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114BE-9EC2-C862-D8F4-C88D59038CA3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81941-4796-1FED-E584-CF3FD7E50D4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E85991B4-5DE3-1315-B9A1-C0A7321908F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6435035-207C-DFF5-6493-2E0456DD1D8D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573777BE-AB6F-1586-60EF-819AD255EA99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2A6783-4A7D-9678-6E79-09735FCC01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172724-F736-E7B6-7E9C-65741BD2936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B50D6-6ABE-1F95-D07A-E749EEC6FBB0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819CB54B-3C23-3B46-4A5F-AA829C22460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58E988-1AA8-1B00-1168-48DC7ABA49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1DAE64-B751-BF15-D185-89F2BA5F8A1B}"/>
              </a:ext>
            </a:extLst>
          </p:cNvPr>
          <p:cNvSpPr txBox="1"/>
          <p:nvPr/>
        </p:nvSpPr>
        <p:spPr>
          <a:xfrm>
            <a:off x="2153545" y="250959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ٱلتَّقَصّي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626B003-41A8-C1CC-3916-3876486BD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0402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D9A3E-48A2-7060-D192-A7CDA85A2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FB0A23-8FC2-F066-76F5-7330538B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بأدوات الاستفهام التي تعلمتم؟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4A2CE95-C535-649B-74E8-6C2B5969A41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C1B4E8-FB4E-B551-8838-CB46E6192F67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DFBA17-B8D4-A6FD-7976-B5F2EFF45A1A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AF48E4-DF38-6BCD-B165-8A7AB1FBF60D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04A9A159-E8AF-E919-2E07-C6F7463732D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5738D68A-81D4-BA65-5C23-3A87783611A5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1CD47A26-BE8E-C144-72FB-6C7F1D64B6D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2F0EC9-B245-25E4-3BA0-99CB44189A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63003C-D1DE-DA77-3B6E-C86B38D06034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0D0D1A-A5B3-8AEA-51F1-742148204E2C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C70526BE-D1FB-AC07-FEB8-7E437742DB8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6B4857-83D0-2ECF-422B-86CD55771275}"/>
              </a:ext>
            </a:extLst>
          </p:cNvPr>
          <p:cNvSpPr/>
          <p:nvPr/>
        </p:nvSpPr>
        <p:spPr>
          <a:xfrm>
            <a:off x="2114324" y="355917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اِسْتِفْهامِ</a:t>
            </a:r>
          </a:p>
        </p:txBody>
      </p:sp>
      <p:pic>
        <p:nvPicPr>
          <p:cNvPr id="9" name="Espace réservé pour une image  33">
            <a:extLst>
              <a:ext uri="{FF2B5EF4-FFF2-40B4-BE49-F238E27FC236}">
                <a16:creationId xmlns:a16="http://schemas.microsoft.com/office/drawing/2014/main" id="{D6582AC3-8C0A-77C8-3F4B-06D85D220C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668364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2AC71-6BBD-F7C1-9D81-ADC2E4E0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535C241-9427-E4FE-8EA2-3EBDCBC5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47556F-E4F6-1C59-BB79-1DF099DB30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6F02FB-5FC0-212E-FC28-1BFE440D0C82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C1FF5A-5CED-BADD-171D-28F3A5B83688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A77D9-BB1B-B255-A8B9-57E42D71CA64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1CFF083B-48A5-0B3F-0B77-B547C610C1B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3C1BB7B2-CC8A-B99D-2A14-3FFDD256BBAD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D7DE6EF0-7799-53CB-94C5-D391C5E3FCA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294FF6-EC3F-DC8E-935F-414ECA6F36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935C69-BCDA-033A-C494-CCE44E9189BE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35ACC3-1191-9BB4-0328-A8C1391132BC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860D405-24F9-AEA1-9D0A-2290C7541F6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3C815F9-740F-114E-E82F-4EEA43B23CE7}"/>
              </a:ext>
            </a:extLst>
          </p:cNvPr>
          <p:cNvGrpSpPr/>
          <p:nvPr/>
        </p:nvGrpSpPr>
        <p:grpSpPr>
          <a:xfrm>
            <a:off x="759031" y="1947836"/>
            <a:ext cx="7771548" cy="4270844"/>
            <a:chOff x="361799" y="1164168"/>
            <a:chExt cx="8112217" cy="491006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B5E56B-1655-7F55-A38F-C5E6D6A7D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1799" y="1164168"/>
              <a:ext cx="8112217" cy="296235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574A9E2-41AE-5069-52E8-34A8C3AEF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2877" t="48725" r="7382" b="9344"/>
            <a:stretch/>
          </p:blipFill>
          <p:spPr>
            <a:xfrm>
              <a:off x="422071" y="4277277"/>
              <a:ext cx="8051945" cy="1796952"/>
            </a:xfrm>
            <a:prstGeom prst="rect">
              <a:avLst/>
            </a:prstGeom>
          </p:spPr>
        </p:pic>
      </p:grpSp>
      <p:pic>
        <p:nvPicPr>
          <p:cNvPr id="13" name="Espace réservé pour une image  33">
            <a:extLst>
              <a:ext uri="{FF2B5EF4-FFF2-40B4-BE49-F238E27FC236}">
                <a16:creationId xmlns:a16="http://schemas.microsoft.com/office/drawing/2014/main" id="{C21B8C7E-4AE0-A55A-DEDB-497F81AF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499989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E10C8-0DB2-002F-0E1F-7C6401968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56A6C2-9BF9-5E3B-1E2C-C34D8D9F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أنجزوا النشاط التالي. معكم 10 دقائق للإنجاز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B48E09-8902-C314-035C-ECEFA3AEEA8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92C99E-C520-DD9C-F079-6B827A2AB84D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BC5796-E6BF-652D-05F0-45472623E90E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EE58EA-C19B-5A5C-A6B0-899EFBC7AEB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1F54E502-C800-D355-AEEB-C5C3BE15892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84F9DFEC-CBF0-B933-F759-03A434E97C0A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92F77F1-B50A-EE59-BAA8-4ADF7609D8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A88C10-7565-1349-B1CC-AC03999713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6218E1-87C9-377F-9A35-8B8283A68477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E51A5-06E2-5B11-C39C-C508899DBBE3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91E0AB14-C338-02B6-2CC9-BECF5FD359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EACA707-E47E-6BD4-C0FF-AC96AB747C24}"/>
              </a:ext>
            </a:extLst>
          </p:cNvPr>
          <p:cNvSpPr/>
          <p:nvPr/>
        </p:nvSpPr>
        <p:spPr>
          <a:xfrm>
            <a:off x="338710" y="3866005"/>
            <a:ext cx="7696204" cy="6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كْتُبْ أَسْئِلَةً بِاسْتِعْمالِ أَدَواتِ ﭐلاِسْتِفْهامِ التّالِيَةِ: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</p:txBody>
      </p:sp>
      <p:pic>
        <p:nvPicPr>
          <p:cNvPr id="9" name="Espace réservé pour une image  33">
            <a:extLst>
              <a:ext uri="{FF2B5EF4-FFF2-40B4-BE49-F238E27FC236}">
                <a16:creationId xmlns:a16="http://schemas.microsoft.com/office/drawing/2014/main" id="{41BE087D-95F9-73E7-72C4-3CE06A879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9952608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89E2E-6AFA-A9C7-1B8C-AA8D6899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995504-86FF-AFEE-4FB1-05A879EB3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10A0E15-C8CE-DD31-C5A4-D9289537D4B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263A2C-6326-5E21-61ED-F40CC6B76F18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EC8FD9-D084-A682-65DD-BD00AB13A986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EEED1-AFE5-D80A-761A-EE6CE226090A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293025E4-9774-0EBE-316A-31C2C82A596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A3AECDE3-3639-A3B3-B9D1-F41D1725F702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32CAC65-02FF-BE81-8AF4-B689CB0216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39665B-3600-414B-8FC1-D49CE69208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5C58C5A-9501-D769-9608-272E39BA96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A336C9-1C93-5B31-A8B2-618C01E8CF80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18A495-1A00-3AB4-692C-DCABA3F28519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74283CE-CC7A-90C0-DDC1-FC9294DB56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80ED1A8-8C6D-5D01-B576-8308B4D24617}"/>
              </a:ext>
            </a:extLst>
          </p:cNvPr>
          <p:cNvSpPr/>
          <p:nvPr/>
        </p:nvSpPr>
        <p:spPr>
          <a:xfrm>
            <a:off x="338710" y="3866005"/>
            <a:ext cx="7696204" cy="6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أُكْتُبْ أَسْئِلَةً بِاسْتِعْمالِ أَدَواتِ ﭐلاِسْتِفْهامِ التّالِيَةِ: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</p:txBody>
      </p:sp>
    </p:spTree>
    <p:extLst>
      <p:ext uri="{BB962C8B-B14F-4D97-AF65-F5344CB8AC3E}">
        <p14:creationId xmlns:p14="http://schemas.microsoft.com/office/powerpoint/2010/main" val="22534322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A1FAE-481B-7A3B-DBDB-3E282B56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86B208-DD5F-6A15-A505-36A40244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يقدم جوابه؟ من يكتب جوابه على السبورة؟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795CB8-DC9F-686A-415F-BF25A66DB63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14A5C-C22D-574F-F74E-7DB84025FA56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445E0-BD5F-0ED2-828E-F2973F7AB3E2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97EB77-92F9-DFBC-8CCB-F2C0E36B2E6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2B46A2DC-6DCA-6EB4-629E-E4B63FB930F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D782BFFB-8AA2-A21F-ADD5-7F500FAF6996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11E7AF3F-64E6-8184-80CE-B837922F2D5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01CC73-B36B-396A-5D06-FCF68917B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8CA9F-D726-6C3D-4039-5555779719C3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F931D-4DDA-8544-6C2F-08133950A7F7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C7B2AFF8-BDCE-AE9A-28EA-1B9A2BFAD29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8309C8C-5C07-86CB-1285-7A852CB9F121}"/>
              </a:ext>
            </a:extLst>
          </p:cNvPr>
          <p:cNvSpPr/>
          <p:nvPr/>
        </p:nvSpPr>
        <p:spPr>
          <a:xfrm>
            <a:off x="338710" y="3866005"/>
            <a:ext cx="7696204" cy="6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أُكْتُبْ أَسْئِلَةً بِاسْتِعْمالِ أَدَواتِ ﭐلاِسْتِفْهامِ التّالِيَةِ: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........................................................؟</a:t>
            </a:r>
          </a:p>
        </p:txBody>
      </p:sp>
      <p:pic>
        <p:nvPicPr>
          <p:cNvPr id="9" name="Espace réservé pour une image  33">
            <a:extLst>
              <a:ext uri="{FF2B5EF4-FFF2-40B4-BE49-F238E27FC236}">
                <a16:creationId xmlns:a16="http://schemas.microsoft.com/office/drawing/2014/main" id="{64B51570-6884-336E-2B86-3A66FC795D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007618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83013" y="28044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المكتسبات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3153748" y="1771950"/>
            <a:ext cx="3945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أخذ الكلمة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CCD5D2-6C37-CD30-7E31-60D24D15A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17" y="1532399"/>
            <a:ext cx="633738" cy="729557"/>
          </a:xfrm>
          <a:prstGeom prst="rect">
            <a:avLst/>
          </a:prstGeom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7F7E949-2FBE-2CC7-AC62-EEC95124744E}"/>
              </a:ext>
            </a:extLst>
          </p:cNvPr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5051674" y="1030773"/>
            <a:ext cx="388074" cy="38968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0C846-26F9-C78A-AB0A-22233CCA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1ECC3A-D42A-481E-1123-0A93D647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ما تعلمتموه عن خطوات النجاح و حياتنا بين الماضي و الحاضر.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59BF038-B9A2-24DA-6D20-C5112E9E97A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AFF62A-BEEB-46F9-63EC-AA25A47B9125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B84AEC-D646-2F50-C3A9-6D31BE9CEEB3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6E2AC5-AA79-3BD7-C6E0-D4447B142E8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66688ABD-558A-2E03-C16A-0F9BD93268E0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7573CF69-C456-AA56-4BF4-91486DDD73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C6DC9AB0-53E4-35AE-060E-3C19BE52FD0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72C2AC-056A-6523-60AE-337A3CBA8D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F4A8B4-2346-7DB9-06C7-AEA1BCF9203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A90BAB-B40F-C995-6988-F20B104F20BD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F410526D-CDC9-3E0A-4FF6-CDE86B02840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882A2D-22D9-7B7E-8103-D20FF7BCC44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58" y="1709873"/>
            <a:ext cx="4052866" cy="25854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38BB64-1F71-C40A-FC06-4703197ECF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0113" y="3425625"/>
            <a:ext cx="6062453" cy="2748375"/>
          </a:xfrm>
          <a:prstGeom prst="rect">
            <a:avLst/>
          </a:prstGeom>
        </p:spPr>
      </p:pic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A16A9B43-B1CA-4D48-33EE-D4E26BB4C9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282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B4367-C491-1C15-D33A-C60955E64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A39EB3D-A080-6706-23D3-D670CA9B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يتحاور كل منكم مع زميله بهدوء مستعينا بالأسئلة التالية .  غيروا الأدوار (5 دقائق للإعداد)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013998-D5CE-3656-C212-E9BF6DA0069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F0D6FD-249C-38F4-1A9B-DCEABFCD73A2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2B304D-D2D2-461F-9FE0-FD50FBF89A30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24A183-5262-1F61-78CD-CEEF5BAA9110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8B897F0C-0160-2EE2-A864-F3EBF2590D35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E4203282-BD0F-7682-B59B-068FF079306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4A4F1070-181A-AE88-BB22-BC4C4E78920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A7A1A9-1C08-7D52-5B5D-4DAE774957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136075-A338-633A-0C5E-F585363AA84A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E22279-37E1-5949-0660-F1D467C7B0D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FB3E3E1-A80B-3714-32B8-540AD2B0B3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BEC575-DFFA-EDB4-F12F-1C68BCCB9E50}"/>
              </a:ext>
            </a:extLst>
          </p:cNvPr>
          <p:cNvSpPr/>
          <p:nvPr/>
        </p:nvSpPr>
        <p:spPr>
          <a:xfrm>
            <a:off x="929860" y="2116208"/>
            <a:ext cx="6994389" cy="35877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9144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حُلْمُكُ/كِ في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ﭐلْمُسْتَقْبَلِ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914400" marR="0" lvl="0" indent="-9144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ﭐخْتَرْتَ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/تِ  هَذا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ﭐلْحُلَمَ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914400" marR="0" lvl="0" indent="-9144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أَوَّلُ خُطْوَةٍ  لِتَحْقيقِ حُلْمِكَ/كِ؟</a:t>
            </a: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34A5960-FBA8-1E6A-5BCF-A94EFD366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7626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30489-83B4-4C24-B08D-535D1D462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BD586CE-F3BA-270D-FDA6-4993D23FD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سيقوم كل واحد منكم لتقديم حلم صديقه. ما النصيحة التي يمكن ان توجهوها لصديقكم؟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الاقتصار على بعض المتعلمين حسب الفئات.</a:t>
            </a:r>
            <a:endParaRPr lang="fr-FR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ECF2D-BC2E-8195-5E7B-51FE8D7A960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F1ED3D-BCC2-42DA-997A-B4DF1B31D543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149F64-4311-57D7-1EB4-408D7328A7EC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4DCE45-7B28-74C2-3546-22F8228F20D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F8776AD1-DF69-4EAD-0AAE-3C8CB9961C8D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96435F61-3944-8EF1-9026-6538E521B84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9D8CDBE2-E4EA-9CDC-8F3D-985370C98B2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069D00-5CDD-5D38-23CD-7882ABAFE4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1967684-1BEF-9F7C-9692-17DE14F75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504" y="2771886"/>
            <a:ext cx="3445333" cy="344533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4A8C3F-9F8D-DC8D-C391-5A9CFAAE43A8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AF8A7A-1022-5B7A-681B-830F4BCC8FB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D972D1B-E143-CA04-0053-8CCF4884B0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97DAD4-1E4A-EA40-5C38-49F68E16D0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31" y="2771886"/>
            <a:ext cx="3579000" cy="3579000"/>
          </a:xfrm>
          <a:prstGeom prst="rect">
            <a:avLst/>
          </a:prstGeom>
        </p:spPr>
      </p:pic>
      <p:pic>
        <p:nvPicPr>
          <p:cNvPr id="17" name="Espace réservé pour une image  5">
            <a:extLst>
              <a:ext uri="{FF2B5EF4-FFF2-40B4-BE49-F238E27FC236}">
                <a16:creationId xmlns:a16="http://schemas.microsoft.com/office/drawing/2014/main" id="{0703589E-B8ED-E03A-8D12-01F2E99C0A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775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94166-8722-611C-130B-88BE7A056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3CE482-0C91-2789-B4A9-1A10B1AD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ستتوزعون لمجموعتين:  مجموعة "جيل الأجداد" و مجموعة " جيل الأحفاد"</a:t>
            </a:r>
            <a:endParaRPr lang="fr-FR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2B7AB9-EBBF-6075-9757-4475D419F31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44A233-819B-11A0-E177-DC0B49BB539E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3EE700-0A0D-7F68-9E24-78FFC695BF2E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4FA5E8-5A39-1456-5E40-D915DDEC7435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68429335-E8EF-94CE-D53B-F99F869C8215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D17E4182-D8F0-9723-B288-A591363B42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44E283B0-E2C0-132B-9779-8FB2A1A99C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52C9AA-B49F-C69A-0D3F-7A93BA8A4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Espace réservé pour une image  22" descr="Users contour">
            <a:extLst>
              <a:ext uri="{FF2B5EF4-FFF2-40B4-BE49-F238E27FC236}">
                <a16:creationId xmlns:a16="http://schemas.microsoft.com/office/drawing/2014/main" id="{72BF3708-3E67-5161-3CE5-21AB38BCE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306393" y="2789517"/>
            <a:ext cx="2149976" cy="21499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D414EB-2CA4-7629-F2E4-C678EC11D7BA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618CA-5CC2-28E0-6AF6-101D1456D8DE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689B7B30-A3FA-FDB6-6C6D-17D15640CF1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ACEBED-E88F-5F8A-24CA-2D900EE2F11B}"/>
              </a:ext>
            </a:extLst>
          </p:cNvPr>
          <p:cNvSpPr/>
          <p:nvPr/>
        </p:nvSpPr>
        <p:spPr>
          <a:xfrm>
            <a:off x="5931569" y="4672183"/>
            <a:ext cx="2690512" cy="900000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جيلُ ﭐلْأَجْدادِ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7249412-751F-F836-CAD6-E758E5B18292}"/>
              </a:ext>
            </a:extLst>
          </p:cNvPr>
          <p:cNvSpPr/>
          <p:nvPr/>
        </p:nvSpPr>
        <p:spPr>
          <a:xfrm>
            <a:off x="792258" y="4672183"/>
            <a:ext cx="2690512" cy="900000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جيلُ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ﭐلْأَحْفادِ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2" descr="Users contour">
            <a:extLst>
              <a:ext uri="{FF2B5EF4-FFF2-40B4-BE49-F238E27FC236}">
                <a16:creationId xmlns:a16="http://schemas.microsoft.com/office/drawing/2014/main" id="{F7650F46-B92B-AE7F-7AFB-796B93CA6E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6236" y="2789517"/>
            <a:ext cx="2149976" cy="2149976"/>
          </a:xfrm>
          <a:prstGeom prst="rect">
            <a:avLst/>
          </a:prstGeom>
        </p:spPr>
      </p:pic>
      <p:pic>
        <p:nvPicPr>
          <p:cNvPr id="25" name="Espace réservé pour une image  5">
            <a:extLst>
              <a:ext uri="{FF2B5EF4-FFF2-40B4-BE49-F238E27FC236}">
                <a16:creationId xmlns:a16="http://schemas.microsoft.com/office/drawing/2014/main" id="{6016D754-14F2-4C54-A868-35892CF060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135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A28C-EE8B-5143-316D-5DC1FBB31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64C214-734D-F040-70A1-472E66A1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68" y="827874"/>
            <a:ext cx="7014163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مجموعة ستتحدث عن حياتها وفق المواضيع التالية. المجموعة الفائزة هي التي ستذكر أكبر قدر من المعلومات.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22F0E5-C584-86CC-8B6F-B0E2054F7B9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C330E6-A914-E360-372E-BFA73EAEF1DB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2364F9-111F-0FA4-20C9-A11AA62922CA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4D4E17-9447-813B-D8BD-CFA84C352CD3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ABA4260-4987-08B7-22B6-B9A4B359B515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9C6064D6-E0DD-46B5-329F-28A7D585B0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21B20DD1-F5FA-7340-3E5C-EADDE1CE2D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784F6D-2533-3340-0002-442B3A74E0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B1E29A-9D9D-C64C-DF99-38BFCB00817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BF5779-83F2-8FA4-2D7D-48B6F8AB2EBB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307A0DED-58B6-78EC-9466-01329B8BF5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E6A37E9-6242-268E-244D-2187AC4C8D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094813"/>
              </p:ext>
            </p:extLst>
          </p:nvPr>
        </p:nvGraphicFramePr>
        <p:xfrm>
          <a:off x="688434" y="2301857"/>
          <a:ext cx="7744668" cy="37338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053387">
                  <a:extLst>
                    <a:ext uri="{9D8B030D-6E8A-4147-A177-3AD203B41FA5}">
                      <a16:colId xmlns:a16="http://schemas.microsoft.com/office/drawing/2014/main" val="3128384852"/>
                    </a:ext>
                  </a:extLst>
                </a:gridCol>
                <a:gridCol w="3007895">
                  <a:extLst>
                    <a:ext uri="{9D8B030D-6E8A-4147-A177-3AD203B41FA5}">
                      <a16:colId xmlns:a16="http://schemas.microsoft.com/office/drawing/2014/main" val="2359789964"/>
                    </a:ext>
                  </a:extLst>
                </a:gridCol>
                <a:gridCol w="1683386">
                  <a:extLst>
                    <a:ext uri="{9D8B030D-6E8A-4147-A177-3AD203B41FA5}">
                      <a16:colId xmlns:a16="http://schemas.microsoft.com/office/drawing/2014/main" val="1255367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ﭐلْأَحْفادِ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ﭐلْأَجْدادِ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96293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اَلطَّبْخُ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71168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اَللَّعِبُ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593699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اَلتَّعْليمُ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999266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اَلسَّفَرُ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042067"/>
                  </a:ext>
                </a:extLst>
              </a:tr>
            </a:tbl>
          </a:graphicData>
        </a:graphic>
      </p:graphicFrame>
      <p:pic>
        <p:nvPicPr>
          <p:cNvPr id="16" name="Espace réservé pour une image  5">
            <a:extLst>
              <a:ext uri="{FF2B5EF4-FFF2-40B4-BE49-F238E27FC236}">
                <a16:creationId xmlns:a16="http://schemas.microsoft.com/office/drawing/2014/main" id="{F474B702-0E34-F1B0-633A-FED11E6D6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084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03FF7-41CE-6BDD-7CF8-AE92370C6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F323B9-72CA-14A0-671A-BC93305C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7 دقائق للإعداد. وزعوا المهام فيما بينكم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9FD790-66BB-63E0-DF03-45072A37ABE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A6D40A-072A-91D1-6BBF-9E2369682A58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F9A4E-82A1-B7DF-B1EA-1DDCF5FF4B52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420417-F331-1CA5-76A8-284C063D02EB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1732498-AA95-7A24-3BA7-8E8D964005FF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A7307FF5-266B-0CEC-07D3-D19E3A47D33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945C854A-1789-FEF4-CAD4-A4EF82E8E1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4EB8371-7ED3-6E39-D8E9-2282D3B239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FC0BF9-9DFF-99DB-2C13-669388167A84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624D0-967F-AE1C-EF70-5732207478C3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5BCBF79-B4F5-B7E3-F5C9-82DF42F925A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E111FD4-FEFA-36BC-2924-697E108EC216}"/>
              </a:ext>
            </a:extLst>
          </p:cNvPr>
          <p:cNvGraphicFramePr>
            <a:graphicFrameLocks noGrp="1"/>
          </p:cNvGraphicFramePr>
          <p:nvPr/>
        </p:nvGraphicFramePr>
        <p:xfrm>
          <a:off x="688434" y="2301857"/>
          <a:ext cx="7744668" cy="37338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053387">
                  <a:extLst>
                    <a:ext uri="{9D8B030D-6E8A-4147-A177-3AD203B41FA5}">
                      <a16:colId xmlns:a16="http://schemas.microsoft.com/office/drawing/2014/main" val="3128384852"/>
                    </a:ext>
                  </a:extLst>
                </a:gridCol>
                <a:gridCol w="3007895">
                  <a:extLst>
                    <a:ext uri="{9D8B030D-6E8A-4147-A177-3AD203B41FA5}">
                      <a16:colId xmlns:a16="http://schemas.microsoft.com/office/drawing/2014/main" val="2359789964"/>
                    </a:ext>
                  </a:extLst>
                </a:gridCol>
                <a:gridCol w="1683386">
                  <a:extLst>
                    <a:ext uri="{9D8B030D-6E8A-4147-A177-3AD203B41FA5}">
                      <a16:colId xmlns:a16="http://schemas.microsoft.com/office/drawing/2014/main" val="1255367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ﭐلْأَحْفادِ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ﭐلْأَجْدادِ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96293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اَلطَّبْخُ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71168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اَللَّعِبُ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593699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اَلتَّعْليمُ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999266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اَلسَّفَرُ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042067"/>
                  </a:ext>
                </a:extLst>
              </a:tr>
            </a:tbl>
          </a:graphicData>
        </a:graphic>
      </p:graphicFrame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2427A767-1626-13B0-CAED-2F6C79297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5318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A0E6A-965B-D485-31C6-1CE725C7E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B77923-9770-7572-21C2-59C56A02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المجموعتين لمساعدتكم.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525A949-F24D-C619-3437-B00B08C1E51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61D035-8F75-10E1-B636-8DBD2332FE80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85CF68-3B28-2516-A6C9-15C6CC2FC057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71E94-AEE8-01E7-76D8-0DA52A0F0E7C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F408794E-EBF8-21E9-16E0-9321EE57C3DA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77BCE097-12AB-5697-4DB7-9CF2441FBD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2C97C585-E87C-E97F-CBF6-AD39EF6D4A2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651DB4-E52C-8A66-A0F7-0ABC3523A7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A6C498-3066-8480-BE1C-088D269D2126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2D312-495C-1240-E9CB-72E952C817AA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D55DC6E1-DC67-8B11-672C-E8E7A7620F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DF6DF-9D31-5E2F-CB24-907914EC963A}"/>
              </a:ext>
            </a:extLst>
          </p:cNvPr>
          <p:cNvGraphicFramePr>
            <a:graphicFrameLocks noGrp="1"/>
          </p:cNvGraphicFramePr>
          <p:nvPr/>
        </p:nvGraphicFramePr>
        <p:xfrm>
          <a:off x="688434" y="2301857"/>
          <a:ext cx="7744668" cy="37338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053387">
                  <a:extLst>
                    <a:ext uri="{9D8B030D-6E8A-4147-A177-3AD203B41FA5}">
                      <a16:colId xmlns:a16="http://schemas.microsoft.com/office/drawing/2014/main" val="3128384852"/>
                    </a:ext>
                  </a:extLst>
                </a:gridCol>
                <a:gridCol w="3007895">
                  <a:extLst>
                    <a:ext uri="{9D8B030D-6E8A-4147-A177-3AD203B41FA5}">
                      <a16:colId xmlns:a16="http://schemas.microsoft.com/office/drawing/2014/main" val="2359789964"/>
                    </a:ext>
                  </a:extLst>
                </a:gridCol>
                <a:gridCol w="1683386">
                  <a:extLst>
                    <a:ext uri="{9D8B030D-6E8A-4147-A177-3AD203B41FA5}">
                      <a16:colId xmlns:a16="http://schemas.microsoft.com/office/drawing/2014/main" val="1255367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ﭐلْأَحْفادِ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ﭐلْأَجْدادِ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96293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اَلطَّبْخُ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71168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اَللَّعِبُ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593699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اَلتَّعْليمُ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999266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اَلسَّفَرُ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042067"/>
                  </a:ext>
                </a:extLst>
              </a:tr>
            </a:tbl>
          </a:graphicData>
        </a:graphic>
      </p:graphicFrame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A47075DD-8D5A-964F-D5DC-AB5938B1D5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927758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FB398-A897-FE88-4DE9-6364C9B81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7040A0-04DC-88DA-719B-E4E1C74D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تعرض كل مجموعة شفويا ما توصلت إليه. نبدأ بالطبخ ثم اللعب ...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7281245-8C29-6D60-0200-19790993793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934EA2-2C76-D0A1-D7E9-693CB3DC01EF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3BFBD3-A8B1-85A8-2004-F3287B10728C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E80FE0-1FFC-F450-E054-B0C140931BC4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79C3363-75DE-747F-E7F4-0E5D46A1BC03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42D0D155-529F-724D-440C-5204A84B60A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425C18-2A17-BFF7-F2B4-2FDE3ADC94F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19789E-8399-8AE9-E1E2-E8215DC1DF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A7AB49-DF58-D5CF-083D-EF6BDB853B3D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A36528-183D-7F69-0E83-9177AB8F7D31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47BF077-908D-5824-758E-7A1822BAA7B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369AFB4-EAB3-BDAD-4D31-481C44549E1F}"/>
              </a:ext>
            </a:extLst>
          </p:cNvPr>
          <p:cNvGraphicFramePr>
            <a:graphicFrameLocks noGrp="1"/>
          </p:cNvGraphicFramePr>
          <p:nvPr/>
        </p:nvGraphicFramePr>
        <p:xfrm>
          <a:off x="688434" y="2301857"/>
          <a:ext cx="7744668" cy="37338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053387">
                  <a:extLst>
                    <a:ext uri="{9D8B030D-6E8A-4147-A177-3AD203B41FA5}">
                      <a16:colId xmlns:a16="http://schemas.microsoft.com/office/drawing/2014/main" val="3128384852"/>
                    </a:ext>
                  </a:extLst>
                </a:gridCol>
                <a:gridCol w="3007895">
                  <a:extLst>
                    <a:ext uri="{9D8B030D-6E8A-4147-A177-3AD203B41FA5}">
                      <a16:colId xmlns:a16="http://schemas.microsoft.com/office/drawing/2014/main" val="2359789964"/>
                    </a:ext>
                  </a:extLst>
                </a:gridCol>
                <a:gridCol w="1683386">
                  <a:extLst>
                    <a:ext uri="{9D8B030D-6E8A-4147-A177-3AD203B41FA5}">
                      <a16:colId xmlns:a16="http://schemas.microsoft.com/office/drawing/2014/main" val="1255367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ﭐلْأَحْفادِ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جيلُ ﭐلْأَجْدادِ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96293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اَلطَّبْخُ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71168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اَللَّعِبُ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593699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اَلتَّعْليمُ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999266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endParaRPr lang="fr-MA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sz="4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اَلسَّفَرُ</a:t>
                      </a:r>
                      <a:endParaRPr kumimoji="0" lang="fr-MA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042067"/>
                  </a:ext>
                </a:extLst>
              </a:tr>
            </a:tbl>
          </a:graphicData>
        </a:graphic>
      </p:graphicFrame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185440E9-2ABB-529E-1E5E-F180811B90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4515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96BA2-C55B-819F-D3FD-6221AC923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AA5A54-BF05-C3FF-E296-9F120E01E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المجموعة الفائزة هي ........................</a:t>
            </a:r>
            <a:endParaRPr lang="fr-FR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04BE61D-C140-119C-5E15-AD4FF1341FD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89B4A7-8B1F-1598-663F-AC6E213A2083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D5A62A-F82B-F9F9-CED4-74084A371730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3FC38-4209-F661-0609-C453FF27A17D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E7A30D8D-8E81-9989-D795-F0E75BB26A7E}"/>
              </a:ext>
            </a:extLst>
          </p:cNvPr>
          <p:cNvPicPr preferRelativeResize="0"/>
          <p:nvPr/>
        </p:nvPicPr>
        <p:blipFill rotWithShape="1">
          <a:blip r:embed="rId2"/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D0275265-6B79-9AB3-4F92-36F9E182B5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4BD03B69-4350-C2B8-B576-98DB326DB3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897AED-3F85-BA2A-16A4-DD950E75A8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Espace réservé pour une image  22" descr="Users contour">
            <a:extLst>
              <a:ext uri="{FF2B5EF4-FFF2-40B4-BE49-F238E27FC236}">
                <a16:creationId xmlns:a16="http://schemas.microsoft.com/office/drawing/2014/main" id="{0B7AD1A0-E507-ED98-75D6-E383BA6F9B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306393" y="2789517"/>
            <a:ext cx="2149976" cy="214997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8C1AEE-C0E6-3889-B022-7F92B7591025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B70A99-2536-BABE-4C76-3446DEB543FB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EDE2EE5-B194-6EB6-9322-3DC7F5F3579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477DE4-13FB-A87D-0B54-6013DCAD3F00}"/>
              </a:ext>
            </a:extLst>
          </p:cNvPr>
          <p:cNvSpPr/>
          <p:nvPr/>
        </p:nvSpPr>
        <p:spPr>
          <a:xfrm>
            <a:off x="5931569" y="4672183"/>
            <a:ext cx="2690512" cy="900000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جيلُ ﭐلْأَجْدادِ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828861-0DC6-4782-8E67-2FD8E6CD5087}"/>
              </a:ext>
            </a:extLst>
          </p:cNvPr>
          <p:cNvSpPr/>
          <p:nvPr/>
        </p:nvSpPr>
        <p:spPr>
          <a:xfrm>
            <a:off x="792258" y="4672183"/>
            <a:ext cx="2690512" cy="900000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جيلُ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ﭐلْأَحْفادِ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2" descr="Users contour">
            <a:extLst>
              <a:ext uri="{FF2B5EF4-FFF2-40B4-BE49-F238E27FC236}">
                <a16:creationId xmlns:a16="http://schemas.microsoft.com/office/drawing/2014/main" id="{6F477857-B2D5-4174-105D-03F33F2CDB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6236" y="2789517"/>
            <a:ext cx="2149976" cy="2149976"/>
          </a:xfrm>
          <a:prstGeom prst="rect">
            <a:avLst/>
          </a:prstGeom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6142352C-26A4-19DD-B354-0EE0515191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7237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83BE7-B0E1-AAC1-CB84-93B66EC6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3689783-4823-650A-E9E7-7D2C62B1F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43F4971A-C8CD-1E95-378D-1009DE5F7155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4458AEF-1F30-1942-B09B-E63C582576E0}"/>
              </a:ext>
            </a:extLst>
          </p:cNvPr>
          <p:cNvSpPr txBox="1">
            <a:spLocks/>
          </p:cNvSpPr>
          <p:nvPr/>
        </p:nvSpPr>
        <p:spPr>
          <a:xfrm>
            <a:off x="2683013" y="28044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الواجب المنزلي.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Google Shape;90;p130">
            <a:extLst>
              <a:ext uri="{FF2B5EF4-FFF2-40B4-BE49-F238E27FC236}">
                <a16:creationId xmlns:a16="http://schemas.microsoft.com/office/drawing/2014/main" id="{14056A1C-099C-5DE3-5202-D30054087A2C}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5443767" y="1030773"/>
            <a:ext cx="388074" cy="38968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6711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A683A-5B82-4174-0DDA-A06E9A5FA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0781C-7ADA-5AD5-398B-E2DE1421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 المفردات التي تعلمناها في نشاط " أستعد لأفهم " و خريطة الكلمة و أساليب التقصي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74CABF-74C2-726A-3E45-D9A32DDAA66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62A6BA-B72A-9BB5-92D6-5366A53DACE8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CDB4A3-4D27-5937-61EB-1B7696CE0196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AF0C92-16DD-FDAA-F88C-1B070755DF2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B83B4114-6026-0EF2-236D-BDBD7881423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0243FC50-F350-A2A3-86BE-13E5716DBCA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15B25946-FF27-2499-9A68-37470A127E8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C3118A-9139-58CB-497E-AF01A06270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CA5264-13C9-055A-8C95-B22DB889DA37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DA5A25-E98F-44D6-4CC2-95A703087B51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3F3F5D94-4D79-84FE-8225-F9FB2C09DEEB}"/>
              </a:ext>
            </a:extLst>
          </p:cNvPr>
          <p:cNvPicPr preferRelativeResize="0"/>
          <p:nvPr/>
        </p:nvPicPr>
        <p:blipFill rotWithShape="1">
          <a:blip r:embed="rId6"/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ADF2E9-45E4-BA49-219F-512BA0FCE913}"/>
              </a:ext>
            </a:extLst>
          </p:cNvPr>
          <p:cNvSpPr txBox="1"/>
          <p:nvPr/>
        </p:nvSpPr>
        <p:spPr>
          <a:xfrm>
            <a:off x="1323474" y="3007740"/>
            <a:ext cx="6600775" cy="255389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مُفْرَداتُ ٱلْمُعْجَمِ" أَسْتَعِدُّ لِأَفْهَمَ".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خَريطَةُ ٱلْكَلِمَةِ.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أساليبُ ٱلتَّقَصّي.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62AAA7FC-9B5E-9012-4D9B-45E67AB81C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2321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4F730-2D43-870F-C78E-F2BFB941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27B9AAF-DAA2-8066-BAE1-DCB2B202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 كذلك وضعيات التحدث التي تعلمتم.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D9F7335-F1C6-E6E0-8D7B-2B6E4E30825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698322-91DD-BA94-26F6-27E966BFC7C4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4CA8F-70A9-39B7-AD3E-623AAB9DE4A5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A1F5-38DB-700E-4B7D-B091A44667BA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37BFE17-6594-7B61-70EF-FB200FB8227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17F669C-A4D8-9717-06F4-E99172916E9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E152E7B-DF47-5A06-0C01-C39C7E226FA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2202DE-7136-126D-EEC6-4ACD4A5A2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79CF83-6789-B229-71E1-018C30D6F7FB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3DA0D-1483-AE08-0388-0E9D51855068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8288773-3344-286F-E693-FC8385D2BB2A}"/>
              </a:ext>
            </a:extLst>
          </p:cNvPr>
          <p:cNvPicPr preferRelativeResize="0"/>
          <p:nvPr/>
        </p:nvPicPr>
        <p:blipFill rotWithShape="1">
          <a:blip r:embed="rId6"/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590357-C42D-C502-A38C-8CF162381D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58" y="1709873"/>
            <a:ext cx="4052866" cy="25854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17C31B-04D5-7E3E-6BA6-AACDE3C0D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0113" y="3425625"/>
            <a:ext cx="6062453" cy="2748375"/>
          </a:xfrm>
          <a:prstGeom prst="rect">
            <a:avLst/>
          </a:prstGeom>
        </p:spPr>
      </p:pic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14F27C2D-E6BD-1E7F-F8C2-10844668A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126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3BD3-CD28-D64D-2F16-AA85E2709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2149BA2-430B-CE04-ED9E-FBD29FBCC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القادمة.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B46F97-4AAF-CEAD-FEA0-AF4AB6C61A4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938984-3835-BF32-7247-4004E7726EB2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71FC5-C512-1590-E895-209328013357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F72712-368B-C806-4DDF-DAA8803C923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779113D-6BE9-2C08-724A-61EA1D73B07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E9366B8B-AE20-0A5C-5F2D-FE0071C81C5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A2137CD7-BA15-2421-ED25-5CE185543A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1E8710-6025-0646-509E-1D3B862911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57B0DB-2192-62CC-E514-786766D07A4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99745-2DA1-88FB-52A1-3720B938FB3C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BDE5CAC2-D546-6606-3333-BD7579F3A7DC}"/>
              </a:ext>
            </a:extLst>
          </p:cNvPr>
          <p:cNvPicPr preferRelativeResize="0"/>
          <p:nvPr/>
        </p:nvPicPr>
        <p:blipFill rotWithShape="1">
          <a:blip r:embed="rId8"/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DB253343-541C-B330-0CC5-ADC4D27FEC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2275" y="1808957"/>
            <a:ext cx="5759450" cy="3240087"/>
          </a:xfrm>
          <a:prstGeom prst="rect">
            <a:avLst/>
          </a:prstGeom>
        </p:spPr>
      </p:pic>
      <p:pic>
        <p:nvPicPr>
          <p:cNvPr id="11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2884B20D-F1CF-E9F6-4795-8879018960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811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25472</TotalTime>
  <Words>1260</Words>
  <Application>Microsoft Office PowerPoint</Application>
  <PresentationFormat>Affichage à l'écran (4:3)</PresentationFormat>
  <Paragraphs>373</Paragraphs>
  <Slides>44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44</vt:i4>
      </vt:variant>
    </vt:vector>
  </HeadingPairs>
  <TitlesOfParts>
    <vt:vector size="65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Times New Roman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ستتدربون في هذه الحصة على قراءة فقرة بدقة وسرعة. من يقرأ . تابعوا مع زميلكم / زميلتكم.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</vt:lpstr>
      <vt:lpstr>الفائزون بنجمة الطلاقة هم ...........................................................................</vt:lpstr>
      <vt:lpstr>المعجم</vt:lpstr>
      <vt:lpstr>خلال هذه الحصة نتذكر مفردات المعجم التي تعرفتم عليها  وخريطة الكلمة وكيفية توظيفها.</vt:lpstr>
      <vt:lpstr>من يقرأ المفردات التالية؟</vt:lpstr>
      <vt:lpstr>من يذكرنا بتعريف أو مرادف المفردات التالية؟</vt:lpstr>
      <vt:lpstr>من يقرا؟</vt:lpstr>
      <vt:lpstr>الآن, من يذكرنا بعناصر خريطة الكلمة؟ أين نكتب كل عنصر؟</vt:lpstr>
      <vt:lpstr>من يقرأ عناصر خريطة الكلمة؟</vt:lpstr>
      <vt:lpstr>سنقوم بإنشاء خريطة كلمة : تألق على السبورة.  ينجز النشاط بشكل تفاعلي.</vt:lpstr>
      <vt:lpstr>إليكم الجواب التالي.  من يقرأ؟</vt:lpstr>
      <vt:lpstr>الأساليب</vt:lpstr>
      <vt:lpstr>سنتذكر الآن أساليب الاستقصاء وكيفية توظيفها.</vt:lpstr>
      <vt:lpstr>من يذكرنا بأدوات الاستفهام التي تعلمتم؟ </vt:lpstr>
      <vt:lpstr>من يقرأ؟</vt:lpstr>
      <vt:lpstr>خذوا دفاتر القسم. أنجزوا النشاط التالي. معكم 10 دقائق للإنجاز</vt:lpstr>
      <vt:lpstr>سأمر بين الصفوف لمساعدتكم.</vt:lpstr>
      <vt:lpstr>لنصحح. من يقدم جوابه؟ من يكتب جوابه على السبورة؟</vt:lpstr>
      <vt:lpstr>Présentation PowerPoint</vt:lpstr>
      <vt:lpstr>سنتذكر ما تعلمتموه عن خطوات النجاح و حياتنا بين الماضي و الحاضر.</vt:lpstr>
      <vt:lpstr>يتحاور كل منكم مع زميله بهدوء مستعينا بالأسئلة التالية .  غيروا الأدوار (5 دقائق للإعداد) </vt:lpstr>
      <vt:lpstr>الآن سيقوم كل واحد منكم لتقديم حلم صديقه. ما النصيحة التي يمكن ان توجهوها لصديقكم؟ يتم الاقتصار على بعض المتعلمين حسب الفئات.</vt:lpstr>
      <vt:lpstr>الآن ستتوزعون لمجموعتين:  مجموعة "جيل الأجداد" و مجموعة " جيل الأحفاد"</vt:lpstr>
      <vt:lpstr>كل مجموعة ستتحدث عن حياتها وفق المواضيع التالية. المجموعة الفائزة هي التي ستذكر أكبر قدر من المعلومات.</vt:lpstr>
      <vt:lpstr>معكم 7 دقائق للإعداد. وزعوا المهام فيما بينكم</vt:lpstr>
      <vt:lpstr>سأمر بين المجموعتين لمساعدتكم.</vt:lpstr>
      <vt:lpstr>الآن تعرض كل مجموعة شفويا ما توصلت إليه. نبدأ بالطبخ ثم اللعب ...</vt:lpstr>
      <vt:lpstr>المجموعة الفائزة هي ........................</vt:lpstr>
      <vt:lpstr>Présentation PowerPoint</vt:lpstr>
      <vt:lpstr>راجعوا  المفردات التي تعلمناها في نشاط " أستعد لأفهم " و خريطة الكلمة و أساليب التقصي</vt:lpstr>
      <vt:lpstr>راجعوا  كذلك وضعيات التحدث التي تعلمتم.</vt:lpstr>
      <vt:lpstr>إلى اللقاء في الحصة القادمة.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190</cp:revision>
  <dcterms:created xsi:type="dcterms:W3CDTF">2023-09-20T21:35:22Z</dcterms:created>
  <dcterms:modified xsi:type="dcterms:W3CDTF">2025-11-21T12:26:26Z</dcterms:modified>
</cp:coreProperties>
</file>