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61" r:id="rId10"/>
  </p:sldMasterIdLst>
  <p:notesMasterIdLst>
    <p:notesMasterId r:id="rId53"/>
  </p:notesMasterIdLst>
  <p:sldIdLst>
    <p:sldId id="2147482753" r:id="rId11"/>
    <p:sldId id="2147482604" r:id="rId12"/>
    <p:sldId id="2147482757" r:id="rId13"/>
    <p:sldId id="2147482697" r:id="rId14"/>
    <p:sldId id="2147482618" r:id="rId15"/>
    <p:sldId id="2147482691" r:id="rId16"/>
    <p:sldId id="2147482463" r:id="rId17"/>
    <p:sldId id="2147482725" r:id="rId18"/>
    <p:sldId id="2147482464" r:id="rId19"/>
    <p:sldId id="2147482474" r:id="rId20"/>
    <p:sldId id="2147482781" r:id="rId21"/>
    <p:sldId id="2147482758" r:id="rId22"/>
    <p:sldId id="2147482779" r:id="rId23"/>
    <p:sldId id="2147482706" r:id="rId24"/>
    <p:sldId id="2147482782" r:id="rId25"/>
    <p:sldId id="2147482783" r:id="rId26"/>
    <p:sldId id="2147482731" r:id="rId27"/>
    <p:sldId id="2147482784" r:id="rId28"/>
    <p:sldId id="2147482786" r:id="rId29"/>
    <p:sldId id="2147482785" r:id="rId30"/>
    <p:sldId id="2147482788" r:id="rId31"/>
    <p:sldId id="2147482789" r:id="rId32"/>
    <p:sldId id="2147482790" r:id="rId33"/>
    <p:sldId id="2147482791" r:id="rId34"/>
    <p:sldId id="2147482792" r:id="rId35"/>
    <p:sldId id="2147482787" r:id="rId36"/>
    <p:sldId id="2147482793" r:id="rId37"/>
    <p:sldId id="2147482705" r:id="rId38"/>
    <p:sldId id="2147482498" r:id="rId39"/>
    <p:sldId id="2147482795" r:id="rId40"/>
    <p:sldId id="2147482796" r:id="rId41"/>
    <p:sldId id="2147482794" r:id="rId42"/>
    <p:sldId id="2147482800" r:id="rId43"/>
    <p:sldId id="2147482801" r:id="rId44"/>
    <p:sldId id="2147482799" r:id="rId45"/>
    <p:sldId id="2147482797" r:id="rId46"/>
    <p:sldId id="2147482798" r:id="rId47"/>
    <p:sldId id="2147482616" r:id="rId48"/>
    <p:sldId id="2147482598" r:id="rId49"/>
    <p:sldId id="2147482780" r:id="rId50"/>
    <p:sldId id="2147482756" r:id="rId51"/>
    <p:sldId id="2147482634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9BB3"/>
    <a:srgbClr val="989EB5"/>
    <a:srgbClr val="5E668D"/>
    <a:srgbClr val="9299B1"/>
    <a:srgbClr val="A1A7BC"/>
    <a:srgbClr val="565F88"/>
    <a:srgbClr val="939BB2"/>
    <a:srgbClr val="424D7C"/>
    <a:srgbClr val="7FB9BE"/>
    <a:srgbClr val="555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2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104990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849765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9572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530073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9062804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33893762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43184238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288946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13710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58629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6135663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2337357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3856478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231856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598279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image" Target="../media/image29.jpeg"/><Relationship Id="rId2" Type="http://schemas.openxmlformats.org/officeDocument/2006/relationships/slideLayout" Target="../slideLayouts/slideLayout17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38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2.png"/><Relationship Id="rId7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9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55.png"/><Relationship Id="rId10" Type="http://schemas.openxmlformats.org/officeDocument/2006/relationships/image" Target="../media/image56.png"/><Relationship Id="rId4" Type="http://schemas.openxmlformats.org/officeDocument/2006/relationships/image" Target="../media/image33.gif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Relationship Id="rId9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4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6.png"/><Relationship Id="rId7" Type="http://schemas.openxmlformats.org/officeDocument/2006/relationships/image" Target="../media/image6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5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png"/><Relationship Id="rId5" Type="http://schemas.openxmlformats.org/officeDocument/2006/relationships/image" Target="../media/image49.png"/><Relationship Id="rId4" Type="http://schemas.openxmlformats.org/officeDocument/2006/relationships/image" Target="../media/image67.png"/><Relationship Id="rId9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960296-A548-4ACA-79A4-839496FD4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25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الخامس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572000" y="3868391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585634" y="2403327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69631" y="2367701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622242" y="281898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الكتابة : صرف و تحويل   - مراجعة و توليف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تراكيب – مراجعة و توليف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759426" y="28580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 : معجم وأساليب – مراجعة و توليف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745792" y="431967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ورشة القراءة : استراتيجيات الفهم – مراجعة و توليف</a:t>
            </a:r>
          </a:p>
        </p:txBody>
      </p:sp>
      <p:pic>
        <p:nvPicPr>
          <p:cNvPr id="6" name="Image 5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0312967-A337-1302-207D-9A1FEEF88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027" y="3810277"/>
            <a:ext cx="3831420" cy="1362012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30FBAC05-9E78-80BE-AB2A-F0ED6496125E}"/>
              </a:ext>
            </a:extLst>
          </p:cNvPr>
          <p:cNvSpPr txBox="1">
            <a:spLocks/>
          </p:cNvSpPr>
          <p:nvPr/>
        </p:nvSpPr>
        <p:spPr>
          <a:xfrm>
            <a:off x="601450" y="427945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ورشة الكتابة : إنتاج كتابي 21: مراجعة و توليف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إنتاج كتابي 2 2: مراجعة و توليف</a:t>
            </a: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9EF4F822-D20F-A123-591C-359B13FB62F9}"/>
              </a:ext>
            </a:extLst>
          </p:cNvPr>
          <p:cNvSpPr/>
          <p:nvPr/>
        </p:nvSpPr>
        <p:spPr>
          <a:xfrm>
            <a:off x="2761708" y="38102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983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طلاقة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مهارة توسيع فكرة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3927315" y="3380220"/>
            <a:ext cx="26805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2 1– مراجعة و توليف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كتابة نص أقدم فيه معلومات عن نفسي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3844637" y="4620041"/>
            <a:ext cx="275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إنتاج كتابي 2 2  - مراجعة و توليف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8C4A60F-3805-2226-C1B5-B56E31BE3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94" y="1916106"/>
            <a:ext cx="475493" cy="54706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399425-74AE-6335-9B5A-1A7633078F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08" y="4455082"/>
            <a:ext cx="473949" cy="545608"/>
          </a:xfrm>
          <a:prstGeom prst="rect">
            <a:avLst/>
          </a:prstGeom>
        </p:spPr>
      </p:pic>
      <p:pic>
        <p:nvPicPr>
          <p:cNvPr id="17" name="Image 1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C0B594B-DC81-7144-DB39-322CAA9BEE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664" y="3261262"/>
            <a:ext cx="475494" cy="5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1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2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836362" y="2948767"/>
            <a:ext cx="7036917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96719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أخذ الكلمة للتحدث باسترسال؛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4BD77F55-7221-A84E-114C-AD48A7997C9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" y="3839548"/>
            <a:ext cx="7036917" cy="890781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789707" y="4730329"/>
            <a:ext cx="7083572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90481" y="3165546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مهارة كتابة نص أقدم فيه معلومات عن نفسي.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FAC898F-371D-9AD0-711D-93C9CD732F50}"/>
              </a:ext>
            </a:extLst>
          </p:cNvPr>
          <p:cNvSpPr/>
          <p:nvPr/>
        </p:nvSpPr>
        <p:spPr>
          <a:xfrm>
            <a:off x="789708" y="4159344"/>
            <a:ext cx="5398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توظيف مهارة توسيع فكرة لكتابة فقرة بسيطة؛</a:t>
            </a: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406065-D2A8-6506-5B5A-82E18379D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20" y="2199199"/>
            <a:ext cx="475493" cy="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3806FB9-221E-07D4-B6EC-B5AC2E6EB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74E37C-68E4-7236-C0E0-7054A3EF13A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4FA075-9318-79FB-8E9A-A72AE2473AC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3F9007-13CE-768A-FBC1-5D10E0121939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5359482E-8AC4-1303-613A-BD49F640D0C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10BF87-BEDC-EAB6-66E1-7D2FC1F77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AF9DB62-F435-6D98-4BBE-13F1EA9A789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14D06F-A37B-F5E7-FEA1-06ADEFC435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914F03-8C7D-2CF6-E275-EDF44E6FFC5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اليوم، سنتذكر السلوكيات التي تعلمناها. ما الذي يرمز له كل مشهد ؟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4B510FA-95AB-5E85-2947-D55CE6B261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BF7688-88AA-92CC-8341-9D3E980D737D}"/>
              </a:ext>
            </a:extLst>
          </p:cNvPr>
          <p:cNvSpPr txBox="1"/>
          <p:nvPr/>
        </p:nvSpPr>
        <p:spPr>
          <a:xfrm>
            <a:off x="7077813" y="4050552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ACE6DD-D47C-63F1-51EF-0DF7110AA60B}"/>
              </a:ext>
            </a:extLst>
          </p:cNvPr>
          <p:cNvSpPr txBox="1"/>
          <p:nvPr/>
        </p:nvSpPr>
        <p:spPr>
          <a:xfrm>
            <a:off x="4251983" y="4144054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1492118-9BC0-BBD0-3EAB-977F975DA7A0}"/>
              </a:ext>
            </a:extLst>
          </p:cNvPr>
          <p:cNvSpPr txBox="1"/>
          <p:nvPr/>
        </p:nvSpPr>
        <p:spPr>
          <a:xfrm>
            <a:off x="1086719" y="4144054"/>
            <a:ext cx="104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MA" sz="72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862F6E-F981-943F-D89A-F5503E889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020" y="2249753"/>
            <a:ext cx="1737463" cy="1635146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320DC3F1-A2F4-45F7-9B43-3FFF07ED38F8}"/>
              </a:ext>
            </a:extLst>
          </p:cNvPr>
          <p:cNvSpPr/>
          <p:nvPr/>
        </p:nvSpPr>
        <p:spPr>
          <a:xfrm>
            <a:off x="6538289" y="2299194"/>
            <a:ext cx="1725358" cy="158570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115761-ACEF-8B61-E9A9-718060197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352" y="2299194"/>
            <a:ext cx="1822862" cy="1737511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97F5AB-8BC2-7754-73C5-4CC91CD0426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A2290C-B8DD-2B2E-B9DC-02313D097B8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F53511-2B94-F501-B826-A88360CD072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AE6F8D3F-864E-6D2A-50A9-2FA98D23A0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61F58BD-2AD0-8BFA-75F2-530653A01D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2CA826-11B3-1D65-2246-3B876185378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B6914B3-A91F-8C32-2757-ECA4C953C1F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4038EBC-6DF6-9751-A8C9-C1B06C43168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7027AC-9A3F-25C6-9A00-B3D16C01B2C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97DB4B-28DD-C67A-A442-2FD720D9AB8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A6360D-6C55-B2BE-59E5-F3039448674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B81E5152-2A61-09C5-06B7-C71A9232D30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C301DA-BA96-23E5-75F5-EE3E89C098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E9A197-1669-3B72-6A51-94B8751DED7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07A8FE-D007-D171-F5F3-1B9B95FFFC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C6490DB-CBA1-BB87-44F9-86FCC3A58D9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F9E182A1-4C06-C8E5-A9EC-FDFB2666EE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D3A0BC00-24A4-11C9-EBE3-A7390C2F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ستتناوبون اليوم على قراءة الفقرة التالية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54A568-FB09-CF55-2DA5-F7039FCCCD8B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اَلتَّطَوُّعُ عَمَلٌ إِنْسانِيٌّ نَبيلٌ يَهْدِفُ إِلى زَرْعِ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ٱلْمَحَبَّةِ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وَٱلتَّعاوُنِ. تَنْظيفُ ٱلْحَدائِقِ أَوْ زِيارَةُ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ٱلْمَرْضى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أَوْ تَقْديمُ ٱلدَّعْمِ لِلْفُقَراءِ، كُلُّها أَنْشِطَةٌ تَّطَوُّعِيَّةٌ نُساعِدُ مِنْ خِلالِها ٱلْآخَرينَ وَنَجْعَلُ حَياتَهُمْ أَفْضَلَ. عِنْدَما نَتَطَوَّعُ نَشْعُرُ بِسَعادَةٍ لا توصَفُ لِأَنَّنا نَجْلُبُ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ٱلْبَهْجَةَ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لِغَيْرِنا. عَلَيْنا أَنْ نُشَجِّعَ </a:t>
            </a:r>
            <a:r>
              <a:rPr kumimoji="0" lang="ar-M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ٱلتَّطَوُّعَ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مُجْتَمَعِنا، فَكُلُّ عَمَلٍ صَغيرٍ يُساهِمُ في بِناءِ عالَمٍ أَجْمَلَ!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711477-8860-E4EB-A59D-3D1A6F90DBF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30C862-EE83-E73A-37BB-06F17185569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721B4B-E236-BEE2-987B-208BAE7218E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B9CA4675-A7D4-B3E6-C625-86BC97CAE6D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9B3BCE8-7FDB-2483-3366-0AA67BF74F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822A4C-3903-31EA-2254-49BC5C103E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213F8DC-06F3-9E57-F0C2-1986B97D75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A7AAE0C-EA80-EBBD-F6C1-6475A59169E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F77C9-21A9-1D3C-6792-9BDBBE97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D225ED6-E642-CF2A-E317-F34DF3E89D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E1425032-56F4-EE91-7FFD-5083C8B3B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 قواعد استعمال علامات الترقيم.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5ACA36-8C5A-9F82-FDDC-46FA03E23E2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658FAE-842C-EF2E-07B0-617584F124E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52F113-5ED5-949E-D5DC-4AE57388BE27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AEFE6D38-54AF-F48A-E66B-B116A22590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1EFCBD-5EC2-D907-4605-6AF412657E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778DE73-ED76-40B4-76D7-379B8B3C90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F555E1C-F812-30CE-F4B9-DA7F966061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5FDFBB5-AFB3-1893-0EE0-36181806C14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aphicFrame>
        <p:nvGraphicFramePr>
          <p:cNvPr id="4" name="Tableau 10">
            <a:extLst>
              <a:ext uri="{FF2B5EF4-FFF2-40B4-BE49-F238E27FC236}">
                <a16:creationId xmlns:a16="http://schemas.microsoft.com/office/drawing/2014/main" id="{003128DC-F100-4E67-368D-C27CD682D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123629"/>
              </p:ext>
            </p:extLst>
          </p:nvPr>
        </p:nvGraphicFramePr>
        <p:xfrm>
          <a:off x="505402" y="1982379"/>
          <a:ext cx="7987722" cy="4526140"/>
        </p:xfrm>
        <a:graphic>
          <a:graphicData uri="http://schemas.openxmlformats.org/drawingml/2006/table">
            <a:tbl>
              <a:tblPr rtl="1" firstRow="1" firstCol="1" bandRow="1"/>
              <a:tblGrid>
                <a:gridCol w="1613254">
                  <a:extLst>
                    <a:ext uri="{9D8B030D-6E8A-4147-A177-3AD203B41FA5}">
                      <a16:colId xmlns:a16="http://schemas.microsoft.com/office/drawing/2014/main" val="4055197331"/>
                    </a:ext>
                  </a:extLst>
                </a:gridCol>
                <a:gridCol w="924231">
                  <a:extLst>
                    <a:ext uri="{9D8B030D-6E8A-4147-A177-3AD203B41FA5}">
                      <a16:colId xmlns:a16="http://schemas.microsoft.com/office/drawing/2014/main" val="3044371455"/>
                    </a:ext>
                  </a:extLst>
                </a:gridCol>
                <a:gridCol w="5450237">
                  <a:extLst>
                    <a:ext uri="{9D8B030D-6E8A-4147-A177-3AD203B41FA5}">
                      <a16:colId xmlns:a16="http://schemas.microsoft.com/office/drawing/2014/main" val="1898851779"/>
                    </a:ext>
                  </a:extLst>
                </a:gridCol>
              </a:tblGrid>
              <a:tr h="374311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ٱلتَّرْقيمِ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رَمْزُها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مَتى </a:t>
                      </a:r>
                      <a:r>
                        <a:rPr lang="ar-M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تُسْتَعْمَلُ؟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04958"/>
                  </a:ext>
                </a:extLst>
              </a:tr>
              <a:tr h="330353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اَلنُّقْطَةُ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عِنْدَ نِهايَةِ جُمْلَةٍ تَمَّ مَعْناها.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6134"/>
                  </a:ext>
                </a:extLst>
              </a:tr>
              <a:tr h="1327518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اَلْفاصِلَةُ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،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تَفْصِلُ بَيْنَ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ٱلْجُمَلِ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ٱلْقَصيرَةِ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لِجُمْلَةٍ طَويلَةٍ مُتَّصِلَةٍ.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بَيْنَ أَنْواعِ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ٱلشَّيْءِ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وَأَقْسامِهِ.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6030072"/>
                  </a:ext>
                </a:extLst>
              </a:tr>
              <a:tr h="774347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لْاِسْتِفْهامِ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؟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بَعْدَ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ٱلْاِسْتِفْهامِ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ٱلسُّؤالِ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).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5060"/>
                  </a:ext>
                </a:extLst>
              </a:tr>
              <a:tr h="835905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عَلامَةُ </a:t>
                      </a:r>
                      <a:r>
                        <a:rPr lang="ar-S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لتَّعَجُّبِ</a:t>
                      </a:r>
                      <a:endParaRPr lang="fr-FR" sz="28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3200" b="1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!</a:t>
                      </a:r>
                      <a:endParaRPr lang="fr-MA" sz="3200" b="1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- توضَعُ في نِهايَةِ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ٱلْجُمْلَةِ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ٱلَّتي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نُعَبِّرُ فيها عَنِ </a:t>
                      </a:r>
                      <a:r>
                        <a:rPr lang="ar-SA" sz="3200" b="1" dirty="0" err="1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ٱلْمَشاعِرِ</a:t>
                      </a:r>
                      <a:r>
                        <a:rPr lang="ar-SA" sz="3200" b="1" dirty="0"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 (إِعْجاب، تَذَمُّر، فَرَح، حُزْن...). </a:t>
                      </a:r>
                      <a:endParaRPr lang="fr-FR" sz="2800" dirty="0"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lnL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566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7653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EC70E-EB95-8248-D0AC-A07E4FA6F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F3CD749-ECD6-3E4B-C380-3D34723B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دقيقتان لكل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مشارك:سأتأكد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من قراءتكم بدقة و استرسال و نبر مناسب.</a:t>
            </a:r>
            <a:br>
              <a:rPr lang="fr-FR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عليكم قراءة النص قبل أن يختفي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7D11DE-8D10-D436-71CA-323A2B324744}"/>
              </a:ext>
            </a:extLst>
          </p:cNvPr>
          <p:cNvSpPr/>
          <p:nvPr/>
        </p:nvSpPr>
        <p:spPr>
          <a:xfrm>
            <a:off x="438254" y="1492885"/>
            <a:ext cx="8109761" cy="52907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 defTabSz="914400" rtl="1">
              <a:defRPr/>
            </a:pP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اَلتَّطَوُّعُ عَمَلٌ إِنْسانِيٌّ نَبيلٌ يَهْدِفُ إِلى زَرْعِ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ٱلْمَحَبَّةِ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وَٱلتَّعاوُنِ. تَنْظيفُ ٱلْحَدائِقِ أَوْ زِيارَةُ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ٱلْمَرْضى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تَقْديمُ ٱلدَّعْمِ لِلْفُقَراءِ، كُلُّها أَنْشِطَةٌ تَّطَوُّعِيَّةٌ نُساعِدُ مِنْ خِلالِها ٱلْآخَرينَ وَنَجْعَلُ حَياتَهُمْ أَفْضَلَ. عِنْدَما نَتَطَوَّعُ نَشْعُرُ بِسَعادَةٍ لا توصَفُ لِأَنَّنا نَجْلُبُ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ٱلْبَهْجَةَ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لِغَيْرِنا. عَلَيْنا أَنْ نُشَجِّعَ </a:t>
            </a:r>
            <a:r>
              <a:rPr lang="ar-MA" sz="4000" b="1" kern="0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ٱلتَّطَوُّعَ</a:t>
            </a:r>
            <a:r>
              <a:rPr lang="ar-MA" sz="4000" b="1" kern="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مُجْتَمَعِنا، فَكُلُّ عَمَلٍ صَغيرٍ يُساهِمُ في بِناءِ عالَمٍ أَجْمَلَ!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4294AF-706C-D69D-1D32-D801E2C34EF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6582AD-789D-E02B-F944-EF25F7EF198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77AD80-CD57-FB6D-618B-BF0703E4C5E8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BB2DA8F8-FE9B-C5B8-F85A-00A60E3F662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03C996-8469-A1AF-965F-FB73D3466F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811A439-B032-EDE3-4E65-E43BE0489E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FB6F24-6922-E66F-B9FF-6189B24FD3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15B2419-1131-3853-AEFD-9FAE04473C2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5" name="Espace réservé pour une image  2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C58F2EF-2B66-D4B1-A37A-BF8423CB1C5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9541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2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B880F-E949-28B9-428B-7AA5D5903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CDE27ED-862B-9BC0-1743-4F6B6EF4AF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F24479CC-1025-05A9-8C52-B1030B5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كانَتْ قِراءَةُ زَميلِكُمْ/زَميلَتِكُمْ؟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42AFD52-F407-96CA-1147-5A48B524AD15}"/>
              </a:ext>
            </a:extLst>
          </p:cNvPr>
          <p:cNvGraphicFramePr>
            <a:graphicFrameLocks noGrp="1"/>
          </p:cNvGraphicFramePr>
          <p:nvPr/>
        </p:nvGraphicFramePr>
        <p:xfrm>
          <a:off x="433117" y="2190362"/>
          <a:ext cx="8277768" cy="3840480"/>
        </p:xfrm>
        <a:graphic>
          <a:graphicData uri="http://schemas.openxmlformats.org/drawingml/2006/table">
            <a:tbl>
              <a:tblPr firstRow="1" bandRow="1"/>
              <a:tblGrid>
                <a:gridCol w="1332000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5613768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477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لا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نَعَمْ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هَلْ كان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ٱلصَّوْتُ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مَسْموعاً وَواضِحاً؟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كانتِ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ٱلْقِراءَةُ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مُسْتَرْسَلَةً؟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ٱلْوَقْفِ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ٱحْتِرامُ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قَواعِدِ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ٱلْوَصْلِ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؟</a:t>
                      </a:r>
                      <a:endParaRPr lang="fr-FR" sz="32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070255"/>
                  </a:ext>
                </a:extLst>
              </a:tr>
              <a:tr h="504740">
                <a:tc>
                  <a:txBody>
                    <a:bodyPr/>
                    <a:lstStyle>
                      <a:lvl1pPr marL="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25716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514337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771506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028675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285843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1543011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1800180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057349" algn="l" defTabSz="514337" rtl="0" eaLnBrk="1" latinLnBrk="0" hangingPunct="1">
                        <a:defRPr sz="1013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36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- هل تَمَّ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ٱلنُّطْقُ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200" b="1" kern="1200" dirty="0" err="1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ٱلسَّليمُ</a:t>
                      </a:r>
                      <a:r>
                        <a:rPr lang="ar-MA" sz="32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لِلْأَصْواتِ؟</a:t>
                      </a:r>
                    </a:p>
                  </a:txBody>
                  <a:tcPr>
                    <a:lnL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65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44038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772DE56-A2B1-E76C-B68A-F64E1EF3CF9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342520-B1D7-E260-5599-76475A28164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46FA4A-D431-5770-789B-CB4B8114AD93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39BB2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39BB2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A2530264-0767-9247-1390-19B4FC70C7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F82FBC-6BD9-F404-C55E-9585FD5FE3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76FD224-E916-D8E0-FC51-BEDD19B6F1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EC161C2-96FC-7EC8-8C45-5BA770A8BF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BD17056-3A17-9591-F76D-67CFA2847BD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06229330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42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 1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ar-MA" sz="2800" b="1" dirty="0">
                <a:cs typeface="Microsoft Uighur" panose="02000000000000000000" pitchFamily="2" charset="-78"/>
              </a:rPr>
              <a:t>مهارة توسيع فكرة.</a:t>
            </a:r>
            <a:endParaRPr lang="tzm-Arab-MA" sz="2800" b="1" dirty="0"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716140" y="2234652"/>
            <a:ext cx="15263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1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  <p:pic>
        <p:nvPicPr>
          <p:cNvPr id="3" name="Image 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B3ADBDF-7BCC-B677-A3B1-B4DAB7FF3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62" y="2159482"/>
            <a:ext cx="475494" cy="5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سنتكر في هذه الحصة مهارة توسيع فكرة.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24B1837-BA3A-B0D6-A8CC-FC2F37C7F1F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075BF3-E881-B410-6F4B-397152BCA91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D51E89-AAB2-3F24-6096-49981E62AA1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99701-2550-6F22-19E7-D2A7B3BDC6D4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A46FF5-43F4-112B-9A9D-6CE677AA392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B85BC321-B803-47D8-B35C-5AB3F6B500E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5448D511-2B28-A596-F63D-E0DC590E7D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684FC4F5-1261-9400-F32D-5F4DE21C1D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560A96-BDDA-E1A8-F5E0-D0EE5868D49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C9271D-8C1A-BA72-FFE6-56734E0470EB}"/>
              </a:ext>
            </a:extLst>
          </p:cNvPr>
          <p:cNvSpPr txBox="1"/>
          <p:nvPr/>
        </p:nvSpPr>
        <p:spPr>
          <a:xfrm>
            <a:off x="1891786" y="3094915"/>
            <a:ext cx="5360428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مَهارَةُ تَوْسيعِ فِكْرَةٍ.</a:t>
            </a:r>
          </a:p>
        </p:txBody>
      </p:sp>
    </p:spTree>
    <p:extLst>
      <p:ext uri="{BB962C8B-B14F-4D97-AF65-F5344CB8AC3E}">
        <p14:creationId xmlns:p14="http://schemas.microsoft.com/office/powerpoint/2010/main" val="315080662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BA322-A2FA-1B6D-B3D3-09FFF0D71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DF5316-88D9-A662-63C8-3DA669B67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نتبعها لتوسيع فكرة؟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88152FA-51B8-134D-B261-69F88C165A33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7FEEB7-895B-52AC-4C17-E7C10A2539B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05EDEE-89C6-C54E-A81F-9668B4DC0DE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203244-3684-ED37-515C-7721CFA0A28D}"/>
              </a:ext>
            </a:extLst>
          </p:cNvPr>
          <p:cNvSpPr>
            <a:spLocks/>
          </p:cNvSpPr>
          <p:nvPr/>
        </p:nvSpPr>
        <p:spPr>
          <a:xfrm>
            <a:off x="4358052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 و أساليب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55F87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63CB2A-270E-6072-64FD-B396A8D826A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69CB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Google Shape;1246;p5">
            <a:extLst>
              <a:ext uri="{FF2B5EF4-FFF2-40B4-BE49-F238E27FC236}">
                <a16:creationId xmlns:a16="http://schemas.microsoft.com/office/drawing/2014/main" id="{F40CCD83-1853-E2A3-559F-C86F660E962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45;p5">
            <a:extLst>
              <a:ext uri="{FF2B5EF4-FFF2-40B4-BE49-F238E27FC236}">
                <a16:creationId xmlns:a16="http://schemas.microsoft.com/office/drawing/2014/main" id="{AFE18335-FF20-394A-95D0-51265E21B76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4;p5">
            <a:extLst>
              <a:ext uri="{FF2B5EF4-FFF2-40B4-BE49-F238E27FC236}">
                <a16:creationId xmlns:a16="http://schemas.microsoft.com/office/drawing/2014/main" id="{E89890EE-BA00-A4B4-9CE8-76927BBC90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B743322-B011-AC92-57FC-16930E2630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1D82C35-36D7-B09F-BAD9-3407CAA43BC6}"/>
              </a:ext>
            </a:extLst>
          </p:cNvPr>
          <p:cNvSpPr txBox="1"/>
          <p:nvPr/>
        </p:nvSpPr>
        <p:spPr>
          <a:xfrm>
            <a:off x="1891786" y="3094915"/>
            <a:ext cx="5360428" cy="1428214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مَهارَةُ تَوْسيعِ فِكْرَةٍ.</a:t>
            </a:r>
          </a:p>
        </p:txBody>
      </p:sp>
      <p:pic>
        <p:nvPicPr>
          <p:cNvPr id="17" name="Espace réservé pour une image  16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2C0CF88-3EE7-2A16-1F20-5B36554ABA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569938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792D68-FC20-251B-D921-2EF4B86E76D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A7967C-1ADB-1BAE-4E17-51B02A7C276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8C2D51-4590-AA10-6A0A-B0108CBECA4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EFDD341-8607-5073-EC2C-BB2D64855E0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D613B-121C-449E-726A-6931BAE705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F27DCE-AE38-1C37-C5DD-D697C49071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F957AD-2634-14C0-6B31-0AFBE914AA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95D97F-B7EE-5531-BA9D-2326EE801B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ABBEE95-5522-B151-B7D3-D95BA015BDE2}"/>
              </a:ext>
            </a:extLst>
          </p:cNvPr>
          <p:cNvGrpSpPr/>
          <p:nvPr/>
        </p:nvGrpSpPr>
        <p:grpSpPr>
          <a:xfrm>
            <a:off x="351810" y="2092110"/>
            <a:ext cx="8392671" cy="1253585"/>
            <a:chOff x="340392" y="2108480"/>
            <a:chExt cx="8392671" cy="1253585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C0EA373C-9134-36CA-1606-24AD2F3A2880}"/>
                </a:ext>
              </a:extLst>
            </p:cNvPr>
            <p:cNvSpPr/>
            <p:nvPr/>
          </p:nvSpPr>
          <p:spPr>
            <a:xfrm rot="120000" flipH="1" flipV="1">
              <a:off x="340392" y="2108480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6835C4-DB7D-C6A7-A219-4B8EBA036388}"/>
                </a:ext>
              </a:extLst>
            </p:cNvPr>
            <p:cNvSpPr/>
            <p:nvPr/>
          </p:nvSpPr>
          <p:spPr>
            <a:xfrm>
              <a:off x="1836981" y="2395978"/>
              <a:ext cx="6156440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أَطْرَحُ أَسْئِلَةً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مِثْلَ : مَنْ؟   مَتى؟  أَيْنَ؟   ماذا؟  بِماذا؟  ...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B32E8F-BF9E-1A0D-7D37-8E06BCAD9715}"/>
              </a:ext>
            </a:extLst>
          </p:cNvPr>
          <p:cNvGrpSpPr/>
          <p:nvPr/>
        </p:nvGrpSpPr>
        <p:grpSpPr>
          <a:xfrm>
            <a:off x="332490" y="3319320"/>
            <a:ext cx="8392671" cy="1253585"/>
            <a:chOff x="340391" y="2108482"/>
            <a:chExt cx="8392671" cy="1253585"/>
          </a:xfrm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340E70F7-A11F-4717-988C-6CAEC5A3A9B2}"/>
                </a:ext>
              </a:extLst>
            </p:cNvPr>
            <p:cNvSpPr/>
            <p:nvPr/>
          </p:nvSpPr>
          <p:spPr>
            <a:xfrm rot="120000" flipH="1" flipV="1">
              <a:off x="340391" y="2108482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192C8B7-E9E4-70FD-3F67-A77770E1A719}"/>
                </a:ext>
              </a:extLst>
            </p:cNvPr>
            <p:cNvSpPr/>
            <p:nvPr/>
          </p:nvSpPr>
          <p:spPr>
            <a:xfrm>
              <a:off x="587556" y="2461171"/>
              <a:ext cx="7560155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أُضيفُ عِباراتٍ لِلْجُمْلَةِ </a:t>
              </a:r>
              <a:r>
                <a:rPr kumimoji="0" lang="ar-MA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ٱلْأَصْلِيَّةِ</a:t>
              </a: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بِٱلْإِجابَةِ</a:t>
              </a: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عَنِ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ٱلْأَسْئِلَةِ ٱلَّتي طَرَحْتُ.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20CA7A5-9F05-1CFF-E9D4-74B13EEEA26D}"/>
              </a:ext>
            </a:extLst>
          </p:cNvPr>
          <p:cNvGrpSpPr/>
          <p:nvPr/>
        </p:nvGrpSpPr>
        <p:grpSpPr>
          <a:xfrm>
            <a:off x="371133" y="4559829"/>
            <a:ext cx="8392671" cy="1253585"/>
            <a:chOff x="394986" y="4669511"/>
            <a:chExt cx="8392671" cy="1253585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733B1C85-6293-94E7-057E-477F584AB0EB}"/>
                </a:ext>
              </a:extLst>
            </p:cNvPr>
            <p:cNvSpPr/>
            <p:nvPr/>
          </p:nvSpPr>
          <p:spPr>
            <a:xfrm rot="120000" flipH="1" flipV="1">
              <a:off x="394986" y="4669511"/>
              <a:ext cx="8392671" cy="1253585"/>
            </a:xfrm>
            <a:custGeom>
              <a:avLst/>
              <a:gdLst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1164"/>
                <a:gd name="connsiteX1" fmla="*/ 2706255 w 2969491"/>
                <a:gd name="connsiteY1" fmla="*/ 0 h 651164"/>
                <a:gd name="connsiteX2" fmla="*/ 2890982 w 2969491"/>
                <a:gd name="connsiteY2" fmla="*/ 78509 h 651164"/>
                <a:gd name="connsiteX3" fmla="*/ 2969491 w 2969491"/>
                <a:gd name="connsiteY3" fmla="*/ 258618 h 651164"/>
                <a:gd name="connsiteX4" fmla="*/ 2872509 w 2969491"/>
                <a:gd name="connsiteY4" fmla="*/ 378691 h 651164"/>
                <a:gd name="connsiteX5" fmla="*/ 170873 w 2969491"/>
                <a:gd name="connsiteY5" fmla="*/ 651164 h 651164"/>
                <a:gd name="connsiteX6" fmla="*/ 9236 w 2969491"/>
                <a:gd name="connsiteY6" fmla="*/ 531091 h 651164"/>
                <a:gd name="connsiteX7" fmla="*/ 0 w 2969491"/>
                <a:gd name="connsiteY7" fmla="*/ 207818 h 651164"/>
                <a:gd name="connsiteX8" fmla="*/ 138545 w 2969491"/>
                <a:gd name="connsiteY8" fmla="*/ 124691 h 651164"/>
                <a:gd name="connsiteX0" fmla="*/ 138545 w 2969491"/>
                <a:gd name="connsiteY0" fmla="*/ 124691 h 656902"/>
                <a:gd name="connsiteX1" fmla="*/ 2706255 w 2969491"/>
                <a:gd name="connsiteY1" fmla="*/ 0 h 656902"/>
                <a:gd name="connsiteX2" fmla="*/ 2890982 w 2969491"/>
                <a:gd name="connsiteY2" fmla="*/ 78509 h 656902"/>
                <a:gd name="connsiteX3" fmla="*/ 2969491 w 2969491"/>
                <a:gd name="connsiteY3" fmla="*/ 258618 h 656902"/>
                <a:gd name="connsiteX4" fmla="*/ 2872509 w 2969491"/>
                <a:gd name="connsiteY4" fmla="*/ 378691 h 656902"/>
                <a:gd name="connsiteX5" fmla="*/ 170873 w 2969491"/>
                <a:gd name="connsiteY5" fmla="*/ 651164 h 656902"/>
                <a:gd name="connsiteX6" fmla="*/ 9236 w 2969491"/>
                <a:gd name="connsiteY6" fmla="*/ 531091 h 656902"/>
                <a:gd name="connsiteX7" fmla="*/ 0 w 2969491"/>
                <a:gd name="connsiteY7" fmla="*/ 207818 h 656902"/>
                <a:gd name="connsiteX8" fmla="*/ 138545 w 2969491"/>
                <a:gd name="connsiteY8" fmla="*/ 124691 h 656902"/>
                <a:gd name="connsiteX0" fmla="*/ 138545 w 2969491"/>
                <a:gd name="connsiteY0" fmla="*/ 124890 h 657101"/>
                <a:gd name="connsiteX1" fmla="*/ 2706255 w 2969491"/>
                <a:gd name="connsiteY1" fmla="*/ 199 h 657101"/>
                <a:gd name="connsiteX2" fmla="*/ 2890982 w 2969491"/>
                <a:gd name="connsiteY2" fmla="*/ 78708 h 657101"/>
                <a:gd name="connsiteX3" fmla="*/ 2969491 w 2969491"/>
                <a:gd name="connsiteY3" fmla="*/ 258817 h 657101"/>
                <a:gd name="connsiteX4" fmla="*/ 2872509 w 2969491"/>
                <a:gd name="connsiteY4" fmla="*/ 378890 h 657101"/>
                <a:gd name="connsiteX5" fmla="*/ 170873 w 2969491"/>
                <a:gd name="connsiteY5" fmla="*/ 651363 h 657101"/>
                <a:gd name="connsiteX6" fmla="*/ 9236 w 2969491"/>
                <a:gd name="connsiteY6" fmla="*/ 531290 h 657101"/>
                <a:gd name="connsiteX7" fmla="*/ 0 w 2969491"/>
                <a:gd name="connsiteY7" fmla="*/ 208017 h 657101"/>
                <a:gd name="connsiteX8" fmla="*/ 138545 w 2969491"/>
                <a:gd name="connsiteY8" fmla="*/ 124890 h 657101"/>
                <a:gd name="connsiteX0" fmla="*/ 138545 w 2969491"/>
                <a:gd name="connsiteY0" fmla="*/ 125008 h 657219"/>
                <a:gd name="connsiteX1" fmla="*/ 2706255 w 2969491"/>
                <a:gd name="connsiteY1" fmla="*/ 317 h 657219"/>
                <a:gd name="connsiteX2" fmla="*/ 2890982 w 2969491"/>
                <a:gd name="connsiteY2" fmla="*/ 78826 h 657219"/>
                <a:gd name="connsiteX3" fmla="*/ 2969491 w 2969491"/>
                <a:gd name="connsiteY3" fmla="*/ 258935 h 657219"/>
                <a:gd name="connsiteX4" fmla="*/ 2872509 w 2969491"/>
                <a:gd name="connsiteY4" fmla="*/ 379008 h 657219"/>
                <a:gd name="connsiteX5" fmla="*/ 170873 w 2969491"/>
                <a:gd name="connsiteY5" fmla="*/ 651481 h 657219"/>
                <a:gd name="connsiteX6" fmla="*/ 9236 w 2969491"/>
                <a:gd name="connsiteY6" fmla="*/ 531408 h 657219"/>
                <a:gd name="connsiteX7" fmla="*/ 0 w 2969491"/>
                <a:gd name="connsiteY7" fmla="*/ 208135 h 657219"/>
                <a:gd name="connsiteX8" fmla="*/ 138545 w 2969491"/>
                <a:gd name="connsiteY8" fmla="*/ 125008 h 657219"/>
                <a:gd name="connsiteX0" fmla="*/ 138545 w 2972005"/>
                <a:gd name="connsiteY0" fmla="*/ 125008 h 657219"/>
                <a:gd name="connsiteX1" fmla="*/ 2706255 w 2972005"/>
                <a:gd name="connsiteY1" fmla="*/ 317 h 657219"/>
                <a:gd name="connsiteX2" fmla="*/ 2890982 w 2972005"/>
                <a:gd name="connsiteY2" fmla="*/ 78826 h 657219"/>
                <a:gd name="connsiteX3" fmla="*/ 2969491 w 2972005"/>
                <a:gd name="connsiteY3" fmla="*/ 258935 h 657219"/>
                <a:gd name="connsiteX4" fmla="*/ 2872509 w 2972005"/>
                <a:gd name="connsiteY4" fmla="*/ 379008 h 657219"/>
                <a:gd name="connsiteX5" fmla="*/ 170873 w 2972005"/>
                <a:gd name="connsiteY5" fmla="*/ 651481 h 657219"/>
                <a:gd name="connsiteX6" fmla="*/ 9236 w 2972005"/>
                <a:gd name="connsiteY6" fmla="*/ 531408 h 657219"/>
                <a:gd name="connsiteX7" fmla="*/ 0 w 2972005"/>
                <a:gd name="connsiteY7" fmla="*/ 208135 h 657219"/>
                <a:gd name="connsiteX8" fmla="*/ 138545 w 2972005"/>
                <a:gd name="connsiteY8" fmla="*/ 125008 h 657219"/>
                <a:gd name="connsiteX0" fmla="*/ 138545 w 2973912"/>
                <a:gd name="connsiteY0" fmla="*/ 125008 h 657219"/>
                <a:gd name="connsiteX1" fmla="*/ 2706255 w 2973912"/>
                <a:gd name="connsiteY1" fmla="*/ 317 h 657219"/>
                <a:gd name="connsiteX2" fmla="*/ 2890982 w 2973912"/>
                <a:gd name="connsiteY2" fmla="*/ 78826 h 657219"/>
                <a:gd name="connsiteX3" fmla="*/ 2969491 w 2973912"/>
                <a:gd name="connsiteY3" fmla="*/ 258935 h 657219"/>
                <a:gd name="connsiteX4" fmla="*/ 2872509 w 2973912"/>
                <a:gd name="connsiteY4" fmla="*/ 379008 h 657219"/>
                <a:gd name="connsiteX5" fmla="*/ 170873 w 2973912"/>
                <a:gd name="connsiteY5" fmla="*/ 651481 h 657219"/>
                <a:gd name="connsiteX6" fmla="*/ 9236 w 2973912"/>
                <a:gd name="connsiteY6" fmla="*/ 531408 h 657219"/>
                <a:gd name="connsiteX7" fmla="*/ 0 w 2973912"/>
                <a:gd name="connsiteY7" fmla="*/ 208135 h 657219"/>
                <a:gd name="connsiteX8" fmla="*/ 138545 w 2973912"/>
                <a:gd name="connsiteY8" fmla="*/ 125008 h 65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3912" h="657219">
                  <a:moveTo>
                    <a:pt x="138545" y="125008"/>
                  </a:moveTo>
                  <a:lnTo>
                    <a:pt x="2706255" y="317"/>
                  </a:lnTo>
                  <a:cubicBezTo>
                    <a:pt x="2828121" y="-3658"/>
                    <a:pt x="2867087" y="30047"/>
                    <a:pt x="2890982" y="78826"/>
                  </a:cubicBezTo>
                  <a:lnTo>
                    <a:pt x="2969491" y="258935"/>
                  </a:lnTo>
                  <a:cubicBezTo>
                    <a:pt x="2987406" y="336640"/>
                    <a:pt x="2950053" y="379178"/>
                    <a:pt x="2872509" y="379008"/>
                  </a:cubicBezTo>
                  <a:lnTo>
                    <a:pt x="170873" y="651481"/>
                  </a:lnTo>
                  <a:cubicBezTo>
                    <a:pt x="101922" y="666723"/>
                    <a:pt x="5337" y="659356"/>
                    <a:pt x="9236" y="531408"/>
                  </a:cubicBezTo>
                  <a:lnTo>
                    <a:pt x="0" y="208135"/>
                  </a:lnTo>
                  <a:cubicBezTo>
                    <a:pt x="26085" y="152793"/>
                    <a:pt x="37097" y="137645"/>
                    <a:pt x="138545" y="125008"/>
                  </a:cubicBezTo>
                  <a:close/>
                </a:path>
              </a:pathLst>
            </a:custGeom>
            <a:solidFill>
              <a:srgbClr val="9BD8FF">
                <a:alpha val="20000"/>
              </a:srgbClr>
            </a:solidFill>
            <a:ln w="136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06D11BD-EA7C-8C49-50B2-DD29269CE7DF}"/>
                </a:ext>
              </a:extLst>
            </p:cNvPr>
            <p:cNvSpPr/>
            <p:nvPr/>
          </p:nvSpPr>
          <p:spPr>
            <a:xfrm>
              <a:off x="1816101" y="5047211"/>
              <a:ext cx="6347562" cy="678587"/>
            </a:xfrm>
            <a:prstGeom prst="roundRect">
              <a:avLst>
                <a:gd name="adj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أَتَحَقَّقٌ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 مِنْ سَلامَةِ ٱلْمَعْنى في ٱلْجُمْلَةِ </a:t>
              </a:r>
              <a:r>
                <a:rPr kumimoji="0" lang="ar-MA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ٱلْمُوَسَّعَةِ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.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67DB34E8-5CDF-408C-C83C-F9DD83F646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5385" y="2476233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CDB3B4A-D6AB-F637-E077-4C26F088AA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5234" y="3698081"/>
            <a:ext cx="504000" cy="504000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E6130CB-FD3A-74E3-8472-67BA18CB24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0817" y="4925291"/>
            <a:ext cx="504000" cy="50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2438E-1EF2-BCD3-82DF-E06902387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2EB7CBB-A758-F228-359A-FA12FAA6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 على دفاتركم . وسعوا الجملة التالية: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6D04B29-2388-AF6D-D962-9EF7A61129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538F82-7BF9-E811-E8C6-D938246CDAE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9B6466-AD06-9438-2EBA-8266204EC87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EF8A7-F8A8-AE51-1CCA-0DAD737EA8D0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13459952-F66D-B853-DA18-53A332A0A4B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2967CF4-995A-7746-0A2A-BCE40DCA19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A25C73-44B9-EE53-15A7-6C2E692CF2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805BC61-901A-4264-72F4-16254A847B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610706-2469-960D-1C15-8F068EEA2A5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Titre 9">
            <a:extLst>
              <a:ext uri="{FF2B5EF4-FFF2-40B4-BE49-F238E27FC236}">
                <a16:creationId xmlns:a16="http://schemas.microsoft.com/office/drawing/2014/main" id="{6AD5280C-FEF8-5906-36EC-15F58383B51F}"/>
              </a:ext>
            </a:extLst>
          </p:cNvPr>
          <p:cNvSpPr txBox="1">
            <a:spLocks/>
          </p:cNvSpPr>
          <p:nvPr/>
        </p:nvSpPr>
        <p:spPr>
          <a:xfrm>
            <a:off x="2775214" y="3169655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يَحْتَفِلُ ٱلْمَغارِبَةُ.</a:t>
            </a:r>
          </a:p>
        </p:txBody>
      </p:sp>
    </p:spTree>
    <p:extLst>
      <p:ext uri="{BB962C8B-B14F-4D97-AF65-F5344CB8AC3E}">
        <p14:creationId xmlns:p14="http://schemas.microsoft.com/office/powerpoint/2010/main" val="47833024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F26E-944A-FA98-ED7D-D1EB6C60D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9EECD9E-CB1B-0826-ADE6-B3A4A26C7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يمكنكم الاستعانة بالأسئلة التالية، ولا تنسوا استعمال أدوات الربط المناسبة.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921C74F-9949-F71F-F6BA-8473AE900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9D31AE-9ACF-4EC9-B5D2-34160CE60F0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47CCA3-EDF6-A905-D4FF-79AEE877CA2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C7E338-AEA8-278F-2D74-A850EE99B87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B4435799-7D69-4174-C5E1-CE28956CF70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1AF176-87AB-63AA-6D92-1B460074BD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0D9383-FC51-6E06-B8E5-1258A0314F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04EE618-071B-4437-C2B7-CAADBD3E9E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EA48960-3446-EEF0-8402-FDC0F68A84A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Titre 9">
            <a:extLst>
              <a:ext uri="{FF2B5EF4-FFF2-40B4-BE49-F238E27FC236}">
                <a16:creationId xmlns:a16="http://schemas.microsoft.com/office/drawing/2014/main" id="{9D861393-723E-0185-DD77-240A57B532F2}"/>
              </a:ext>
            </a:extLst>
          </p:cNvPr>
          <p:cNvSpPr txBox="1">
            <a:spLocks/>
          </p:cNvSpPr>
          <p:nvPr/>
        </p:nvSpPr>
        <p:spPr>
          <a:xfrm>
            <a:off x="5801314" y="2815328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يَحْتَفِلُ ٱلْمَغارِبَةُ.</a:t>
            </a:r>
          </a:p>
        </p:txBody>
      </p:sp>
      <p:sp>
        <p:nvSpPr>
          <p:cNvPr id="13" name="Titre 9">
            <a:extLst>
              <a:ext uri="{FF2B5EF4-FFF2-40B4-BE49-F238E27FC236}">
                <a16:creationId xmlns:a16="http://schemas.microsoft.com/office/drawing/2014/main" id="{77D4277C-57F6-8951-7DC6-01552CCBF51E}"/>
              </a:ext>
            </a:extLst>
          </p:cNvPr>
          <p:cNvSpPr txBox="1">
            <a:spLocks/>
          </p:cNvSpPr>
          <p:nvPr/>
        </p:nvSpPr>
        <p:spPr>
          <a:xfrm>
            <a:off x="4507987" y="1275775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يَحْتَفِلُ ٱلْمَغارِبَةُ؟</a:t>
            </a:r>
          </a:p>
        </p:txBody>
      </p:sp>
      <p:sp>
        <p:nvSpPr>
          <p:cNvPr id="14" name="Titre 9">
            <a:extLst>
              <a:ext uri="{FF2B5EF4-FFF2-40B4-BE49-F238E27FC236}">
                <a16:creationId xmlns:a16="http://schemas.microsoft.com/office/drawing/2014/main" id="{DE1CD729-C627-5DAA-C373-800A1FA37E30}"/>
              </a:ext>
            </a:extLst>
          </p:cNvPr>
          <p:cNvSpPr txBox="1">
            <a:spLocks/>
          </p:cNvSpPr>
          <p:nvPr/>
        </p:nvSpPr>
        <p:spPr>
          <a:xfrm>
            <a:off x="4466069" y="1822993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يَحْتَفِلونَ؟</a:t>
            </a:r>
          </a:p>
        </p:txBody>
      </p:sp>
      <p:sp>
        <p:nvSpPr>
          <p:cNvPr id="15" name="Titre 9">
            <a:extLst>
              <a:ext uri="{FF2B5EF4-FFF2-40B4-BE49-F238E27FC236}">
                <a16:creationId xmlns:a16="http://schemas.microsoft.com/office/drawing/2014/main" id="{12C2A140-2CB0-B31C-6458-8E800B6ADCDC}"/>
              </a:ext>
            </a:extLst>
          </p:cNvPr>
          <p:cNvSpPr txBox="1">
            <a:spLocks/>
          </p:cNvSpPr>
          <p:nvPr/>
        </p:nvSpPr>
        <p:spPr>
          <a:xfrm>
            <a:off x="319087" y="1305439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يَحْتَفِلونَ؟</a:t>
            </a:r>
          </a:p>
        </p:txBody>
      </p:sp>
      <p:sp>
        <p:nvSpPr>
          <p:cNvPr id="16" name="Titre 9">
            <a:extLst>
              <a:ext uri="{FF2B5EF4-FFF2-40B4-BE49-F238E27FC236}">
                <a16:creationId xmlns:a16="http://schemas.microsoft.com/office/drawing/2014/main" id="{9E8094B5-A41B-0092-8755-2C9E16739DC0}"/>
              </a:ext>
            </a:extLst>
          </p:cNvPr>
          <p:cNvSpPr txBox="1">
            <a:spLocks/>
          </p:cNvSpPr>
          <p:nvPr/>
        </p:nvSpPr>
        <p:spPr>
          <a:xfrm>
            <a:off x="437670" y="2003597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يَحْتَفِلونَ؟</a:t>
            </a:r>
          </a:p>
        </p:txBody>
      </p:sp>
    </p:spTree>
    <p:extLst>
      <p:ext uri="{BB962C8B-B14F-4D97-AF65-F5344CB8AC3E}">
        <p14:creationId xmlns:p14="http://schemas.microsoft.com/office/powerpoint/2010/main" val="18505395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2E4E9-A444-9525-73A1-F6892654D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149D939-BA15-261F-311F-69AB035FD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نجيب عن السؤال الأول.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CBBBF45-EB69-CB77-18B7-88583B75FA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7F5C02-B205-F539-0FDB-E6BAF4472C4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5EADC9-F5C9-E713-9B45-73942BC61CE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3AEFE9-D96C-DE7C-A186-F72D4DCBBF84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5D836F10-B869-B60E-25A4-EBF3A799793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98435A-40F0-FDCA-7A15-837C0C5875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4A16B4-E05C-9BD9-CF70-40080E0E8B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370511-B0DA-C61B-B9CC-CB5D430EA1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544E83-7E8A-CC95-CF7F-BC5EA8787F7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A8134248-A1FE-90B6-4363-A8C04CD6EB96}"/>
              </a:ext>
            </a:extLst>
          </p:cNvPr>
          <p:cNvSpPr txBox="1">
            <a:spLocks/>
          </p:cNvSpPr>
          <p:nvPr/>
        </p:nvSpPr>
        <p:spPr>
          <a:xfrm>
            <a:off x="437670" y="2815329"/>
            <a:ext cx="8293218" cy="2193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يَحْتَفِلُ ٱلْمَغارِبَةُ.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ٱلدّينِيَّةِ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يَحْتَفِلونَ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ٱلْفِطْرِ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وَكَذَلِكَ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ٱلأَضْحى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ٱلْمُبارَكِ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يَحْتَفِلونَ 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 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ٱلاِسْتِقْلالِ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وَعيدِ ٱلْمَسيرَةِ ٱلْخَضْراءِ.</a:t>
            </a: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728CE166-A948-0F2B-61F7-EDCCFEE8CA63}"/>
              </a:ext>
            </a:extLst>
          </p:cNvPr>
          <p:cNvSpPr txBox="1">
            <a:spLocks/>
          </p:cNvSpPr>
          <p:nvPr/>
        </p:nvSpPr>
        <p:spPr>
          <a:xfrm>
            <a:off x="4507987" y="1275775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يَحْتَفِلُ ٱلْمَغارِبَةُ؟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7DC6081B-ADFD-6A9C-4DE3-4E4FD2CB7868}"/>
              </a:ext>
            </a:extLst>
          </p:cNvPr>
          <p:cNvSpPr txBox="1">
            <a:spLocks/>
          </p:cNvSpPr>
          <p:nvPr/>
        </p:nvSpPr>
        <p:spPr>
          <a:xfrm>
            <a:off x="4466069" y="1822993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يَحْتَفِلونَ؟</a:t>
            </a: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D487DE90-4746-C4F9-4CDC-FFA3C0724415}"/>
              </a:ext>
            </a:extLst>
          </p:cNvPr>
          <p:cNvSpPr txBox="1">
            <a:spLocks/>
          </p:cNvSpPr>
          <p:nvPr/>
        </p:nvSpPr>
        <p:spPr>
          <a:xfrm>
            <a:off x="319087" y="1305439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يَحْتَفِلونَ؟</a:t>
            </a:r>
          </a:p>
        </p:txBody>
      </p:sp>
      <p:sp>
        <p:nvSpPr>
          <p:cNvPr id="21" name="Titre 9">
            <a:extLst>
              <a:ext uri="{FF2B5EF4-FFF2-40B4-BE49-F238E27FC236}">
                <a16:creationId xmlns:a16="http://schemas.microsoft.com/office/drawing/2014/main" id="{86685B65-F7B7-50FE-2301-91C08E95E2E0}"/>
              </a:ext>
            </a:extLst>
          </p:cNvPr>
          <p:cNvSpPr txBox="1">
            <a:spLocks/>
          </p:cNvSpPr>
          <p:nvPr/>
        </p:nvSpPr>
        <p:spPr>
          <a:xfrm>
            <a:off x="437670" y="2003597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يَحْتَفِلونَ؟</a:t>
            </a:r>
          </a:p>
        </p:txBody>
      </p:sp>
    </p:spTree>
    <p:extLst>
      <p:ext uri="{BB962C8B-B14F-4D97-AF65-F5344CB8AC3E}">
        <p14:creationId xmlns:p14="http://schemas.microsoft.com/office/powerpoint/2010/main" val="371782887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D46DA-2781-2EDF-0D31-A039B471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1AD6950-FB35-8F67-71B4-4A8EF82A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نجيب عن السؤال الثاني.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837A579-A307-BAC7-EFD7-5E3DD4365A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A80008-15BA-4721-30CE-BEF32064D55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2CD831-63B7-23C4-1FB7-1146E44B4AC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F27D94-D394-5EE2-B7A5-4EC9E037458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8497035B-E3C0-C0D6-4517-848998BD057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8D41FB-16D7-116C-2B09-9E919B2A45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94FD3F-D9C9-5DDE-C625-9EC38DECCD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66C1817-AEDC-8417-DE24-D00A5F3FF4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1D2DFD7-4D32-44A7-B923-2EF303C0433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AE52D008-4BC9-358F-3F27-3906C49CF4CA}"/>
              </a:ext>
            </a:extLst>
          </p:cNvPr>
          <p:cNvSpPr txBox="1">
            <a:spLocks/>
          </p:cNvSpPr>
          <p:nvPr/>
        </p:nvSpPr>
        <p:spPr>
          <a:xfrm>
            <a:off x="437670" y="2815329"/>
            <a:ext cx="8293218" cy="2193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يَحْتَفِلُ ٱلْمَغارِبَةُ.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ٱلدّينِيَّةِ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يَحْتَفِلونَ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ٱلْفِطْرِ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وَكَذَلِكَ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ٱلأَضْحى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ٱلْمُبارَكِ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يَحْتَفِلونَ 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 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ٱلاِسْتِقْلالِ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وَعيدِ ٱلْمَسيرَةِ ٱلْخَضْراءِ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يَحْتَفِلُ ٱلْمَغارِبَةُ في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ٱلْبُيوتِ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وَٱلسّاحاتِ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ٱلعامَّةِ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وَٱلْمَساجِدِ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5A6A8B2B-9ABB-38EA-2853-70FECEE8D979}"/>
              </a:ext>
            </a:extLst>
          </p:cNvPr>
          <p:cNvSpPr txBox="1">
            <a:spLocks/>
          </p:cNvSpPr>
          <p:nvPr/>
        </p:nvSpPr>
        <p:spPr>
          <a:xfrm>
            <a:off x="4507987" y="1275775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يَحْتَفِلُ ٱلْمَغارِبَةُ؟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8566E341-5461-4BDC-8BAC-1855BD5E7E77}"/>
              </a:ext>
            </a:extLst>
          </p:cNvPr>
          <p:cNvSpPr txBox="1">
            <a:spLocks/>
          </p:cNvSpPr>
          <p:nvPr/>
        </p:nvSpPr>
        <p:spPr>
          <a:xfrm>
            <a:off x="4466069" y="1822993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يَحْتَفِلونَ؟</a:t>
            </a: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1DB90A44-5828-B0A5-C0A0-F9B7E9E07E26}"/>
              </a:ext>
            </a:extLst>
          </p:cNvPr>
          <p:cNvSpPr txBox="1">
            <a:spLocks/>
          </p:cNvSpPr>
          <p:nvPr/>
        </p:nvSpPr>
        <p:spPr>
          <a:xfrm>
            <a:off x="319087" y="1305439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يَحْتَفِلونَ؟</a:t>
            </a:r>
          </a:p>
        </p:txBody>
      </p:sp>
      <p:sp>
        <p:nvSpPr>
          <p:cNvPr id="21" name="Titre 9">
            <a:extLst>
              <a:ext uri="{FF2B5EF4-FFF2-40B4-BE49-F238E27FC236}">
                <a16:creationId xmlns:a16="http://schemas.microsoft.com/office/drawing/2014/main" id="{C086324A-ACFD-D8C1-E568-FEEFFA4D22BF}"/>
              </a:ext>
            </a:extLst>
          </p:cNvPr>
          <p:cNvSpPr txBox="1">
            <a:spLocks/>
          </p:cNvSpPr>
          <p:nvPr/>
        </p:nvSpPr>
        <p:spPr>
          <a:xfrm>
            <a:off x="437670" y="2003597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يَحْتَفِلونَ؟</a:t>
            </a:r>
          </a:p>
        </p:txBody>
      </p:sp>
    </p:spTree>
    <p:extLst>
      <p:ext uri="{BB962C8B-B14F-4D97-AF65-F5344CB8AC3E}">
        <p14:creationId xmlns:p14="http://schemas.microsoft.com/office/powerpoint/2010/main" val="18931959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25DD8-CDE1-E08D-FF10-C8FAD8C25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B0B6215-4B35-DD50-3DA0-AAF43EB7E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نجيب عن السؤال الثالث.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A237B1C-D367-C5F8-C74C-C1E77956F0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09EBDD-B417-5869-8E72-7949F9B3145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9512EF-7187-73F0-11B4-5A56BC8F992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2CB05F-6C19-4D81-335A-B247EDD7A22F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3DAE5C0D-92F2-98DB-7329-4C71587728E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576FE2-43AE-14E2-0E91-0465EFE7F8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5FFB10-FE44-ADF1-716E-CBAEDEC787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8EF8CD4-B47C-04B9-E6C9-4E6F117B0D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9CDCB62-4DF6-551A-221B-BC9A77278DD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FEA0AF8C-8856-496B-8E2C-61972C6019F1}"/>
              </a:ext>
            </a:extLst>
          </p:cNvPr>
          <p:cNvSpPr txBox="1">
            <a:spLocks/>
          </p:cNvSpPr>
          <p:nvPr/>
        </p:nvSpPr>
        <p:spPr>
          <a:xfrm>
            <a:off x="437670" y="2815329"/>
            <a:ext cx="8293218" cy="2193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يَحْتَفِلُ ٱلْمَغارِبَةُ.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ٱلدّينِيَّةِ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يَحْتَفِلونَ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ٱلْفِطْرِ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وَكَذَلِكَ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ٱلأَضْحى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ٱلْمُبارَكِ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يَحْتَفِلونَ 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 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ٱلاِسْتِقْلالِ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وَعيدِ ٱلْمَسيرَةِ ٱلْخَضْراءِ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يَحْتَفِلُ ٱلْمَغارِبَةُ في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ٱلْبُيوتِ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وَٱلسّاحاتِ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ٱلعامَّةِ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وَٱلْمَساجِدِ،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تَتَوَزَّعُ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كُلُّ هَذِهِ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أَشْهُرِ ٱلسَّنَةِ.</a:t>
            </a: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20A4271E-B663-12CA-2AF7-C1B638EB761A}"/>
              </a:ext>
            </a:extLst>
          </p:cNvPr>
          <p:cNvSpPr txBox="1">
            <a:spLocks/>
          </p:cNvSpPr>
          <p:nvPr/>
        </p:nvSpPr>
        <p:spPr>
          <a:xfrm>
            <a:off x="4507987" y="1275775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يَحْتَفِلُ ٱلْمَغارِبَةُ؟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8CD09411-1115-876B-0B14-062D7C5EC245}"/>
              </a:ext>
            </a:extLst>
          </p:cNvPr>
          <p:cNvSpPr txBox="1">
            <a:spLocks/>
          </p:cNvSpPr>
          <p:nvPr/>
        </p:nvSpPr>
        <p:spPr>
          <a:xfrm>
            <a:off x="4466069" y="1822993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يَحْتَفِلونَ؟</a:t>
            </a: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7C60C013-8650-93F2-946E-7B39ACB3943C}"/>
              </a:ext>
            </a:extLst>
          </p:cNvPr>
          <p:cNvSpPr txBox="1">
            <a:spLocks/>
          </p:cNvSpPr>
          <p:nvPr/>
        </p:nvSpPr>
        <p:spPr>
          <a:xfrm>
            <a:off x="319087" y="1305439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يَحْتَفِلونَ؟</a:t>
            </a:r>
          </a:p>
        </p:txBody>
      </p:sp>
      <p:sp>
        <p:nvSpPr>
          <p:cNvPr id="21" name="Titre 9">
            <a:extLst>
              <a:ext uri="{FF2B5EF4-FFF2-40B4-BE49-F238E27FC236}">
                <a16:creationId xmlns:a16="http://schemas.microsoft.com/office/drawing/2014/main" id="{EC410A67-63EC-9665-1F8B-211C7B3CA0E1}"/>
              </a:ext>
            </a:extLst>
          </p:cNvPr>
          <p:cNvSpPr txBox="1">
            <a:spLocks/>
          </p:cNvSpPr>
          <p:nvPr/>
        </p:nvSpPr>
        <p:spPr>
          <a:xfrm>
            <a:off x="437670" y="2003597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يَحْتَفِلونَ؟</a:t>
            </a:r>
          </a:p>
        </p:txBody>
      </p:sp>
    </p:spTree>
    <p:extLst>
      <p:ext uri="{BB962C8B-B14F-4D97-AF65-F5344CB8AC3E}">
        <p14:creationId xmlns:p14="http://schemas.microsoft.com/office/powerpoint/2010/main" val="382948871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FB2F7-F7E3-232D-A999-52FBA19B7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AF5AE51-179F-FBED-B8FA-60961D950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 نجيب عن السؤال الرابع.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67D675A-D05B-71B9-BD53-1263CD5D88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6ACF5D-51C0-384C-9209-BB3CC43C6E9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E74DCD-B8D6-B587-96A0-637E3513E2C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48A4C3-4116-634A-FEAD-D05F2BAC2A33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0EB34D88-A1D2-2C23-BA8F-D2E88C8BC80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8EB816-7419-4393-86AC-30F712FBA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D28164-769D-7B79-5C18-558DDC9B7A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442AED-6E89-9A37-B7AB-4E798FEBFB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ED1F67A-49D7-6EB4-3E62-CFF971B530C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10E1796B-C4C3-AE45-374A-ED2FB6CAAA22}"/>
              </a:ext>
            </a:extLst>
          </p:cNvPr>
          <p:cNvSpPr txBox="1">
            <a:spLocks/>
          </p:cNvSpPr>
          <p:nvPr/>
        </p:nvSpPr>
        <p:spPr>
          <a:xfrm>
            <a:off x="383592" y="3410996"/>
            <a:ext cx="8293218" cy="2193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يَحْتَفِلُ ٱلْمَغارِبَةُ.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ٱلدّينِيَّةِ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يَحْتَفِلونَ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ٱلْفِطْرِ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وَكَذَلِكَ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ٱلأَضْحى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ٱلْمُبارَكِ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يَحْتَفِلونَ 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 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ٱلاِسْتِقْلالِ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وَعيدِ ٱلْمَسيرَةِ ٱلْخَضْراءِ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يَحْتَفِلُ ٱلْمَغارِبَةُ في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ٱلْبُيوتِ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وَٱلسّاحاتِ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ٱلعامَّةِ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وَٱلْمَساجِدِ،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تَتَوَزَّعُ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كُلُّ هَذِهِ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أَشْهُرِ ٱلسَّنَةِ. 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حَيْثُ تَمْتَلِئُ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ٱلشَّوارِعُ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بِٱلْفَرَحِ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وَٱلْبَهْجَةِ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وَيَرْتَدي ٱلنّاسُ ٱلْمَلابِسَ ٱلْجَميلَةَ، وَيَتَبادَلونَ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ٱلزِّياراتِ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وَٱلتَّهانِيَ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8" name="Titre 9">
            <a:extLst>
              <a:ext uri="{FF2B5EF4-FFF2-40B4-BE49-F238E27FC236}">
                <a16:creationId xmlns:a16="http://schemas.microsoft.com/office/drawing/2014/main" id="{AF3853D9-0F3C-DBC2-60E2-EFE0AD2CC8B2}"/>
              </a:ext>
            </a:extLst>
          </p:cNvPr>
          <p:cNvSpPr txBox="1">
            <a:spLocks/>
          </p:cNvSpPr>
          <p:nvPr/>
        </p:nvSpPr>
        <p:spPr>
          <a:xfrm>
            <a:off x="4507987" y="1275775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بِماذا يَحْتَفِلُ ٱلْمَغارِبَةُ؟</a:t>
            </a:r>
          </a:p>
        </p:txBody>
      </p:sp>
      <p:sp>
        <p:nvSpPr>
          <p:cNvPr id="19" name="Titre 9">
            <a:extLst>
              <a:ext uri="{FF2B5EF4-FFF2-40B4-BE49-F238E27FC236}">
                <a16:creationId xmlns:a16="http://schemas.microsoft.com/office/drawing/2014/main" id="{BEAFE7D1-815E-D9B7-C41D-0875B31B8B53}"/>
              </a:ext>
            </a:extLst>
          </p:cNvPr>
          <p:cNvSpPr txBox="1">
            <a:spLocks/>
          </p:cNvSpPr>
          <p:nvPr/>
        </p:nvSpPr>
        <p:spPr>
          <a:xfrm>
            <a:off x="4466069" y="1822993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يَحْتَفِلونَ؟</a:t>
            </a:r>
          </a:p>
        </p:txBody>
      </p:sp>
      <p:sp>
        <p:nvSpPr>
          <p:cNvPr id="20" name="Titre 9">
            <a:extLst>
              <a:ext uri="{FF2B5EF4-FFF2-40B4-BE49-F238E27FC236}">
                <a16:creationId xmlns:a16="http://schemas.microsoft.com/office/drawing/2014/main" id="{230A033C-2419-9D21-244C-A430006B687F}"/>
              </a:ext>
            </a:extLst>
          </p:cNvPr>
          <p:cNvSpPr txBox="1">
            <a:spLocks/>
          </p:cNvSpPr>
          <p:nvPr/>
        </p:nvSpPr>
        <p:spPr>
          <a:xfrm>
            <a:off x="319087" y="1305439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يَحْتَفِلونَ؟</a:t>
            </a:r>
          </a:p>
        </p:txBody>
      </p:sp>
      <p:sp>
        <p:nvSpPr>
          <p:cNvPr id="21" name="Titre 9">
            <a:extLst>
              <a:ext uri="{FF2B5EF4-FFF2-40B4-BE49-F238E27FC236}">
                <a16:creationId xmlns:a16="http://schemas.microsoft.com/office/drawing/2014/main" id="{040CF822-292E-73DA-BB2F-F873896E66C8}"/>
              </a:ext>
            </a:extLst>
          </p:cNvPr>
          <p:cNvSpPr txBox="1">
            <a:spLocks/>
          </p:cNvSpPr>
          <p:nvPr/>
        </p:nvSpPr>
        <p:spPr>
          <a:xfrm>
            <a:off x="437670" y="2003597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كَيْفَ يَحْتَفِلونَ؟</a:t>
            </a:r>
          </a:p>
        </p:txBody>
      </p:sp>
    </p:spTree>
    <p:extLst>
      <p:ext uri="{BB962C8B-B14F-4D97-AF65-F5344CB8AC3E}">
        <p14:creationId xmlns:p14="http://schemas.microsoft.com/office/powerpoint/2010/main" val="82554445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EAE8D-6A1B-4E5E-48F5-E0BDBD17E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AFCE9B-7A93-C1CA-C290-E45D49DB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نعيد قراءة الفقرة لنتأكد من انسجام أفكارها. من يقرأ؟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145EE9-5CF4-5516-28A8-C87AC19EAA1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10EB37-8366-A9ED-C590-B35D669522F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C5FCF9-A564-2F22-8214-A78A24F662EC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6DC5C986-4B35-0208-A9A5-2FF07D04DE1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CD089A-A4D7-6577-6E6A-5260137AC2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BA8CEE-B732-C6B4-E0C7-2A5C192BEF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1CC0C2-80DC-B99B-01D7-6FA690ED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0A63A9-E601-3B6E-1AA8-7927215A5D2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315401A4-6683-BBA7-769B-49B879FA1350}"/>
              </a:ext>
            </a:extLst>
          </p:cNvPr>
          <p:cNvSpPr txBox="1">
            <a:spLocks/>
          </p:cNvSpPr>
          <p:nvPr/>
        </p:nvSpPr>
        <p:spPr>
          <a:xfrm>
            <a:off x="331637" y="3016142"/>
            <a:ext cx="8293218" cy="2193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يَحْتَفِلُ ٱلْمَغارِبَةُ. 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ٱلدّينِيَّةِ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يَحْتَفِلونَ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ٱلْفِطْرِ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وَكَذَلِكَ بِعيدِ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ٱلأَضْحى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ٱلْمُبارَكِ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يَحْتَفِلونَ بِٱلأَعْيادِ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 عيدِ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ٱلاِسْتِقْلالِ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وَعيدِ ٱلْمَسيرَةِ ٱلْخَضْراءِ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يَحْتَفِلُ ٱلْمَغارِبَةُ في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ٱلْبُيوتِ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وَٱلسّاحاتِ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ٱلعامَّةِ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وَٱلْمَساجِدِ،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تَتَوَزَّعُ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كُلُّ هَذِهِ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ٱلْمُناسَباتِ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أَشْهُرِ ٱلسَّنَةِ. 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حَيْثُ تَمْتَلِئُ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ٱلشَّوارِعُ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بِٱلْفَرَحِ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وَٱلْبَهْجَةِ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وَيَرْتَدي ٱلنّاسُ ٱلْمَلابِسَ ٱلْجَميلَةَ، وَيَتَبادَلونَ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ٱلزِّياراتِ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وَٱلتَّهانِيَ</a:t>
            </a:r>
            <a:r>
              <a:rPr lang="ar-MA" sz="3600" b="1" dirty="0">
                <a:solidFill>
                  <a:schemeClr val="accent6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D4B430D-8AC4-2840-8F8C-C27861393E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220332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E7F75-3C59-8DB6-DCC8-7D1459D59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FC17857-33D2-5505-084D-A6119CA37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هكذا نكون قد وسجعا الجملة بشكل صحيح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5DA44A-B69B-D6FC-A568-271DB2CEEAC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69EAE-00DC-E398-7A2C-35D07DAF2AC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8851F5-6710-E646-C1DC-71C263722B2D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9872521B-2FDC-FDDD-3216-2C1A0E767FC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653CAF-0B03-C55D-B2B2-E4B73A5EDA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28AFCA-1D37-084B-FF28-8E3E6F0BED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FE19EB2-468D-F107-F22C-44F9D4E6FC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656E62D-B78F-59EE-DFA6-0A754FEAAD7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17" name="Titre 9">
            <a:extLst>
              <a:ext uri="{FF2B5EF4-FFF2-40B4-BE49-F238E27FC236}">
                <a16:creationId xmlns:a16="http://schemas.microsoft.com/office/drawing/2014/main" id="{6B0136F3-F2D0-A227-F8C3-1EC9A5541DDE}"/>
              </a:ext>
            </a:extLst>
          </p:cNvPr>
          <p:cNvSpPr txBox="1">
            <a:spLocks/>
          </p:cNvSpPr>
          <p:nvPr/>
        </p:nvSpPr>
        <p:spPr>
          <a:xfrm>
            <a:off x="310855" y="3908910"/>
            <a:ext cx="8293218" cy="2193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يَحْتَفِلُ ٱلْمَغارِبَةُ. بِٱلأَعْيادِ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ٱلدّينِيَّةِ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وَٱلوَطَنِيَّةِ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يَحْتَفِلونَ بِعيدِ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ٱلْفِطْرِ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وَكَذَلِكَ بِعيدِ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ٱلأَضْحى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ٱلْمُبارَكِ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كَما يَحْتَفِلونَ بِٱلأَعْيادِ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ٱلْوَطَنِيَّةِ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مِثْلَ عيدِ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ٱلاِسْتِقْلالِ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وَعيدِ ٱلْمَسيرَةِ ٱلْخَضْراءِ. يَحْتَفِلُ ٱلْمَغارِبَةُ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ٱلْبُيوتِ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وَٱلسّاحاتِ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ٱلعامَّةِ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وَٱلْمَساجِدِ،تَتَوَزَّعُ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كُلُّ هَذِهِ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ٱلْمُناسَباتِ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أَشْهُرِ ٱلسَّنَةِ. حَيْثُ تَمْتَلِئُ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ٱلشَّوارِعُ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بِٱلْفَرَحِ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وَٱلْبَهْجَةِ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وَيَرْتَدي ٱلنّاسُ ٱلْمَلابِسَ ٱلْجَميلَةَ، وَيَتَبادَلونَ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ٱلزِّياراتِ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وَٱلتَّهانِيَ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Titre 9">
            <a:extLst>
              <a:ext uri="{FF2B5EF4-FFF2-40B4-BE49-F238E27FC236}">
                <a16:creationId xmlns:a16="http://schemas.microsoft.com/office/drawing/2014/main" id="{4CAD7ADE-ACE1-D8C4-4842-31E16180170A}"/>
              </a:ext>
            </a:extLst>
          </p:cNvPr>
          <p:cNvSpPr txBox="1">
            <a:spLocks/>
          </p:cNvSpPr>
          <p:nvPr/>
        </p:nvSpPr>
        <p:spPr>
          <a:xfrm>
            <a:off x="5633411" y="1633112"/>
            <a:ext cx="2929574" cy="1074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يَحْتَفِلُ ٱلْمَغارِبَةُ.</a:t>
            </a:r>
          </a:p>
        </p:txBody>
      </p:sp>
      <p:sp>
        <p:nvSpPr>
          <p:cNvPr id="6" name="Flèche : courbe vers la gauche 5">
            <a:extLst>
              <a:ext uri="{FF2B5EF4-FFF2-40B4-BE49-F238E27FC236}">
                <a16:creationId xmlns:a16="http://schemas.microsoft.com/office/drawing/2014/main" id="{64722D64-9818-E7E7-C19A-EEA3B3402FFC}"/>
              </a:ext>
            </a:extLst>
          </p:cNvPr>
          <p:cNvSpPr/>
          <p:nvPr/>
        </p:nvSpPr>
        <p:spPr>
          <a:xfrm>
            <a:off x="8300720" y="2560320"/>
            <a:ext cx="303353" cy="751840"/>
          </a:xfrm>
          <a:prstGeom prst="curved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82BF9CB-35D4-0C54-EC2C-910941A81A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0566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60142-CA8A-703C-84F5-4D8D53D5B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F093351-AA24-AB38-2EE4-0E157DB36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كراساتكم ص 60 أنجزوا بشكل فردي التمرين التالي: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B635EA2-9B79-A71C-C14B-A2D3629CA3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117E70F-FEBC-B97C-FBDF-94F637DD2E1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48610D-CE62-C543-5AC9-013D568ED4D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905E1-1E12-03D6-8257-EC79534D616F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2856DB30-5DC5-8A09-F511-C7662B7904C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BDABF4-22F9-0B87-6B7D-BB3F06A7217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BD5FE3-FC24-3C60-B91F-064803EF2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DDE66F-DE9B-B8E7-8B11-3FE0F1EB75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E2D56D4-AAE9-0E1D-0F9D-54C0D97A2FD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2DA678F-EAF9-33CF-C987-2613E5FAC8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9273" y="1683957"/>
            <a:ext cx="3276765" cy="463334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1BAEBC4-952D-EF6A-3FEA-D55ABC2CBA66}"/>
              </a:ext>
            </a:extLst>
          </p:cNvPr>
          <p:cNvSpPr/>
          <p:nvPr/>
        </p:nvSpPr>
        <p:spPr>
          <a:xfrm>
            <a:off x="3231573" y="4135120"/>
            <a:ext cx="2946400" cy="1966880"/>
          </a:xfrm>
          <a:prstGeom prst="roundRect">
            <a:avLst>
              <a:gd name="adj" fmla="val 581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3815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9498B-91C7-643D-78C6-6CF6FFF67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4AC2F69-826B-3936-B09E-6B6B54064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6000"/>
            <a:ext cx="7472373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-يستثمر الأستاذ إجابات المتعلمين و يكتب على السبورة إجابة نموذجية مع تقديم التغذية الراجعة</a:t>
            </a:r>
            <a:r>
              <a:rPr kumimoji="0" lang="ar-MA" sz="2400" i="1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958D4DA-9D34-FE1F-6E0B-D3CF1C98DC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CDFB71-D526-EB38-E793-303F48B1A65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19EF9B-6320-52A4-10A5-FCE8E836134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2505E4-2D7E-E5FB-7327-99BCE291678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Google Shape;1246;p5">
            <a:extLst>
              <a:ext uri="{FF2B5EF4-FFF2-40B4-BE49-F238E27FC236}">
                <a16:creationId xmlns:a16="http://schemas.microsoft.com/office/drawing/2014/main" id="{B6B2DB9A-3AD3-191C-A815-99F174C049B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2CF8EF-3ABD-615E-4801-53A2A0A579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AD3BDF-B109-C6E6-9130-B7D2C608D7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D79CE9-17AA-B1A9-0D7C-F50DFBF3B0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62EE87-50EE-D230-7B98-9D785B4F67A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E5F246F-505F-9D3F-A104-8317617DAD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596" y="1490941"/>
            <a:ext cx="7253760" cy="497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8387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-77937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ورشة الإنتاج الكتابي 2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نص أقدم فيه معلومات عن نفسي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647258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F6DB8C-EE6E-FDCC-C8A7-7181BCB92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1932" y="956399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4476F88-E172-E40C-1C5E-9096919C9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54" y="1647258"/>
            <a:ext cx="473949" cy="54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27A1-4A57-F413-CEA9-855FA9B1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9FAF33F-F702-75E6-40DA-6ED5F200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سنتكر في هذه الحصة كيفية كتابة فقرة أقدم فيها معلومات عن نفسي/ صديقي / أحد أفراد عائلتي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91B20C-80B8-BF56-F51F-122AFF436DA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226EA3-35DE-604A-CF56-CD866D86403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C1D46E-14E1-522A-B53B-AEC400D25372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1E232424-7631-AAC6-9FAB-51B7D511167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BD1571-DE35-9D35-2423-A81793908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A2965C-C82A-F815-3B83-ABBC365CE0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AB55D1-73E7-76E6-E1B4-84270DCD80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9BFDEEA-B96E-EDBD-4702-6E1E50FE279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0A948E-FF19-399F-0E68-BDCE10022435}"/>
              </a:ext>
            </a:extLst>
          </p:cNvPr>
          <p:cNvSpPr txBox="1"/>
          <p:nvPr/>
        </p:nvSpPr>
        <p:spPr>
          <a:xfrm>
            <a:off x="924095" y="3333906"/>
            <a:ext cx="7295809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مَهارَةُ كِتابَةِ نَصٍّ لِتَقْديمِ مَعْلوماتٍ عَنِ نَفْسي.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313E8CA-262A-D3F0-EACF-3C6735DB0F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341091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064B-9F30-1B8A-D43C-8F00E4C68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6DA3967-9168-B302-1157-DFFDBB81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بالخطوات التي يجب أن نتبعها؟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87B3D0C-BCD3-85E6-65DE-E8E49B5021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6DCA22-EAE9-95D3-897D-81FE7813334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2623E4-3290-B270-9D7E-50CCB48BBF1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ED7F42-A35E-C516-8BE5-71570E1CA19B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3053C9FE-0831-BA78-3195-239781F6929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22FA4F1-78A9-66EB-4213-00E12F505C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A01D06-B70A-85E4-F48D-5BC2E98B5D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61606A-7104-3623-A146-8BBB2A1F50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3E90DE1-981B-E578-74C4-70E021B91E7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57E66CE-AAD7-EAA9-B365-88DB86A7BA7A}"/>
              </a:ext>
            </a:extLst>
          </p:cNvPr>
          <p:cNvSpPr txBox="1"/>
          <p:nvPr/>
        </p:nvSpPr>
        <p:spPr>
          <a:xfrm>
            <a:off x="924095" y="3333906"/>
            <a:ext cx="7295809" cy="116853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مَهارَةُ كِتابَةِ نَصٍّ لِتَقْديمِ مَعْلوماتٍ عَنِ نَفْسي.</a:t>
            </a:r>
          </a:p>
        </p:txBody>
      </p:sp>
    </p:spTree>
    <p:extLst>
      <p:ext uri="{BB962C8B-B14F-4D97-AF65-F5344CB8AC3E}">
        <p14:creationId xmlns:p14="http://schemas.microsoft.com/office/powerpoint/2010/main" val="235481543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2977E-A2BD-ECE4-778F-8AA7B9857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ED4F244-F1E1-92C2-8C06-63E04C8E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. من يقرأ؟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1B8D78F-4319-6B36-7936-B5BB66FE2D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7D1021-E0E3-368B-009E-A41832F6EE7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DFD2DD-99F4-6CBE-0BCF-B4CF13A3BCD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B0BCCA-CB73-2925-F741-5E2203471273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1C5A960F-959E-F8DD-C050-E2C4B2577D1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98ECCE-AB77-B494-42FB-C2A846F035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D3020C-96C6-B01B-0479-50B37DF3E9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C4BB67-F60F-228C-5318-3BC9E81B31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3025F7-FC49-7503-EFC0-04806F63DBE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7076F26-CFF4-1753-DD72-2BC61DFF879C}"/>
              </a:ext>
            </a:extLst>
          </p:cNvPr>
          <p:cNvGrpSpPr/>
          <p:nvPr/>
        </p:nvGrpSpPr>
        <p:grpSpPr>
          <a:xfrm>
            <a:off x="459807" y="1557338"/>
            <a:ext cx="7304049" cy="4988428"/>
            <a:chOff x="957148" y="1437057"/>
            <a:chExt cx="6613976" cy="4978293"/>
          </a:xfrm>
          <a:noFill/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A50F675-4F38-531C-C282-068B4FA71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148" y="1437057"/>
              <a:ext cx="6613976" cy="4978293"/>
            </a:xfrm>
            <a:prstGeom prst="rect">
              <a:avLst/>
            </a:prstGeom>
            <a:grpFill/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5FC7739-D0F9-28AC-27BC-859B1DC0931E}"/>
                </a:ext>
              </a:extLst>
            </p:cNvPr>
            <p:cNvSpPr/>
            <p:nvPr/>
          </p:nvSpPr>
          <p:spPr>
            <a:xfrm>
              <a:off x="1161032" y="3725061"/>
              <a:ext cx="5756926" cy="466725"/>
            </a:xfrm>
            <a:prstGeom prst="roundRect">
              <a:avLst/>
            </a:prstGeom>
            <a:grp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chemeClr val="accent5">
                      <a:lumMod val="50000"/>
                    </a:schemeClr>
                  </a:solidFill>
                  <a:cs typeface="Microsoft Uighur" panose="02000000000000000000" pitchFamily="2" charset="-78"/>
                </a:rPr>
                <a:t>أُجيبُ عَنِ ٱلْأَسْئِلَةِ ٱلتّالِيَةِ:</a:t>
              </a:r>
            </a:p>
            <a:p>
              <a:pPr algn="r" rtl="1"/>
              <a:r>
                <a:rPr lang="ar-MA" sz="2400" b="1" dirty="0">
                  <a:solidFill>
                    <a:schemeClr val="accent5">
                      <a:lumMod val="50000"/>
                    </a:schemeClr>
                  </a:solidFill>
                  <a:cs typeface="Microsoft Uighur" panose="02000000000000000000" pitchFamily="2" charset="-78"/>
                </a:rPr>
                <a:t>ما </a:t>
              </a:r>
              <a:r>
                <a:rPr lang="ar-MA" sz="2400" b="1" dirty="0" err="1">
                  <a:solidFill>
                    <a:schemeClr val="accent5">
                      <a:lumMod val="50000"/>
                    </a:schemeClr>
                  </a:solidFill>
                  <a:cs typeface="Microsoft Uighur" panose="02000000000000000000" pitchFamily="2" charset="-78"/>
                </a:rPr>
                <a:t>ٱسْمي</a:t>
              </a:r>
              <a:r>
                <a:rPr lang="ar-MA" sz="2400" b="1" dirty="0">
                  <a:solidFill>
                    <a:schemeClr val="accent5">
                      <a:lumMod val="50000"/>
                    </a:schemeClr>
                  </a:solidFill>
                  <a:cs typeface="Microsoft Uighur" panose="02000000000000000000" pitchFamily="2" charset="-78"/>
                </a:rPr>
                <a:t>؟  -  </a:t>
              </a:r>
              <a:r>
                <a:rPr lang="ar-MA" sz="2400" b="1" dirty="0" err="1">
                  <a:solidFill>
                    <a:schemeClr val="accent5">
                      <a:lumMod val="50000"/>
                    </a:schemeClr>
                  </a:solidFill>
                  <a:cs typeface="Microsoft Uighur" panose="02000000000000000000" pitchFamily="2" charset="-78"/>
                </a:rPr>
                <a:t>ماتاريخُ</a:t>
              </a:r>
              <a:r>
                <a:rPr lang="ar-MA" sz="2400" b="1" dirty="0">
                  <a:solidFill>
                    <a:schemeClr val="accent5">
                      <a:lumMod val="50000"/>
                    </a:schemeClr>
                  </a:solidFill>
                  <a:cs typeface="Microsoft Uighur" panose="02000000000000000000" pitchFamily="2" charset="-78"/>
                </a:rPr>
                <a:t> ميلادي؟  -  أَيْنَ وُلِدْتُ؟  -  أَيْنَ نَشَأْتُ؟  -  مَنْ هُمْ أَفْرادُ أُسْرَتي؟</a:t>
              </a:r>
            </a:p>
          </p:txBody>
        </p:sp>
        <p:pic>
          <p:nvPicPr>
            <p:cNvPr id="13" name="Google Shape;1854;p63">
              <a:extLst>
                <a:ext uri="{FF2B5EF4-FFF2-40B4-BE49-F238E27FC236}">
                  <a16:creationId xmlns:a16="http://schemas.microsoft.com/office/drawing/2014/main" id="{0A1D80F6-6C2E-DE55-8F94-7C33007B4E71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864741" y="3743378"/>
              <a:ext cx="324000" cy="32400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7" name="Google Shape;1855;p63">
              <a:extLst>
                <a:ext uri="{FF2B5EF4-FFF2-40B4-BE49-F238E27FC236}">
                  <a16:creationId xmlns:a16="http://schemas.microsoft.com/office/drawing/2014/main" id="{09A4D21C-AEB3-AA87-31E4-12FA723C4C1A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864741" y="4625525"/>
              <a:ext cx="324000" cy="324000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A3E40E8-9846-798F-FED4-63B7DF214B0A}"/>
                </a:ext>
              </a:extLst>
            </p:cNvPr>
            <p:cNvSpPr/>
            <p:nvPr/>
          </p:nvSpPr>
          <p:spPr>
            <a:xfrm>
              <a:off x="1471733" y="4549125"/>
              <a:ext cx="5304316" cy="466725"/>
            </a:xfrm>
            <a:prstGeom prst="roundRect">
              <a:avLst/>
            </a:prstGeom>
            <a:grpFill/>
            <a:ln w="158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chemeClr val="accent5">
                      <a:lumMod val="50000"/>
                    </a:schemeClr>
                  </a:solidFill>
                  <a:cs typeface="Microsoft Uighur" panose="02000000000000000000" pitchFamily="2" charset="-78"/>
                </a:rPr>
                <a:t>أُرَكِّبُ إِجاباتي لِأَصوغَ فَقْرَةً مُنْسَجِمَةً.</a:t>
              </a: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BBF2E2A-D43B-6A5B-D94C-AB7312AE452A}"/>
              </a:ext>
            </a:extLst>
          </p:cNvPr>
          <p:cNvSpPr/>
          <p:nvPr/>
        </p:nvSpPr>
        <p:spPr>
          <a:xfrm>
            <a:off x="1304796" y="2826311"/>
            <a:ext cx="5304316" cy="466725"/>
          </a:xfrm>
          <a:prstGeom prst="roundRect">
            <a:avLst/>
          </a:prstGeom>
          <a:noFill/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مَهارَةُ كِتابَةِ نَصٍّ لِتَقْديمِ مَعْلوماتٍ عَنِ نَفْسي.</a:t>
            </a:r>
          </a:p>
        </p:txBody>
      </p:sp>
    </p:spTree>
    <p:extLst>
      <p:ext uri="{BB962C8B-B14F-4D97-AF65-F5344CB8AC3E}">
        <p14:creationId xmlns:p14="http://schemas.microsoft.com/office/powerpoint/2010/main" val="55883562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0AA7C-53D2-4C71-195E-D3A6FD48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33C50DD-17B4-7A7A-C99C-322B87F9D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 على دفاتركم أَتموا بِطاقة المعلومات التالية ، بعد ذلك ستكتبون فقرة لتقديم معلومات عن أنفسكم.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1BA356-5008-A7F1-6082-6661A05BDD6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91883E-FB1C-87B2-BD04-378F33325B4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2E5430-1E59-6582-BF96-C286C3AA7747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F3FD41AA-94CD-0A72-EC6E-35D75E729A5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1E02C4-1C1D-3EFC-D931-22F368AC21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684E694-B25F-9CA3-926E-A75B60F33A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B582824-018A-D95F-A64B-09EAFD9C65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8097C03-F557-AD64-F32F-30FFC971BC4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D4AEC2-3EF6-9C5E-C511-97F78100EA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103" y="1483591"/>
            <a:ext cx="3215919" cy="511463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453F026-5EEB-96DD-4394-98969A6DC725}"/>
              </a:ext>
            </a:extLst>
          </p:cNvPr>
          <p:cNvSpPr txBox="1"/>
          <p:nvPr/>
        </p:nvSpPr>
        <p:spPr>
          <a:xfrm>
            <a:off x="1988676" y="2392743"/>
            <a:ext cx="2476264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أَصْدِقاؤُهُ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ٱلْمُقَرَّبونَ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C5C06B7-E480-F753-835F-C4633DF6F27D}"/>
              </a:ext>
            </a:extLst>
          </p:cNvPr>
          <p:cNvSpPr txBox="1"/>
          <p:nvPr/>
        </p:nvSpPr>
        <p:spPr>
          <a:xfrm>
            <a:off x="1615662" y="3251136"/>
            <a:ext cx="2476264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مَدْرَسَتِهِ: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4161ABB-DF5F-FE1F-8052-B1B3B3B9E93A}"/>
              </a:ext>
            </a:extLst>
          </p:cNvPr>
          <p:cNvSpPr txBox="1"/>
          <p:nvPr/>
        </p:nvSpPr>
        <p:spPr>
          <a:xfrm>
            <a:off x="843393" y="4104634"/>
            <a:ext cx="321591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اَلْمِهْنَةُ ٱلَّتي يُريدُ مُزاوَلَتَها عِنْدَما يَكْبُرُ؟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E4BB00-2130-5A61-7655-B3384EE16555}"/>
              </a:ext>
            </a:extLst>
          </p:cNvPr>
          <p:cNvSpPr txBox="1"/>
          <p:nvPr/>
        </p:nvSpPr>
        <p:spPr>
          <a:xfrm>
            <a:off x="843393" y="4887917"/>
            <a:ext cx="321591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B94A09E7-13A4-F722-75E9-CDE69CA7E38E}"/>
              </a:ext>
            </a:extLst>
          </p:cNvPr>
          <p:cNvSpPr/>
          <p:nvPr/>
        </p:nvSpPr>
        <p:spPr>
          <a:xfrm>
            <a:off x="3987582" y="1800025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7ADDE45-76C0-552E-EF41-7ED1EEA12936}"/>
              </a:ext>
            </a:extLst>
          </p:cNvPr>
          <p:cNvSpPr/>
          <p:nvPr/>
        </p:nvSpPr>
        <p:spPr>
          <a:xfrm>
            <a:off x="4005582" y="2668037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95253885-6BDF-A97D-8152-431522BF6FAB}"/>
              </a:ext>
            </a:extLst>
          </p:cNvPr>
          <p:cNvSpPr/>
          <p:nvPr/>
        </p:nvSpPr>
        <p:spPr>
          <a:xfrm>
            <a:off x="4073926" y="3507852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76F71CC7-0BFC-EC6A-1424-6F7E47B760D4}"/>
              </a:ext>
            </a:extLst>
          </p:cNvPr>
          <p:cNvSpPr/>
          <p:nvPr/>
        </p:nvSpPr>
        <p:spPr>
          <a:xfrm>
            <a:off x="4041312" y="4368842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7" name="Espace réservé pour une image  3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B0C2341-14E1-4705-0C52-EBB2EEA411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05A5689-0DEB-DFDC-AD3B-8B602AA5ED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0014" y="1514410"/>
            <a:ext cx="3215919" cy="5114638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57250F5B-21A7-EEEB-F11F-19498B6347F5}"/>
              </a:ext>
            </a:extLst>
          </p:cNvPr>
          <p:cNvSpPr txBox="1"/>
          <p:nvPr/>
        </p:nvSpPr>
        <p:spPr>
          <a:xfrm>
            <a:off x="4820229" y="1575455"/>
            <a:ext cx="2476264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اِسْمُهُ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ٱلْكامِلُ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74ED763-27BF-9669-7577-515A7ABC457F}"/>
              </a:ext>
            </a:extLst>
          </p:cNvPr>
          <p:cNvSpPr txBox="1"/>
          <p:nvPr/>
        </p:nvSpPr>
        <p:spPr>
          <a:xfrm>
            <a:off x="4820229" y="2461467"/>
            <a:ext cx="2476264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تاريخُ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ٱزِدِيادِهِ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524C83D-CFC1-0E3E-8977-154252A1A41B}"/>
              </a:ext>
            </a:extLst>
          </p:cNvPr>
          <p:cNvSpPr txBox="1"/>
          <p:nvPr/>
        </p:nvSpPr>
        <p:spPr>
          <a:xfrm>
            <a:off x="4191325" y="3283282"/>
            <a:ext cx="321591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مَكانُ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ٱزْدِيادِهِ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A5576F6-157D-138F-8FD7-C75A840CB7AF}"/>
              </a:ext>
            </a:extLst>
          </p:cNvPr>
          <p:cNvSpPr txBox="1"/>
          <p:nvPr/>
        </p:nvSpPr>
        <p:spPr>
          <a:xfrm>
            <a:off x="4052229" y="4123097"/>
            <a:ext cx="321591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جِنْسِيَّتُهُ: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D9D24DCC-F266-5D88-689D-BA343E47E718}"/>
              </a:ext>
            </a:extLst>
          </p:cNvPr>
          <p:cNvSpPr/>
          <p:nvPr/>
        </p:nvSpPr>
        <p:spPr>
          <a:xfrm>
            <a:off x="7260493" y="1830844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63BE885A-F8B7-F8EF-5E46-6779BC011761}"/>
              </a:ext>
            </a:extLst>
          </p:cNvPr>
          <p:cNvSpPr/>
          <p:nvPr/>
        </p:nvSpPr>
        <p:spPr>
          <a:xfrm>
            <a:off x="7278493" y="2698856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970936B1-C677-99F2-9069-FF0C7113B577}"/>
              </a:ext>
            </a:extLst>
          </p:cNvPr>
          <p:cNvSpPr/>
          <p:nvPr/>
        </p:nvSpPr>
        <p:spPr>
          <a:xfrm>
            <a:off x="7346837" y="3538671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11D0F02E-F80F-1F5C-455A-B28BE833E751}"/>
              </a:ext>
            </a:extLst>
          </p:cNvPr>
          <p:cNvSpPr/>
          <p:nvPr/>
        </p:nvSpPr>
        <p:spPr>
          <a:xfrm>
            <a:off x="7314223" y="4399661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EEB03F5-7227-347D-1F84-4579E33582D3}"/>
              </a:ext>
            </a:extLst>
          </p:cNvPr>
          <p:cNvSpPr txBox="1"/>
          <p:nvPr/>
        </p:nvSpPr>
        <p:spPr>
          <a:xfrm>
            <a:off x="4080574" y="4956165"/>
            <a:ext cx="321591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أَفْرادُ أُسْرَتِهِ: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DCFF1CD-7328-9342-E2F4-A4E7030F3687}"/>
              </a:ext>
            </a:extLst>
          </p:cNvPr>
          <p:cNvSpPr txBox="1"/>
          <p:nvPr/>
        </p:nvSpPr>
        <p:spPr>
          <a:xfrm>
            <a:off x="778987" y="1543939"/>
            <a:ext cx="321591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هِواياتُهُ ٱلْمُفَضَّلَةُ: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04778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E44B9-EA54-F597-65B4-C358C3A38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FA7ABE2-2B0A-886B-B144-08C9A244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ذلك حولوا المعلومات الواردة في البطاقة التعريفية لنص منسجم.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استعملوا أدوات ربط مناسبة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F83DC4-A727-CD59-8EAD-E2D2E5FD996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18D6FB-C9DB-D5A4-3953-BAB011C0279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1B2EB9-B904-BB0F-6486-1BFDC4649297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33071DB9-482C-AAED-8DAF-77F19893696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FF5973E-93DF-CC9B-9982-7488B3BD1E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B70B50-7A1F-290E-EA66-3C6CD6D9C8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03CDC8-AF53-39E6-F056-0DD7B1E8C9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04D9AA6-4F31-2F46-1F2A-9E50E5EFF71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7" name="Espace réservé pour une image  3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8429CDA-0A8D-8396-BC78-39FCE0E49A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F5B720-7691-9947-8A7E-B5F2A22C7808}"/>
              </a:ext>
            </a:extLst>
          </p:cNvPr>
          <p:cNvSpPr/>
          <p:nvPr/>
        </p:nvSpPr>
        <p:spPr>
          <a:xfrm>
            <a:off x="632372" y="1540216"/>
            <a:ext cx="6987555" cy="4938720"/>
          </a:xfrm>
          <a:prstGeom prst="roundRect">
            <a:avLst>
              <a:gd name="adj" fmla="val 3089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457E924-4ABB-52B7-C536-09113D346A9F}"/>
              </a:ext>
            </a:extLst>
          </p:cNvPr>
          <p:cNvSpPr txBox="1"/>
          <p:nvPr/>
        </p:nvSpPr>
        <p:spPr>
          <a:xfrm>
            <a:off x="848244" y="1666240"/>
            <a:ext cx="6624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BBAD66-A233-667D-C87B-9CE514646363}"/>
              </a:ext>
            </a:extLst>
          </p:cNvPr>
          <p:cNvSpPr txBox="1"/>
          <p:nvPr/>
        </p:nvSpPr>
        <p:spPr>
          <a:xfrm>
            <a:off x="824475" y="2160180"/>
            <a:ext cx="66241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779734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42967-AF1A-CB63-D313-FCEB9E474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BFFF344-DA14-AC19-79CC-8890E6753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 .من يقدم أمام زملائه النص الذي أنتجه؟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-يستثمر الأستاذ إجابات المتعلمين لكتابة نص نموذجي مع تقديم التغذية الراجعة المناسبة.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CFE076-5F7C-DE7C-3B8A-C911E3E7BB6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7B995-963E-DAE3-DFD0-1E0AF97B609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AA94E8-99E7-E6D0-236B-1728C735422A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EBE4DE1C-A74C-A771-331C-818BBA16513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32D35C-A6C1-2F92-C18C-92CF3FE77E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0179510-B097-2D02-D988-7A40C8013E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C30DB0-7F03-6E53-1A03-CB7730F7EA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30D6CE2-3342-0C9F-9082-65255D515ED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BB19E87-F4FB-C3B2-48CB-27469EED9138}"/>
              </a:ext>
            </a:extLst>
          </p:cNvPr>
          <p:cNvSpPr/>
          <p:nvPr/>
        </p:nvSpPr>
        <p:spPr>
          <a:xfrm>
            <a:off x="632372" y="1540216"/>
            <a:ext cx="6987555" cy="4938720"/>
          </a:xfrm>
          <a:prstGeom prst="roundRect">
            <a:avLst>
              <a:gd name="adj" fmla="val 3089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D0DC4-CEBE-103A-F9F1-FDBD34F533F0}"/>
              </a:ext>
            </a:extLst>
          </p:cNvPr>
          <p:cNvSpPr txBox="1"/>
          <p:nvPr/>
        </p:nvSpPr>
        <p:spPr>
          <a:xfrm>
            <a:off x="848244" y="1666240"/>
            <a:ext cx="6624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F455F1-4603-0C3A-C9BE-7D17049C28CB}"/>
              </a:ext>
            </a:extLst>
          </p:cNvPr>
          <p:cNvSpPr txBox="1"/>
          <p:nvPr/>
        </p:nvSpPr>
        <p:spPr>
          <a:xfrm>
            <a:off x="824475" y="2160180"/>
            <a:ext cx="66241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6E363CC2-1F47-3462-12E0-DF3CB025A5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9355476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ADA48-2DB8-85EE-BE73-9A44F8EB6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E5D88A1-748E-2D6A-04F7-896CE166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 على دفاتركم أَتموا بِطاقة المعلومات التالية ، بعد ذلك ستكتبون فقرة لتقديم معلومات عن أنفسكم.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8A8C5E-AF26-BC59-352A-8F4DDBD3BB6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42C364-0569-B39A-BC82-EBA3D38722F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DEA4C5-7404-CB40-A165-D62A3EDD640F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7475BF49-E06E-300F-61D3-48EA8F408ED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BDCAD0-B7FD-7BAC-7F06-D70C459AEE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C3101C-97C8-6EAE-9654-1D46F5E0EB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02CFDE9-6F1E-11BF-1F38-9A95F4F8AA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44336D-2BD9-67BC-19F6-93DD52C6FD8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8F3FA9-C2C0-E913-387B-9B140BC50D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462808"/>
            <a:ext cx="3031514" cy="511463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7653896-AF01-1C6C-6075-D098953220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103" y="1462809"/>
            <a:ext cx="3215919" cy="511463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B8A3AA5-23C4-9E68-6395-97E5742FC58E}"/>
              </a:ext>
            </a:extLst>
          </p:cNvPr>
          <p:cNvSpPr txBox="1"/>
          <p:nvPr/>
        </p:nvSpPr>
        <p:spPr>
          <a:xfrm>
            <a:off x="1951984" y="1532399"/>
            <a:ext cx="2476264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أَصْدِقائي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ٱلْمُقَرَّبونَ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D3AE9D2-AA31-97A1-C158-A4EF5C125928}"/>
              </a:ext>
            </a:extLst>
          </p:cNvPr>
          <p:cNvSpPr txBox="1"/>
          <p:nvPr/>
        </p:nvSpPr>
        <p:spPr>
          <a:xfrm>
            <a:off x="1547318" y="2391866"/>
            <a:ext cx="2476264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اِسْمُ مَدْرَسَتي: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B6BF6D2-B521-D824-94CC-50D48D345B98}"/>
              </a:ext>
            </a:extLst>
          </p:cNvPr>
          <p:cNvSpPr txBox="1"/>
          <p:nvPr/>
        </p:nvSpPr>
        <p:spPr>
          <a:xfrm>
            <a:off x="918414" y="3231681"/>
            <a:ext cx="321591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اَلْمِهْنَةُ الَّتي أُريدُ مُزاوَلَتَها عِنْدَما أَكْبُرُ: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8DAF39F-F73D-0FB0-1625-E71C9499291E}"/>
              </a:ext>
            </a:extLst>
          </p:cNvPr>
          <p:cNvSpPr txBox="1"/>
          <p:nvPr/>
        </p:nvSpPr>
        <p:spPr>
          <a:xfrm>
            <a:off x="779318" y="4071496"/>
            <a:ext cx="3215919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31378D64-7EBE-A406-3407-2483512236FB}"/>
              </a:ext>
            </a:extLst>
          </p:cNvPr>
          <p:cNvSpPr/>
          <p:nvPr/>
        </p:nvSpPr>
        <p:spPr>
          <a:xfrm>
            <a:off x="3987582" y="1779243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04178CF9-C94F-844C-89F2-872E3ED5C1EB}"/>
              </a:ext>
            </a:extLst>
          </p:cNvPr>
          <p:cNvSpPr/>
          <p:nvPr/>
        </p:nvSpPr>
        <p:spPr>
          <a:xfrm>
            <a:off x="4005582" y="2647255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0D41F842-D24E-5AA6-EED4-E107A3C60650}"/>
              </a:ext>
            </a:extLst>
          </p:cNvPr>
          <p:cNvSpPr/>
          <p:nvPr/>
        </p:nvSpPr>
        <p:spPr>
          <a:xfrm>
            <a:off x="4073926" y="3487070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822C0C9D-7FC7-210B-DFF9-AFC6E563E11F}"/>
              </a:ext>
            </a:extLst>
          </p:cNvPr>
          <p:cNvSpPr/>
          <p:nvPr/>
        </p:nvSpPr>
        <p:spPr>
          <a:xfrm>
            <a:off x="4041312" y="4348060"/>
            <a:ext cx="36000" cy="36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7" name="Espace réservé pour une image  3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DBB258-9841-4F05-6362-413DB300DE4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3457231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739AE-69BD-93F5-E554-FC48DA14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A712A8E-A3AA-E7F9-953B-06B21AC1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بمفردكم  على دفاتركم أَتموا بِطاقة المعلومات التالية ، بعد ذلك ستكتبون فقرة لتقديم معلومات عن أنفسكم.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7EC89E-1714-0A67-F7CE-E582C10639E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745EBE-A021-BD23-0069-761AF64FFF3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ECE4B0-127F-F043-14D3-968B060E7A94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D5625E7A-A75B-6A6D-9778-833A0A44792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ED172B6-F96C-4573-8A76-B206E52E5D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1264FF-CE42-4DA8-F50E-F80CC9D382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96D25BE-2B58-047C-9F28-15E6AB3C79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FBAE78-FF22-9785-7664-DF96D3626258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7" name="Espace réservé pour une image  3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B71489D-D0E9-BA43-B9FA-FB452628FC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7489BCF-240F-B9D9-59C1-D2D8156A0FCC}"/>
              </a:ext>
            </a:extLst>
          </p:cNvPr>
          <p:cNvSpPr/>
          <p:nvPr/>
        </p:nvSpPr>
        <p:spPr>
          <a:xfrm>
            <a:off x="632372" y="1540216"/>
            <a:ext cx="6987555" cy="4938720"/>
          </a:xfrm>
          <a:prstGeom prst="roundRect">
            <a:avLst>
              <a:gd name="adj" fmla="val 3089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0A4753-CA33-E46A-CFB8-2602E0F51B63}"/>
              </a:ext>
            </a:extLst>
          </p:cNvPr>
          <p:cNvSpPr txBox="1"/>
          <p:nvPr/>
        </p:nvSpPr>
        <p:spPr>
          <a:xfrm>
            <a:off x="848244" y="1666240"/>
            <a:ext cx="6624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..........................................................................................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A1817E-5BB6-A1E9-3C04-22AB05E4670C}"/>
              </a:ext>
            </a:extLst>
          </p:cNvPr>
          <p:cNvSpPr txBox="1"/>
          <p:nvPr/>
        </p:nvSpPr>
        <p:spPr>
          <a:xfrm>
            <a:off x="824475" y="2160180"/>
            <a:ext cx="66241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8826577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2ED89-9339-D650-1A90-A197D409E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0BB8764-BADF-50A6-3EBE-352E43DD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-يستثمر الأستاذ إجابات المتعلمين لكتابة نص نموذجي مع تقديم التغذية الراجعة المناسبة.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775E80-68FD-5881-67F3-523E640BA37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ED62B9-27A0-D3C5-02B9-E4C29CA1BCA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1CE236-8A0E-B738-BAE5-09A0D9EA62C1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EEDD8C88-6A5E-94D6-4B91-41362D020A3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D2AFEE-F14B-D894-4624-EC68BF89CE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41F931-ED9D-3EDB-4207-A6ADFC1E2A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535519-E6D4-2FB6-4C92-CBBA2E89B3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7135D9B-D7C3-A61E-778A-A3E0561B362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37" name="Espace réservé pour une image  3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EDDFAD-0C26-1CF8-FE94-917200124B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7B3A738-A0DC-E1CD-1852-73CA2E8A3343}"/>
              </a:ext>
            </a:extLst>
          </p:cNvPr>
          <p:cNvSpPr/>
          <p:nvPr/>
        </p:nvSpPr>
        <p:spPr>
          <a:xfrm>
            <a:off x="632372" y="1540216"/>
            <a:ext cx="6987555" cy="4938720"/>
          </a:xfrm>
          <a:prstGeom prst="roundRect">
            <a:avLst>
              <a:gd name="adj" fmla="val 3089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75781B6-156E-2189-CB9F-D4A5383FB867}"/>
              </a:ext>
            </a:extLst>
          </p:cNvPr>
          <p:cNvSpPr txBox="1"/>
          <p:nvPr/>
        </p:nvSpPr>
        <p:spPr>
          <a:xfrm>
            <a:off x="848244" y="1666240"/>
            <a:ext cx="6624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..........................................................................................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D5259E-6892-57F6-AB32-2B81450D1BDF}"/>
              </a:ext>
            </a:extLst>
          </p:cNvPr>
          <p:cNvSpPr txBox="1"/>
          <p:nvPr/>
        </p:nvSpPr>
        <p:spPr>
          <a:xfrm>
            <a:off x="824475" y="2160180"/>
            <a:ext cx="66241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401613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BDD-B6E4-325F-2B3F-156016D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9269B98-8BE4-6462-F9AC-206D2239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في هذه الحصة؟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5610A37-11E0-CD9E-0A2D-5B7B475F192C}"/>
              </a:ext>
            </a:extLst>
          </p:cNvPr>
          <p:cNvCxnSpPr>
            <a:cxnSpLocks/>
            <a:stCxn id="12" idx="5"/>
            <a:endCxn id="5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0847B-B7D1-AEAC-E6A5-D1AFE33BF917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ٱسْتِعْمالِ مَهارَةِ تَوْسيعِ فِكْرَةٍ لِإِنْتاجِ فَقْرَةٍ بَسيطَةٍ.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1D153C-812F-375D-5D40-A4A3E886E4CC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نَصٍ أُقَدِّمُ فيهِ مَعْلوماتٍ عَنْ نَفْسي.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C1CA9B3-85A3-DB63-B45C-F24D3A2A5C81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957758D0-3534-14B8-2C10-6910D30A616D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هَذِهِ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ٱلْحِصَّةِ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E8F4CA-B2AA-BC84-22C6-17C5930E26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786412-3652-A56E-8482-DBBBAB008DC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E668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4FEA8C-74FB-DAC7-95BD-B39B2C78B44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59B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859BD3-8164-82C3-346E-5E873775F526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2B1207EA-915E-D1C6-3448-707AB82198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CBBBDB-2CC5-C428-AADA-4EB4773A5B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BF6515-22CF-4908-1E23-410B6D1597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0C2445-C76B-E85C-DB12-5392A89E40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B266186-E30C-A990-E301-9FD37710C82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</p:spTree>
    <p:extLst>
      <p:ext uri="{BB962C8B-B14F-4D97-AF65-F5344CB8AC3E}">
        <p14:creationId xmlns:p14="http://schemas.microsoft.com/office/powerpoint/2010/main" val="87890751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6C6C8-308B-A374-BCB9-E16E3A238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828C6AC-C016-E34D-FBA1-1F3B25D0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راجعوا </a:t>
            </a:r>
            <a:r>
              <a:rPr lang="ar-MA" sz="2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تعلماتكم</a:t>
            </a: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المنزل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28AA166-8336-A0E6-578B-9444C5E18E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4AD3EF-6BE5-0B81-D947-F948E6E9D247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E668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FC1AE8-AB71-80A8-85E8-0AA9F57A09C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59B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47DAC-D610-244A-651D-DB41432524A7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454AA7D8-2CAC-B474-92C1-F1B91F5770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624EC20-CBD6-CF49-8E54-089663F864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3F1BFA-DE26-7D13-6895-9D8E193817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AE6231E-ED3E-5D0E-CB83-E1205FB1F4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ECB88F8-1979-8FD9-8ACC-8E68039FCD4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DE4FD2-3CA5-5A28-2B0B-DB8E68CE40BC}"/>
              </a:ext>
            </a:extLst>
          </p:cNvPr>
          <p:cNvSpPr txBox="1"/>
          <p:nvPr/>
        </p:nvSpPr>
        <p:spPr>
          <a:xfrm>
            <a:off x="1852698" y="3036629"/>
            <a:ext cx="49899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أُراجِعُ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تَعَلُّماتي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ٱللُّغَةِ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ٱلْعَرَبِيَّةِ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>
              <a:defRPr/>
            </a:pP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اَلْأُسْبوعُ </a:t>
            </a:r>
            <a:r>
              <a:rPr lang="ar-MA" sz="4000" b="1" dirty="0" err="1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ٱلْمُقْبِلُ</a:t>
            </a:r>
            <a:r>
              <a:rPr lang="ar-MA" sz="4000" b="1" dirty="0">
                <a:solidFill>
                  <a:srgbClr val="293863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سَيُخَصَّصُ لِلتَّقْويمِ. </a:t>
            </a:r>
          </a:p>
        </p:txBody>
      </p:sp>
    </p:spTree>
    <p:extLst>
      <p:ext uri="{BB962C8B-B14F-4D97-AF65-F5344CB8AC3E}">
        <p14:creationId xmlns:p14="http://schemas.microsoft.com/office/powerpoint/2010/main" val="296187233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AFFB-64FC-0394-75D3-DFE12EA3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6A9FE41-FCEC-58D2-E328-6DB62420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إلى اللقاء في الحصة المقبلة.</a:t>
            </a:r>
            <a:endParaRPr lang="fr-MA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FA24FC49-9005-7F37-9C74-F3ED635E9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06" y="1925518"/>
            <a:ext cx="8190587" cy="46072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F4F61BA-57D5-D549-36D7-3D83060DA3F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E668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8F6714-4C40-9310-E185-E79767F7D2D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59BB3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2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59BB3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66F437-ECC0-3C4B-56DF-FE0E4DF83CFE}"/>
              </a:ext>
            </a:extLst>
          </p:cNvPr>
          <p:cNvSpPr>
            <a:spLocks/>
          </p:cNvSpPr>
          <p:nvPr/>
        </p:nvSpPr>
        <p:spPr>
          <a:xfrm>
            <a:off x="4347661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 1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9299B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3F187C4A-127A-7D26-F71C-073183F5D32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48604B2-2CDC-05E2-A3CF-29BC3B04E9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E0F0435-B324-719B-7F97-95FE60642D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9730521-59D3-07FD-647A-328117E9A66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A67F0B6-4E81-F34D-8064-1F29149566E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8" name="Espace réservé pour une image  7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AADE82-3A6E-15FE-972E-5CCC52E61D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5423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17121</TotalTime>
  <Words>1708</Words>
  <Application>Microsoft Office PowerPoint</Application>
  <PresentationFormat>Affichage à l'écran (4:3)</PresentationFormat>
  <Paragraphs>310</Paragraphs>
  <Slides>42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42</vt:i4>
      </vt:variant>
    </vt:vector>
  </HeadingPairs>
  <TitlesOfParts>
    <vt:vector size="62" baseType="lpstr">
      <vt:lpstr>Arial</vt:lpstr>
      <vt:lpstr>Calibri</vt:lpstr>
      <vt:lpstr>Calibri Light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6_Env-Enseignant</vt:lpstr>
      <vt:lpstr>Présentation PowerPoint</vt:lpstr>
      <vt:lpstr>Présentation PowerPoint</vt:lpstr>
      <vt:lpstr>تنظيم حصص الأسبوع الخامس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قبل أن نبدأ حصة اليوم، سنتذكر السلوكيات التي تعلمناها. ما الذي يرمز له كل مشهد ؟</vt:lpstr>
      <vt:lpstr>ضعوا اللوحة والكراسة في القمطر</vt:lpstr>
      <vt:lpstr>ستتناوبون اليوم على قراءة الفقرة التالية</vt:lpstr>
      <vt:lpstr>لنتذكر قواعد استعمال علامات الترقيم.</vt:lpstr>
      <vt:lpstr>دقيقتان لكل مشارك:سأتأكد من قراءتكم بدقة و استرسال و نبر مناسب. انتبهوا عليكم قراءة النص قبل أن يختفي</vt:lpstr>
      <vt:lpstr>كَيْفَ كانَتْ قِراءَةُ زَميلِكُمْ/زَميلَتِكُمْ؟</vt:lpstr>
      <vt:lpstr>ورشة الكتابة 1</vt:lpstr>
      <vt:lpstr>سنتكر في هذه الحصة مهارة توسيع فكرة.</vt:lpstr>
      <vt:lpstr>من يذكرنا بالخطوات التي نتبعها لتوسيع فكرة؟</vt:lpstr>
      <vt:lpstr>أحسنتم. من يقرأ؟</vt:lpstr>
      <vt:lpstr>في ثنائيات على دفاتركم . وسعوا الجملة التالية:</vt:lpstr>
      <vt:lpstr>يمكنكم الاستعانة بالأسئلة التالية، ولا تنسوا استعمال أدوات الربط المناسبة.</vt:lpstr>
      <vt:lpstr>انتبهوا للتصحيح . نجيب عن السؤال الأول.</vt:lpstr>
      <vt:lpstr>انتبهوا للتصحيح . نجيب عن السؤال الثاني.</vt:lpstr>
      <vt:lpstr>انتبهوا للتصحيح . نجيب عن السؤال الثالث.</vt:lpstr>
      <vt:lpstr>انتبهوا للتصحيح . نجيب عن السؤال الرابع.</vt:lpstr>
      <vt:lpstr>نعيد قراءة الفقرة لنتأكد من انسجام أفكارها. من يقرأ؟</vt:lpstr>
      <vt:lpstr>أحسنتم. هكذا نكون قد وسجعا الجملة بشكل صحيح</vt:lpstr>
      <vt:lpstr>الآن على كراساتكم ص 60 أنجزوا بشكل فردي التمرين التالي:</vt:lpstr>
      <vt:lpstr>انتبهوا للتصحيح  -يستثمر الأستاذ إجابات المتعلمين و يكتب على السبورة إجابة نموذجية مع تقديم التغذية الراجعة المناسبة.</vt:lpstr>
      <vt:lpstr>Présentation PowerPoint</vt:lpstr>
      <vt:lpstr>سنتكر في هذه الحصة كيفية كتابة فقرة أقدم فيها معلومات عن نفسي/ صديقي / أحد أفراد عائلتي</vt:lpstr>
      <vt:lpstr>من يذكرنا بالخطوات التي يجب أن نتبعها؟</vt:lpstr>
      <vt:lpstr>أحسنتم . من يقرأ؟</vt:lpstr>
      <vt:lpstr>الآن بمفردكم  على دفاتركم أَتموا بِطاقة المعلومات التالية ، بعد ذلك ستكتبون فقرة لتقديم معلومات عن أنفسكم.</vt:lpstr>
      <vt:lpstr>بعد ذلك حولوا المعلومات الواردة في البطاقة التعريفية لنص منسجم. استعملوا أدوات ربط مناسبة</vt:lpstr>
      <vt:lpstr>انتبهوا للتصحيح .من يقدم أمام زملائه النص الذي أنتجه؟ -يستثمر الأستاذ إجابات المتعلمين لكتابة نص نموذجي مع تقديم التغذية الراجعة المناسبة.</vt:lpstr>
      <vt:lpstr>الآن بمفردكم  على دفاتركم أَتموا بِطاقة المعلومات التالية ، بعد ذلك ستكتبون فقرة لتقديم معلومات عن أنفسكم.</vt:lpstr>
      <vt:lpstr>الآن بمفردكم  على دفاتركم أَتموا بِطاقة المعلومات التالية ، بعد ذلك ستكتبون فقرة لتقديم معلومات عن أنفسكم.</vt:lpstr>
      <vt:lpstr>انتبهوا للتصحيح: -يستثمر الأستاذ إجابات المتعلمين لكتابة نص نموذجي مع تقديم التغذية الراجعة المناسبة.</vt:lpstr>
      <vt:lpstr>اختتام الحصة </vt:lpstr>
      <vt:lpstr>ماذا تعلمتم في هذه الحصة؟</vt:lpstr>
      <vt:lpstr>راجعوا تعلماتكم في المنزل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212</cp:revision>
  <dcterms:created xsi:type="dcterms:W3CDTF">2023-09-20T21:35:22Z</dcterms:created>
  <dcterms:modified xsi:type="dcterms:W3CDTF">2025-11-21T12:24:01Z</dcterms:modified>
</cp:coreProperties>
</file>