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7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9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61" r:id="rId10"/>
  </p:sldMasterIdLst>
  <p:notesMasterIdLst>
    <p:notesMasterId r:id="rId69"/>
  </p:notesMasterIdLst>
  <p:sldIdLst>
    <p:sldId id="2147482753" r:id="rId11"/>
    <p:sldId id="2147482604" r:id="rId12"/>
    <p:sldId id="2147482757" r:id="rId13"/>
    <p:sldId id="2147482697" r:id="rId14"/>
    <p:sldId id="2147482618" r:id="rId15"/>
    <p:sldId id="2147482691" r:id="rId16"/>
    <p:sldId id="2147482463" r:id="rId17"/>
    <p:sldId id="2147482725" r:id="rId18"/>
    <p:sldId id="2147482464" r:id="rId19"/>
    <p:sldId id="2147482474" r:id="rId20"/>
    <p:sldId id="2147482758" r:id="rId21"/>
    <p:sldId id="2147482759" r:id="rId22"/>
    <p:sldId id="2147482760" r:id="rId23"/>
    <p:sldId id="2147482761" r:id="rId24"/>
    <p:sldId id="2147482763" r:id="rId25"/>
    <p:sldId id="2147482764" r:id="rId26"/>
    <p:sldId id="2147482765" r:id="rId27"/>
    <p:sldId id="2147482706" r:id="rId28"/>
    <p:sldId id="2147482731" r:id="rId29"/>
    <p:sldId id="2147482768" r:id="rId30"/>
    <p:sldId id="2147482770" r:id="rId31"/>
    <p:sldId id="2147482769" r:id="rId32"/>
    <p:sldId id="2147482771" r:id="rId33"/>
    <p:sldId id="2147482774" r:id="rId34"/>
    <p:sldId id="2147482775" r:id="rId35"/>
    <p:sldId id="2147482772" r:id="rId36"/>
    <p:sldId id="2147482776" r:id="rId37"/>
    <p:sldId id="2147482777" r:id="rId38"/>
    <p:sldId id="2147482778" r:id="rId39"/>
    <p:sldId id="2147482780" r:id="rId40"/>
    <p:sldId id="2147482781" r:id="rId41"/>
    <p:sldId id="2147482779" r:id="rId42"/>
    <p:sldId id="2147482782" r:id="rId43"/>
    <p:sldId id="2147482783" r:id="rId44"/>
    <p:sldId id="2147482784" r:id="rId45"/>
    <p:sldId id="2147482766" r:id="rId46"/>
    <p:sldId id="2147482767" r:id="rId47"/>
    <p:sldId id="2147482785" r:id="rId48"/>
    <p:sldId id="2147482786" r:id="rId49"/>
    <p:sldId id="2147482787" r:id="rId50"/>
    <p:sldId id="2147482788" r:id="rId51"/>
    <p:sldId id="2147482789" r:id="rId52"/>
    <p:sldId id="2147482791" r:id="rId53"/>
    <p:sldId id="2147482790" r:id="rId54"/>
    <p:sldId id="2147482794" r:id="rId55"/>
    <p:sldId id="2147482795" r:id="rId56"/>
    <p:sldId id="2147482792" r:id="rId57"/>
    <p:sldId id="2147482793" r:id="rId58"/>
    <p:sldId id="2147482796" r:id="rId59"/>
    <p:sldId id="2147482797" r:id="rId60"/>
    <p:sldId id="2147482798" r:id="rId61"/>
    <p:sldId id="2147482799" r:id="rId62"/>
    <p:sldId id="2147482800" r:id="rId63"/>
    <p:sldId id="2147482616" r:id="rId64"/>
    <p:sldId id="2147482598" r:id="rId65"/>
    <p:sldId id="2147482801" r:id="rId66"/>
    <p:sldId id="2147482756" r:id="rId67"/>
    <p:sldId id="2147482634" r:id="rId68"/>
  </p:sldIdLst>
  <p:sldSz cx="9144000" cy="6858000" type="screen4x3"/>
  <p:notesSz cx="6858000" cy="9144000"/>
  <p:embeddedFontLst>
    <p:embeddedFont>
      <p:font typeface="Dosis" pitchFamily="2" charset="0"/>
      <p:regular r:id="rId70"/>
      <p:bold r:id="rId71"/>
    </p:embeddedFont>
    <p:embeddedFont>
      <p:font typeface="Dosis ExtraBold" pitchFamily="2" charset="0"/>
      <p:bold r:id="rId72"/>
    </p:embeddedFont>
    <p:embeddedFont>
      <p:font typeface="Dosis Medium" pitchFamily="2" charset="0"/>
      <p:regular r:id="rId73"/>
    </p:embeddedFont>
    <p:embeddedFont>
      <p:font typeface="Dosis SemiBold" pitchFamily="2" charset="0"/>
      <p:bold r:id="rId74"/>
    </p:embeddedFont>
    <p:embeddedFont>
      <p:font typeface="Microsoft Uighur" panose="02000000000000000000" pitchFamily="2" charset="-78"/>
      <p:regular r:id="rId75"/>
      <p:bold r:id="rId76"/>
    </p:embeddedFont>
    <p:embeddedFont>
      <p:font typeface="Modern Love" panose="04090805081005020601" pitchFamily="82" charset="0"/>
      <p:regular r:id="rId7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99B1"/>
    <a:srgbClr val="A1A7BC"/>
    <a:srgbClr val="424D7C"/>
    <a:srgbClr val="949AB3"/>
    <a:srgbClr val="969CB4"/>
    <a:srgbClr val="ED7C30"/>
    <a:srgbClr val="ED9F68"/>
    <a:srgbClr val="555F87"/>
    <a:srgbClr val="7B83A1"/>
    <a:srgbClr val="7FB9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font" Target="fonts/font5.fntdata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font" Target="fonts/font3.fntdata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font" Target="fonts/font4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28966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2398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885993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504684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8583222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5117803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7068110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482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8175644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84560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5036992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2816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564201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05565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60557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image" Target="../media/image29.jpeg"/><Relationship Id="rId2" Type="http://schemas.openxmlformats.org/officeDocument/2006/relationships/slideLayout" Target="../slideLayouts/slideLayout178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321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1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3.png"/><Relationship Id="rId7" Type="http://schemas.openxmlformats.org/officeDocument/2006/relationships/image" Target="../media/image5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54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8.png"/><Relationship Id="rId5" Type="http://schemas.openxmlformats.org/officeDocument/2006/relationships/image" Target="../media/image55.png"/><Relationship Id="rId10" Type="http://schemas.openxmlformats.org/officeDocument/2006/relationships/image" Target="../media/image56.png"/><Relationship Id="rId4" Type="http://schemas.openxmlformats.org/officeDocument/2006/relationships/image" Target="../media/image33.gif"/><Relationship Id="rId9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9.png"/><Relationship Id="rId7" Type="http://schemas.openxmlformats.org/officeDocument/2006/relationships/image" Target="../media/image6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3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3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6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3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8.png"/><Relationship Id="rId7" Type="http://schemas.openxmlformats.org/officeDocument/2006/relationships/image" Target="../media/image7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5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73.png"/><Relationship Id="rId9" Type="http://schemas.openxmlformats.org/officeDocument/2006/relationships/image" Target="../media/image74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21C6BD3-F846-BB10-0077-F3F087FD9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225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الخامس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572000" y="3868391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2 -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585634" y="2403327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511194" y="390814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63805" y="435942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الكتابة : إنتاج كتابي1: مراجعة و توليف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2: مراجعة و توليف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759426" y="28580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 : معجم وأساليب – مراجعة و توليف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745792" y="431967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 : استراتيجيات الفهم – مراجعة و توليف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3456C0-D377-E20B-17AE-218F2A5E1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9774" y="2420128"/>
            <a:ext cx="3831420" cy="13620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FADBF7C0-E3F1-617A-2C20-78BF24BB5FD5}"/>
              </a:ext>
            </a:extLst>
          </p:cNvPr>
          <p:cNvSpPr txBox="1">
            <a:spLocks/>
          </p:cNvSpPr>
          <p:nvPr/>
        </p:nvSpPr>
        <p:spPr>
          <a:xfrm>
            <a:off x="640197" y="288930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ar-MA" sz="1600" noProof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الكتابة : صرف و تحويل   - مراجعة و توليف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تراكيب – مراجعة و توليف</a:t>
            </a: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4F5DB21-BCC4-EAE7-3FA5-16D94D5B9B8C}"/>
              </a:ext>
            </a:extLst>
          </p:cNvPr>
          <p:cNvSpPr/>
          <p:nvPr/>
        </p:nvSpPr>
        <p:spPr>
          <a:xfrm>
            <a:off x="2800455" y="242012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tzm-Tfng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9835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051261" y="257085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معجم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4460033" y="2122576"/>
            <a:ext cx="2179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الاسم    -   الفعل المضارع و الماضي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199825" y="3380220"/>
            <a:ext cx="2408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الكتابة –صرف و تحويل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C4A60F-3805-2226-C1B5-B56E31BE32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645" y="1933057"/>
            <a:ext cx="475493" cy="547066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2C6FF0B-2BD8-B083-D7F8-E405B06D0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170" y="4460448"/>
            <a:ext cx="5472000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095CE9F1-690E-4190-6A45-36EFDEACD44E}"/>
              </a:ext>
            </a:extLst>
          </p:cNvPr>
          <p:cNvSpPr txBox="1">
            <a:spLocks/>
          </p:cNvSpPr>
          <p:nvPr/>
        </p:nvSpPr>
        <p:spPr>
          <a:xfrm>
            <a:off x="2119562" y="496083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الجملة المفيدة    -   عناصر الجملة الاسمية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3054F87-9D5D-4BE8-ACBD-9DA327B6621E}"/>
              </a:ext>
            </a:extLst>
          </p:cNvPr>
          <p:cNvSpPr txBox="1"/>
          <p:nvPr/>
        </p:nvSpPr>
        <p:spPr>
          <a:xfrm>
            <a:off x="4676665" y="4597092"/>
            <a:ext cx="19479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الكتابة –تراكيب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B9172CB-3A91-6605-AF26-EB883E3202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4511" y="4647377"/>
            <a:ext cx="536339" cy="540000"/>
          </a:xfrm>
          <a:prstGeom prst="rect">
            <a:avLst/>
          </a:prstGeom>
        </p:spPr>
      </p:pic>
      <p:pic>
        <p:nvPicPr>
          <p:cNvPr id="25" name="Image 2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531EDDF-BC85-F5C8-0AD2-C90F559AAD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451" y="4424079"/>
            <a:ext cx="469077" cy="540000"/>
          </a:xfrm>
          <a:prstGeom prst="rect">
            <a:avLst/>
          </a:prstGeom>
        </p:spPr>
      </p:pic>
      <p:pic>
        <p:nvPicPr>
          <p:cNvPr id="27" name="Image 2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740F60F-9C92-2B3E-E972-F077282296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660" y="3143492"/>
            <a:ext cx="464233" cy="53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1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11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12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628650" y="2913805"/>
            <a:ext cx="7623897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المعجم المجالي؛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4BD77F55-7221-A84E-114C-AD48A7997C91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3804586"/>
            <a:ext cx="7577243" cy="8907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D54FBA5-9A55-9656-54E6-870CE8946FF9}"/>
              </a:ext>
            </a:extLst>
          </p:cNvPr>
          <p:cNvSpPr/>
          <p:nvPr/>
        </p:nvSpPr>
        <p:spPr>
          <a:xfrm>
            <a:off x="628650" y="4094475"/>
            <a:ext cx="58526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تمييز و توظيف الاسم و اَلْفِعْل ٱلْماضي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وَٱلْمُضارِع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B9A0FC0-6A7C-0FAD-7654-644686733FA1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77243" y="4695367"/>
            <a:ext cx="7577243" cy="8907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41EC24-9FD7-CCDE-A190-3E9F3292D61C}"/>
              </a:ext>
            </a:extLst>
          </p:cNvPr>
          <p:cNvSpPr/>
          <p:nvPr/>
        </p:nvSpPr>
        <p:spPr>
          <a:xfrm>
            <a:off x="677243" y="4985256"/>
            <a:ext cx="58526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تمييز و توظيف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 ٱلْمُفيدَة و عَناصِر ٱلْجُمْلَةِ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ٱلْاِسْمِيَّةِ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406065-D2A8-6506-5B5A-82E18379D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20" y="2199199"/>
            <a:ext cx="475493" cy="54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94E61-FEA4-EC5F-CE10-A70C30C6790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F76CEB-18F3-E028-79EF-70787E3169C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67CC5B-0B3E-08EA-BA64-E6373FB53EA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BA09D1-49E7-CC2A-C6F0-6210005BC3A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5A404578-1C03-2204-FA3B-12BD7A00DD4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C00092D4-24B4-4BA5-0824-201E49E61D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B3460023-E5D5-2D00-2AA6-4BD17A23E36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FD90AAE-D5C5-66F1-BB50-559A7FD553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3806FB9-221E-07D4-B6EC-B5AC2E6EB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اليوم، سنتذكر السلوكيات التي تعلمناها. ما الذي يرمز له كل مشهد ؟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3BF7688-88AA-92CC-8341-9D3E980D737D}"/>
              </a:ext>
            </a:extLst>
          </p:cNvPr>
          <p:cNvSpPr txBox="1"/>
          <p:nvPr/>
        </p:nvSpPr>
        <p:spPr>
          <a:xfrm>
            <a:off x="7077813" y="4050552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1ACE6DD-D47C-63F1-51EF-0DF7110AA60B}"/>
              </a:ext>
            </a:extLst>
          </p:cNvPr>
          <p:cNvSpPr txBox="1"/>
          <p:nvPr/>
        </p:nvSpPr>
        <p:spPr>
          <a:xfrm>
            <a:off x="4251983" y="4144054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1492118-9BC0-BBD0-3EAB-977F975DA7A0}"/>
              </a:ext>
            </a:extLst>
          </p:cNvPr>
          <p:cNvSpPr txBox="1"/>
          <p:nvPr/>
        </p:nvSpPr>
        <p:spPr>
          <a:xfrm>
            <a:off x="1086719" y="4144054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862F6E-F981-943F-D89A-F5503E8892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020" y="2249753"/>
            <a:ext cx="1737463" cy="1635146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320DC3F1-A2F4-45F7-9B43-3FFF07ED38F8}"/>
              </a:ext>
            </a:extLst>
          </p:cNvPr>
          <p:cNvSpPr/>
          <p:nvPr/>
        </p:nvSpPr>
        <p:spPr>
          <a:xfrm>
            <a:off x="6538289" y="2299194"/>
            <a:ext cx="1725358" cy="1585705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115761-ACEF-8B61-E9A9-718060197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352" y="2299194"/>
            <a:ext cx="1822862" cy="1737511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8BBCB22-3226-4ACA-F1C7-D762C3673E9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50D12B-0E45-1342-5A4C-756FFBA4E3F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528C5E-333A-22EE-5CA8-EE941C380DB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A1D3FB-B300-1E30-1028-D44BB1F49F7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9B67E3-CFB0-8D22-B2EA-02EF2FCD7D4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5C5AB54E-6FD6-C1FA-DAD0-25AA2982332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E0EE7013-357D-A00B-868F-B3C3D16FCA0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E7C4C8BD-0BE8-902F-C607-D311AA81CDD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D0DF1DE-874D-8A2E-B894-E7500EC3A1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FC317B4-D08D-8521-E8F8-4A9C1A0715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4B0D9-7410-5BFD-0F60-6F2C63B33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4FBA57-4AA1-FED4-3D7C-B0EFE439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65DFE5-7AE8-38E4-259E-2C0DAC2926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47" name="Espace réservé pour une image  46">
            <a:extLst>
              <a:ext uri="{FF2B5EF4-FFF2-40B4-BE49-F238E27FC236}">
                <a16:creationId xmlns:a16="http://schemas.microsoft.com/office/drawing/2014/main" id="{00976336-837E-B10C-1B49-E910008ED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603977B-6FD2-DFF3-D230-8A02854A563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DD71EDE-973B-C4EB-9CB9-5447F8D0056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DD1E61-C7C7-ECF8-F8CA-E4D3F3971D9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A1E385-0ACF-4479-7400-09AA39285FC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5C6C72-DF9E-FC11-D602-7DB8E811577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6B39E3-E1FE-72A1-D591-583EC6A283B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9863E61E-1A32-CE98-5E50-B959EFB4A87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5;p5">
            <a:extLst>
              <a:ext uri="{FF2B5EF4-FFF2-40B4-BE49-F238E27FC236}">
                <a16:creationId xmlns:a16="http://schemas.microsoft.com/office/drawing/2014/main" id="{971E3B13-9077-99E6-E318-A9A43D44011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4;p5">
            <a:extLst>
              <a:ext uri="{FF2B5EF4-FFF2-40B4-BE49-F238E27FC236}">
                <a16:creationId xmlns:a16="http://schemas.microsoft.com/office/drawing/2014/main" id="{87256998-1D25-2291-29BB-FC2F9FCD2C6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59F83D-A440-2AAE-858B-3B326EA557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3CFD51A4-B712-EF78-B9FF-66FEAF8D31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8909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1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31D6D15-FB30-47CC-22DB-056AB73D18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D3A0BC00-24A4-11C9-EBE3-A7390C2FE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هذه الحصة ستتدربون على وصل كل كلمة بتعريفها المناسب.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35F7E-60BE-F876-24C9-EC2D8B89790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itre 4">
            <a:extLst>
              <a:ext uri="{FF2B5EF4-FFF2-40B4-BE49-F238E27FC236}">
                <a16:creationId xmlns:a16="http://schemas.microsoft.com/office/drawing/2014/main" id="{EFFED7C4-33F4-D110-CC33-C451C4A00F31}"/>
              </a:ext>
            </a:extLst>
          </p:cNvPr>
          <p:cNvSpPr txBox="1">
            <a:spLocks/>
          </p:cNvSpPr>
          <p:nvPr/>
        </p:nvSpPr>
        <p:spPr>
          <a:xfrm>
            <a:off x="3076784" y="3231573"/>
            <a:ext cx="2990431" cy="1104763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ar-MA" sz="5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اَلْمُعْجَمُ</a:t>
            </a:r>
            <a:endParaRPr lang="ar-MA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13210E-D334-D042-7AC3-80050703724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4CCA1E-7397-C1AB-5A5A-12EE2444A3A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27999B-45C1-7DF2-0953-6430A830ED40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56FC48-492F-FBBF-0064-DB32BF19E27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3BFBA2FB-6882-447D-27C8-6ACBDAAEC29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5C150F80-5B6C-02C7-F424-7531480871A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A4058B65-F051-B64D-030A-7F139363AF5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E0CB42B-33CE-728F-FA11-0B889B93ED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440065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BEE90-295D-8FD6-45ED-934627064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B92EACD-E9EE-866F-03BB-D31BD100E6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F573BBEA-9E16-D17A-C80D-534AB045E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اكتبوا رقم التعريف المناسب للكلمة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التالية:مُثابَرَةٌ</a:t>
            </a:r>
            <a:b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i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يضغط الأستاذ على زر جهاز التحكم لتظهر الإجابة.</a:t>
            </a:r>
            <a:endParaRPr lang="fr-MA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35D7A8D5-5DC2-DCAA-DCFC-137D31CBE854}"/>
              </a:ext>
            </a:extLst>
          </p:cNvPr>
          <p:cNvSpPr txBox="1"/>
          <p:nvPr/>
        </p:nvSpPr>
        <p:spPr>
          <a:xfrm>
            <a:off x="6264758" y="3227765"/>
            <a:ext cx="2293200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مُثابَرَةٌ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213E4673-0A20-1C1D-525B-222E1B307299}"/>
              </a:ext>
            </a:extLst>
          </p:cNvPr>
          <p:cNvSpPr txBox="1"/>
          <p:nvPr/>
        </p:nvSpPr>
        <p:spPr>
          <a:xfrm>
            <a:off x="537848" y="3272372"/>
            <a:ext cx="4824000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أَصابَتْهُ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ٱلدَّهْشَةُ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ٱلشَّديدَةُ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B3890335-6EEA-E41D-2EAB-2C01A461637F}"/>
              </a:ext>
            </a:extLst>
          </p:cNvPr>
          <p:cNvSpPr txBox="1"/>
          <p:nvPr/>
        </p:nvSpPr>
        <p:spPr>
          <a:xfrm>
            <a:off x="537848" y="2192298"/>
            <a:ext cx="4824000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اَلزَّمَنُ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ٱلْأَقْصَرُ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لإِنْجازِ مُهِمَّةٍ.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D843921E-2D39-3420-4A21-2C0619F21F24}"/>
              </a:ext>
            </a:extLst>
          </p:cNvPr>
          <p:cNvSpPr txBox="1"/>
          <p:nvPr/>
        </p:nvSpPr>
        <p:spPr>
          <a:xfrm>
            <a:off x="537848" y="5432519"/>
            <a:ext cx="4824000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اَلنَّجاحُ بِشَكْلٍ مُمَيَّزٍ.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3689321F-5E65-417F-A45B-E4915900CDA6}"/>
              </a:ext>
            </a:extLst>
          </p:cNvPr>
          <p:cNvSpPr txBox="1"/>
          <p:nvPr/>
        </p:nvSpPr>
        <p:spPr>
          <a:xfrm>
            <a:off x="507604" y="4352446"/>
            <a:ext cx="4854244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اَلاِسْتِمْرارُ بِجِدٍّ رَغْمَ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ٱلتَّحَدِّياتِ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6E645E4-75DB-33C5-20A8-41D3FED9A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0894" y="2214631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9694FA7-09A3-0D86-2E8E-364E58F877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0893" y="3277112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71A5B1D-E6D1-C552-49B2-13965FAF7F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0892" y="4332970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C0DFA57-B1C4-AB22-7885-974B1F0294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0892" y="5432519"/>
            <a:ext cx="504000" cy="504000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9E2ED673-B4B0-6716-F487-7AE02B27C4B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657EA27-625E-ECFD-C782-542E6B521C3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FB10EDB-DDD3-0468-3853-DD17F4B1C5E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5713739-5C0E-F430-258F-EECE18FD8EB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6" name="Google Shape;1246;p5">
            <a:extLst>
              <a:ext uri="{FF2B5EF4-FFF2-40B4-BE49-F238E27FC236}">
                <a16:creationId xmlns:a16="http://schemas.microsoft.com/office/drawing/2014/main" id="{2F98ECD7-0085-AD9E-FF92-00868759BB4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245;p5">
            <a:extLst>
              <a:ext uri="{FF2B5EF4-FFF2-40B4-BE49-F238E27FC236}">
                <a16:creationId xmlns:a16="http://schemas.microsoft.com/office/drawing/2014/main" id="{1BE28565-F9A7-D8EE-A28A-4B8545B2135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244;p5">
            <a:extLst>
              <a:ext uri="{FF2B5EF4-FFF2-40B4-BE49-F238E27FC236}">
                <a16:creationId xmlns:a16="http://schemas.microsoft.com/office/drawing/2014/main" id="{4A31825E-0BCD-F028-587D-960DAFAADFF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098CD69D-4046-7FE0-C795-A9EF569D7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89332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2D3ED-3936-9ED0-778D-246D2CC1B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B529A5A-A036-9EA7-4029-62C94C519F0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C2182514-CD31-F086-E0D2-4D4613555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رقم التعريف المناسب للكلمة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التالية:تَفَوُّقٌ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6DFE7E97-7CE1-8BDB-4D21-E54331D08827}"/>
              </a:ext>
            </a:extLst>
          </p:cNvPr>
          <p:cNvSpPr txBox="1"/>
          <p:nvPr/>
        </p:nvSpPr>
        <p:spPr>
          <a:xfrm>
            <a:off x="537848" y="3272372"/>
            <a:ext cx="4824000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أَصابَتْهُ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ٱلدَّهْشَةُ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ٱلشَّديدَةُ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490C262-A5B0-823D-AA7A-71D9729353CE}"/>
              </a:ext>
            </a:extLst>
          </p:cNvPr>
          <p:cNvSpPr txBox="1"/>
          <p:nvPr/>
        </p:nvSpPr>
        <p:spPr>
          <a:xfrm>
            <a:off x="537848" y="2192298"/>
            <a:ext cx="4824000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اَلزَّمَنُ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ٱلْأَقْصَرُ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لإِنْجازِ مُهِمَّةٍ.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C8E04CDB-033E-7D62-3900-B1C232D8779D}"/>
              </a:ext>
            </a:extLst>
          </p:cNvPr>
          <p:cNvSpPr txBox="1"/>
          <p:nvPr/>
        </p:nvSpPr>
        <p:spPr>
          <a:xfrm>
            <a:off x="537848" y="5432519"/>
            <a:ext cx="4824000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اَلنَّجاحُ بِشَكْلٍ مُمَيَّزٍ.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6CE80FB7-E5CD-2F35-9653-CF5D4CE2FEF1}"/>
              </a:ext>
            </a:extLst>
          </p:cNvPr>
          <p:cNvSpPr txBox="1"/>
          <p:nvPr/>
        </p:nvSpPr>
        <p:spPr>
          <a:xfrm>
            <a:off x="507604" y="4352446"/>
            <a:ext cx="4854244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اَلاِسْتِمْرارُ بِجِدٍّ رَغْمَ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ٱلتَّحَدِّياتِ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C6FF44C3-3697-8A00-B5FA-99EA4DA73F83}"/>
              </a:ext>
            </a:extLst>
          </p:cNvPr>
          <p:cNvSpPr txBox="1"/>
          <p:nvPr/>
        </p:nvSpPr>
        <p:spPr>
          <a:xfrm>
            <a:off x="6264758" y="3227765"/>
            <a:ext cx="2293200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تَفَوُّقٌ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1B5AAC0-6462-83F9-73A3-E89119865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0894" y="2214631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A052F09-7E8C-67E3-952B-67D00C9360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0893" y="3277112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E45DD98-D187-BB92-4E1C-5B7744C3A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0892" y="4332970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C87AA42-C312-3815-2482-ADEF23F16E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0892" y="5432519"/>
            <a:ext cx="504000" cy="504000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AD43803-60C4-D42B-9552-AFE7A845783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72F1FD-9B5D-6FFB-3159-73AD6DD1F4A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CD2B74F-A795-B44C-254D-685C96A1E7F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0281B7-BF7A-A24D-D1E5-11258453E71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8" name="Google Shape;1246;p5">
            <a:extLst>
              <a:ext uri="{FF2B5EF4-FFF2-40B4-BE49-F238E27FC236}">
                <a16:creationId xmlns:a16="http://schemas.microsoft.com/office/drawing/2014/main" id="{CEFB4F27-8DC9-1168-8FB8-2F9E2C2BD8B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245;p5">
            <a:extLst>
              <a:ext uri="{FF2B5EF4-FFF2-40B4-BE49-F238E27FC236}">
                <a16:creationId xmlns:a16="http://schemas.microsoft.com/office/drawing/2014/main" id="{A3E9CD99-B99D-FAF3-8BF2-E44FEBE3BEE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244;p5">
            <a:extLst>
              <a:ext uri="{FF2B5EF4-FFF2-40B4-BE49-F238E27FC236}">
                <a16:creationId xmlns:a16="http://schemas.microsoft.com/office/drawing/2014/main" id="{0C5A6D92-54CE-2674-157E-6F670587346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1567E7F-BB1A-9A9E-831E-04169A7D5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9992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265CF-7651-3D8A-DC4E-BF841A3DC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446C737-1434-F0BD-422C-A065FDB162D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2979B3CB-9594-5AFE-2CFF-F6CB8A89F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رقم التعريف المناسب للكلمة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التالية:سَخِرَ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7623329E-9647-FBD8-2406-390E37ADB149}"/>
              </a:ext>
            </a:extLst>
          </p:cNvPr>
          <p:cNvSpPr txBox="1"/>
          <p:nvPr/>
        </p:nvSpPr>
        <p:spPr>
          <a:xfrm>
            <a:off x="7014099" y="3564935"/>
            <a:ext cx="149752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ED7C3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سَخِرَ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48AC95D1-0D51-883F-11EC-40E4A5215219}"/>
              </a:ext>
            </a:extLst>
          </p:cNvPr>
          <p:cNvSpPr txBox="1"/>
          <p:nvPr/>
        </p:nvSpPr>
        <p:spPr>
          <a:xfrm>
            <a:off x="712413" y="2767802"/>
            <a:ext cx="5076868" cy="1220192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ضَحِكَ مِنْ شَخْصٍ بِطَريقَةٍ تُؤْذِي مَشاعِرَهُ وَ تَجْعَلُهُ حَزيناً.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069D5D34-A806-65D0-DD2E-774911AADF0F}"/>
              </a:ext>
            </a:extLst>
          </p:cNvPr>
          <p:cNvSpPr txBox="1"/>
          <p:nvPr/>
        </p:nvSpPr>
        <p:spPr>
          <a:xfrm>
            <a:off x="712413" y="1910390"/>
            <a:ext cx="50768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يَتَفَحَّصُ وَ يُراقِبُ بِدِقَّةٍ مَكاناً ما.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BA8B1719-D947-0AA8-457A-65AC54899AE8}"/>
              </a:ext>
            </a:extLst>
          </p:cNvPr>
          <p:cNvSpPr txBox="1"/>
          <p:nvPr/>
        </p:nvSpPr>
        <p:spPr>
          <a:xfrm>
            <a:off x="434869" y="5092723"/>
            <a:ext cx="5354412" cy="1220192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وَضَعَ شَخْصاً في مَوْقِفٍ صَعْبٍ وَ </a:t>
            </a:r>
            <a:r>
              <a:rPr lang="ar-MA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مُرْبِكٍ،لا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يَعْرِفُ كَيْفَ يَتَصَرَّفُ فيهِ.</a:t>
            </a:r>
          </a:p>
        </p:txBody>
      </p:sp>
      <p:sp>
        <p:nvSpPr>
          <p:cNvPr id="35" name="TextBox 7">
            <a:extLst>
              <a:ext uri="{FF2B5EF4-FFF2-40B4-BE49-F238E27FC236}">
                <a16:creationId xmlns:a16="http://schemas.microsoft.com/office/drawing/2014/main" id="{247DCA51-F509-E225-9CD1-CCFEA5F07DFC}"/>
              </a:ext>
            </a:extLst>
          </p:cNvPr>
          <p:cNvSpPr txBox="1"/>
          <p:nvPr/>
        </p:nvSpPr>
        <p:spPr>
          <a:xfrm>
            <a:off x="434869" y="4235310"/>
            <a:ext cx="5354412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يُصْلِحُ ٱلْأَشْياءَ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ٱلْمَكْسورَةَ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أَوِ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ٱلتّالِفَةَ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EB2634B7-58B3-4A1B-4807-417E9BB29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5691" y="1988760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DAE92690-A68F-BEA0-4B10-F745B7FA3E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5690" y="3082414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75DBEC79-91BF-21B8-B07E-00448530B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5689" y="4252573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C52DAE30-F429-48EA-00C5-D456C37043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5689" y="5372904"/>
            <a:ext cx="504000" cy="504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D5FACBA6-709B-F884-7AB1-BB911722551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B3EB20C-85E1-3CEF-8846-20B6710B63E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116321A-1093-ACDA-FA06-D1A79026ED02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A3225FA-F392-8325-AFB8-14DF7ED7E61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4" name="Google Shape;1246;p5">
            <a:extLst>
              <a:ext uri="{FF2B5EF4-FFF2-40B4-BE49-F238E27FC236}">
                <a16:creationId xmlns:a16="http://schemas.microsoft.com/office/drawing/2014/main" id="{2FE08D0A-DBDD-D247-7E30-4F46AD9F5BD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1245;p5">
            <a:extLst>
              <a:ext uri="{FF2B5EF4-FFF2-40B4-BE49-F238E27FC236}">
                <a16:creationId xmlns:a16="http://schemas.microsoft.com/office/drawing/2014/main" id="{7FBF7D7E-BA4E-32A1-E9DB-E0EFDC5F6DB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1244;p5">
            <a:extLst>
              <a:ext uri="{FF2B5EF4-FFF2-40B4-BE49-F238E27FC236}">
                <a16:creationId xmlns:a16="http://schemas.microsoft.com/office/drawing/2014/main" id="{6F5CF763-C56A-4FB5-EA64-8A7FC2E39812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F77C8ABA-79DF-98F2-DC2A-34EE978A1F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37092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A3F35-93CC-C06C-B9D7-9724745CF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ED59986-410B-C4DB-7E61-1DC2CCDF29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6CE89E5C-973E-C5A6-75BB-E639E28DA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رقم التعريف المناسب للكلمة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التالية:يُرَمِّمُ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8DE46C99-FB89-1AB8-40E3-5C195EB5B3BA}"/>
              </a:ext>
            </a:extLst>
          </p:cNvPr>
          <p:cNvSpPr txBox="1"/>
          <p:nvPr/>
        </p:nvSpPr>
        <p:spPr>
          <a:xfrm>
            <a:off x="7014099" y="3564935"/>
            <a:ext cx="149752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ED7C3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يُرَمِّمُ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82B147E6-EE5B-0589-5B0E-306CF3BA6000}"/>
              </a:ext>
            </a:extLst>
          </p:cNvPr>
          <p:cNvSpPr txBox="1"/>
          <p:nvPr/>
        </p:nvSpPr>
        <p:spPr>
          <a:xfrm>
            <a:off x="712413" y="2767802"/>
            <a:ext cx="5076868" cy="1220192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ضَحِكَ مِنْ شَخْصٍ بِطَريقَةٍ تُؤْذِي مَشاعِرَهُ وَ تَجْعَلُهُ حَزيناً.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353DACC2-947F-BC3B-F5E0-4181BBC7C2A7}"/>
              </a:ext>
            </a:extLst>
          </p:cNvPr>
          <p:cNvSpPr txBox="1"/>
          <p:nvPr/>
        </p:nvSpPr>
        <p:spPr>
          <a:xfrm>
            <a:off x="712413" y="1910390"/>
            <a:ext cx="50768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يَتَفَحَّصُ وَ يُراقِبُ بِدِقَّةٍ مَكاناً ما.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765FB4F4-B6AF-E6DF-0BA8-D9A778D90003}"/>
              </a:ext>
            </a:extLst>
          </p:cNvPr>
          <p:cNvSpPr txBox="1"/>
          <p:nvPr/>
        </p:nvSpPr>
        <p:spPr>
          <a:xfrm>
            <a:off x="434869" y="5092723"/>
            <a:ext cx="5354412" cy="1220192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وَضَعَ شَخْصاً في مَوْقِفٍ صَعْبٍ وَ </a:t>
            </a:r>
            <a:r>
              <a:rPr lang="ar-MA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مُرْبِكٍ،لا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يَعْرِفُ كَيْفَ يَتَصَرَّفُ فيهِ.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AA552650-1E5B-D41A-8B05-E35D054011A8}"/>
              </a:ext>
            </a:extLst>
          </p:cNvPr>
          <p:cNvSpPr txBox="1"/>
          <p:nvPr/>
        </p:nvSpPr>
        <p:spPr>
          <a:xfrm>
            <a:off x="434869" y="4235310"/>
            <a:ext cx="5354412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يُصْلِحُ ٱلْأَشْياءَ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ٱلْمَكْسورَةَ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أَوِ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ٱلتّالِفَةَ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295161-783B-8FE7-A9DF-DAC0EBE83C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5691" y="1988760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5845E9-AB8F-93B4-9556-65F166D24F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5690" y="3082414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F1CDC2-C8D2-384F-63C0-0A56795F99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5689" y="4252573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23BD81-18CE-9D2D-A746-37AA106901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5689" y="5372904"/>
            <a:ext cx="504000" cy="504000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1578764-1EAF-7248-26A8-785DD136F50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F2427C-2AF3-0146-8C5A-284E49F5EC9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B110E4-348A-1CE0-F6DB-CB5C26A6F9F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EFCF5E-960E-0893-D7F5-F05FA0B4734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DD4F2E44-C53D-2ED9-0EB1-14C30D6864A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C61F0227-8B1B-F250-DD9D-BD417BFA086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244;p5">
            <a:extLst>
              <a:ext uri="{FF2B5EF4-FFF2-40B4-BE49-F238E27FC236}">
                <a16:creationId xmlns:a16="http://schemas.microsoft.com/office/drawing/2014/main" id="{AF45C2B1-E60F-E5CF-CC2D-DBB03045EC6C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D5414CD-8ED5-968F-CA6E-9D450F859C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99318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457E5-8227-88CC-76E0-CD9A099A4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5FEDC0C-B684-1B35-11FC-43FEC72ED7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DC5D41B8-F9F9-C73E-2AFA-BE772A86F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رقم التعريف المناسب للعبارة 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التالية:سُلوكٌ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عُدْوانِيٌّ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F1721329-FFD0-A2D0-232B-6F9E76786C8F}"/>
              </a:ext>
            </a:extLst>
          </p:cNvPr>
          <p:cNvSpPr txBox="1"/>
          <p:nvPr/>
        </p:nvSpPr>
        <p:spPr>
          <a:xfrm>
            <a:off x="924183" y="1681197"/>
            <a:ext cx="5076868" cy="1220902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ضَحِكَ مِنْ شَخْصٍ بِطَريقَةٍ تُؤْذي مَشاعِرَهُ وَ تَجْعَلُهُ حَزيناً.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78BD58F7-7BD2-9402-CD48-20BE0C81C8CF}"/>
              </a:ext>
            </a:extLst>
          </p:cNvPr>
          <p:cNvSpPr txBox="1"/>
          <p:nvPr/>
        </p:nvSpPr>
        <p:spPr>
          <a:xfrm>
            <a:off x="395982" y="5657101"/>
            <a:ext cx="5605069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تَصَرَّفٌ سَيِّءٌ يُؤْذي ٱلْآخَرينَ،مِثْلُ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ٱلضَّرْبِ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أَوِ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ٱلشَّتْمِ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9176927-DA5F-B70D-E372-594F94E38BAB}"/>
              </a:ext>
            </a:extLst>
          </p:cNvPr>
          <p:cNvSpPr txBox="1"/>
          <p:nvPr/>
        </p:nvSpPr>
        <p:spPr>
          <a:xfrm>
            <a:off x="646639" y="4128197"/>
            <a:ext cx="5354412" cy="1220902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أَسْماءٌ سَيِّئَةٌ إِذا أَطْلَقْناها عَلى ٱلْآخَرينَ سَتُحْزِنُهُمْ وَ تُؤْذي مَشاعِرَهُمْ.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785BABAE-9027-268C-2D3C-98E6344D3CC8}"/>
              </a:ext>
            </a:extLst>
          </p:cNvPr>
          <p:cNvSpPr txBox="1"/>
          <p:nvPr/>
        </p:nvSpPr>
        <p:spPr>
          <a:xfrm>
            <a:off x="646639" y="3210100"/>
            <a:ext cx="5354412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يُخْبِرُ شَخْصاً آخَرَ عَنْ مُشْكِلَةٍ حَدَثَتْ لَهُ لِيُساعِدَهُ.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8344B177-7A35-1D91-F91A-68AE1F24C66E}"/>
              </a:ext>
            </a:extLst>
          </p:cNvPr>
          <p:cNvSpPr txBox="1"/>
          <p:nvPr/>
        </p:nvSpPr>
        <p:spPr>
          <a:xfrm>
            <a:off x="6702137" y="3650854"/>
            <a:ext cx="1924742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سُلوكٌ عُدْوانِيٌّ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C9261AF-78B1-BBF6-F439-93F1F91EE5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308" y="2020957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98C7F6-902C-7907-E7C7-48F93F04F0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307" y="3260085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604590D-BC0B-C1E7-A776-CE6E8E8765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306" y="4451026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92F391-05E5-1FC3-9272-52E58DF69C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306" y="5706440"/>
            <a:ext cx="504000" cy="504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FF7577F-F88F-39FF-C8F4-0916714470B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6A3963-E42A-0001-4A55-F6A1C573B12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DEC8E7-D9B2-1C56-91BA-829D1F7A66A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CC9AA35-382F-86F2-D107-ADC63856994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5" name="Google Shape;1246;p5">
            <a:extLst>
              <a:ext uri="{FF2B5EF4-FFF2-40B4-BE49-F238E27FC236}">
                <a16:creationId xmlns:a16="http://schemas.microsoft.com/office/drawing/2014/main" id="{1E675E45-B0F5-8607-01E5-CE13C93426B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45;p5">
            <a:extLst>
              <a:ext uri="{FF2B5EF4-FFF2-40B4-BE49-F238E27FC236}">
                <a16:creationId xmlns:a16="http://schemas.microsoft.com/office/drawing/2014/main" id="{3326E71F-393E-7617-B6FE-7421A54EAB2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244;p5">
            <a:extLst>
              <a:ext uri="{FF2B5EF4-FFF2-40B4-BE49-F238E27FC236}">
                <a16:creationId xmlns:a16="http://schemas.microsoft.com/office/drawing/2014/main" id="{6CD424A7-4815-CC1F-F160-F3EF504F5203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3717727-87F2-8257-8D1F-6D325DD3CA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5725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F4500-2D0D-6D8B-201A-50FCE41C2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7653F01-5F3E-0EC2-6C29-01FAA115CB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753FDCD7-D07A-BCE0-07C1-62D419064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رقم التعريف المناسب للكلمة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التالية:اِكْتِشافٌ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9CA33B29-BD64-D8F4-B8D9-2B098873D7FE}"/>
              </a:ext>
            </a:extLst>
          </p:cNvPr>
          <p:cNvSpPr txBox="1"/>
          <p:nvPr/>
        </p:nvSpPr>
        <p:spPr>
          <a:xfrm>
            <a:off x="6998306" y="3444319"/>
            <a:ext cx="149752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ED7C3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اِكْتِشافٌ</a:t>
            </a:r>
          </a:p>
        </p:txBody>
      </p:sp>
      <p:sp>
        <p:nvSpPr>
          <p:cNvPr id="29" name="TextBox 7">
            <a:extLst>
              <a:ext uri="{FF2B5EF4-FFF2-40B4-BE49-F238E27FC236}">
                <a16:creationId xmlns:a16="http://schemas.microsoft.com/office/drawing/2014/main" id="{66E5FAAA-92A0-1A73-B81C-F7E87A1E77DC}"/>
              </a:ext>
            </a:extLst>
          </p:cNvPr>
          <p:cNvSpPr txBox="1"/>
          <p:nvPr/>
        </p:nvSpPr>
        <p:spPr>
          <a:xfrm>
            <a:off x="741698" y="3222502"/>
            <a:ext cx="5076868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يَتَكَيَّفُ أَوْ يَتَعَوَّدُ عَلى وَضَعٍ أَوْ بيئَةٍ جَديدَةٍ.</a:t>
            </a:r>
          </a:p>
        </p:txBody>
      </p:sp>
      <p:sp>
        <p:nvSpPr>
          <p:cNvPr id="30" name="TextBox 7">
            <a:extLst>
              <a:ext uri="{FF2B5EF4-FFF2-40B4-BE49-F238E27FC236}">
                <a16:creationId xmlns:a16="http://schemas.microsoft.com/office/drawing/2014/main" id="{910F2B23-B029-4905-26FD-B88E578CC436}"/>
              </a:ext>
            </a:extLst>
          </p:cNvPr>
          <p:cNvSpPr txBox="1"/>
          <p:nvPr/>
        </p:nvSpPr>
        <p:spPr>
          <a:xfrm>
            <a:off x="964539" y="1695854"/>
            <a:ext cx="4854027" cy="1220902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مَكانٌ طَبيعِيٌّ يُشْبِهُ ٱلْكَهْفَ يُسْتَخْدَمُ </a:t>
            </a:r>
            <a:r>
              <a:rPr lang="ar-MA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كَمَلْجَإٍ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مَكانٍ لِلسَّكَنِ.</a:t>
            </a:r>
          </a:p>
        </p:txBody>
      </p:sp>
      <p:sp>
        <p:nvSpPr>
          <p:cNvPr id="31" name="TextBox 7">
            <a:extLst>
              <a:ext uri="{FF2B5EF4-FFF2-40B4-BE49-F238E27FC236}">
                <a16:creationId xmlns:a16="http://schemas.microsoft.com/office/drawing/2014/main" id="{088443F6-9E10-850E-522D-348C4C014DCB}"/>
              </a:ext>
            </a:extLst>
          </p:cNvPr>
          <p:cNvSpPr txBox="1"/>
          <p:nvPr/>
        </p:nvSpPr>
        <p:spPr>
          <a:xfrm>
            <a:off x="464154" y="5665701"/>
            <a:ext cx="5354412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اَلْكَشْفُ عَنِ ٱلشَّيْئِ ٱلْجَديدِ أَوْ غَيْرِ </a:t>
            </a:r>
            <a:r>
              <a:rPr lang="ar-MA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ٱلْمَعْروفِ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542DEF14-5E1D-3A26-0902-B9E76FBB1DA4}"/>
              </a:ext>
            </a:extLst>
          </p:cNvPr>
          <p:cNvSpPr txBox="1"/>
          <p:nvPr/>
        </p:nvSpPr>
        <p:spPr>
          <a:xfrm>
            <a:off x="464154" y="4139054"/>
            <a:ext cx="5354412" cy="1220902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اَلْإِنْسانُ ٱلْأَوَّلُ مُنْذُ ظُهورِهِ إِلى حينِ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ٱخْتِراعِ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ٱلْكِتابَةِ حَوالَيْ 3200ق.م. 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1BBB5ADB-9DEE-B1EA-9589-E082207E49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8568" y="2035069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857F0C3-2FF8-2975-23F5-B1EE1509F5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8567" y="3274197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DA40A39-DB17-2727-E67E-AB7DD49F7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8566" y="4454747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1EA2F74-8791-35E9-8F2C-51E117299B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8566" y="5699770"/>
            <a:ext cx="504000" cy="504000"/>
          </a:xfrm>
          <a:prstGeom prst="rect">
            <a:avLst/>
          </a:prstGeom>
          <a:ln>
            <a:noFill/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B7C94FB4-9106-FB86-4F63-F11022D7355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E8C4EC9-05B9-10B6-948F-2EAC04B5DF3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5D4FF7D-E011-49B3-66C5-96A992686270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F1AE9D6-9DB8-0B3D-7707-1E814152163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1" name="Google Shape;1246;p5">
            <a:extLst>
              <a:ext uri="{FF2B5EF4-FFF2-40B4-BE49-F238E27FC236}">
                <a16:creationId xmlns:a16="http://schemas.microsoft.com/office/drawing/2014/main" id="{F9CE5548-CB75-AD3B-4E9B-1FF1E6BCE49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1245;p5">
            <a:extLst>
              <a:ext uri="{FF2B5EF4-FFF2-40B4-BE49-F238E27FC236}">
                <a16:creationId xmlns:a16="http://schemas.microsoft.com/office/drawing/2014/main" id="{46A0328E-FBCF-B09C-9534-5DE84B85A86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1244;p5">
            <a:extLst>
              <a:ext uri="{FF2B5EF4-FFF2-40B4-BE49-F238E27FC236}">
                <a16:creationId xmlns:a16="http://schemas.microsoft.com/office/drawing/2014/main" id="{BA8121A8-60A9-ABFF-5EF4-9EA348858588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06CF86D0-9EDD-EDE5-CB40-C5E16BEC2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8365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BA9DE-1F80-E547-F6ED-D8FF16B76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8F63A94-A921-0BDE-B942-C39101937F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8134B641-71FE-158C-BB64-0830C8A1B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رقم التعريف المناسب للكلمة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التالية:مَغارَةٌ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0446E22F-CAE5-0EE2-3177-AFCA2E0B8F05}"/>
              </a:ext>
            </a:extLst>
          </p:cNvPr>
          <p:cNvSpPr txBox="1"/>
          <p:nvPr/>
        </p:nvSpPr>
        <p:spPr>
          <a:xfrm>
            <a:off x="6998306" y="3444319"/>
            <a:ext cx="149752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ED7C3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مَغارَةٌ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51337099-D01A-34DB-2EE4-A7B4A514B135}"/>
              </a:ext>
            </a:extLst>
          </p:cNvPr>
          <p:cNvSpPr txBox="1"/>
          <p:nvPr/>
        </p:nvSpPr>
        <p:spPr>
          <a:xfrm>
            <a:off x="741698" y="3222502"/>
            <a:ext cx="5076868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يَتَكَيَّفُ أَوْ يَتَعَوَّدُ عَلى وَضَعٍ أَوْ بيئَةٍ جَديدَةٍ.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F0870D23-44F5-192A-B591-08581C09BC80}"/>
              </a:ext>
            </a:extLst>
          </p:cNvPr>
          <p:cNvSpPr txBox="1"/>
          <p:nvPr/>
        </p:nvSpPr>
        <p:spPr>
          <a:xfrm>
            <a:off x="964539" y="1695854"/>
            <a:ext cx="4854027" cy="1220902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مَكانٌ طَبيعِيٌّ يُشْبِهُ ٱلْكَهْفَ يُسْتَخْدَمُ </a:t>
            </a:r>
            <a:r>
              <a:rPr lang="ar-MA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كَمَلْجَإٍ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مَكانٍ لِلسَّكَنِ.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6D037920-1465-90D0-D964-9F7CF166C8EE}"/>
              </a:ext>
            </a:extLst>
          </p:cNvPr>
          <p:cNvSpPr txBox="1"/>
          <p:nvPr/>
        </p:nvSpPr>
        <p:spPr>
          <a:xfrm>
            <a:off x="464154" y="5665701"/>
            <a:ext cx="5354412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اَلْكَشْفُ عَنِ ٱلشَّيْئِ ٱلْجَديدِ أَوْ غَيْرِ </a:t>
            </a:r>
            <a:r>
              <a:rPr lang="ar-MA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ٱلْمَعْروفِ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7F6BFB24-EF8D-6AAE-0619-00B325CE2797}"/>
              </a:ext>
            </a:extLst>
          </p:cNvPr>
          <p:cNvSpPr txBox="1"/>
          <p:nvPr/>
        </p:nvSpPr>
        <p:spPr>
          <a:xfrm>
            <a:off x="464154" y="4139054"/>
            <a:ext cx="5354412" cy="1220902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اَلْإِنْسانُ ٱلْأَوَّلُ مُنْذُ ظُهورِهِ إِلى حينِ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ٱخْتِراعِ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ٱلْكِتابَةِ حَوالَيْ 3200ق.م.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AC5C90A-DF52-9B62-22F7-B06400D544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8568" y="2035069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93DFA0-D5EE-651D-E310-E95072EC8D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8567" y="3274197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2ADD86-D4F0-A3CA-D7C3-D6EABB65D6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8566" y="4454747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C3DF3E-1759-935D-E826-A5D01C7437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8566" y="5699770"/>
            <a:ext cx="504000" cy="504000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A4DB784-E942-0A0E-C835-74B323FD28D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2EBCBD-E357-B055-F8B1-099E3B44EE3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6BE53C-8ABD-DCC5-414E-6062CB549E9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8AAD5C7-A2E0-CA41-73F8-39061B5D798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5" name="Google Shape;1246;p5">
            <a:extLst>
              <a:ext uri="{FF2B5EF4-FFF2-40B4-BE49-F238E27FC236}">
                <a16:creationId xmlns:a16="http://schemas.microsoft.com/office/drawing/2014/main" id="{D866E991-89D3-FAB4-E52E-F8F73CEF026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45;p5">
            <a:extLst>
              <a:ext uri="{FF2B5EF4-FFF2-40B4-BE49-F238E27FC236}">
                <a16:creationId xmlns:a16="http://schemas.microsoft.com/office/drawing/2014/main" id="{D4FBE40B-38FA-2514-1F24-D2079774CAA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244;p5">
            <a:extLst>
              <a:ext uri="{FF2B5EF4-FFF2-40B4-BE49-F238E27FC236}">
                <a16:creationId xmlns:a16="http://schemas.microsoft.com/office/drawing/2014/main" id="{CB64DBED-B1C8-124E-5319-BB95E0A13B8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016C75A-AAA8-87A3-C494-C62B7D598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53291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06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433016"/>
            <a:ext cx="7789894" cy="247586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415306" y="341285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2800" b="1" dirty="0">
                <a:cs typeface="Microsoft Uighur" panose="02000000000000000000" pitchFamily="2" charset="-78"/>
              </a:rPr>
              <a:t>الاسم    -   الفعل المضارع و الماضي 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613548" y="2265825"/>
            <a:ext cx="16289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fr-MA" sz="32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3245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FBBACA-2845-BD1F-F9A9-DD64CBF422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588457"/>
            <a:ext cx="730771" cy="735759"/>
          </a:xfrm>
          <a:prstGeom prst="rect">
            <a:avLst/>
          </a:prstGeom>
        </p:spPr>
      </p:pic>
      <p:pic>
        <p:nvPicPr>
          <p:cNvPr id="4" name="Image 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3DF8A13-1C71-E9B8-5152-EB4053EC7C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92" y="2267873"/>
            <a:ext cx="464233" cy="53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6518D-7342-8578-BCB4-DDCE12E2E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A568EC-A939-F201-3E8D-7DD45D354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الظواهر اللغوية التي درسناها في الصرف والتحويل. نبدأ بأقسام الكلمة.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7338156-CA53-A530-760C-C402792944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872598C-65FF-DDE8-E730-E539CFA4419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45DCA2-88BE-0DCB-48FD-0F7DA272D18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0DDF23-77EE-E916-D813-7B57EB59D08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3AECBB-EA79-C3C9-2C0E-7E83A22E37A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722081AB-D3D3-3117-013C-D18C5FC3F68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EF5D448E-4F58-9811-708B-147B7535F7A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4;p5">
            <a:extLst>
              <a:ext uri="{FF2B5EF4-FFF2-40B4-BE49-F238E27FC236}">
                <a16:creationId xmlns:a16="http://schemas.microsoft.com/office/drawing/2014/main" id="{953C15FB-D137-0725-B97E-FC470ED7092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DED5E11-D01A-6F03-DA0D-448B3E62E1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 : coins arrondis 17">
            <a:extLst>
              <a:ext uri="{FF2B5EF4-FFF2-40B4-BE49-F238E27FC236}">
                <a16:creationId xmlns:a16="http://schemas.microsoft.com/office/drawing/2014/main" id="{00755688-131D-C3E7-BA6D-CB49F8873A28}"/>
              </a:ext>
            </a:extLst>
          </p:cNvPr>
          <p:cNvSpPr/>
          <p:nvPr/>
        </p:nvSpPr>
        <p:spPr>
          <a:xfrm>
            <a:off x="625961" y="1950079"/>
            <a:ext cx="7892079" cy="644718"/>
          </a:xfr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تَنْقَسِمُ ٱلْكَلِمَةُ في ٱللُّغَةِ ٱلْعَرَبِيَّةِ إلى :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2">
            <a:extLst>
              <a:ext uri="{FF2B5EF4-FFF2-40B4-BE49-F238E27FC236}">
                <a16:creationId xmlns:a16="http://schemas.microsoft.com/office/drawing/2014/main" id="{793431DC-37DF-4892-19C0-453AE0DC26BD}"/>
              </a:ext>
            </a:extLst>
          </p:cNvPr>
          <p:cNvSpPr txBox="1"/>
          <p:nvPr/>
        </p:nvSpPr>
        <p:spPr>
          <a:xfrm>
            <a:off x="6245238" y="3627392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 rtl="1">
              <a:defRPr sz="44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اِسْمٍ</a:t>
            </a:r>
            <a:endParaRPr lang="fr-MA" dirty="0"/>
          </a:p>
        </p:txBody>
      </p:sp>
      <p:sp>
        <p:nvSpPr>
          <p:cNvPr id="29" name="ZoneTexte 23">
            <a:extLst>
              <a:ext uri="{FF2B5EF4-FFF2-40B4-BE49-F238E27FC236}">
                <a16:creationId xmlns:a16="http://schemas.microsoft.com/office/drawing/2014/main" id="{E0237A3A-1992-B344-0E14-CB98ACEA7D9A}"/>
              </a:ext>
            </a:extLst>
          </p:cNvPr>
          <p:cNvSpPr txBox="1"/>
          <p:nvPr/>
        </p:nvSpPr>
        <p:spPr>
          <a:xfrm>
            <a:off x="3696552" y="3627393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4400" dirty="0">
                <a:solidFill>
                  <a:srgbClr val="C00000"/>
                </a:solidFill>
              </a:rPr>
              <a:t>فِعْلٍ</a:t>
            </a:r>
          </a:p>
        </p:txBody>
      </p:sp>
      <p:sp>
        <p:nvSpPr>
          <p:cNvPr id="30" name="ZoneTexte 24">
            <a:extLst>
              <a:ext uri="{FF2B5EF4-FFF2-40B4-BE49-F238E27FC236}">
                <a16:creationId xmlns:a16="http://schemas.microsoft.com/office/drawing/2014/main" id="{4DFA18E4-DC85-110F-FB80-FB0802BE394B}"/>
              </a:ext>
            </a:extLst>
          </p:cNvPr>
          <p:cNvSpPr txBox="1"/>
          <p:nvPr/>
        </p:nvSpPr>
        <p:spPr>
          <a:xfrm>
            <a:off x="1147867" y="3650481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4400" dirty="0">
                <a:solidFill>
                  <a:srgbClr val="C00000"/>
                </a:solidFill>
              </a:rPr>
              <a:t>حَرْفٍ</a:t>
            </a:r>
          </a:p>
        </p:txBody>
      </p:sp>
    </p:spTree>
    <p:extLst>
      <p:ext uri="{BB962C8B-B14F-4D97-AF65-F5344CB8AC3E}">
        <p14:creationId xmlns:p14="http://schemas.microsoft.com/office/powerpoint/2010/main" val="6000516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9BEFF-FDAF-7DD4-9CF1-ECAE85269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3966554-D2AE-F408-C430-A6A67250C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بالاسم و كيف نميزه؟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10C7DA-0C1D-45DE-4415-C6E15224208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C3B885-2065-2597-8088-9CFFDE51B92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702E7B-31BA-2832-196E-2688863E78F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F49FFAC-E805-ADE4-6584-851BED2B957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0F63D314-9D69-CC13-9518-E37F80F9642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8A676EB9-179D-42F6-2A6C-0EDBC52AC6F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4;p5">
            <a:extLst>
              <a:ext uri="{FF2B5EF4-FFF2-40B4-BE49-F238E27FC236}">
                <a16:creationId xmlns:a16="http://schemas.microsoft.com/office/drawing/2014/main" id="{3970CEAE-FCD9-E3C1-D7BA-C02EB44021B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BF7FA0E-D185-413A-5B0C-A629F264DF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Titre 4">
            <a:extLst>
              <a:ext uri="{FF2B5EF4-FFF2-40B4-BE49-F238E27FC236}">
                <a16:creationId xmlns:a16="http://schemas.microsoft.com/office/drawing/2014/main" id="{7E5BD354-0B96-8BC6-10A0-905ABADD1A68}"/>
              </a:ext>
            </a:extLst>
          </p:cNvPr>
          <p:cNvSpPr txBox="1">
            <a:spLocks/>
          </p:cNvSpPr>
          <p:nvPr/>
        </p:nvSpPr>
        <p:spPr>
          <a:xfrm>
            <a:off x="3076784" y="3231573"/>
            <a:ext cx="2990431" cy="1104763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ar-MA" sz="5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اَلاِسْمُ؟</a:t>
            </a:r>
            <a:endParaRPr lang="ar-MA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C029741-E440-DB91-BA87-6FE84A279D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474492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784FD-CA36-AEAC-7732-FEF8BC1FE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4E1FF01-A1EE-EA2A-61C6-B5AAA1524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على ماذا يدل الاسم وبماذا نميزه.  من يقرأ؟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D6D057-AA60-37C8-23A7-405261F7BB6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E73B55-49BF-8F02-7A69-8281B5D1878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53281B-9EB6-06C5-3282-4B1E9BAAF09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3ACD7D6-57AD-0A19-33AD-E012EBCD57E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B6C08634-31D2-71C0-EB40-E33EB1E3E27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6A46AEB2-4393-1449-5297-9C5198237F5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4;p5">
            <a:extLst>
              <a:ext uri="{FF2B5EF4-FFF2-40B4-BE49-F238E27FC236}">
                <a16:creationId xmlns:a16="http://schemas.microsoft.com/office/drawing/2014/main" id="{7E0E862C-3DF8-1E47-BDF2-071858A570F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0EBBA0-1485-8371-43B5-32D50C8452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4890DCA-8EEB-1463-DE14-912D963213ED}"/>
              </a:ext>
            </a:extLst>
          </p:cNvPr>
          <p:cNvGrpSpPr/>
          <p:nvPr/>
        </p:nvGrpSpPr>
        <p:grpSpPr>
          <a:xfrm>
            <a:off x="1014927" y="1459309"/>
            <a:ext cx="6610648" cy="5042737"/>
            <a:chOff x="960476" y="1437056"/>
            <a:chExt cx="6610648" cy="504273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2A02B52-541B-BCA6-EBD8-C27D00BC5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0476" y="1437056"/>
              <a:ext cx="6610648" cy="5042737"/>
            </a:xfrm>
            <a:prstGeom prst="rect">
              <a:avLst/>
            </a:prstGeom>
          </p:spPr>
        </p:pic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34BC705-2E56-AE7D-D689-5D038B84D0B2}"/>
                </a:ext>
              </a:extLst>
            </p:cNvPr>
            <p:cNvSpPr/>
            <p:nvPr/>
          </p:nvSpPr>
          <p:spPr>
            <a:xfrm>
              <a:off x="1471733" y="3672015"/>
              <a:ext cx="5304316" cy="466725"/>
            </a:xfrm>
            <a:prstGeom prst="roundRect">
              <a:avLst/>
            </a:prstGeom>
            <a:noFill/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400" b="1" dirty="0">
                  <a:solidFill>
                    <a:srgbClr val="565F88"/>
                  </a:solidFill>
                  <a:cs typeface="Microsoft Uighur" panose="02000000000000000000" pitchFamily="2" charset="-78"/>
                </a:rPr>
                <a:t>اَلْاِسْمُ كَلِمَةٌ تَدُلُّ في مَعْناها عَلى إِنْسانٍ أَوْ حَيَوانٍ أَوْ نَباتٍ أَوْ جَمادٍ  أَوْ مَكانٍ أَوْ شَعورٍ أَوْ صِفَةٍ أَوْ...</a:t>
              </a:r>
            </a:p>
          </p:txBody>
        </p:sp>
        <p:pic>
          <p:nvPicPr>
            <p:cNvPr id="5" name="Google Shape;1854;p63">
              <a:extLst>
                <a:ext uri="{FF2B5EF4-FFF2-40B4-BE49-F238E27FC236}">
                  <a16:creationId xmlns:a16="http://schemas.microsoft.com/office/drawing/2014/main" id="{7070F656-1BFF-A490-BDD5-E3BCE809DC8C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864741" y="3743378"/>
              <a:ext cx="324000" cy="32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855;p63">
              <a:extLst>
                <a:ext uri="{FF2B5EF4-FFF2-40B4-BE49-F238E27FC236}">
                  <a16:creationId xmlns:a16="http://schemas.microsoft.com/office/drawing/2014/main" id="{7062130E-9AED-E0E2-9FFB-BC39C0370385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64741" y="4625525"/>
              <a:ext cx="324000" cy="32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01A1E26-D24B-BE33-7056-751556F554E5}"/>
                </a:ext>
              </a:extLst>
            </p:cNvPr>
            <p:cNvSpPr/>
            <p:nvPr/>
          </p:nvSpPr>
          <p:spPr>
            <a:xfrm>
              <a:off x="1471733" y="4549125"/>
              <a:ext cx="5304316" cy="466725"/>
            </a:xfrm>
            <a:prstGeom prst="roundRect">
              <a:avLst/>
            </a:prstGeom>
            <a:noFill/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400" b="1" dirty="0">
                  <a:solidFill>
                    <a:srgbClr val="565F88"/>
                  </a:solidFill>
                  <a:cs typeface="Microsoft Uighur" panose="02000000000000000000" pitchFamily="2" charset="-78"/>
                </a:rPr>
                <a:t>اَلْاِسْمُ يَقْبَلُ دُخولَ "ال" وَيَقْبَلُ </a:t>
              </a:r>
              <a:r>
                <a:rPr lang="ar-MA" sz="2400" b="1" dirty="0" err="1">
                  <a:solidFill>
                    <a:srgbClr val="565F88"/>
                  </a:solidFill>
                  <a:cs typeface="Microsoft Uighur" panose="02000000000000000000" pitchFamily="2" charset="-78"/>
                </a:rPr>
                <a:t>ٱلتَّنْوينَ</a:t>
              </a:r>
              <a:r>
                <a:rPr lang="fr-MA" sz="2400" b="1" dirty="0">
                  <a:solidFill>
                    <a:srgbClr val="565F88"/>
                  </a:solidFill>
                  <a:cs typeface="Microsoft Uighur" panose="02000000000000000000" pitchFamily="2" charset="-78"/>
                </a:rPr>
                <a:t>.</a:t>
              </a:r>
              <a:endParaRPr lang="ar-MA" sz="2400" b="1" dirty="0">
                <a:solidFill>
                  <a:srgbClr val="565F88"/>
                </a:solidFill>
                <a:cs typeface="Microsoft Uighur" panose="02000000000000000000" pitchFamily="2" charset="-78"/>
              </a:endParaRPr>
            </a:p>
          </p:txBody>
        </p:sp>
      </p:grpSp>
      <p:pic>
        <p:nvPicPr>
          <p:cNvPr id="13" name="Espace réservé pour une image  12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7562B8E-68E3-9793-05D3-BFC67C70B1E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837097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B5F69-20DD-0AD1-D47B-C0CFFAE54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5DE960D-1911-4A96-FB97-C788EBC5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و حددوا الاسم من بين الكلمات التالية: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11247B7-A459-CFC9-9DAD-6AE8E0301BE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97FE59C-1721-EFC8-14AD-BB9F4C76521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EEDC5D-50D6-D1A1-98DB-ECF6E57089A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A557715-8DB4-3E2D-3EE6-ABAF2CE55FD2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F7618C-4168-4B82-D493-4AFEABBD94E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2F13FBE9-0237-283A-8738-BD8F171C827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D481981C-3E77-86D4-F84C-50BDD24DE61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4;p5">
            <a:extLst>
              <a:ext uri="{FF2B5EF4-FFF2-40B4-BE49-F238E27FC236}">
                <a16:creationId xmlns:a16="http://schemas.microsoft.com/office/drawing/2014/main" id="{1474F66F-9931-A0F6-B5B5-A513F70230F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C5C6FCA-454D-65FD-30E3-19D2F006F0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00145F3-73B5-BC27-0F42-63FCDD40BEAA}"/>
              </a:ext>
            </a:extLst>
          </p:cNvPr>
          <p:cNvSpPr/>
          <p:nvPr/>
        </p:nvSpPr>
        <p:spPr>
          <a:xfrm>
            <a:off x="5854390" y="3325666"/>
            <a:ext cx="2128276" cy="78653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رِسالَةٌ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91B45CD-E7C2-5B65-202C-2EAB041F98C8}"/>
              </a:ext>
            </a:extLst>
          </p:cNvPr>
          <p:cNvSpPr/>
          <p:nvPr/>
        </p:nvSpPr>
        <p:spPr>
          <a:xfrm>
            <a:off x="3507862" y="3325666"/>
            <a:ext cx="2128276" cy="78653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1D758E-3635-361D-B8A3-9A55617766C9}"/>
              </a:ext>
            </a:extLst>
          </p:cNvPr>
          <p:cNvSpPr/>
          <p:nvPr/>
        </p:nvSpPr>
        <p:spPr>
          <a:xfrm>
            <a:off x="1161334" y="3325666"/>
            <a:ext cx="2128276" cy="78653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يَجْري</a:t>
            </a:r>
          </a:p>
        </p:txBody>
      </p:sp>
    </p:spTree>
    <p:extLst>
      <p:ext uri="{BB962C8B-B14F-4D97-AF65-F5344CB8AC3E}">
        <p14:creationId xmlns:p14="http://schemas.microsoft.com/office/powerpoint/2010/main" val="221331581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47B50-D1C6-D8CE-4FB2-D556B827D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C4FD1FB-EDE1-0CBF-ACBC-90F94608F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يشرح لنا كيف ميز الاسم؟  من يركب جملة تتضمن كلمة رِسالَةٌ؟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200B63-9230-2112-A027-8CC351AD060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A9F3F2-D9F2-7605-E36D-915F7A04287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C79170-57DC-1C93-D7E7-DBD78B22E979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BD6C8F-C2F5-FE1C-7A35-35CE443B39C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F59C59E5-A553-B2E4-0793-7480315C051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B54B2F38-247B-B4E3-F0D0-CFF982BDE6C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4;p5">
            <a:extLst>
              <a:ext uri="{FF2B5EF4-FFF2-40B4-BE49-F238E27FC236}">
                <a16:creationId xmlns:a16="http://schemas.microsoft.com/office/drawing/2014/main" id="{8C807930-D21A-9702-C505-A7D2D78823A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2CEE194-AAC8-EA98-EDD7-1A05D91638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C361B8D-A761-3D20-B7DF-403CC92BE5FA}"/>
              </a:ext>
            </a:extLst>
          </p:cNvPr>
          <p:cNvSpPr/>
          <p:nvPr/>
        </p:nvSpPr>
        <p:spPr>
          <a:xfrm>
            <a:off x="5854390" y="3325666"/>
            <a:ext cx="2128276" cy="78653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رِسالَةٌ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F51F4B9-D07B-4836-D373-0E1EE164BD04}"/>
              </a:ext>
            </a:extLst>
          </p:cNvPr>
          <p:cNvSpPr/>
          <p:nvPr/>
        </p:nvSpPr>
        <p:spPr>
          <a:xfrm>
            <a:off x="2265469" y="4734988"/>
            <a:ext cx="4613061" cy="786532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</a:t>
            </a: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FA0B89B-04EB-9891-8966-6104E9EF9C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0443465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D6D53-5719-07A9-D34E-1DC4A0DF9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6B0163C-0217-557A-255B-107056402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الاسم من بين الكلمات التالية: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A44C81C-3BDD-364D-8717-02AC37BB2B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494FC72-1917-D8FC-546F-6BE0ABEBBBC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93FB67-80AB-EA21-0AF9-F60AD5DDB57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7B714B-70AB-FAB7-59D2-F7F49C869594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7B24DF-61F0-8BAB-C9BB-FCC303DD85C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0D05865A-1A58-E136-CB8D-A2591B83842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E3765ABD-5C1D-B628-F26B-4FBEE97E329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4;p5">
            <a:extLst>
              <a:ext uri="{FF2B5EF4-FFF2-40B4-BE49-F238E27FC236}">
                <a16:creationId xmlns:a16="http://schemas.microsoft.com/office/drawing/2014/main" id="{D9FBF663-9FEE-B74D-3D0A-E6C3B962BF1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05A18BB-BAE3-711E-D635-652D12C04B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EED3D2F-0310-605B-B97E-05A1B9D72BC9}"/>
              </a:ext>
            </a:extLst>
          </p:cNvPr>
          <p:cNvSpPr/>
          <p:nvPr/>
        </p:nvSpPr>
        <p:spPr>
          <a:xfrm>
            <a:off x="5854390" y="3325666"/>
            <a:ext cx="2128276" cy="78653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66ABB5B-D9C6-6995-2F81-0038E8CC2654}"/>
              </a:ext>
            </a:extLst>
          </p:cNvPr>
          <p:cNvSpPr/>
          <p:nvPr/>
        </p:nvSpPr>
        <p:spPr>
          <a:xfrm>
            <a:off x="3507862" y="3325666"/>
            <a:ext cx="2128276" cy="78653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صَحْراءُ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208D369-EE2C-2C63-B24A-0A5F1E507D12}"/>
              </a:ext>
            </a:extLst>
          </p:cNvPr>
          <p:cNvSpPr/>
          <p:nvPr/>
        </p:nvSpPr>
        <p:spPr>
          <a:xfrm>
            <a:off x="1161334" y="3325666"/>
            <a:ext cx="2128276" cy="78653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حَرَّرَ</a:t>
            </a:r>
          </a:p>
        </p:txBody>
      </p:sp>
    </p:spTree>
    <p:extLst>
      <p:ext uri="{BB962C8B-B14F-4D97-AF65-F5344CB8AC3E}">
        <p14:creationId xmlns:p14="http://schemas.microsoft.com/office/powerpoint/2010/main" val="331441944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DA53E-8D40-4C65-D5BF-F23EF38F8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85AA9FE-204B-D983-F9C8-F54425394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يشرح لنا كيف ميز الاسم؟  من يركب جملة تتضمن كلمة صَحْراءُ؟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BE04E7-5E6A-B684-B942-547FEE17173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2E28C8-F364-7F08-DCB1-C2AC58FD887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F183D9-8B17-A1AD-A24A-439F62FE4682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176CC4-F95A-267C-FEBC-878CDAECA25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06264ABF-0AEA-E3AB-8143-00C20DD9629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3E936723-8995-7E4A-5665-BCB94594535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4;p5">
            <a:extLst>
              <a:ext uri="{FF2B5EF4-FFF2-40B4-BE49-F238E27FC236}">
                <a16:creationId xmlns:a16="http://schemas.microsoft.com/office/drawing/2014/main" id="{26350048-3A65-DD6E-25EF-03AAECF6714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640E044-4324-027A-70CD-9247F17B9F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5BF1C37-CFCB-F16B-C471-8167C25F8BEC}"/>
              </a:ext>
            </a:extLst>
          </p:cNvPr>
          <p:cNvSpPr/>
          <p:nvPr/>
        </p:nvSpPr>
        <p:spPr>
          <a:xfrm>
            <a:off x="3507862" y="3325666"/>
            <a:ext cx="2128276" cy="78653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صَحْراءُ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2FE6D73-1B0C-42D6-8B10-3645BB4312AB}"/>
              </a:ext>
            </a:extLst>
          </p:cNvPr>
          <p:cNvSpPr/>
          <p:nvPr/>
        </p:nvSpPr>
        <p:spPr>
          <a:xfrm>
            <a:off x="2265469" y="4734988"/>
            <a:ext cx="4613061" cy="786532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</a:t>
            </a: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2BFBAC3-C3BE-757B-8AFA-52BDBBE5EF6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168936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013B6-F82F-95E6-454C-6CC0A22F9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1398996-06D8-D926-013D-360987BDC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عبروا الآن عن المشهد التالي بجمل اسمية مناسبة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C722450-765C-DE2A-74F2-82B6DE8EF4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C8CD710-7B4B-25EF-AFC3-0B0CF3B419D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30BC7D-3709-8FC1-7A39-5431A3A9FE5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46BA3A-0497-F1C7-CBAC-1D811525ADD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A978182-8474-0431-56AD-AAEBCC1CE77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737549CB-F07E-3616-39F8-0EDCF0CB9A4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D2DCD7DD-0D98-1896-7EBE-0651D33FA4E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4;p5">
            <a:extLst>
              <a:ext uri="{FF2B5EF4-FFF2-40B4-BE49-F238E27FC236}">
                <a16:creationId xmlns:a16="http://schemas.microsoft.com/office/drawing/2014/main" id="{D449FB34-8241-9AE5-A682-DA4773D59E1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27BD18B-512E-18B1-5AEC-91C9A18D02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B27A3B-C519-712F-EC6F-878C7D24CD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6785" y="2310359"/>
            <a:ext cx="5330429" cy="331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7570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B2544-7912-9FE4-5EB4-D58BF6B27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FB015ED-2276-2808-E46A-F5067C18E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الآن من منكم يذكرنا بالفعل الماضي و بالفعل المضارع؟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4FBAC8-F791-E499-4C63-FE83A36EB75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982BE4-B856-5B86-AB1D-FDBF7ED44D0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3E14BD-8846-3A8E-5EC5-F69319CED36C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0A1CDE1-110E-F7FF-1138-5A82508A65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B7845D38-E8AF-5430-BC3D-A7B1F96CCA0C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FD17E551-31DA-E92A-63E4-8CE384784AD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4;p5">
            <a:extLst>
              <a:ext uri="{FF2B5EF4-FFF2-40B4-BE49-F238E27FC236}">
                <a16:creationId xmlns:a16="http://schemas.microsoft.com/office/drawing/2014/main" id="{948A0F2A-06C5-4E20-10E8-E392D49EA4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BA9DF63-819E-7638-5FBC-F4249C06DC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Titre 4">
            <a:extLst>
              <a:ext uri="{FF2B5EF4-FFF2-40B4-BE49-F238E27FC236}">
                <a16:creationId xmlns:a16="http://schemas.microsoft.com/office/drawing/2014/main" id="{50E1C315-49D9-6483-38F5-E5C9FDE4B14F}"/>
              </a:ext>
            </a:extLst>
          </p:cNvPr>
          <p:cNvSpPr txBox="1">
            <a:spLocks/>
          </p:cNvSpPr>
          <p:nvPr/>
        </p:nvSpPr>
        <p:spPr>
          <a:xfrm>
            <a:off x="1962514" y="3231573"/>
            <a:ext cx="5218971" cy="1106747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اَلْفِعْلُ ٱلْمُضارِعُ وَ ٱلْماضي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7F34CBB-F2EB-C5E6-4596-2B4C4C28014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1972344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D3DE0-2EBC-F9DF-53F5-371673C2C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68D1283-77E0-8E98-3D7E-1EF25B195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8FA282-4448-9F62-9534-F3ED72EA746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54E062-DC29-8696-BEB1-1BEAEE2B0B6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72E583-D814-FBD4-ABDA-DB04D7112A8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F08CE7-CC95-8F44-964C-21300EC8642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40F7A9E5-7A3F-A926-0FA6-A4C3ACC4ABF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36A7043B-BD26-4AC2-B48E-B2C30C50869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4;p5">
            <a:extLst>
              <a:ext uri="{FF2B5EF4-FFF2-40B4-BE49-F238E27FC236}">
                <a16:creationId xmlns:a16="http://schemas.microsoft.com/office/drawing/2014/main" id="{6EDEF7E0-AC03-40A8-077A-45A6DF49CC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2669211-5073-20E7-2B23-EBAA9BBE8C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6285B8D-D35E-D4E8-93D5-3F533B55A36F}"/>
              </a:ext>
            </a:extLst>
          </p:cNvPr>
          <p:cNvGrpSpPr/>
          <p:nvPr/>
        </p:nvGrpSpPr>
        <p:grpSpPr>
          <a:xfrm>
            <a:off x="4711512" y="1958436"/>
            <a:ext cx="4048024" cy="4427715"/>
            <a:chOff x="2215647" y="1384009"/>
            <a:chExt cx="6610648" cy="504273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AF6B2C0-DFB2-F5AB-7039-EC478580E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15647" y="1384009"/>
              <a:ext cx="6610648" cy="5042737"/>
            </a:xfrm>
            <a:prstGeom prst="rect">
              <a:avLst/>
            </a:prstGeom>
          </p:spPr>
        </p:pic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DD7A70E-0BB0-9456-314B-6F8A25C9FB11}"/>
                </a:ext>
              </a:extLst>
            </p:cNvPr>
            <p:cNvSpPr/>
            <p:nvPr/>
          </p:nvSpPr>
          <p:spPr>
            <a:xfrm>
              <a:off x="2868812" y="2636249"/>
              <a:ext cx="5304316" cy="466725"/>
            </a:xfrm>
            <a:prstGeom prst="roundRect">
              <a:avLst/>
            </a:prstGeom>
            <a:noFill/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200" b="1" dirty="0">
                  <a:solidFill>
                    <a:srgbClr val="FF0000"/>
                  </a:solidFill>
                  <a:cs typeface="Microsoft Uighur" panose="02000000000000000000" pitchFamily="2" charset="-78"/>
                </a:rPr>
                <a:t>اَلْماضي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3DBB61-FD3D-1B25-DE74-E3E4B8E4A505}"/>
              </a:ext>
            </a:extLst>
          </p:cNvPr>
          <p:cNvGrpSpPr/>
          <p:nvPr/>
        </p:nvGrpSpPr>
        <p:grpSpPr>
          <a:xfrm>
            <a:off x="523976" y="1909652"/>
            <a:ext cx="4048024" cy="4427715"/>
            <a:chOff x="2215647" y="1384009"/>
            <a:chExt cx="6610648" cy="504273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95E7F3A-CD33-60BF-84E7-41A6840A7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15647" y="1384009"/>
              <a:ext cx="6610648" cy="5042737"/>
            </a:xfrm>
            <a:prstGeom prst="rect">
              <a:avLst/>
            </a:prstGeom>
          </p:spPr>
        </p:pic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867D4E8-B8E7-0C88-28E8-9D3431B86FF2}"/>
                </a:ext>
              </a:extLst>
            </p:cNvPr>
            <p:cNvSpPr/>
            <p:nvPr/>
          </p:nvSpPr>
          <p:spPr>
            <a:xfrm>
              <a:off x="2868812" y="2636249"/>
              <a:ext cx="5304316" cy="466725"/>
            </a:xfrm>
            <a:prstGeom prst="roundRect">
              <a:avLst/>
            </a:prstGeom>
            <a:noFill/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200" b="1" dirty="0">
                  <a:solidFill>
                    <a:srgbClr val="FF0000"/>
                  </a:solidFill>
                  <a:cs typeface="Microsoft Uighur" panose="02000000000000000000" pitchFamily="2" charset="-78"/>
                </a:rPr>
                <a:t>اَلْمُضارِعُ</a:t>
              </a:r>
            </a:p>
          </p:txBody>
        </p:sp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AD6C68E-5DC2-4D32-5881-10A0FCA82EAD}"/>
              </a:ext>
            </a:extLst>
          </p:cNvPr>
          <p:cNvSpPr/>
          <p:nvPr/>
        </p:nvSpPr>
        <p:spPr>
          <a:xfrm>
            <a:off x="5111477" y="3853287"/>
            <a:ext cx="3422796" cy="409802"/>
          </a:xfrm>
          <a:prstGeom prst="roundRect">
            <a:avLst/>
          </a:prstGeom>
          <a:noFill/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cs typeface="Microsoft Uighur" panose="02000000000000000000" pitchFamily="2" charset="-78"/>
              </a:rPr>
              <a:t>اَلْفِعْلُ ٱلْماضي يَدُلُّ عَلى حَدَثٍ وَقَعَ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cs typeface="Microsoft Uighur" panose="02000000000000000000" pitchFamily="2" charset="-78"/>
              </a:rPr>
              <a:t>وَٱنْتَهى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E3285DC-5908-4A54-023F-0309588EB73C}"/>
              </a:ext>
            </a:extLst>
          </p:cNvPr>
          <p:cNvSpPr/>
          <p:nvPr/>
        </p:nvSpPr>
        <p:spPr>
          <a:xfrm>
            <a:off x="717312" y="3906901"/>
            <a:ext cx="3706866" cy="409802"/>
          </a:xfrm>
          <a:prstGeom prst="roundRect">
            <a:avLst/>
          </a:prstGeom>
          <a:noFill/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cs typeface="Microsoft Uighur" panose="02000000000000000000" pitchFamily="2" charset="-78"/>
              </a:rPr>
              <a:t>اَلْفِعْلُ ٱلْمُضارِعُ يَدُلُّ عَلى حُصولِ حَدَثٍ في ٱلزَّمَنِ ٱلْحاضِرِ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cs typeface="Microsoft Uighur" panose="02000000000000000000" pitchFamily="2" charset="-78"/>
              </a:rPr>
              <a:t>وَٱسْتِمْرارِهِ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EF21E2C-1076-8C43-FB22-4F1BE0072B42}"/>
              </a:ext>
            </a:extLst>
          </p:cNvPr>
          <p:cNvSpPr/>
          <p:nvPr/>
        </p:nvSpPr>
        <p:spPr>
          <a:xfrm>
            <a:off x="632373" y="5211316"/>
            <a:ext cx="3706866" cy="409802"/>
          </a:xfrm>
          <a:prstGeom prst="roundRect">
            <a:avLst/>
          </a:prstGeom>
          <a:noFill/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Uighur" panose="02000000000000000000" pitchFamily="2" charset="-78"/>
              </a:rPr>
              <a:t>يَبْدَأُ ٱلْفِعْلُ ٱلْمُضارِعُ بِأَحَدِ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cs typeface="Microsoft Uighur" panose="02000000000000000000" pitchFamily="2" charset="-78"/>
              </a:rPr>
              <a:t>ٱلْحُروفِ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Uighur" panose="02000000000000000000" pitchFamily="2" charset="-78"/>
              </a:rPr>
              <a:t> ٱلتّالِيَةِ: </a:t>
            </a:r>
            <a:r>
              <a:rPr lang="ar-MA" sz="3200" b="1" dirty="0">
                <a:solidFill>
                  <a:srgbClr val="FF0000"/>
                </a:solidFill>
                <a:cs typeface="Microsoft Uighur" panose="02000000000000000000" pitchFamily="2" charset="-78"/>
              </a:rPr>
              <a:t>أ ـــ نـــ يـــ -تـــ </a:t>
            </a:r>
          </a:p>
          <a:p>
            <a:pPr algn="ctr" rtl="1"/>
            <a:r>
              <a:rPr lang="ar-MA" sz="3200" b="1" dirty="0">
                <a:solidFill>
                  <a:schemeClr val="tx1"/>
                </a:solidFill>
                <a:cs typeface="Microsoft Uighur" panose="02000000000000000000" pitchFamily="2" charset="-78"/>
              </a:rPr>
              <a:t>وَتُسَمّى حُروفَ </a:t>
            </a:r>
            <a:r>
              <a:rPr lang="ar-MA" sz="3200" b="1" dirty="0" err="1">
                <a:solidFill>
                  <a:schemeClr val="tx1"/>
                </a:solidFill>
                <a:cs typeface="Microsoft Uighur" panose="02000000000000000000" pitchFamily="2" charset="-78"/>
              </a:rPr>
              <a:t>ٱلْمُضارَعَةِ</a:t>
            </a:r>
            <a:r>
              <a:rPr lang="ar-MA" sz="3200" b="1" dirty="0">
                <a:solidFill>
                  <a:schemeClr val="tx1"/>
                </a:solidFill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6A07223-2523-C61E-DF11-22695D96D49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8412183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79835-722C-5832-01D1-6F6B8872D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5DF28EA-EE00-5563-33B0-33EEA012B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 و اكتبوا  الرقم المناسب لزمن الفعل في الجمل التالية: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1CD069B-3F92-1200-B3CB-259FCC71E7F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49A4FCC-3E45-61E8-E2B5-44F60FAFEA1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9C5C2E-7CCF-B735-89AC-64B7CE3018C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AC53FC-2A75-5EF7-591F-17C471E6FDF7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C804ED-D34B-0561-E267-D09F5D69DBC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43A980A5-4AE2-1A8A-2954-20B7140686E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27A57D08-7662-C566-F819-13FFBE9F29B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4;p5">
            <a:extLst>
              <a:ext uri="{FF2B5EF4-FFF2-40B4-BE49-F238E27FC236}">
                <a16:creationId xmlns:a16="http://schemas.microsoft.com/office/drawing/2014/main" id="{D675F988-2E76-69CD-84A6-F3D99BF5761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2748B85-F069-3CAF-7997-E8748BC63A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BD8A77E-1049-3BCC-2501-87AECACA6620}"/>
              </a:ext>
            </a:extLst>
          </p:cNvPr>
          <p:cNvGrpSpPr/>
          <p:nvPr/>
        </p:nvGrpSpPr>
        <p:grpSpPr>
          <a:xfrm>
            <a:off x="5372007" y="1964718"/>
            <a:ext cx="1778176" cy="786532"/>
            <a:chOff x="5372007" y="1964718"/>
            <a:chExt cx="1778176" cy="78653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2C95FC-4DFF-149F-D9D0-9D3881E8DF56}"/>
                </a:ext>
              </a:extLst>
            </p:cNvPr>
            <p:cNvSpPr/>
            <p:nvPr/>
          </p:nvSpPr>
          <p:spPr>
            <a:xfrm>
              <a:off x="5372007" y="1964718"/>
              <a:ext cx="1424769" cy="786532"/>
            </a:xfrm>
            <a:prstGeom prst="roundRect">
              <a:avLst/>
            </a:prstGeom>
            <a:solidFill>
              <a:srgbClr val="D8EF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ماضٍ</a:t>
              </a:r>
            </a:p>
          </p:txBody>
        </p:sp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88BC3E34-89AA-E5D9-D6DF-FDEC2876875C}"/>
                </a:ext>
              </a:extLst>
            </p:cNvPr>
            <p:cNvSpPr/>
            <p:nvPr/>
          </p:nvSpPr>
          <p:spPr>
            <a:xfrm>
              <a:off x="6610183" y="2087984"/>
              <a:ext cx="540000" cy="54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chemeClr val="tx1"/>
                  </a:solidFill>
                  <a:cs typeface="Microsoft Uighur" panose="02000000000000000000" pitchFamily="2" charset="-78"/>
                </a:rPr>
                <a:t>1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F66352-2693-DF81-4318-3001AA227A00}"/>
              </a:ext>
            </a:extLst>
          </p:cNvPr>
          <p:cNvGrpSpPr/>
          <p:nvPr/>
        </p:nvGrpSpPr>
        <p:grpSpPr>
          <a:xfrm>
            <a:off x="2490993" y="1964718"/>
            <a:ext cx="1729113" cy="786532"/>
            <a:chOff x="2490993" y="1964718"/>
            <a:chExt cx="1729113" cy="786532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6E0F593-E9F3-F766-F12A-766EBE18629D}"/>
                </a:ext>
              </a:extLst>
            </p:cNvPr>
            <p:cNvSpPr/>
            <p:nvPr/>
          </p:nvSpPr>
          <p:spPr>
            <a:xfrm>
              <a:off x="2490993" y="1964718"/>
              <a:ext cx="1424769" cy="786532"/>
            </a:xfrm>
            <a:prstGeom prst="roundRect">
              <a:avLst/>
            </a:prstGeom>
            <a:solidFill>
              <a:srgbClr val="D8EF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مُضارِعٌ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BD6E31E6-1FD6-D2E7-BB31-59E2A6BE5084}"/>
                </a:ext>
              </a:extLst>
            </p:cNvPr>
            <p:cNvSpPr/>
            <p:nvPr/>
          </p:nvSpPr>
          <p:spPr>
            <a:xfrm>
              <a:off x="3680106" y="2087984"/>
              <a:ext cx="540000" cy="54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chemeClr val="tx1"/>
                  </a:solidFill>
                  <a:cs typeface="Microsoft Uighur" panose="02000000000000000000" pitchFamily="2" charset="-78"/>
                </a:rPr>
                <a:t>2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E4CED76D-9634-F35A-822F-0280300282F0}"/>
              </a:ext>
            </a:extLst>
          </p:cNvPr>
          <p:cNvSpPr txBox="1">
            <a:spLocks/>
          </p:cNvSpPr>
          <p:nvPr/>
        </p:nvSpPr>
        <p:spPr>
          <a:xfrm>
            <a:off x="689752" y="3667031"/>
            <a:ext cx="7764495" cy="1125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حَرَّرَ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ٱلْمَغارِبَةُ ٱلصَّحْراءَ 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ٱلْغالِيَةَ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بِكُلِّ شَجاعَةٍ. </a:t>
            </a:r>
            <a:endParaRPr lang="fr-FR" sz="5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24470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A872F-E226-A7B9-3D8C-40BFD2DE3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3EA773B-67F1-BE1A-7600-9DE1785E9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يشرح لنا كيف للتوصل للجواب الصحيح؟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560F580-3321-9A96-8CC6-C843CEED323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925BB8-34E5-4E09-4474-E65616D1594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515BD3-020F-5B4B-5FE9-8A9EBA5F839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E9584F8-B0F5-2357-B240-9C3E4D520FC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E3986634-4AB0-32C2-0800-4DD4F287939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A9762040-656E-784D-17E4-C54ABB019B7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4;p5">
            <a:extLst>
              <a:ext uri="{FF2B5EF4-FFF2-40B4-BE49-F238E27FC236}">
                <a16:creationId xmlns:a16="http://schemas.microsoft.com/office/drawing/2014/main" id="{068DDA46-CB8C-C289-34A4-605AE3E132D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B8BC8BF-C042-877A-07F1-7C90EBFD09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4980996-BE5C-20FE-485B-7483C2653B94}"/>
              </a:ext>
            </a:extLst>
          </p:cNvPr>
          <p:cNvGrpSpPr/>
          <p:nvPr/>
        </p:nvGrpSpPr>
        <p:grpSpPr>
          <a:xfrm>
            <a:off x="5372007" y="1964718"/>
            <a:ext cx="1778176" cy="786532"/>
            <a:chOff x="5372007" y="1964718"/>
            <a:chExt cx="1778176" cy="78653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601474-DDCD-9D37-A37F-6DB457FC3D99}"/>
                </a:ext>
              </a:extLst>
            </p:cNvPr>
            <p:cNvSpPr/>
            <p:nvPr/>
          </p:nvSpPr>
          <p:spPr>
            <a:xfrm>
              <a:off x="5372007" y="1964718"/>
              <a:ext cx="1424769" cy="786532"/>
            </a:xfrm>
            <a:prstGeom prst="roundRect">
              <a:avLst/>
            </a:prstGeom>
            <a:solidFill>
              <a:srgbClr val="D8EF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ماضٍ</a:t>
              </a:r>
            </a:p>
          </p:txBody>
        </p:sp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4080C47D-3771-8AC7-F386-9BB375F3E0E9}"/>
                </a:ext>
              </a:extLst>
            </p:cNvPr>
            <p:cNvSpPr/>
            <p:nvPr/>
          </p:nvSpPr>
          <p:spPr>
            <a:xfrm>
              <a:off x="6610183" y="2087984"/>
              <a:ext cx="540000" cy="54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chemeClr val="tx1"/>
                  </a:solidFill>
                  <a:cs typeface="Microsoft Uighur" panose="02000000000000000000" pitchFamily="2" charset="-78"/>
                </a:rPr>
                <a:t>1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11" name="Espace réservé pour une image  10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1EA359-E99C-882D-5AEC-C6264E5018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130B319F-2FD6-4FD8-406B-D4CC0D8F96DD}"/>
              </a:ext>
            </a:extLst>
          </p:cNvPr>
          <p:cNvSpPr txBox="1">
            <a:spLocks/>
          </p:cNvSpPr>
          <p:nvPr/>
        </p:nvSpPr>
        <p:spPr>
          <a:xfrm>
            <a:off x="689752" y="3667031"/>
            <a:ext cx="7764495" cy="1125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حَرَّرَ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ٱلْمَغارِبَةُ ٱلصَّحْراءَ 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ٱلْغالِيَةَ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بِكُلِّ شَجاعَةٍ. </a:t>
            </a:r>
            <a:endParaRPr lang="fr-FR" sz="5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47822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49865-5C5B-EEED-CC67-EE7D74DE1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F3A5EEE-B03E-814A-34F7-C59378618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 و اكتبوا  الرقم المناسب لزمن الفعل في الجمل التالية: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CE4027A-EF67-5739-990D-B4ED9AF3863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4070D2D-6DD6-14A2-582A-2160A927E8E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73A265F-AE30-3645-9B12-38D939E510A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9517CA-660C-D3F7-B0D6-05870180BB5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BF05AE9-87D6-A2C8-0076-4A522C0CD13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3EE561C6-990B-A2DE-43F4-F8E3FDD15B0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52088EF4-852B-E3A0-B82F-6F6042B6C90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4;p5">
            <a:extLst>
              <a:ext uri="{FF2B5EF4-FFF2-40B4-BE49-F238E27FC236}">
                <a16:creationId xmlns:a16="http://schemas.microsoft.com/office/drawing/2014/main" id="{580F3554-3D86-BD88-BA78-D22CC1C5CB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D10D9A9-C47B-1CA9-0B78-54DF3F0C45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975FBDE-2466-B27F-230E-BD306BEDD387}"/>
              </a:ext>
            </a:extLst>
          </p:cNvPr>
          <p:cNvGrpSpPr/>
          <p:nvPr/>
        </p:nvGrpSpPr>
        <p:grpSpPr>
          <a:xfrm>
            <a:off x="5372007" y="1964718"/>
            <a:ext cx="1778176" cy="786532"/>
            <a:chOff x="5372007" y="1964718"/>
            <a:chExt cx="1778176" cy="78653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7CD65D-26A3-2F58-4478-4EB884BE12F0}"/>
                </a:ext>
              </a:extLst>
            </p:cNvPr>
            <p:cNvSpPr/>
            <p:nvPr/>
          </p:nvSpPr>
          <p:spPr>
            <a:xfrm>
              <a:off x="5372007" y="1964718"/>
              <a:ext cx="1424769" cy="786532"/>
            </a:xfrm>
            <a:prstGeom prst="roundRect">
              <a:avLst/>
            </a:prstGeom>
            <a:solidFill>
              <a:srgbClr val="D8EF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ماضٍ</a:t>
              </a:r>
            </a:p>
          </p:txBody>
        </p:sp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CB9C1653-041B-6F41-7DFE-14DE342AF9BE}"/>
                </a:ext>
              </a:extLst>
            </p:cNvPr>
            <p:cNvSpPr/>
            <p:nvPr/>
          </p:nvSpPr>
          <p:spPr>
            <a:xfrm>
              <a:off x="6610183" y="2087984"/>
              <a:ext cx="540000" cy="54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9081B7B-171A-C4D2-060D-D498D09F158A}"/>
              </a:ext>
            </a:extLst>
          </p:cNvPr>
          <p:cNvGrpSpPr/>
          <p:nvPr/>
        </p:nvGrpSpPr>
        <p:grpSpPr>
          <a:xfrm>
            <a:off x="2490993" y="1964718"/>
            <a:ext cx="1729113" cy="786532"/>
            <a:chOff x="2490993" y="1964718"/>
            <a:chExt cx="1729113" cy="786532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6A7FF7A-7D41-575A-C3AD-E86BF3AF4333}"/>
                </a:ext>
              </a:extLst>
            </p:cNvPr>
            <p:cNvSpPr/>
            <p:nvPr/>
          </p:nvSpPr>
          <p:spPr>
            <a:xfrm>
              <a:off x="2490993" y="1964718"/>
              <a:ext cx="1424769" cy="786532"/>
            </a:xfrm>
            <a:prstGeom prst="roundRect">
              <a:avLst/>
            </a:prstGeom>
            <a:solidFill>
              <a:srgbClr val="D8EF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مُضارِعٌ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729ABD1-17C3-A510-7262-D87CD4FCE600}"/>
                </a:ext>
              </a:extLst>
            </p:cNvPr>
            <p:cNvSpPr/>
            <p:nvPr/>
          </p:nvSpPr>
          <p:spPr>
            <a:xfrm>
              <a:off x="3680106" y="2087984"/>
              <a:ext cx="540000" cy="54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304D840E-F470-698F-8375-8A6AEB7FD303}"/>
              </a:ext>
            </a:extLst>
          </p:cNvPr>
          <p:cNvSpPr txBox="1">
            <a:spLocks/>
          </p:cNvSpPr>
          <p:nvPr/>
        </p:nvSpPr>
        <p:spPr>
          <a:xfrm>
            <a:off x="689752" y="3667031"/>
            <a:ext cx="7764495" cy="1125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يَبْني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ٱلْمَغْرِبُ مَسْتَقْبَلَهُ  بِأَيْدي  شَبابِهِ.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88926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42D0C-35F1-3F9D-0F9A-572C1EB21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A665109-B8BF-A0CC-7AD9-94E3CF00B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يشرح لنا كيف للتوصل للجواب الصحيح؟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78A4589-10CB-9A13-B827-21142020842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5A460B2-075B-74E5-DB09-931B4C2C989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334354-8786-E451-BA28-88D45FCB573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BF63284-42D1-34B4-6173-27B90586E93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FDDA47-87A4-AB33-253D-8B0830EEE09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0655E03B-6A51-0BDD-08A4-941F35FE29F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4BED4EDF-55CA-946A-70F5-957E3C977A9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4;p5">
            <a:extLst>
              <a:ext uri="{FF2B5EF4-FFF2-40B4-BE49-F238E27FC236}">
                <a16:creationId xmlns:a16="http://schemas.microsoft.com/office/drawing/2014/main" id="{53143084-D53D-EA6E-5C76-ABB6CA87A3E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C3BC6F6-E9BB-0B2C-6ED5-CB22E83970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A49CB3B-EB9E-B36B-CCAE-3563D390206A}"/>
              </a:ext>
            </a:extLst>
          </p:cNvPr>
          <p:cNvGrpSpPr/>
          <p:nvPr/>
        </p:nvGrpSpPr>
        <p:grpSpPr>
          <a:xfrm>
            <a:off x="2490993" y="1964718"/>
            <a:ext cx="1729113" cy="786532"/>
            <a:chOff x="2490993" y="1964718"/>
            <a:chExt cx="1729113" cy="786532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5FDF1DB-1715-6CFA-73A7-E65DE1D706B4}"/>
                </a:ext>
              </a:extLst>
            </p:cNvPr>
            <p:cNvSpPr/>
            <p:nvPr/>
          </p:nvSpPr>
          <p:spPr>
            <a:xfrm>
              <a:off x="2490993" y="1964718"/>
              <a:ext cx="1424769" cy="786532"/>
            </a:xfrm>
            <a:prstGeom prst="roundRect">
              <a:avLst/>
            </a:prstGeom>
            <a:solidFill>
              <a:srgbClr val="D8EF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مُضارِعٌ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0E783BF4-5D2A-D15C-7CDE-2C72BA9EF3E1}"/>
                </a:ext>
              </a:extLst>
            </p:cNvPr>
            <p:cNvSpPr/>
            <p:nvPr/>
          </p:nvSpPr>
          <p:spPr>
            <a:xfrm>
              <a:off x="3680106" y="2087984"/>
              <a:ext cx="540000" cy="54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144550AE-A4C5-1F18-BF5D-1686F29B4603}"/>
              </a:ext>
            </a:extLst>
          </p:cNvPr>
          <p:cNvSpPr txBox="1">
            <a:spLocks/>
          </p:cNvSpPr>
          <p:nvPr/>
        </p:nvSpPr>
        <p:spPr>
          <a:xfrm>
            <a:off x="689752" y="3667031"/>
            <a:ext cx="7764495" cy="1125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يَبْني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ٱلْمَغْرِبُ مَسْتَقْبَلَهُ  بِأَيْدي  شَبابِهِ.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735721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5F3E9-01C0-861B-F0D5-DAEB6A844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BFAE56B-8379-65BE-2EA2-EF9FF00B5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756000"/>
            <a:ext cx="6949859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كراساتكم على الصفحة رقم 59 و أجيبوا  بشكل فردي عن التمرينين 1و2 التاليين: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7C3C3F2-F0F0-9F1C-F1AD-012307BC654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9B41679-2CEF-6B7D-C667-C44EC354F7C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53B7FE-F939-FC8F-6619-3919B224014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44F4A95-6951-EB4A-F180-ACDF9C6632F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2CA757-C468-23E8-C151-68C06581CC1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DAC718C9-B14F-2987-C220-848F1BD2170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4FB5C7E7-1180-93AD-386B-B25EE8B42FE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4;p5">
            <a:extLst>
              <a:ext uri="{FF2B5EF4-FFF2-40B4-BE49-F238E27FC236}">
                <a16:creationId xmlns:a16="http://schemas.microsoft.com/office/drawing/2014/main" id="{CCB05679-4750-3799-8C25-1D747C91DDB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6180856-62F0-E151-1130-F688A3640D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003483-9181-D0DD-1B3A-76F9205FF7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8856" y="1709193"/>
            <a:ext cx="3246287" cy="453713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2103639-B03C-91C3-DB0D-2FB88AA839FB}"/>
              </a:ext>
            </a:extLst>
          </p:cNvPr>
          <p:cNvSpPr/>
          <p:nvPr/>
        </p:nvSpPr>
        <p:spPr>
          <a:xfrm>
            <a:off x="3191857" y="4358640"/>
            <a:ext cx="2778464" cy="1743360"/>
          </a:xfrm>
          <a:prstGeom prst="roundRect">
            <a:avLst>
              <a:gd name="adj" fmla="val 326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30116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F508A-FE7A-194E-2490-49ABF0B37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3F36779-CEC7-583A-ED76-15593E80E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نصحح التمرين الاول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D3F9745-D373-DDC1-48EE-54FB09A4AF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B9FBB92-1977-6FBE-A45F-D31E6615F03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71262F1-995F-95C7-EE7C-A7F19A6B508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7F1205-19B0-8056-66AE-2FD596961A3C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E67DF0-FBD6-60EB-26F0-9035F0BCFE3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96D88F38-5240-F125-BB7A-E2C52D58AEA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B5E400CA-5549-E3BD-F422-A2DB8B57D8A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4;p5">
            <a:extLst>
              <a:ext uri="{FF2B5EF4-FFF2-40B4-BE49-F238E27FC236}">
                <a16:creationId xmlns:a16="http://schemas.microsoft.com/office/drawing/2014/main" id="{5B997D58-A288-1A8D-A8B2-59D7BA1A747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0ACCB1A-9DD2-99AC-AA8B-33D11718E8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E3B329-6968-0B74-62C9-F766CD7F43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772" y="1999663"/>
            <a:ext cx="8120455" cy="168812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70CBF5-D1EB-693E-EE77-0BEC2847F47B}"/>
              </a:ext>
            </a:extLst>
          </p:cNvPr>
          <p:cNvSpPr/>
          <p:nvPr/>
        </p:nvSpPr>
        <p:spPr>
          <a:xfrm>
            <a:off x="-210078" y="4221756"/>
            <a:ext cx="8842305" cy="122753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365125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وفي خِتامِ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ٱلصَّبيحَةِ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ٱلتَّرْفيهِيَّةِ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اِنْطَلَقَتْ عَمَلِيَّةُ تَوْزيعِ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ٱلْمُساعَداتِ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ٱلاِجْتِماعِيَّةِ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ٱلتَّلاميذِ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في حُضورِ مُديرِ وَأَساتِذَةِ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ٱلْمُؤَسَّسَةِ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93378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33FB4-1403-4A26-82B3-481CDD0F6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06AFB17-3BD2-3C3D-E622-518A39B34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نصحح التمرين الثاني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E6337AC-3ED6-4B1D-61FE-E8BD8A9CE5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295B229-789D-9B99-AD7F-8501261D4A7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5DAF0F-B64B-486E-6FAC-B7AB2F4C105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295AE9F-EAC9-01F8-BA06-4C26093EB94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EC5BE9-4EEA-AA46-C277-FF5DE365FED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40CFCC55-AB43-B66E-9767-1DC5A5796CD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40BCEF14-0D00-5BEB-267D-A3670AEAADA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4;p5">
            <a:extLst>
              <a:ext uri="{FF2B5EF4-FFF2-40B4-BE49-F238E27FC236}">
                <a16:creationId xmlns:a16="http://schemas.microsoft.com/office/drawing/2014/main" id="{7B8408A5-5D99-2516-3476-8AF5F4921C9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A331FD9-91E5-3E89-F619-D1F6DB7F02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074A90-CDA1-8539-4A7C-757A18F946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120" y="2190983"/>
            <a:ext cx="8199760" cy="35967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DEA67F-AA2C-6378-E910-BC8772911B7A}"/>
              </a:ext>
            </a:extLst>
          </p:cNvPr>
          <p:cNvSpPr/>
          <p:nvPr/>
        </p:nvSpPr>
        <p:spPr>
          <a:xfrm>
            <a:off x="1859544" y="3631876"/>
            <a:ext cx="1831339" cy="42473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365125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اِنْطَلَقَ</a:t>
            </a:r>
            <a:endParaRPr kumimoji="0" lang="fr-FR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0A07D2-5372-5D52-62E1-008A545302D5}"/>
              </a:ext>
            </a:extLst>
          </p:cNvPr>
          <p:cNvSpPr/>
          <p:nvPr/>
        </p:nvSpPr>
        <p:spPr>
          <a:xfrm>
            <a:off x="472120" y="3631876"/>
            <a:ext cx="1831339" cy="42473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365125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اَلْماضي</a:t>
            </a:r>
            <a:endParaRPr kumimoji="0" lang="fr-FR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F23E5A-4776-5C1D-4754-3B6490D23638}"/>
              </a:ext>
            </a:extLst>
          </p:cNvPr>
          <p:cNvSpPr/>
          <p:nvPr/>
        </p:nvSpPr>
        <p:spPr>
          <a:xfrm>
            <a:off x="1859544" y="4792194"/>
            <a:ext cx="1831339" cy="42473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365125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تَناوَلَ</a:t>
            </a:r>
            <a:endParaRPr kumimoji="0" lang="fr-FR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A98C72-E923-4CED-5DD8-CB2F6BEA054D}"/>
              </a:ext>
            </a:extLst>
          </p:cNvPr>
          <p:cNvSpPr/>
          <p:nvPr/>
        </p:nvSpPr>
        <p:spPr>
          <a:xfrm>
            <a:off x="322206" y="4792194"/>
            <a:ext cx="1831339" cy="42473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365125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اَلْماضي</a:t>
            </a:r>
            <a:endParaRPr kumimoji="0" lang="fr-FR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690830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D1D04-20B9-98C0-73F3-C0441BF46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DB86D6E-94A5-1F0A-98DB-F6C24003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06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FC2A07A-84B4-C91A-955E-6DED18A4FD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433016"/>
            <a:ext cx="7789894" cy="247586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CACE893-99BD-ED63-454D-3F8E709CBFFF}"/>
              </a:ext>
            </a:extLst>
          </p:cNvPr>
          <p:cNvSpPr txBox="1">
            <a:spLocks/>
          </p:cNvSpPr>
          <p:nvPr/>
        </p:nvSpPr>
        <p:spPr>
          <a:xfrm>
            <a:off x="2415306" y="341285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/>
            <a:r>
              <a:rPr lang="ar-MA" sz="2800" b="1" dirty="0">
                <a:cs typeface="Microsoft Uighur" panose="02000000000000000000" pitchFamily="2" charset="-78"/>
              </a:rPr>
              <a:t>الجملة المفيدة    -   عناصر الجملة الاسمية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34C8121-F586-8E0F-D95D-750ADC4785BA}"/>
              </a:ext>
            </a:extLst>
          </p:cNvPr>
          <p:cNvSpPr txBox="1"/>
          <p:nvPr/>
        </p:nvSpPr>
        <p:spPr>
          <a:xfrm>
            <a:off x="6350929" y="2265825"/>
            <a:ext cx="8915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1E5B2B-A132-9644-38A8-BF74B3F1B9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42520" y="2588457"/>
            <a:ext cx="730771" cy="735759"/>
          </a:xfrm>
          <a:prstGeom prst="rect">
            <a:avLst/>
          </a:prstGeom>
        </p:spPr>
      </p:pic>
      <p:pic>
        <p:nvPicPr>
          <p:cNvPr id="3" name="Image 2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D3F42BD-AB25-F9AB-D187-18A9EDAA2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24" y="2265825"/>
            <a:ext cx="469077" cy="540000"/>
          </a:xfrm>
          <a:prstGeom prst="rect">
            <a:avLst/>
          </a:prstGeom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7C43F08E-A0B9-A792-A3DA-54CE78B2669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59037" y="1338626"/>
            <a:ext cx="499985" cy="4896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06379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5270A-65AC-4245-4869-126A795A4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F2E939A-8AAA-E6EB-779D-D5CD67443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بمميزات الجملة المفيدة؟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03369E-6AC9-7911-6FCD-E6234B4962E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7C6570-392D-0751-5372-7A9B872903C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CCE5C2-8483-8715-96EF-E8BF24FA6D0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B4186B-F5D9-17A3-19AE-6A9CEAFE235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49AB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C3F0B32F-0777-D7E1-F7A8-D8A2887BECF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9B8F0440-1A96-61EC-6DA4-EEA0D7C39E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4;p5">
            <a:extLst>
              <a:ext uri="{FF2B5EF4-FFF2-40B4-BE49-F238E27FC236}">
                <a16:creationId xmlns:a16="http://schemas.microsoft.com/office/drawing/2014/main" id="{3682D67B-3236-DF38-73CC-4FB9D75FE7F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50CF6CA-20E8-58F9-5259-C4B276313D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Titre 4">
            <a:extLst>
              <a:ext uri="{FF2B5EF4-FFF2-40B4-BE49-F238E27FC236}">
                <a16:creationId xmlns:a16="http://schemas.microsoft.com/office/drawing/2014/main" id="{4B355FDF-9260-8B8B-1290-8A3CB3939618}"/>
              </a:ext>
            </a:extLst>
          </p:cNvPr>
          <p:cNvSpPr txBox="1">
            <a:spLocks/>
          </p:cNvSpPr>
          <p:nvPr/>
        </p:nvSpPr>
        <p:spPr>
          <a:xfrm>
            <a:off x="1962514" y="3231573"/>
            <a:ext cx="5218971" cy="1106747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اَلْجُمْلَةُ ٱلْمُفيدَةُ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DBB7015-240D-E614-F32E-FC2914FF124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2235204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E27F6-8E63-5709-7418-A46EA19D1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B99612F-2877-7038-1943-A56EB5D68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3966A9-F881-A1EE-9150-533A0C917FB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738E70-23DD-DA42-B548-0F2212221D7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AEB701-5003-63E4-8B07-B42FB693A0F9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08A9B1-AB5A-3933-CA5C-15003EC4C28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49AB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3D48F61E-79CC-153F-C736-166A6088BB7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2C3EDDA9-7DC2-55E4-2887-81647958E1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4;p5">
            <a:extLst>
              <a:ext uri="{FF2B5EF4-FFF2-40B4-BE49-F238E27FC236}">
                <a16:creationId xmlns:a16="http://schemas.microsoft.com/office/drawing/2014/main" id="{CFEA198D-5A69-F2C6-ABB3-31DCFE8B708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CE7B282-7245-A741-3045-3C18A4E2EF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 : coins arrondis 2">
            <a:extLst>
              <a:ext uri="{FF2B5EF4-FFF2-40B4-BE49-F238E27FC236}">
                <a16:creationId xmlns:a16="http://schemas.microsoft.com/office/drawing/2014/main" id="{CA3D4E43-9EA6-A7AD-2A61-061FA3491AF8}"/>
              </a:ext>
            </a:extLst>
          </p:cNvPr>
          <p:cNvSpPr/>
          <p:nvPr/>
        </p:nvSpPr>
        <p:spPr>
          <a:xfrm>
            <a:off x="490488" y="1939963"/>
            <a:ext cx="7884368" cy="4162037"/>
          </a:xfrm>
          <a:custGeom>
            <a:avLst/>
            <a:gdLst>
              <a:gd name="connsiteX0" fmla="*/ 0 w 7884368"/>
              <a:gd name="connsiteY0" fmla="*/ 693686 h 4162037"/>
              <a:gd name="connsiteX1" fmla="*/ 347196 w 7884368"/>
              <a:gd name="connsiteY1" fmla="*/ 0 h 4162037"/>
              <a:gd name="connsiteX2" fmla="*/ 928930 w 7884368"/>
              <a:gd name="connsiteY2" fmla="*/ 0 h 4162037"/>
              <a:gd name="connsiteX3" fmla="*/ 1438765 w 7884368"/>
              <a:gd name="connsiteY3" fmla="*/ 0 h 4162037"/>
              <a:gd name="connsiteX4" fmla="*/ 2092399 w 7884368"/>
              <a:gd name="connsiteY4" fmla="*/ 0 h 4162037"/>
              <a:gd name="connsiteX5" fmla="*/ 2889833 w 7884368"/>
              <a:gd name="connsiteY5" fmla="*/ 0 h 4162037"/>
              <a:gd name="connsiteX6" fmla="*/ 3615367 w 7884368"/>
              <a:gd name="connsiteY6" fmla="*/ 0 h 4162037"/>
              <a:gd name="connsiteX7" fmla="*/ 4269001 w 7884368"/>
              <a:gd name="connsiteY7" fmla="*/ 0 h 4162037"/>
              <a:gd name="connsiteX8" fmla="*/ 4850736 w 7884368"/>
              <a:gd name="connsiteY8" fmla="*/ 0 h 4162037"/>
              <a:gd name="connsiteX9" fmla="*/ 5576269 w 7884368"/>
              <a:gd name="connsiteY9" fmla="*/ 0 h 4162037"/>
              <a:gd name="connsiteX10" fmla="*/ 6301803 w 7884368"/>
              <a:gd name="connsiteY10" fmla="*/ 0 h 4162037"/>
              <a:gd name="connsiteX11" fmla="*/ 7537172 w 7884368"/>
              <a:gd name="connsiteY11" fmla="*/ 0 h 4162037"/>
              <a:gd name="connsiteX12" fmla="*/ 7884368 w 7884368"/>
              <a:gd name="connsiteY12" fmla="*/ 693686 h 4162037"/>
              <a:gd name="connsiteX13" fmla="*/ 7884368 w 7884368"/>
              <a:gd name="connsiteY13" fmla="*/ 2025523 h 4162037"/>
              <a:gd name="connsiteX14" fmla="*/ 7884368 w 7884368"/>
              <a:gd name="connsiteY14" fmla="*/ 3468348 h 4162037"/>
              <a:gd name="connsiteX15" fmla="*/ 7537172 w 7884368"/>
              <a:gd name="connsiteY15" fmla="*/ 4162036 h 4162037"/>
              <a:gd name="connsiteX16" fmla="*/ 6883538 w 7884368"/>
              <a:gd name="connsiteY16" fmla="*/ 4162036 h 4162037"/>
              <a:gd name="connsiteX17" fmla="*/ 6373703 w 7884368"/>
              <a:gd name="connsiteY17" fmla="*/ 4162036 h 4162037"/>
              <a:gd name="connsiteX18" fmla="*/ 5648169 w 7884368"/>
              <a:gd name="connsiteY18" fmla="*/ 4162036 h 4162037"/>
              <a:gd name="connsiteX19" fmla="*/ 5138335 w 7884368"/>
              <a:gd name="connsiteY19" fmla="*/ 4162036 h 4162037"/>
              <a:gd name="connsiteX20" fmla="*/ 4340901 w 7884368"/>
              <a:gd name="connsiteY20" fmla="*/ 4162036 h 4162037"/>
              <a:gd name="connsiteX21" fmla="*/ 3543467 w 7884368"/>
              <a:gd name="connsiteY21" fmla="*/ 4162036 h 4162037"/>
              <a:gd name="connsiteX22" fmla="*/ 3033632 w 7884368"/>
              <a:gd name="connsiteY22" fmla="*/ 4162036 h 4162037"/>
              <a:gd name="connsiteX23" fmla="*/ 2379998 w 7884368"/>
              <a:gd name="connsiteY23" fmla="*/ 4162036 h 4162037"/>
              <a:gd name="connsiteX24" fmla="*/ 1726364 w 7884368"/>
              <a:gd name="connsiteY24" fmla="*/ 4162036 h 4162037"/>
              <a:gd name="connsiteX25" fmla="*/ 1288429 w 7884368"/>
              <a:gd name="connsiteY25" fmla="*/ 4162036 h 4162037"/>
              <a:gd name="connsiteX26" fmla="*/ 347196 w 7884368"/>
              <a:gd name="connsiteY26" fmla="*/ 4162036 h 4162037"/>
              <a:gd name="connsiteX27" fmla="*/ 0 w 7884368"/>
              <a:gd name="connsiteY27" fmla="*/ 3468348 h 4162037"/>
              <a:gd name="connsiteX28" fmla="*/ 0 w 7884368"/>
              <a:gd name="connsiteY28" fmla="*/ 2025523 h 4162037"/>
              <a:gd name="connsiteX29" fmla="*/ 0 w 7884368"/>
              <a:gd name="connsiteY29" fmla="*/ 693686 h 4162037"/>
              <a:gd name="connsiteX0" fmla="*/ 0 w 7884368"/>
              <a:gd name="connsiteY0" fmla="*/ 693686 h 4162037"/>
              <a:gd name="connsiteX1" fmla="*/ 347196 w 7884368"/>
              <a:gd name="connsiteY1" fmla="*/ 0 h 4162037"/>
              <a:gd name="connsiteX2" fmla="*/ 857031 w 7884368"/>
              <a:gd name="connsiteY2" fmla="*/ 0 h 4162037"/>
              <a:gd name="connsiteX3" fmla="*/ 1438765 w 7884368"/>
              <a:gd name="connsiteY3" fmla="*/ 0 h 4162037"/>
              <a:gd name="connsiteX4" fmla="*/ 1876700 w 7884368"/>
              <a:gd name="connsiteY4" fmla="*/ 0 h 4162037"/>
              <a:gd name="connsiteX5" fmla="*/ 2602234 w 7884368"/>
              <a:gd name="connsiteY5" fmla="*/ 0 h 4162037"/>
              <a:gd name="connsiteX6" fmla="*/ 3255868 w 7884368"/>
              <a:gd name="connsiteY6" fmla="*/ 0 h 4162037"/>
              <a:gd name="connsiteX7" fmla="*/ 3981402 w 7884368"/>
              <a:gd name="connsiteY7" fmla="*/ 0 h 4162037"/>
              <a:gd name="connsiteX8" fmla="*/ 4778836 w 7884368"/>
              <a:gd name="connsiteY8" fmla="*/ 0 h 4162037"/>
              <a:gd name="connsiteX9" fmla="*/ 5432470 w 7884368"/>
              <a:gd name="connsiteY9" fmla="*/ 0 h 4162037"/>
              <a:gd name="connsiteX10" fmla="*/ 6158004 w 7884368"/>
              <a:gd name="connsiteY10" fmla="*/ 0 h 4162037"/>
              <a:gd name="connsiteX11" fmla="*/ 6883538 w 7884368"/>
              <a:gd name="connsiteY11" fmla="*/ 0 h 4162037"/>
              <a:gd name="connsiteX12" fmla="*/ 7537172 w 7884368"/>
              <a:gd name="connsiteY12" fmla="*/ 0 h 4162037"/>
              <a:gd name="connsiteX13" fmla="*/ 7884368 w 7884368"/>
              <a:gd name="connsiteY13" fmla="*/ 693686 h 4162037"/>
              <a:gd name="connsiteX14" fmla="*/ 7884368 w 7884368"/>
              <a:gd name="connsiteY14" fmla="*/ 2053270 h 4162037"/>
              <a:gd name="connsiteX15" fmla="*/ 7884368 w 7884368"/>
              <a:gd name="connsiteY15" fmla="*/ 3468348 h 4162037"/>
              <a:gd name="connsiteX16" fmla="*/ 7537172 w 7884368"/>
              <a:gd name="connsiteY16" fmla="*/ 4162036 h 4162037"/>
              <a:gd name="connsiteX17" fmla="*/ 6883538 w 7884368"/>
              <a:gd name="connsiteY17" fmla="*/ 4162036 h 4162037"/>
              <a:gd name="connsiteX18" fmla="*/ 6158004 w 7884368"/>
              <a:gd name="connsiteY18" fmla="*/ 4162036 h 4162037"/>
              <a:gd name="connsiteX19" fmla="*/ 5720069 w 7884368"/>
              <a:gd name="connsiteY19" fmla="*/ 4162036 h 4162037"/>
              <a:gd name="connsiteX20" fmla="*/ 5210234 w 7884368"/>
              <a:gd name="connsiteY20" fmla="*/ 4162036 h 4162037"/>
              <a:gd name="connsiteX21" fmla="*/ 4412801 w 7884368"/>
              <a:gd name="connsiteY21" fmla="*/ 4162036 h 4162037"/>
              <a:gd name="connsiteX22" fmla="*/ 3759166 w 7884368"/>
              <a:gd name="connsiteY22" fmla="*/ 4162036 h 4162037"/>
              <a:gd name="connsiteX23" fmla="*/ 3033632 w 7884368"/>
              <a:gd name="connsiteY23" fmla="*/ 4162036 h 4162037"/>
              <a:gd name="connsiteX24" fmla="*/ 2451898 w 7884368"/>
              <a:gd name="connsiteY24" fmla="*/ 4162036 h 4162037"/>
              <a:gd name="connsiteX25" fmla="*/ 1726364 w 7884368"/>
              <a:gd name="connsiteY25" fmla="*/ 4162036 h 4162037"/>
              <a:gd name="connsiteX26" fmla="*/ 1144630 w 7884368"/>
              <a:gd name="connsiteY26" fmla="*/ 4162036 h 4162037"/>
              <a:gd name="connsiteX27" fmla="*/ 347196 w 7884368"/>
              <a:gd name="connsiteY27" fmla="*/ 4162036 h 4162037"/>
              <a:gd name="connsiteX28" fmla="*/ 0 w 7884368"/>
              <a:gd name="connsiteY28" fmla="*/ 3468348 h 4162037"/>
              <a:gd name="connsiteX29" fmla="*/ 0 w 7884368"/>
              <a:gd name="connsiteY29" fmla="*/ 2164257 h 4162037"/>
              <a:gd name="connsiteX30" fmla="*/ 0 w 7884368"/>
              <a:gd name="connsiteY30" fmla="*/ 693686 h 4162037"/>
              <a:gd name="connsiteX0" fmla="*/ 0 w 7884368"/>
              <a:gd name="connsiteY0" fmla="*/ 693686 h 4162037"/>
              <a:gd name="connsiteX1" fmla="*/ 347196 w 7884368"/>
              <a:gd name="connsiteY1" fmla="*/ 0 h 4162037"/>
              <a:gd name="connsiteX2" fmla="*/ 928930 w 7884368"/>
              <a:gd name="connsiteY2" fmla="*/ 0 h 4162037"/>
              <a:gd name="connsiteX3" fmla="*/ 1438765 w 7884368"/>
              <a:gd name="connsiteY3" fmla="*/ 0 h 4162037"/>
              <a:gd name="connsiteX4" fmla="*/ 2092399 w 7884368"/>
              <a:gd name="connsiteY4" fmla="*/ 0 h 4162037"/>
              <a:gd name="connsiteX5" fmla="*/ 2889833 w 7884368"/>
              <a:gd name="connsiteY5" fmla="*/ 0 h 4162037"/>
              <a:gd name="connsiteX6" fmla="*/ 3615367 w 7884368"/>
              <a:gd name="connsiteY6" fmla="*/ 0 h 4162037"/>
              <a:gd name="connsiteX7" fmla="*/ 4269001 w 7884368"/>
              <a:gd name="connsiteY7" fmla="*/ 0 h 4162037"/>
              <a:gd name="connsiteX8" fmla="*/ 4850736 w 7884368"/>
              <a:gd name="connsiteY8" fmla="*/ 0 h 4162037"/>
              <a:gd name="connsiteX9" fmla="*/ 5576269 w 7884368"/>
              <a:gd name="connsiteY9" fmla="*/ 0 h 4162037"/>
              <a:gd name="connsiteX10" fmla="*/ 6301803 w 7884368"/>
              <a:gd name="connsiteY10" fmla="*/ 0 h 4162037"/>
              <a:gd name="connsiteX11" fmla="*/ 7537172 w 7884368"/>
              <a:gd name="connsiteY11" fmla="*/ 0 h 4162037"/>
              <a:gd name="connsiteX12" fmla="*/ 7884368 w 7884368"/>
              <a:gd name="connsiteY12" fmla="*/ 693686 h 4162037"/>
              <a:gd name="connsiteX13" fmla="*/ 7884368 w 7884368"/>
              <a:gd name="connsiteY13" fmla="*/ 2025523 h 4162037"/>
              <a:gd name="connsiteX14" fmla="*/ 7884368 w 7884368"/>
              <a:gd name="connsiteY14" fmla="*/ 3468348 h 4162037"/>
              <a:gd name="connsiteX15" fmla="*/ 7537172 w 7884368"/>
              <a:gd name="connsiteY15" fmla="*/ 4162036 h 4162037"/>
              <a:gd name="connsiteX16" fmla="*/ 6883538 w 7884368"/>
              <a:gd name="connsiteY16" fmla="*/ 4162036 h 4162037"/>
              <a:gd name="connsiteX17" fmla="*/ 6373703 w 7884368"/>
              <a:gd name="connsiteY17" fmla="*/ 4162036 h 4162037"/>
              <a:gd name="connsiteX18" fmla="*/ 5648169 w 7884368"/>
              <a:gd name="connsiteY18" fmla="*/ 4162036 h 4162037"/>
              <a:gd name="connsiteX19" fmla="*/ 5138335 w 7884368"/>
              <a:gd name="connsiteY19" fmla="*/ 4162036 h 4162037"/>
              <a:gd name="connsiteX20" fmla="*/ 4340901 w 7884368"/>
              <a:gd name="connsiteY20" fmla="*/ 4162036 h 4162037"/>
              <a:gd name="connsiteX21" fmla="*/ 3543467 w 7884368"/>
              <a:gd name="connsiteY21" fmla="*/ 4162036 h 4162037"/>
              <a:gd name="connsiteX22" fmla="*/ 3033632 w 7884368"/>
              <a:gd name="connsiteY22" fmla="*/ 4162036 h 4162037"/>
              <a:gd name="connsiteX23" fmla="*/ 2379998 w 7884368"/>
              <a:gd name="connsiteY23" fmla="*/ 4162036 h 4162037"/>
              <a:gd name="connsiteX24" fmla="*/ 1726364 w 7884368"/>
              <a:gd name="connsiteY24" fmla="*/ 4162036 h 4162037"/>
              <a:gd name="connsiteX25" fmla="*/ 1288429 w 7884368"/>
              <a:gd name="connsiteY25" fmla="*/ 4162036 h 4162037"/>
              <a:gd name="connsiteX26" fmla="*/ 347196 w 7884368"/>
              <a:gd name="connsiteY26" fmla="*/ 4162036 h 4162037"/>
              <a:gd name="connsiteX27" fmla="*/ 0 w 7884368"/>
              <a:gd name="connsiteY27" fmla="*/ 3468348 h 4162037"/>
              <a:gd name="connsiteX28" fmla="*/ 0 w 7884368"/>
              <a:gd name="connsiteY28" fmla="*/ 2025523 h 4162037"/>
              <a:gd name="connsiteX29" fmla="*/ 0 w 7884368"/>
              <a:gd name="connsiteY29" fmla="*/ 693686 h 41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884368" h="4162037" fill="none" extrusionOk="0">
                <a:moveTo>
                  <a:pt x="0" y="693686"/>
                </a:moveTo>
                <a:cubicBezTo>
                  <a:pt x="12047" y="202306"/>
                  <a:pt x="144315" y="42226"/>
                  <a:pt x="347196" y="0"/>
                </a:cubicBezTo>
                <a:cubicBezTo>
                  <a:pt x="565718" y="-48187"/>
                  <a:pt x="737148" y="-50709"/>
                  <a:pt x="928930" y="0"/>
                </a:cubicBezTo>
                <a:cubicBezTo>
                  <a:pt x="1103715" y="593"/>
                  <a:pt x="1216491" y="54994"/>
                  <a:pt x="1438765" y="0"/>
                </a:cubicBezTo>
                <a:cubicBezTo>
                  <a:pt x="1662552" y="-61556"/>
                  <a:pt x="1925617" y="76122"/>
                  <a:pt x="2092399" y="0"/>
                </a:cubicBezTo>
                <a:cubicBezTo>
                  <a:pt x="2248593" y="-63292"/>
                  <a:pt x="2728677" y="-33120"/>
                  <a:pt x="2889833" y="0"/>
                </a:cubicBezTo>
                <a:cubicBezTo>
                  <a:pt x="2966349" y="-133962"/>
                  <a:pt x="3250854" y="104012"/>
                  <a:pt x="3615367" y="0"/>
                </a:cubicBezTo>
                <a:cubicBezTo>
                  <a:pt x="3969191" y="-105575"/>
                  <a:pt x="4105513" y="34352"/>
                  <a:pt x="4269001" y="0"/>
                </a:cubicBezTo>
                <a:cubicBezTo>
                  <a:pt x="4432198" y="-61037"/>
                  <a:pt x="4717778" y="53883"/>
                  <a:pt x="4850736" y="0"/>
                </a:cubicBezTo>
                <a:cubicBezTo>
                  <a:pt x="4999359" y="-102845"/>
                  <a:pt x="5395451" y="-17716"/>
                  <a:pt x="5576269" y="0"/>
                </a:cubicBezTo>
                <a:cubicBezTo>
                  <a:pt x="5779140" y="-9688"/>
                  <a:pt x="6094347" y="-37815"/>
                  <a:pt x="6301803" y="0"/>
                </a:cubicBezTo>
                <a:cubicBezTo>
                  <a:pt x="6470010" y="-55408"/>
                  <a:pt x="7275012" y="-124505"/>
                  <a:pt x="7537172" y="0"/>
                </a:cubicBezTo>
                <a:cubicBezTo>
                  <a:pt x="7710072" y="5432"/>
                  <a:pt x="7825439" y="216449"/>
                  <a:pt x="7884368" y="693686"/>
                </a:cubicBezTo>
                <a:cubicBezTo>
                  <a:pt x="7977681" y="911458"/>
                  <a:pt x="7908788" y="1546845"/>
                  <a:pt x="7884368" y="2025523"/>
                </a:cubicBezTo>
                <a:cubicBezTo>
                  <a:pt x="7867346" y="2583066"/>
                  <a:pt x="7861276" y="3130255"/>
                  <a:pt x="7884368" y="3468348"/>
                </a:cubicBezTo>
                <a:cubicBezTo>
                  <a:pt x="7858639" y="3734127"/>
                  <a:pt x="7833607" y="4132904"/>
                  <a:pt x="7537172" y="4162036"/>
                </a:cubicBezTo>
                <a:cubicBezTo>
                  <a:pt x="7256720" y="4189012"/>
                  <a:pt x="7114675" y="4179314"/>
                  <a:pt x="6883538" y="4162036"/>
                </a:cubicBezTo>
                <a:cubicBezTo>
                  <a:pt x="6641721" y="4124331"/>
                  <a:pt x="6565515" y="4132462"/>
                  <a:pt x="6373703" y="4162036"/>
                </a:cubicBezTo>
                <a:cubicBezTo>
                  <a:pt x="6165354" y="4186313"/>
                  <a:pt x="6038377" y="4201010"/>
                  <a:pt x="5648169" y="4162036"/>
                </a:cubicBezTo>
                <a:cubicBezTo>
                  <a:pt x="5314658" y="4191138"/>
                  <a:pt x="5353187" y="4198720"/>
                  <a:pt x="5138335" y="4162036"/>
                </a:cubicBezTo>
                <a:cubicBezTo>
                  <a:pt x="4934740" y="4054490"/>
                  <a:pt x="4544938" y="4128838"/>
                  <a:pt x="4340901" y="4162036"/>
                </a:cubicBezTo>
                <a:cubicBezTo>
                  <a:pt x="4186362" y="4112240"/>
                  <a:pt x="3716342" y="4215877"/>
                  <a:pt x="3543467" y="4162036"/>
                </a:cubicBezTo>
                <a:cubicBezTo>
                  <a:pt x="3414942" y="4114732"/>
                  <a:pt x="3272337" y="4206631"/>
                  <a:pt x="3033632" y="4162036"/>
                </a:cubicBezTo>
                <a:cubicBezTo>
                  <a:pt x="2792654" y="4055807"/>
                  <a:pt x="2654024" y="4161974"/>
                  <a:pt x="2379998" y="4162036"/>
                </a:cubicBezTo>
                <a:cubicBezTo>
                  <a:pt x="2128462" y="4192199"/>
                  <a:pt x="1911342" y="4130689"/>
                  <a:pt x="1726364" y="4162036"/>
                </a:cubicBezTo>
                <a:cubicBezTo>
                  <a:pt x="1539928" y="4109687"/>
                  <a:pt x="1371356" y="4209453"/>
                  <a:pt x="1288429" y="4162036"/>
                </a:cubicBezTo>
                <a:cubicBezTo>
                  <a:pt x="1162431" y="4129576"/>
                  <a:pt x="608207" y="4171664"/>
                  <a:pt x="347196" y="4162036"/>
                </a:cubicBezTo>
                <a:cubicBezTo>
                  <a:pt x="142297" y="4223468"/>
                  <a:pt x="-36461" y="3975818"/>
                  <a:pt x="0" y="3468348"/>
                </a:cubicBezTo>
                <a:cubicBezTo>
                  <a:pt x="12933" y="2945114"/>
                  <a:pt x="15190" y="2434597"/>
                  <a:pt x="0" y="2025523"/>
                </a:cubicBezTo>
                <a:cubicBezTo>
                  <a:pt x="-23221" y="1455187"/>
                  <a:pt x="35220" y="1259113"/>
                  <a:pt x="0" y="693686"/>
                </a:cubicBezTo>
                <a:close/>
              </a:path>
              <a:path w="7884368" h="4162037" stroke="0" extrusionOk="0">
                <a:moveTo>
                  <a:pt x="0" y="693686"/>
                </a:moveTo>
                <a:cubicBezTo>
                  <a:pt x="34523" y="287274"/>
                  <a:pt x="120944" y="45808"/>
                  <a:pt x="347196" y="0"/>
                </a:cubicBezTo>
                <a:cubicBezTo>
                  <a:pt x="505119" y="48894"/>
                  <a:pt x="672881" y="-40707"/>
                  <a:pt x="857031" y="0"/>
                </a:cubicBezTo>
                <a:cubicBezTo>
                  <a:pt x="1035906" y="16267"/>
                  <a:pt x="1285379" y="-8270"/>
                  <a:pt x="1438765" y="0"/>
                </a:cubicBezTo>
                <a:cubicBezTo>
                  <a:pt x="1606933" y="43366"/>
                  <a:pt x="1656953" y="35722"/>
                  <a:pt x="1876700" y="0"/>
                </a:cubicBezTo>
                <a:cubicBezTo>
                  <a:pt x="2077156" y="62996"/>
                  <a:pt x="2273528" y="-68276"/>
                  <a:pt x="2602234" y="0"/>
                </a:cubicBezTo>
                <a:cubicBezTo>
                  <a:pt x="2850743" y="-14045"/>
                  <a:pt x="2995058" y="5421"/>
                  <a:pt x="3255868" y="0"/>
                </a:cubicBezTo>
                <a:cubicBezTo>
                  <a:pt x="3484839" y="-106922"/>
                  <a:pt x="3627898" y="-17055"/>
                  <a:pt x="3981402" y="0"/>
                </a:cubicBezTo>
                <a:cubicBezTo>
                  <a:pt x="4365540" y="52468"/>
                  <a:pt x="4505797" y="-10436"/>
                  <a:pt x="4778836" y="0"/>
                </a:cubicBezTo>
                <a:cubicBezTo>
                  <a:pt x="5110619" y="9413"/>
                  <a:pt x="5248663" y="-157257"/>
                  <a:pt x="5432470" y="0"/>
                </a:cubicBezTo>
                <a:cubicBezTo>
                  <a:pt x="5650987" y="41305"/>
                  <a:pt x="5821048" y="38186"/>
                  <a:pt x="6158004" y="0"/>
                </a:cubicBezTo>
                <a:cubicBezTo>
                  <a:pt x="6455638" y="30833"/>
                  <a:pt x="6633513" y="-53260"/>
                  <a:pt x="6883538" y="0"/>
                </a:cubicBezTo>
                <a:cubicBezTo>
                  <a:pt x="7161724" y="-36527"/>
                  <a:pt x="7289160" y="-32444"/>
                  <a:pt x="7537172" y="0"/>
                </a:cubicBezTo>
                <a:cubicBezTo>
                  <a:pt x="7810302" y="-15108"/>
                  <a:pt x="7909537" y="356814"/>
                  <a:pt x="7884368" y="693686"/>
                </a:cubicBezTo>
                <a:cubicBezTo>
                  <a:pt x="7824131" y="1265047"/>
                  <a:pt x="7905962" y="1760554"/>
                  <a:pt x="7884368" y="2053270"/>
                </a:cubicBezTo>
                <a:cubicBezTo>
                  <a:pt x="7917611" y="2373609"/>
                  <a:pt x="7907359" y="3077144"/>
                  <a:pt x="7884368" y="3468348"/>
                </a:cubicBezTo>
                <a:cubicBezTo>
                  <a:pt x="7870217" y="3868250"/>
                  <a:pt x="7729083" y="4075801"/>
                  <a:pt x="7537172" y="4162036"/>
                </a:cubicBezTo>
                <a:cubicBezTo>
                  <a:pt x="7341904" y="4146996"/>
                  <a:pt x="7121852" y="4208270"/>
                  <a:pt x="6883538" y="4162036"/>
                </a:cubicBezTo>
                <a:cubicBezTo>
                  <a:pt x="6641836" y="4197140"/>
                  <a:pt x="6423822" y="4315895"/>
                  <a:pt x="6158004" y="4162036"/>
                </a:cubicBezTo>
                <a:cubicBezTo>
                  <a:pt x="5904906" y="4132923"/>
                  <a:pt x="5936536" y="4220414"/>
                  <a:pt x="5720069" y="4162036"/>
                </a:cubicBezTo>
                <a:cubicBezTo>
                  <a:pt x="5494686" y="4092687"/>
                  <a:pt x="5389844" y="4161740"/>
                  <a:pt x="5210234" y="4162036"/>
                </a:cubicBezTo>
                <a:cubicBezTo>
                  <a:pt x="5059429" y="4282659"/>
                  <a:pt x="4584727" y="4127747"/>
                  <a:pt x="4412801" y="4162036"/>
                </a:cubicBezTo>
                <a:cubicBezTo>
                  <a:pt x="4202501" y="4066148"/>
                  <a:pt x="4065495" y="4151346"/>
                  <a:pt x="3759166" y="4162036"/>
                </a:cubicBezTo>
                <a:cubicBezTo>
                  <a:pt x="3506192" y="4081811"/>
                  <a:pt x="3361300" y="4026108"/>
                  <a:pt x="3033632" y="4162036"/>
                </a:cubicBezTo>
                <a:cubicBezTo>
                  <a:pt x="2749566" y="4173937"/>
                  <a:pt x="2676298" y="4099429"/>
                  <a:pt x="2451898" y="4162036"/>
                </a:cubicBezTo>
                <a:cubicBezTo>
                  <a:pt x="2253697" y="4166220"/>
                  <a:pt x="1921315" y="4191489"/>
                  <a:pt x="1726364" y="4162036"/>
                </a:cubicBezTo>
                <a:cubicBezTo>
                  <a:pt x="1506476" y="4100415"/>
                  <a:pt x="1301183" y="4122163"/>
                  <a:pt x="1144630" y="4162036"/>
                </a:cubicBezTo>
                <a:cubicBezTo>
                  <a:pt x="881158" y="4056881"/>
                  <a:pt x="608724" y="4119624"/>
                  <a:pt x="347196" y="4162036"/>
                </a:cubicBezTo>
                <a:cubicBezTo>
                  <a:pt x="171940" y="4037439"/>
                  <a:pt x="14643" y="3887622"/>
                  <a:pt x="0" y="3468348"/>
                </a:cubicBezTo>
                <a:cubicBezTo>
                  <a:pt x="-55917" y="2937542"/>
                  <a:pt x="4948" y="2610841"/>
                  <a:pt x="0" y="2164257"/>
                </a:cubicBezTo>
                <a:cubicBezTo>
                  <a:pt x="21558" y="1627812"/>
                  <a:pt x="-6815" y="1455402"/>
                  <a:pt x="0" y="693686"/>
                </a:cubicBezTo>
                <a:close/>
              </a:path>
              <a:path w="7884368" h="4162037" fill="none" stroke="0" extrusionOk="0">
                <a:moveTo>
                  <a:pt x="0" y="693686"/>
                </a:moveTo>
                <a:cubicBezTo>
                  <a:pt x="28636" y="299023"/>
                  <a:pt x="153769" y="82895"/>
                  <a:pt x="347196" y="0"/>
                </a:cubicBezTo>
                <a:cubicBezTo>
                  <a:pt x="538245" y="-125835"/>
                  <a:pt x="730299" y="45505"/>
                  <a:pt x="928930" y="0"/>
                </a:cubicBezTo>
                <a:cubicBezTo>
                  <a:pt x="1107793" y="18901"/>
                  <a:pt x="1200433" y="44547"/>
                  <a:pt x="1438765" y="0"/>
                </a:cubicBezTo>
                <a:cubicBezTo>
                  <a:pt x="1670941" y="-69569"/>
                  <a:pt x="1903241" y="51067"/>
                  <a:pt x="2092399" y="0"/>
                </a:cubicBezTo>
                <a:cubicBezTo>
                  <a:pt x="2258116" y="-25132"/>
                  <a:pt x="2728632" y="1270"/>
                  <a:pt x="2889833" y="0"/>
                </a:cubicBezTo>
                <a:cubicBezTo>
                  <a:pt x="3013946" y="-75661"/>
                  <a:pt x="3327207" y="17856"/>
                  <a:pt x="3615367" y="0"/>
                </a:cubicBezTo>
                <a:cubicBezTo>
                  <a:pt x="3991741" y="-65399"/>
                  <a:pt x="4147272" y="1811"/>
                  <a:pt x="4269001" y="0"/>
                </a:cubicBezTo>
                <a:cubicBezTo>
                  <a:pt x="4440523" y="29090"/>
                  <a:pt x="4720495" y="-7072"/>
                  <a:pt x="4850736" y="0"/>
                </a:cubicBezTo>
                <a:cubicBezTo>
                  <a:pt x="4982727" y="-7826"/>
                  <a:pt x="5405891" y="2337"/>
                  <a:pt x="5576269" y="0"/>
                </a:cubicBezTo>
                <a:cubicBezTo>
                  <a:pt x="5739550" y="25653"/>
                  <a:pt x="6147423" y="-103335"/>
                  <a:pt x="6301803" y="0"/>
                </a:cubicBezTo>
                <a:cubicBezTo>
                  <a:pt x="6467813" y="-119088"/>
                  <a:pt x="7292202" y="-57165"/>
                  <a:pt x="7537172" y="0"/>
                </a:cubicBezTo>
                <a:cubicBezTo>
                  <a:pt x="7723249" y="133533"/>
                  <a:pt x="7855756" y="271248"/>
                  <a:pt x="7884368" y="693686"/>
                </a:cubicBezTo>
                <a:cubicBezTo>
                  <a:pt x="7950006" y="822448"/>
                  <a:pt x="7943341" y="1548355"/>
                  <a:pt x="7884368" y="2025523"/>
                </a:cubicBezTo>
                <a:cubicBezTo>
                  <a:pt x="7900369" y="2535227"/>
                  <a:pt x="7764241" y="3051470"/>
                  <a:pt x="7884368" y="3468348"/>
                </a:cubicBezTo>
                <a:cubicBezTo>
                  <a:pt x="7825316" y="3808381"/>
                  <a:pt x="7781351" y="4113230"/>
                  <a:pt x="7537172" y="4162036"/>
                </a:cubicBezTo>
                <a:cubicBezTo>
                  <a:pt x="7273025" y="4199702"/>
                  <a:pt x="7107688" y="4198530"/>
                  <a:pt x="6883538" y="4162036"/>
                </a:cubicBezTo>
                <a:cubicBezTo>
                  <a:pt x="6643732" y="4142759"/>
                  <a:pt x="6564805" y="4149264"/>
                  <a:pt x="6373703" y="4162036"/>
                </a:cubicBezTo>
                <a:cubicBezTo>
                  <a:pt x="6146271" y="4131714"/>
                  <a:pt x="6008184" y="4136173"/>
                  <a:pt x="5648169" y="4162036"/>
                </a:cubicBezTo>
                <a:cubicBezTo>
                  <a:pt x="5302348" y="4189186"/>
                  <a:pt x="5363124" y="4177222"/>
                  <a:pt x="5138335" y="4162036"/>
                </a:cubicBezTo>
                <a:cubicBezTo>
                  <a:pt x="4927783" y="4127908"/>
                  <a:pt x="4522590" y="4174736"/>
                  <a:pt x="4340901" y="4162036"/>
                </a:cubicBezTo>
                <a:cubicBezTo>
                  <a:pt x="4179586" y="4107465"/>
                  <a:pt x="3752936" y="4256549"/>
                  <a:pt x="3543467" y="4162036"/>
                </a:cubicBezTo>
                <a:cubicBezTo>
                  <a:pt x="3375998" y="4112449"/>
                  <a:pt x="3255263" y="4231253"/>
                  <a:pt x="3033632" y="4162036"/>
                </a:cubicBezTo>
                <a:cubicBezTo>
                  <a:pt x="2762323" y="4132442"/>
                  <a:pt x="2584799" y="4095205"/>
                  <a:pt x="2379998" y="4162036"/>
                </a:cubicBezTo>
                <a:cubicBezTo>
                  <a:pt x="2140212" y="4210460"/>
                  <a:pt x="1887040" y="4179107"/>
                  <a:pt x="1726364" y="4162036"/>
                </a:cubicBezTo>
                <a:cubicBezTo>
                  <a:pt x="1545601" y="4105512"/>
                  <a:pt x="1361740" y="4214331"/>
                  <a:pt x="1288429" y="4162036"/>
                </a:cubicBezTo>
                <a:cubicBezTo>
                  <a:pt x="1130087" y="4121546"/>
                  <a:pt x="639962" y="4200643"/>
                  <a:pt x="347196" y="4162036"/>
                </a:cubicBezTo>
                <a:cubicBezTo>
                  <a:pt x="169793" y="4178135"/>
                  <a:pt x="-6879" y="3946261"/>
                  <a:pt x="0" y="3468348"/>
                </a:cubicBezTo>
                <a:cubicBezTo>
                  <a:pt x="-91239" y="2879280"/>
                  <a:pt x="29750" y="2494160"/>
                  <a:pt x="0" y="2025523"/>
                </a:cubicBezTo>
                <a:cubicBezTo>
                  <a:pt x="-16967" y="1476542"/>
                  <a:pt x="26451" y="1302514"/>
                  <a:pt x="0" y="693686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403945204">
                  <a:custGeom>
                    <a:avLst/>
                    <a:gdLst>
                      <a:gd name="connsiteX0" fmla="*/ 0 w 7884368"/>
                      <a:gd name="connsiteY0" fmla="*/ 316172 h 1896994"/>
                      <a:gd name="connsiteX1" fmla="*/ 347196 w 7884368"/>
                      <a:gd name="connsiteY1" fmla="*/ 0 h 1896994"/>
                      <a:gd name="connsiteX2" fmla="*/ 928930 w 7884368"/>
                      <a:gd name="connsiteY2" fmla="*/ 0 h 1896994"/>
                      <a:gd name="connsiteX3" fmla="*/ 1438765 w 7884368"/>
                      <a:gd name="connsiteY3" fmla="*/ 0 h 1896994"/>
                      <a:gd name="connsiteX4" fmla="*/ 2092399 w 7884368"/>
                      <a:gd name="connsiteY4" fmla="*/ 0 h 1896994"/>
                      <a:gd name="connsiteX5" fmla="*/ 2889833 w 7884368"/>
                      <a:gd name="connsiteY5" fmla="*/ 0 h 1896994"/>
                      <a:gd name="connsiteX6" fmla="*/ 3615367 w 7884368"/>
                      <a:gd name="connsiteY6" fmla="*/ 0 h 1896994"/>
                      <a:gd name="connsiteX7" fmla="*/ 4269001 w 7884368"/>
                      <a:gd name="connsiteY7" fmla="*/ 0 h 1896994"/>
                      <a:gd name="connsiteX8" fmla="*/ 4850736 w 7884368"/>
                      <a:gd name="connsiteY8" fmla="*/ 0 h 1896994"/>
                      <a:gd name="connsiteX9" fmla="*/ 5576269 w 7884368"/>
                      <a:gd name="connsiteY9" fmla="*/ 0 h 1896994"/>
                      <a:gd name="connsiteX10" fmla="*/ 6301803 w 7884368"/>
                      <a:gd name="connsiteY10" fmla="*/ 0 h 1896994"/>
                      <a:gd name="connsiteX11" fmla="*/ 7537172 w 7884368"/>
                      <a:gd name="connsiteY11" fmla="*/ 0 h 1896994"/>
                      <a:gd name="connsiteX12" fmla="*/ 7884368 w 7884368"/>
                      <a:gd name="connsiteY12" fmla="*/ 316172 h 1896994"/>
                      <a:gd name="connsiteX13" fmla="*/ 7884368 w 7884368"/>
                      <a:gd name="connsiteY13" fmla="*/ 923203 h 1896994"/>
                      <a:gd name="connsiteX14" fmla="*/ 7884368 w 7884368"/>
                      <a:gd name="connsiteY14" fmla="*/ 1580821 h 1896994"/>
                      <a:gd name="connsiteX15" fmla="*/ 7537172 w 7884368"/>
                      <a:gd name="connsiteY15" fmla="*/ 1896994 h 1896994"/>
                      <a:gd name="connsiteX16" fmla="*/ 6883538 w 7884368"/>
                      <a:gd name="connsiteY16" fmla="*/ 1896994 h 1896994"/>
                      <a:gd name="connsiteX17" fmla="*/ 6373703 w 7884368"/>
                      <a:gd name="connsiteY17" fmla="*/ 1896994 h 1896994"/>
                      <a:gd name="connsiteX18" fmla="*/ 5648169 w 7884368"/>
                      <a:gd name="connsiteY18" fmla="*/ 1896994 h 1896994"/>
                      <a:gd name="connsiteX19" fmla="*/ 5138335 w 7884368"/>
                      <a:gd name="connsiteY19" fmla="*/ 1896994 h 1896994"/>
                      <a:gd name="connsiteX20" fmla="*/ 4340901 w 7884368"/>
                      <a:gd name="connsiteY20" fmla="*/ 1896994 h 1896994"/>
                      <a:gd name="connsiteX21" fmla="*/ 3543467 w 7884368"/>
                      <a:gd name="connsiteY21" fmla="*/ 1896994 h 1896994"/>
                      <a:gd name="connsiteX22" fmla="*/ 3033632 w 7884368"/>
                      <a:gd name="connsiteY22" fmla="*/ 1896994 h 1896994"/>
                      <a:gd name="connsiteX23" fmla="*/ 2379998 w 7884368"/>
                      <a:gd name="connsiteY23" fmla="*/ 1896994 h 1896994"/>
                      <a:gd name="connsiteX24" fmla="*/ 1726364 w 7884368"/>
                      <a:gd name="connsiteY24" fmla="*/ 1896994 h 1896994"/>
                      <a:gd name="connsiteX25" fmla="*/ 1288429 w 7884368"/>
                      <a:gd name="connsiteY25" fmla="*/ 1896994 h 1896994"/>
                      <a:gd name="connsiteX26" fmla="*/ 347196 w 7884368"/>
                      <a:gd name="connsiteY26" fmla="*/ 1896994 h 1896994"/>
                      <a:gd name="connsiteX27" fmla="*/ 0 w 7884368"/>
                      <a:gd name="connsiteY27" fmla="*/ 1580821 h 1896994"/>
                      <a:gd name="connsiteX28" fmla="*/ 0 w 7884368"/>
                      <a:gd name="connsiteY28" fmla="*/ 923203 h 1896994"/>
                      <a:gd name="connsiteX29" fmla="*/ 0 w 7884368"/>
                      <a:gd name="connsiteY29" fmla="*/ 316172 h 1896994"/>
                      <a:gd name="connsiteX0" fmla="*/ 0 w 7884368"/>
                      <a:gd name="connsiteY0" fmla="*/ 316172 h 1896994"/>
                      <a:gd name="connsiteX1" fmla="*/ 347196 w 7884368"/>
                      <a:gd name="connsiteY1" fmla="*/ 0 h 1896994"/>
                      <a:gd name="connsiteX2" fmla="*/ 857031 w 7884368"/>
                      <a:gd name="connsiteY2" fmla="*/ 0 h 1896994"/>
                      <a:gd name="connsiteX3" fmla="*/ 1438765 w 7884368"/>
                      <a:gd name="connsiteY3" fmla="*/ 0 h 1896994"/>
                      <a:gd name="connsiteX4" fmla="*/ 1876700 w 7884368"/>
                      <a:gd name="connsiteY4" fmla="*/ 0 h 1896994"/>
                      <a:gd name="connsiteX5" fmla="*/ 2602234 w 7884368"/>
                      <a:gd name="connsiteY5" fmla="*/ 0 h 1896994"/>
                      <a:gd name="connsiteX6" fmla="*/ 3255868 w 7884368"/>
                      <a:gd name="connsiteY6" fmla="*/ 0 h 1896994"/>
                      <a:gd name="connsiteX7" fmla="*/ 3981402 w 7884368"/>
                      <a:gd name="connsiteY7" fmla="*/ 0 h 1896994"/>
                      <a:gd name="connsiteX8" fmla="*/ 4778836 w 7884368"/>
                      <a:gd name="connsiteY8" fmla="*/ 0 h 1896994"/>
                      <a:gd name="connsiteX9" fmla="*/ 5432470 w 7884368"/>
                      <a:gd name="connsiteY9" fmla="*/ 0 h 1896994"/>
                      <a:gd name="connsiteX10" fmla="*/ 6158004 w 7884368"/>
                      <a:gd name="connsiteY10" fmla="*/ 0 h 1896994"/>
                      <a:gd name="connsiteX11" fmla="*/ 6883538 w 7884368"/>
                      <a:gd name="connsiteY11" fmla="*/ 0 h 1896994"/>
                      <a:gd name="connsiteX12" fmla="*/ 7537172 w 7884368"/>
                      <a:gd name="connsiteY12" fmla="*/ 0 h 1896994"/>
                      <a:gd name="connsiteX13" fmla="*/ 7884368 w 7884368"/>
                      <a:gd name="connsiteY13" fmla="*/ 316172 h 1896994"/>
                      <a:gd name="connsiteX14" fmla="*/ 7884368 w 7884368"/>
                      <a:gd name="connsiteY14" fmla="*/ 935850 h 1896994"/>
                      <a:gd name="connsiteX15" fmla="*/ 7884368 w 7884368"/>
                      <a:gd name="connsiteY15" fmla="*/ 1580821 h 1896994"/>
                      <a:gd name="connsiteX16" fmla="*/ 7537172 w 7884368"/>
                      <a:gd name="connsiteY16" fmla="*/ 1896994 h 1896994"/>
                      <a:gd name="connsiteX17" fmla="*/ 6883538 w 7884368"/>
                      <a:gd name="connsiteY17" fmla="*/ 1896994 h 1896994"/>
                      <a:gd name="connsiteX18" fmla="*/ 6158004 w 7884368"/>
                      <a:gd name="connsiteY18" fmla="*/ 1896994 h 1896994"/>
                      <a:gd name="connsiteX19" fmla="*/ 5720069 w 7884368"/>
                      <a:gd name="connsiteY19" fmla="*/ 1896994 h 1896994"/>
                      <a:gd name="connsiteX20" fmla="*/ 5210234 w 7884368"/>
                      <a:gd name="connsiteY20" fmla="*/ 1896994 h 1896994"/>
                      <a:gd name="connsiteX21" fmla="*/ 4412801 w 7884368"/>
                      <a:gd name="connsiteY21" fmla="*/ 1896994 h 1896994"/>
                      <a:gd name="connsiteX22" fmla="*/ 3759166 w 7884368"/>
                      <a:gd name="connsiteY22" fmla="*/ 1896994 h 1896994"/>
                      <a:gd name="connsiteX23" fmla="*/ 3033632 w 7884368"/>
                      <a:gd name="connsiteY23" fmla="*/ 1896994 h 1896994"/>
                      <a:gd name="connsiteX24" fmla="*/ 2451898 w 7884368"/>
                      <a:gd name="connsiteY24" fmla="*/ 1896994 h 1896994"/>
                      <a:gd name="connsiteX25" fmla="*/ 1726364 w 7884368"/>
                      <a:gd name="connsiteY25" fmla="*/ 1896994 h 1896994"/>
                      <a:gd name="connsiteX26" fmla="*/ 1144630 w 7884368"/>
                      <a:gd name="connsiteY26" fmla="*/ 1896994 h 1896994"/>
                      <a:gd name="connsiteX27" fmla="*/ 347196 w 7884368"/>
                      <a:gd name="connsiteY27" fmla="*/ 1896994 h 1896994"/>
                      <a:gd name="connsiteX28" fmla="*/ 0 w 7884368"/>
                      <a:gd name="connsiteY28" fmla="*/ 1580821 h 1896994"/>
                      <a:gd name="connsiteX29" fmla="*/ 0 w 7884368"/>
                      <a:gd name="connsiteY29" fmla="*/ 986436 h 1896994"/>
                      <a:gd name="connsiteX30" fmla="*/ 0 w 7884368"/>
                      <a:gd name="connsiteY30" fmla="*/ 316172 h 1896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7884368" h="1896994" fill="none" extrusionOk="0">
                        <a:moveTo>
                          <a:pt x="0" y="316172"/>
                        </a:moveTo>
                        <a:cubicBezTo>
                          <a:pt x="32237" y="82850"/>
                          <a:pt x="148424" y="18635"/>
                          <a:pt x="347196" y="0"/>
                        </a:cubicBezTo>
                        <a:cubicBezTo>
                          <a:pt x="565185" y="-19940"/>
                          <a:pt x="741477" y="-25903"/>
                          <a:pt x="928930" y="0"/>
                        </a:cubicBezTo>
                        <a:cubicBezTo>
                          <a:pt x="1103392" y="5958"/>
                          <a:pt x="1214141" y="18767"/>
                          <a:pt x="1438765" y="0"/>
                        </a:cubicBezTo>
                        <a:cubicBezTo>
                          <a:pt x="1664760" y="-19879"/>
                          <a:pt x="1940866" y="26470"/>
                          <a:pt x="2092399" y="0"/>
                        </a:cubicBezTo>
                        <a:cubicBezTo>
                          <a:pt x="2226657" y="-27939"/>
                          <a:pt x="2710105" y="-13494"/>
                          <a:pt x="2889833" y="0"/>
                        </a:cubicBezTo>
                        <a:cubicBezTo>
                          <a:pt x="3035579" y="-54803"/>
                          <a:pt x="3242691" y="56264"/>
                          <a:pt x="3615367" y="0"/>
                        </a:cubicBezTo>
                        <a:cubicBezTo>
                          <a:pt x="3950479" y="-45170"/>
                          <a:pt x="4099264" y="14754"/>
                          <a:pt x="4269001" y="0"/>
                        </a:cubicBezTo>
                        <a:cubicBezTo>
                          <a:pt x="4429860" y="-34739"/>
                          <a:pt x="4713619" y="28570"/>
                          <a:pt x="4850736" y="0"/>
                        </a:cubicBezTo>
                        <a:cubicBezTo>
                          <a:pt x="4998772" y="-52188"/>
                          <a:pt x="5426886" y="-13599"/>
                          <a:pt x="5576269" y="0"/>
                        </a:cubicBezTo>
                        <a:cubicBezTo>
                          <a:pt x="5752199" y="-2468"/>
                          <a:pt x="6108603" y="2160"/>
                          <a:pt x="6301803" y="0"/>
                        </a:cubicBezTo>
                        <a:cubicBezTo>
                          <a:pt x="6491993" y="13985"/>
                          <a:pt x="7212275" y="-70695"/>
                          <a:pt x="7537172" y="0"/>
                        </a:cubicBezTo>
                        <a:cubicBezTo>
                          <a:pt x="7732305" y="-30308"/>
                          <a:pt x="7856885" y="95812"/>
                          <a:pt x="7884368" y="316172"/>
                        </a:cubicBezTo>
                        <a:cubicBezTo>
                          <a:pt x="7961813" y="467460"/>
                          <a:pt x="7876846" y="695825"/>
                          <a:pt x="7884368" y="923203"/>
                        </a:cubicBezTo>
                        <a:cubicBezTo>
                          <a:pt x="7873437" y="1174978"/>
                          <a:pt x="7881191" y="1430586"/>
                          <a:pt x="7884368" y="1580821"/>
                        </a:cubicBezTo>
                        <a:cubicBezTo>
                          <a:pt x="7884030" y="1686046"/>
                          <a:pt x="7799791" y="1893468"/>
                          <a:pt x="7537172" y="1896994"/>
                        </a:cubicBezTo>
                        <a:cubicBezTo>
                          <a:pt x="7247243" y="1909761"/>
                          <a:pt x="7132304" y="1901989"/>
                          <a:pt x="6883538" y="1896994"/>
                        </a:cubicBezTo>
                        <a:cubicBezTo>
                          <a:pt x="6632418" y="1876632"/>
                          <a:pt x="6566576" y="1884555"/>
                          <a:pt x="6373703" y="1896994"/>
                        </a:cubicBezTo>
                        <a:cubicBezTo>
                          <a:pt x="6174981" y="1909079"/>
                          <a:pt x="6005619" y="1913233"/>
                          <a:pt x="5648169" y="1896994"/>
                        </a:cubicBezTo>
                        <a:cubicBezTo>
                          <a:pt x="5318887" y="1912285"/>
                          <a:pt x="5354570" y="1914291"/>
                          <a:pt x="5138335" y="1896994"/>
                        </a:cubicBezTo>
                        <a:cubicBezTo>
                          <a:pt x="4916776" y="1865210"/>
                          <a:pt x="4530488" y="1887121"/>
                          <a:pt x="4340901" y="1896994"/>
                        </a:cubicBezTo>
                        <a:cubicBezTo>
                          <a:pt x="4170737" y="1873745"/>
                          <a:pt x="3697312" y="1912273"/>
                          <a:pt x="3543467" y="1896994"/>
                        </a:cubicBezTo>
                        <a:cubicBezTo>
                          <a:pt x="3393185" y="1873906"/>
                          <a:pt x="3270062" y="1913855"/>
                          <a:pt x="3033632" y="1896994"/>
                        </a:cubicBezTo>
                        <a:cubicBezTo>
                          <a:pt x="2823261" y="1848187"/>
                          <a:pt x="2675658" y="1907058"/>
                          <a:pt x="2379998" y="1896994"/>
                        </a:cubicBezTo>
                        <a:cubicBezTo>
                          <a:pt x="2141319" y="1893318"/>
                          <a:pt x="1909584" y="1900936"/>
                          <a:pt x="1726364" y="1896994"/>
                        </a:cubicBezTo>
                        <a:cubicBezTo>
                          <a:pt x="1551501" y="1875287"/>
                          <a:pt x="1386732" y="1913786"/>
                          <a:pt x="1288429" y="1896994"/>
                        </a:cubicBezTo>
                        <a:cubicBezTo>
                          <a:pt x="1172678" y="1882558"/>
                          <a:pt x="582690" y="1919317"/>
                          <a:pt x="347196" y="1896994"/>
                        </a:cubicBezTo>
                        <a:cubicBezTo>
                          <a:pt x="151112" y="1899154"/>
                          <a:pt x="-45795" y="1805138"/>
                          <a:pt x="0" y="1580821"/>
                        </a:cubicBezTo>
                        <a:cubicBezTo>
                          <a:pt x="-3519" y="1362497"/>
                          <a:pt x="-4222" y="1106979"/>
                          <a:pt x="0" y="923203"/>
                        </a:cubicBezTo>
                        <a:cubicBezTo>
                          <a:pt x="8267" y="679821"/>
                          <a:pt x="29760" y="575815"/>
                          <a:pt x="0" y="316172"/>
                        </a:cubicBezTo>
                        <a:close/>
                      </a:path>
                      <a:path w="7884368" h="1896994" stroke="0" extrusionOk="0">
                        <a:moveTo>
                          <a:pt x="0" y="316172"/>
                        </a:moveTo>
                        <a:cubicBezTo>
                          <a:pt x="24491" y="145364"/>
                          <a:pt x="124556" y="45539"/>
                          <a:pt x="347196" y="0"/>
                        </a:cubicBezTo>
                        <a:cubicBezTo>
                          <a:pt x="520797" y="18346"/>
                          <a:pt x="676089" y="-14475"/>
                          <a:pt x="857031" y="0"/>
                        </a:cubicBezTo>
                        <a:cubicBezTo>
                          <a:pt x="1043703" y="9566"/>
                          <a:pt x="1265284" y="-11166"/>
                          <a:pt x="1438765" y="0"/>
                        </a:cubicBezTo>
                        <a:cubicBezTo>
                          <a:pt x="1611548" y="21969"/>
                          <a:pt x="1664573" y="11479"/>
                          <a:pt x="1876700" y="0"/>
                        </a:cubicBezTo>
                        <a:cubicBezTo>
                          <a:pt x="2076970" y="58318"/>
                          <a:pt x="2275049" y="-26274"/>
                          <a:pt x="2602234" y="0"/>
                        </a:cubicBezTo>
                        <a:cubicBezTo>
                          <a:pt x="2871153" y="4728"/>
                          <a:pt x="3009576" y="-4294"/>
                          <a:pt x="3255868" y="0"/>
                        </a:cubicBezTo>
                        <a:cubicBezTo>
                          <a:pt x="3486338" y="-42611"/>
                          <a:pt x="3654352" y="-17027"/>
                          <a:pt x="3981402" y="0"/>
                        </a:cubicBezTo>
                        <a:cubicBezTo>
                          <a:pt x="4358448" y="40513"/>
                          <a:pt x="4490623" y="-7479"/>
                          <a:pt x="4778836" y="0"/>
                        </a:cubicBezTo>
                        <a:cubicBezTo>
                          <a:pt x="5109820" y="13493"/>
                          <a:pt x="5247590" y="-54813"/>
                          <a:pt x="5432470" y="0"/>
                        </a:cubicBezTo>
                        <a:cubicBezTo>
                          <a:pt x="5608492" y="21968"/>
                          <a:pt x="5856179" y="12118"/>
                          <a:pt x="6158004" y="0"/>
                        </a:cubicBezTo>
                        <a:cubicBezTo>
                          <a:pt x="6432067" y="-3333"/>
                          <a:pt x="6637596" y="-6793"/>
                          <a:pt x="6883538" y="0"/>
                        </a:cubicBezTo>
                        <a:cubicBezTo>
                          <a:pt x="7159108" y="-12363"/>
                          <a:pt x="7304644" y="-5867"/>
                          <a:pt x="7537172" y="0"/>
                        </a:cubicBezTo>
                        <a:cubicBezTo>
                          <a:pt x="7761753" y="-3824"/>
                          <a:pt x="7882315" y="133783"/>
                          <a:pt x="7884368" y="316172"/>
                        </a:cubicBezTo>
                        <a:cubicBezTo>
                          <a:pt x="7872284" y="571749"/>
                          <a:pt x="7863170" y="777337"/>
                          <a:pt x="7884368" y="935850"/>
                        </a:cubicBezTo>
                        <a:cubicBezTo>
                          <a:pt x="7918638" y="1092272"/>
                          <a:pt x="7825190" y="1402516"/>
                          <a:pt x="7884368" y="1580821"/>
                        </a:cubicBezTo>
                        <a:cubicBezTo>
                          <a:pt x="7860001" y="1765892"/>
                          <a:pt x="7717419" y="1872741"/>
                          <a:pt x="7537172" y="1896994"/>
                        </a:cubicBezTo>
                        <a:cubicBezTo>
                          <a:pt x="7352501" y="1895389"/>
                          <a:pt x="7128213" y="1921255"/>
                          <a:pt x="6883538" y="1896994"/>
                        </a:cubicBezTo>
                        <a:cubicBezTo>
                          <a:pt x="6639811" y="1906839"/>
                          <a:pt x="6398451" y="1945777"/>
                          <a:pt x="6158004" y="1896994"/>
                        </a:cubicBezTo>
                        <a:cubicBezTo>
                          <a:pt x="5898393" y="1885190"/>
                          <a:pt x="5936657" y="1917218"/>
                          <a:pt x="5720069" y="1896994"/>
                        </a:cubicBezTo>
                        <a:cubicBezTo>
                          <a:pt x="5500458" y="1877043"/>
                          <a:pt x="5389232" y="1898160"/>
                          <a:pt x="5210234" y="1896994"/>
                        </a:cubicBezTo>
                        <a:cubicBezTo>
                          <a:pt x="5040831" y="1957591"/>
                          <a:pt x="4608853" y="1887734"/>
                          <a:pt x="4412801" y="1896994"/>
                        </a:cubicBezTo>
                        <a:cubicBezTo>
                          <a:pt x="4193231" y="1853800"/>
                          <a:pt x="4024252" y="1886912"/>
                          <a:pt x="3759166" y="1896994"/>
                        </a:cubicBezTo>
                        <a:cubicBezTo>
                          <a:pt x="3504499" y="1872024"/>
                          <a:pt x="3311352" y="1830918"/>
                          <a:pt x="3033632" y="1896994"/>
                        </a:cubicBezTo>
                        <a:cubicBezTo>
                          <a:pt x="2740370" y="1902900"/>
                          <a:pt x="2659101" y="1870708"/>
                          <a:pt x="2451898" y="1896994"/>
                        </a:cubicBezTo>
                        <a:cubicBezTo>
                          <a:pt x="2271090" y="1903033"/>
                          <a:pt x="1921509" y="1904755"/>
                          <a:pt x="1726364" y="1896994"/>
                        </a:cubicBezTo>
                        <a:cubicBezTo>
                          <a:pt x="1528316" y="1870655"/>
                          <a:pt x="1324072" y="1883204"/>
                          <a:pt x="1144630" y="1896994"/>
                        </a:cubicBezTo>
                        <a:cubicBezTo>
                          <a:pt x="930119" y="1868197"/>
                          <a:pt x="638615" y="1860917"/>
                          <a:pt x="347196" y="1896994"/>
                        </a:cubicBezTo>
                        <a:cubicBezTo>
                          <a:pt x="143131" y="1834437"/>
                          <a:pt x="13355" y="1774986"/>
                          <a:pt x="0" y="1580821"/>
                        </a:cubicBezTo>
                        <a:cubicBezTo>
                          <a:pt x="-50364" y="1355532"/>
                          <a:pt x="-3841" y="1191046"/>
                          <a:pt x="0" y="986436"/>
                        </a:cubicBezTo>
                        <a:cubicBezTo>
                          <a:pt x="-8974" y="742249"/>
                          <a:pt x="-10911" y="645262"/>
                          <a:pt x="0" y="316172"/>
                        </a:cubicBezTo>
                        <a:close/>
                      </a:path>
                      <a:path w="7884368" h="1896994" fill="none" stroke="0" extrusionOk="0">
                        <a:moveTo>
                          <a:pt x="0" y="316172"/>
                        </a:moveTo>
                        <a:cubicBezTo>
                          <a:pt x="-668" y="132719"/>
                          <a:pt x="132413" y="40376"/>
                          <a:pt x="347196" y="0"/>
                        </a:cubicBezTo>
                        <a:cubicBezTo>
                          <a:pt x="578291" y="-48072"/>
                          <a:pt x="727457" y="17181"/>
                          <a:pt x="928930" y="0"/>
                        </a:cubicBezTo>
                        <a:cubicBezTo>
                          <a:pt x="1111014" y="4221"/>
                          <a:pt x="1204803" y="17706"/>
                          <a:pt x="1438765" y="0"/>
                        </a:cubicBezTo>
                        <a:cubicBezTo>
                          <a:pt x="1671138" y="-33498"/>
                          <a:pt x="1941182" y="22637"/>
                          <a:pt x="2092399" y="0"/>
                        </a:cubicBezTo>
                        <a:cubicBezTo>
                          <a:pt x="2258463" y="-5378"/>
                          <a:pt x="2721932" y="18523"/>
                          <a:pt x="2889833" y="0"/>
                        </a:cubicBezTo>
                        <a:cubicBezTo>
                          <a:pt x="3039577" y="-24856"/>
                          <a:pt x="3286943" y="-1777"/>
                          <a:pt x="3615367" y="0"/>
                        </a:cubicBezTo>
                        <a:cubicBezTo>
                          <a:pt x="3984101" y="-31338"/>
                          <a:pt x="4117781" y="4342"/>
                          <a:pt x="4269001" y="0"/>
                        </a:cubicBezTo>
                        <a:cubicBezTo>
                          <a:pt x="4425988" y="11471"/>
                          <a:pt x="4711335" y="8729"/>
                          <a:pt x="4850736" y="0"/>
                        </a:cubicBezTo>
                        <a:cubicBezTo>
                          <a:pt x="4998690" y="-4732"/>
                          <a:pt x="5409508" y="4786"/>
                          <a:pt x="5576269" y="0"/>
                        </a:cubicBezTo>
                        <a:cubicBezTo>
                          <a:pt x="5766352" y="-4618"/>
                          <a:pt x="6107304" y="-37475"/>
                          <a:pt x="6301803" y="0"/>
                        </a:cubicBezTo>
                        <a:cubicBezTo>
                          <a:pt x="6471547" y="-48218"/>
                          <a:pt x="7279339" y="-15837"/>
                          <a:pt x="7537172" y="0"/>
                        </a:cubicBezTo>
                        <a:cubicBezTo>
                          <a:pt x="7708864" y="49189"/>
                          <a:pt x="7875867" y="129905"/>
                          <a:pt x="7884368" y="316172"/>
                        </a:cubicBezTo>
                        <a:cubicBezTo>
                          <a:pt x="7922814" y="424252"/>
                          <a:pt x="7893365" y="692751"/>
                          <a:pt x="7884368" y="923203"/>
                        </a:cubicBezTo>
                        <a:cubicBezTo>
                          <a:pt x="7887544" y="1179563"/>
                          <a:pt x="7825557" y="1392933"/>
                          <a:pt x="7884368" y="1580821"/>
                        </a:cubicBezTo>
                        <a:cubicBezTo>
                          <a:pt x="7871919" y="1737927"/>
                          <a:pt x="7786322" y="1872251"/>
                          <a:pt x="7537172" y="1896994"/>
                        </a:cubicBezTo>
                        <a:cubicBezTo>
                          <a:pt x="7251210" y="1917851"/>
                          <a:pt x="7118494" y="1915021"/>
                          <a:pt x="6883538" y="1896994"/>
                        </a:cubicBezTo>
                        <a:cubicBezTo>
                          <a:pt x="6642392" y="1886003"/>
                          <a:pt x="6570751" y="1886232"/>
                          <a:pt x="6373703" y="1896994"/>
                        </a:cubicBezTo>
                        <a:cubicBezTo>
                          <a:pt x="6131444" y="1891930"/>
                          <a:pt x="6001388" y="1878936"/>
                          <a:pt x="5648169" y="1896994"/>
                        </a:cubicBezTo>
                        <a:cubicBezTo>
                          <a:pt x="5303879" y="1910017"/>
                          <a:pt x="5352144" y="1903231"/>
                          <a:pt x="5138335" y="1896994"/>
                        </a:cubicBezTo>
                        <a:cubicBezTo>
                          <a:pt x="4932520" y="1866375"/>
                          <a:pt x="4533140" y="1904564"/>
                          <a:pt x="4340901" y="1896994"/>
                        </a:cubicBezTo>
                        <a:cubicBezTo>
                          <a:pt x="4160751" y="1883607"/>
                          <a:pt x="3734325" y="1946642"/>
                          <a:pt x="3543467" y="1896994"/>
                        </a:cubicBezTo>
                        <a:cubicBezTo>
                          <a:pt x="3389455" y="1877207"/>
                          <a:pt x="3255402" y="1936876"/>
                          <a:pt x="3033632" y="1896994"/>
                        </a:cubicBezTo>
                        <a:cubicBezTo>
                          <a:pt x="2774996" y="1887919"/>
                          <a:pt x="2610532" y="1877225"/>
                          <a:pt x="2379998" y="1896994"/>
                        </a:cubicBezTo>
                        <a:cubicBezTo>
                          <a:pt x="2118911" y="1922013"/>
                          <a:pt x="1882466" y="1903084"/>
                          <a:pt x="1726364" y="1896994"/>
                        </a:cubicBezTo>
                        <a:cubicBezTo>
                          <a:pt x="1555149" y="1878924"/>
                          <a:pt x="1366603" y="1922285"/>
                          <a:pt x="1288429" y="1896994"/>
                        </a:cubicBezTo>
                        <a:cubicBezTo>
                          <a:pt x="1133890" y="1881289"/>
                          <a:pt x="613415" y="1919698"/>
                          <a:pt x="347196" y="1896994"/>
                        </a:cubicBezTo>
                        <a:cubicBezTo>
                          <a:pt x="155862" y="1918627"/>
                          <a:pt x="-14057" y="1799592"/>
                          <a:pt x="0" y="1580821"/>
                        </a:cubicBezTo>
                        <a:cubicBezTo>
                          <a:pt x="-14900" y="1319186"/>
                          <a:pt x="32333" y="1158393"/>
                          <a:pt x="0" y="923203"/>
                        </a:cubicBezTo>
                        <a:cubicBezTo>
                          <a:pt x="4868" y="693582"/>
                          <a:pt x="38743" y="565555"/>
                          <a:pt x="0" y="316172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square">
            <a:spAutoFit/>
          </a:bodyPr>
          <a:lstStyle/>
          <a:p>
            <a:pPr marL="0" marR="0" lvl="0" indent="365125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لِأُمَيِّزَ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ٱلْجُمْلَةَ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ٱلْمُفيدَةَ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أَتَحَقَّقُ مِنْ أَنَّ سِلْسِلَةَ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ٱلْكَلِماتِ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تُفيدُ مَعْنىً:</a:t>
            </a: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•تُقَدِّمُ خَبَراً؛</a:t>
            </a: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•تَطْرَحُ سُؤالاً/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ٱسْتِفْهاماً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•تُعَبِّرُ عَنْ شُعورٍ/تَعَجُّبٍ؛</a:t>
            </a: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•تُفيدُ أَمْراً أَوْ نَهْياً.</a:t>
            </a:r>
          </a:p>
          <a:p>
            <a:pPr marL="0" marR="0" lvl="0" indent="45085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أَتَحَقَّقُ مِنْ وُجودِ عَلامَةِ تَرْقيمٍ في آخِرِ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لْجُمْلَةِ.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AF3760A-B355-EE91-8E32-89FE1D55D2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6916152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3C5A8-5673-5A34-151E-18810BA64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5AD43D-D8D4-B760-A106-D6BEAB433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اقرؤوا الجملة واكتبوا : جملة مفيدة / ليست جملة مفيدة.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28CBD35-2F92-A6CF-5A65-061CAAAF255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05FF73E-18DA-C277-FE47-72417C6CD62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3DF7B5-CB0E-93BD-9505-28162540409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582233-7633-317E-07B2-9F5E8EAF0F2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485A16-DF31-DF3A-A1D4-6FCB074EACC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49AB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CBB0117E-1284-58F3-30EA-6750A2157B1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23F91D91-48FC-7B06-55B2-B7320FF8592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4;p5">
            <a:extLst>
              <a:ext uri="{FF2B5EF4-FFF2-40B4-BE49-F238E27FC236}">
                <a16:creationId xmlns:a16="http://schemas.microsoft.com/office/drawing/2014/main" id="{BC54FB44-7997-AEBE-FE15-AB8364D322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A536DF8-B413-C0FF-F73D-14C0F37321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424F1AE-7841-FC39-61D4-5BD447DB1D88}"/>
              </a:ext>
            </a:extLst>
          </p:cNvPr>
          <p:cNvSpPr/>
          <p:nvPr/>
        </p:nvSpPr>
        <p:spPr>
          <a:xfrm>
            <a:off x="1244353" y="2427847"/>
            <a:ext cx="6563716" cy="1566174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نَفْتَخِرُ بِثَقافَتِنا ٱلْمَغْرِبِيَّةِ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ٱلْأَصيلَةِ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MA" sz="6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ACCF24-245B-84E0-7346-C98A1AEDCCB0}"/>
              </a:ext>
            </a:extLst>
          </p:cNvPr>
          <p:cNvSpPr/>
          <p:nvPr/>
        </p:nvSpPr>
        <p:spPr>
          <a:xfrm>
            <a:off x="5261316" y="4349679"/>
            <a:ext cx="3200005" cy="75689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جُمْلَةٌ مُفيدَةٌ.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DFF29D-DF21-F9A9-2A62-6856ACF3295A}"/>
              </a:ext>
            </a:extLst>
          </p:cNvPr>
          <p:cNvSpPr/>
          <p:nvPr/>
        </p:nvSpPr>
        <p:spPr>
          <a:xfrm>
            <a:off x="869852" y="4349679"/>
            <a:ext cx="3200005" cy="75689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لَيْسَتْ جُمْلَةً مُفيدَةً.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260874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0BF1F-C589-0FD2-4660-2E301A500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3083973-78CD-3D7C-FFBB-F72A40380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يعلل الجواب؟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7DF936-6464-7709-2403-FBE68CB1D07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51FEF7-217C-BEEB-C968-5F593FA58F6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48C840-D210-68D8-B4EB-C9DB1DEF4B1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73F283-7833-D239-16AC-031C3C0BFD8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49AB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D425DD3C-8734-AC09-A107-ACBEF66F6D2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373333F0-AB43-7FFC-A796-5281CE607D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4;p5">
            <a:extLst>
              <a:ext uri="{FF2B5EF4-FFF2-40B4-BE49-F238E27FC236}">
                <a16:creationId xmlns:a16="http://schemas.microsoft.com/office/drawing/2014/main" id="{51E8CB89-C0F2-0AFA-24FF-6318013CE4E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D3DC88B-1E66-3158-BD09-95678E8B43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76AE16B-9974-A1E6-5B20-CB6BE67009A6}"/>
              </a:ext>
            </a:extLst>
          </p:cNvPr>
          <p:cNvSpPr/>
          <p:nvPr/>
        </p:nvSpPr>
        <p:spPr>
          <a:xfrm>
            <a:off x="1244353" y="2427847"/>
            <a:ext cx="6563716" cy="1566174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نَفْتَخِرُ بِثَقافَتِنا ٱلْمَغْرِبِيَّةِ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ٱلْأَصيلَةِ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MA" sz="6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2A3676-98EE-CFEC-480D-5C9614865ECA}"/>
              </a:ext>
            </a:extLst>
          </p:cNvPr>
          <p:cNvSpPr/>
          <p:nvPr/>
        </p:nvSpPr>
        <p:spPr>
          <a:xfrm>
            <a:off x="5261316" y="4349679"/>
            <a:ext cx="3200005" cy="75689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جُمْلَةٌ مُفيدَةٌ.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FC46D64-0C3F-9CB9-BA72-D4ADCB26973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6650270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EBC29-638B-49BA-10A5-2634D1671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8241371-50E3-EE72-FA4A-1A0DE9CDF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 آخر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6D97812-619F-3FC5-772C-78FF8EBAE12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BDD87DD-E243-D785-FFB2-2F222205CFE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F3C2AD-38E4-7267-DCE8-84A0B3A4B0D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B246E9-4386-A75C-9260-FF9E879BA45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E80DA5-8D7B-A936-C079-442C3445A4A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49AB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094CBF1-9DED-4A63-22D5-41FE26E8D95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575EE66B-0634-ED6C-7E17-8632E73DB8F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4;p5">
            <a:extLst>
              <a:ext uri="{FF2B5EF4-FFF2-40B4-BE49-F238E27FC236}">
                <a16:creationId xmlns:a16="http://schemas.microsoft.com/office/drawing/2014/main" id="{A63CF61D-5D52-5B96-6C7F-E40462D9994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1388F0-9A4C-DFF1-0745-2E6DBFFE40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030BE0B-4E21-4167-E351-7E229A4CDF00}"/>
              </a:ext>
            </a:extLst>
          </p:cNvPr>
          <p:cNvSpPr/>
          <p:nvPr/>
        </p:nvSpPr>
        <p:spPr>
          <a:xfrm>
            <a:off x="1244353" y="2427847"/>
            <a:ext cx="6563716" cy="1566174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اَلْحَيَواناتُ طائِرَةُ أَمامَ قالَ.</a:t>
            </a:r>
            <a:endParaRPr kumimoji="0" lang="fr-MA" sz="6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C838D9-1694-DEE3-4DD1-8B8C652C7E5F}"/>
              </a:ext>
            </a:extLst>
          </p:cNvPr>
          <p:cNvSpPr/>
          <p:nvPr/>
        </p:nvSpPr>
        <p:spPr>
          <a:xfrm>
            <a:off x="5261316" y="4349679"/>
            <a:ext cx="3200005" cy="75689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جُمْلَةٌ مُفيدَةٌ.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34AEE9-2602-B84B-4D87-21E8BBBF37BC}"/>
              </a:ext>
            </a:extLst>
          </p:cNvPr>
          <p:cNvSpPr/>
          <p:nvPr/>
        </p:nvSpPr>
        <p:spPr>
          <a:xfrm>
            <a:off x="869852" y="4349679"/>
            <a:ext cx="3200005" cy="75689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لَيْسَتْ جُمْلَةً مُفيدَةً.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713800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BBD27-C779-B022-F7A1-E8912E967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A71F221-85C9-4C13-2F2F-FFB52AE8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يعلل الجواب؟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E90254-D8BF-F2BD-A0BB-F15310109E5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F46988-9E99-928D-F39E-AF0F3294AC4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82B717-007A-949A-4290-688FA182319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F06BD3-D26B-F4C0-1889-94B69DBD3F0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49AB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B0A28F70-5997-2929-9395-A660BB67846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BCE0E73F-BDA7-03CA-409C-14DBA7273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4;p5">
            <a:extLst>
              <a:ext uri="{FF2B5EF4-FFF2-40B4-BE49-F238E27FC236}">
                <a16:creationId xmlns:a16="http://schemas.microsoft.com/office/drawing/2014/main" id="{24390E24-CAD2-E6FB-A176-1D5ACA41D5B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B7753A-5B0B-2DD5-EE3E-33C4713526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9F1B01A-D560-A43B-A780-8A53AB2590EE}"/>
              </a:ext>
            </a:extLst>
          </p:cNvPr>
          <p:cNvSpPr/>
          <p:nvPr/>
        </p:nvSpPr>
        <p:spPr>
          <a:xfrm>
            <a:off x="1244353" y="2427847"/>
            <a:ext cx="6563716" cy="1566174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اَلْحَيَواناتُ طائِرَةُ أَمامَ قالَ.</a:t>
            </a:r>
            <a:endParaRPr kumimoji="0" lang="fr-MA" sz="6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3A0047-83B7-4114-DC9E-4AAE4732D82C}"/>
              </a:ext>
            </a:extLst>
          </p:cNvPr>
          <p:cNvSpPr/>
          <p:nvPr/>
        </p:nvSpPr>
        <p:spPr>
          <a:xfrm>
            <a:off x="869852" y="4349679"/>
            <a:ext cx="3200005" cy="75689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لَيْسَتْ جُمْلَةً مُفيدَةً.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4D70DB4-129A-B1B8-CB62-BE9A639D4A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6059399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38729-470C-966E-4EAD-FC11DE9D1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EE7AB1A-6D54-FC5A-4353-60541B63B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 آخر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F4814FF-6EAD-D11D-4AE6-711AE504EF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C0CB78-D74F-6335-2E59-130EFD8F303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8E72F4-951C-72AD-66CF-F54B54E7A92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74D501-C5AD-17D4-2F3D-E449F8E841B2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4397DF-C5E7-3D6F-85CE-129E48BB848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3C1ABDDA-7527-3AAA-FE05-5A749DEE376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2AE9D623-BD4F-10E1-9AE0-5B6CD447476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4;p5">
            <a:extLst>
              <a:ext uri="{FF2B5EF4-FFF2-40B4-BE49-F238E27FC236}">
                <a16:creationId xmlns:a16="http://schemas.microsoft.com/office/drawing/2014/main" id="{3272523F-5C76-5B53-EA91-8096FD907B7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F5881C-6D4B-40E0-FF37-A9507D3366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309C64E-D8C7-9FA8-840B-2EF0F7414065}"/>
              </a:ext>
            </a:extLst>
          </p:cNvPr>
          <p:cNvSpPr/>
          <p:nvPr/>
        </p:nvSpPr>
        <p:spPr>
          <a:xfrm>
            <a:off x="1073135" y="2422310"/>
            <a:ext cx="6839999" cy="1566174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اِحْتِرامُ ٱلآخَرينَ مِنَ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ٱلْأَخْلاقِ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ٱلنَّبيلَةِ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60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74E20-373F-12D6-D3EE-BAA0DD92F8DC}"/>
              </a:ext>
            </a:extLst>
          </p:cNvPr>
          <p:cNvSpPr/>
          <p:nvPr/>
        </p:nvSpPr>
        <p:spPr>
          <a:xfrm>
            <a:off x="5261316" y="4349679"/>
            <a:ext cx="3200005" cy="75689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جُمْلَةٌ مُفيدَةٌ.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FE190B-BD69-F90B-AF82-BB7C6A52BE57}"/>
              </a:ext>
            </a:extLst>
          </p:cNvPr>
          <p:cNvSpPr/>
          <p:nvPr/>
        </p:nvSpPr>
        <p:spPr>
          <a:xfrm>
            <a:off x="869852" y="4349679"/>
            <a:ext cx="3200005" cy="75689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لَيْسَتْ جُمْلَةً مُفيدَةً.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874362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2A484-D742-A60D-96D5-66D7511E3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06A6B83-96E5-96EE-F45F-50D0B0D3A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يعلل الجواب؟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FB8BAF-E274-9328-0AFD-86D9D127F69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DA12E0-9E08-D1B8-553C-77DACAC6EF9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6F848F-EE80-413D-9DB3-772CB5637F9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9630F2-1CB5-6518-0E4C-07BF20A10B4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49AB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D486676-1945-B87F-8DC3-698598EBEC0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A5F30A91-A665-45D5-77DF-B2CEE801D1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4;p5">
            <a:extLst>
              <a:ext uri="{FF2B5EF4-FFF2-40B4-BE49-F238E27FC236}">
                <a16:creationId xmlns:a16="http://schemas.microsoft.com/office/drawing/2014/main" id="{27AD0146-667F-1B38-91BC-BA0E9EB3FA7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F0C8EB3-B050-BE57-DC43-29439AD512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240535E-D8BB-6CA6-BBBD-BB35322903C8}"/>
              </a:ext>
            </a:extLst>
          </p:cNvPr>
          <p:cNvSpPr/>
          <p:nvPr/>
        </p:nvSpPr>
        <p:spPr>
          <a:xfrm>
            <a:off x="1073135" y="2422310"/>
            <a:ext cx="6839999" cy="1566174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اِحْتِرامُ ٱلآخَرينَ مِنَ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ٱلْأَخْلاقِ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ٱلنَّبيلَةِ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60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D959C5-38B0-0796-1D69-3ED57FB71860}"/>
              </a:ext>
            </a:extLst>
          </p:cNvPr>
          <p:cNvSpPr/>
          <p:nvPr/>
        </p:nvSpPr>
        <p:spPr>
          <a:xfrm>
            <a:off x="5261316" y="4349679"/>
            <a:ext cx="3200005" cy="75689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جُمْلَةٌ مُفيدَةٌ.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F686647-E55C-3A73-E5F9-1BA5833661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7077589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B0D9E-DAD1-99CE-9DF3-914F56973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1B223F0-BCAB-F4FE-9798-B684C7F9F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الآن من يذكرنا بعناصر الجملة الاسمية؟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13D74D-3F90-CE65-7EDC-5E303FCA9BB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445264-D165-8E22-7D9D-FE8D3A67C1B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6BB8F5-7B8F-D3BD-8FFD-41519702CF0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91807F-15C9-633F-109E-F64519D7678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58A582E4-29D0-ADFE-7865-635B672557A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5047A0B5-0D61-9606-8D01-3B6F75A2B2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4;p5">
            <a:extLst>
              <a:ext uri="{FF2B5EF4-FFF2-40B4-BE49-F238E27FC236}">
                <a16:creationId xmlns:a16="http://schemas.microsoft.com/office/drawing/2014/main" id="{4C657F48-E142-43AE-1CF4-F589DEDF329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3E19EB7-3900-6100-CEE6-7E69415879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Titre 4">
            <a:extLst>
              <a:ext uri="{FF2B5EF4-FFF2-40B4-BE49-F238E27FC236}">
                <a16:creationId xmlns:a16="http://schemas.microsoft.com/office/drawing/2014/main" id="{95BC5FEB-5DFF-A1BB-4E8A-DE7F82B616B3}"/>
              </a:ext>
            </a:extLst>
          </p:cNvPr>
          <p:cNvSpPr txBox="1">
            <a:spLocks/>
          </p:cNvSpPr>
          <p:nvPr/>
        </p:nvSpPr>
        <p:spPr>
          <a:xfrm>
            <a:off x="1962514" y="3231573"/>
            <a:ext cx="5218971" cy="1106747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عَناصِرُ ٱلْجُمْلَةِ </a:t>
            </a:r>
            <a:r>
              <a:rPr kumimoji="0" lang="ar-MA" sz="56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ٱلاِسْمِيَّةِ</a:t>
            </a:r>
            <a:r>
              <a:rPr kumimoji="0" lang="ar-MA" sz="5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6472D90-F5FA-72C6-13C0-478413FCC2B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5975325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1BE92-CBA7-E15C-F257-011B8A205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74E42F9-56AE-FCFF-137F-506768146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55FF31-5423-035E-F0F0-0683DB7CF46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FE01F6-37A0-A18E-3A72-AF7459E9905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144356-46CD-3AC1-04A3-3989542779F1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262A3B-58DD-EECD-CCEB-473520CE889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4967DA84-E74A-D816-32E5-66FBAD11D61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96AE4F9B-724F-D667-3EF3-3AF4628E87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4;p5">
            <a:extLst>
              <a:ext uri="{FF2B5EF4-FFF2-40B4-BE49-F238E27FC236}">
                <a16:creationId xmlns:a16="http://schemas.microsoft.com/office/drawing/2014/main" id="{8A6B06A3-33E4-E0A4-6322-E9B8147461E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FC658E-C449-4077-210A-8755103E6C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7051D5-0529-6510-B2A3-460576C320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357" y="2291926"/>
            <a:ext cx="8149285" cy="3254829"/>
          </a:xfrm>
          <a:prstGeom prst="rect">
            <a:avLst/>
          </a:prstGeom>
        </p:spPr>
      </p:pic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927620F-624B-EB17-78CC-4B595DE0659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1290169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3D531-0919-6A59-1704-8AB0DF63E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5EA2EE7-26B1-F0A5-7B8E-8BD19C7D8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واكتبوا المبتدأ الوارد في الجملة الاسمية التالية: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63B4135-5874-0FD2-887A-1C8C587266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024E241-9762-9E5D-F72C-568A3C8C53B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A4BE30-B099-01D8-82A1-7F181B0F6C1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E34BCD-2181-C1F0-B457-FA10ACDE5B30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DFA9A8-C261-62C5-B307-E67455CDA17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49AB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D117FB3F-9D58-1B98-FE75-A4109E63CA5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01A961BA-B57D-A56F-C517-76AAD104D3C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4;p5">
            <a:extLst>
              <a:ext uri="{FF2B5EF4-FFF2-40B4-BE49-F238E27FC236}">
                <a16:creationId xmlns:a16="http://schemas.microsoft.com/office/drawing/2014/main" id="{DC32D787-E006-E253-1D64-8F53E5CE52D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4009FF8-B340-4352-3035-13226ABFC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6B9E503-8785-50E1-8944-39CAAA8EA4F8}"/>
              </a:ext>
            </a:extLst>
          </p:cNvPr>
          <p:cNvSpPr txBox="1"/>
          <p:nvPr/>
        </p:nvSpPr>
        <p:spPr>
          <a:xfrm>
            <a:off x="910326" y="3147584"/>
            <a:ext cx="7323347" cy="1328023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اَلصَّداقَةُ كَنْزٌ ثَمينُ.</a:t>
            </a:r>
          </a:p>
        </p:txBody>
      </p:sp>
    </p:spTree>
    <p:extLst>
      <p:ext uri="{BB962C8B-B14F-4D97-AF65-F5344CB8AC3E}">
        <p14:creationId xmlns:p14="http://schemas.microsoft.com/office/powerpoint/2010/main" val="150749745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C833A-8131-01AD-BE4A-01229C3D9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9A7A291-04F2-29D4-5C22-B35F08C34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المبتدأ هو: اَلصَّداقَةُ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A928444-9663-42E9-FAFD-C49FEEFC42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73093D-95FA-394F-9B78-86DA9540FA7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01D3E1-C6EF-C006-A06C-9ACA44BA0E1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DACBBB-5434-CFC4-7701-729C63BF837C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00DA87-0E00-847F-FDA5-1C5477CB667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49AB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F55106C1-28EA-D5AA-0AA5-3153E9C4C9C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67E07919-6137-917E-437C-622AE807F72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4;p5">
            <a:extLst>
              <a:ext uri="{FF2B5EF4-FFF2-40B4-BE49-F238E27FC236}">
                <a16:creationId xmlns:a16="http://schemas.microsoft.com/office/drawing/2014/main" id="{48B1DE9E-4F30-74DC-6A59-091D3309B27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6E227D9-62ED-2F00-0058-83AA722E26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A39FFDE-53B4-F2FE-FFFD-89F717B17B0C}"/>
              </a:ext>
            </a:extLst>
          </p:cNvPr>
          <p:cNvSpPr txBox="1"/>
          <p:nvPr/>
        </p:nvSpPr>
        <p:spPr>
          <a:xfrm>
            <a:off x="910326" y="3147584"/>
            <a:ext cx="7323347" cy="1328023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اَلصَّداقَةُ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كَنْزٌ ثَمينُ.</a:t>
            </a:r>
          </a:p>
        </p:txBody>
      </p:sp>
    </p:spTree>
    <p:extLst>
      <p:ext uri="{BB962C8B-B14F-4D97-AF65-F5344CB8AC3E}">
        <p14:creationId xmlns:p14="http://schemas.microsoft.com/office/powerpoint/2010/main" val="81087121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8F832-C840-175F-71EA-164A5F03B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59C1CD4-1275-2AB4-64AB-E69DEA251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آخرى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C2E28B7-3C09-F4D7-F1FD-3265CBB8EF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FCB6FE0-445B-38F5-C267-D2F9A40348D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259DBE-CCDD-C0EE-0F0A-9C88EEE6B9A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99E426-9B1E-8F86-9B0C-28ECD1421C1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196144-0540-7B3B-9480-ADCD2A298CD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E8C3859D-ABC3-48AB-FD81-6BA8AED8310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6079C369-808C-9933-17B0-E5400B22678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4;p5">
            <a:extLst>
              <a:ext uri="{FF2B5EF4-FFF2-40B4-BE49-F238E27FC236}">
                <a16:creationId xmlns:a16="http://schemas.microsoft.com/office/drawing/2014/main" id="{C34F827D-85E2-7C20-DB23-5B496B5C447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6FF8653-BAE6-6E73-6D1D-F67A407ABC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E1A3226-5C2F-F254-DDFB-19A500A05DD0}"/>
              </a:ext>
            </a:extLst>
          </p:cNvPr>
          <p:cNvSpPr txBox="1"/>
          <p:nvPr/>
        </p:nvSpPr>
        <p:spPr>
          <a:xfrm>
            <a:off x="910326" y="3147584"/>
            <a:ext cx="7323347" cy="1328023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اَلتَّضامُنُ سَبيلُ تَحْقيقِ ٱلنَّجاحِ.</a:t>
            </a:r>
          </a:p>
        </p:txBody>
      </p:sp>
    </p:spTree>
    <p:extLst>
      <p:ext uri="{BB962C8B-B14F-4D97-AF65-F5344CB8AC3E}">
        <p14:creationId xmlns:p14="http://schemas.microsoft.com/office/powerpoint/2010/main" val="366556799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9539A-A2CD-58A6-1E42-3E88EF0F2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6665041-F5E4-F8AF-6EBD-124FAABCE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المبتدأ هو: اَلتَّضامُنُ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712CC19-BAC8-E611-6DA0-A2BA7DA1C06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9C07056-E828-81AB-501A-373C15DA086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ECAF64-17F8-CDC6-5E78-819805FC44F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AECECF-B077-D6B1-0838-6F1C8B8D5D3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C33B47-853E-8F50-C2C1-976692FF68C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109A61D8-51FB-8C14-29A4-A83E3B92D73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6BA6F6D2-2AEC-C7DA-77FC-531B024F6F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4;p5">
            <a:extLst>
              <a:ext uri="{FF2B5EF4-FFF2-40B4-BE49-F238E27FC236}">
                <a16:creationId xmlns:a16="http://schemas.microsoft.com/office/drawing/2014/main" id="{913B10EC-5428-06E5-B49B-108C3A4F39C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5C3074-7AAB-0267-6B43-EBDBDAB4D8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E492095-9540-9B72-003A-27AEE0193296}"/>
              </a:ext>
            </a:extLst>
          </p:cNvPr>
          <p:cNvSpPr txBox="1"/>
          <p:nvPr/>
        </p:nvSpPr>
        <p:spPr>
          <a:xfrm>
            <a:off x="910326" y="3147584"/>
            <a:ext cx="7323347" cy="1328023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اَلتَّضامُنُ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سَبيلُ تَحْقيقِ ٱلنَّجاحِ.</a:t>
            </a:r>
          </a:p>
        </p:txBody>
      </p:sp>
    </p:spTree>
    <p:extLst>
      <p:ext uri="{BB962C8B-B14F-4D97-AF65-F5344CB8AC3E}">
        <p14:creationId xmlns:p14="http://schemas.microsoft.com/office/powerpoint/2010/main" val="298286869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C5B53-200C-F66A-A1F1-6F6A25C4F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9909AF4-F75F-BA6F-057A-73A92A4AC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كراساتكم على الصفحة رقم 60 و أجيبوا  بشكل فردي عن التمرينين 3و4 التاليين: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1D31AAA-37C4-51AB-F614-9FAB9BC5BF4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0B2E045-7BE9-8A49-7956-B6AD0B1C061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CC7854-D886-CB48-0347-DE9FB7E8D65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8AF4E8-EFBF-55D1-C803-507F49012CE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6BC437-D80D-1173-14E4-01622219F0E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C3229F9B-D5F6-6B39-1A0D-94FF920A524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8381E63C-22C0-D9F8-002A-413ABCDD67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4;p5">
            <a:extLst>
              <a:ext uri="{FF2B5EF4-FFF2-40B4-BE49-F238E27FC236}">
                <a16:creationId xmlns:a16="http://schemas.microsoft.com/office/drawing/2014/main" id="{5FE729C8-FD72-6982-0EFD-0070A36B8F5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4B157B9-8F66-1A56-D03F-3877215BAE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61F00F2-35FC-EB36-BB80-76E24CCFF8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1989" y="1709193"/>
            <a:ext cx="3237151" cy="4561440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0D017CE-2A2A-B71F-8BA2-ECF4D9401B39}"/>
              </a:ext>
            </a:extLst>
          </p:cNvPr>
          <p:cNvSpPr/>
          <p:nvPr/>
        </p:nvSpPr>
        <p:spPr>
          <a:xfrm>
            <a:off x="3464697" y="2159726"/>
            <a:ext cx="2778464" cy="1743360"/>
          </a:xfrm>
          <a:prstGeom prst="roundRect">
            <a:avLst>
              <a:gd name="adj" fmla="val 326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2082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B8550-E322-95FD-CD1E-6B4983CDD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25D3D79-E1EB-7F7E-985D-EC8D621EB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نصحح التمرين الأول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يكتب الأستاذ بعض إجابات المتعلمين على السبورة و يقدم التغذية الراجعة المناسبة.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00AB822-F157-914F-ABC9-ABCC46730BF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9E7AB5-A85B-32DA-4B05-781EB6E8C51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2EF5E9-B58B-E1E2-0A99-8BC4B75D9FF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283289-40E3-5FF2-64FA-77EB5FC2D522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4F547B-DDBE-50F1-0858-F6176313B0C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1BA40CAA-30FB-82A5-F735-01D44190998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099D748B-666A-E86A-B679-F4BB31EF914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4;p5">
            <a:extLst>
              <a:ext uri="{FF2B5EF4-FFF2-40B4-BE49-F238E27FC236}">
                <a16:creationId xmlns:a16="http://schemas.microsoft.com/office/drawing/2014/main" id="{59DFFD0A-FCD3-3CD0-BD23-56F58AFA581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81C720-08E8-1DB3-A616-4E70CA297D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F62FBB-AB9B-ABE5-6524-E08E739B70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343" y="2457896"/>
            <a:ext cx="8065313" cy="299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69786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11648-54B0-423D-607D-2106E056D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0539056-B518-7732-6A9B-E7C97F0E1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نصحح التمرين الثاني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يكتب الأستاذ بعض إجابات المتعلمين على السبورة و يقدم التغذية الراجعة المناسبة.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526529A-B30D-BDE5-BCAB-30F91EF202D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0AC49C9-45AF-5839-6302-FBCAACC5D77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0BCB00-FF00-7033-B884-AED3E466B8D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B7A3F6-6848-4DD7-3E77-AB85CE0AFC9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6D60F4-E3BF-5FB7-49C6-3752BDB4FFE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C25AA61F-E97E-6E26-54D8-358B3C49FDD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6D3CE5EC-E1A3-A4EC-588E-F9F5C4C5DF6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4;p5">
            <a:extLst>
              <a:ext uri="{FF2B5EF4-FFF2-40B4-BE49-F238E27FC236}">
                <a16:creationId xmlns:a16="http://schemas.microsoft.com/office/drawing/2014/main" id="{92EFD9E1-80C6-2065-EADF-EF534453872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AC9431-C6A7-3293-524D-1273DC0BFC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A432BB-7CF5-ECBA-BFEE-476D19E563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199" y="2133468"/>
            <a:ext cx="8317601" cy="382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6933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74174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EF99B9-064A-D6D7-DFA3-516A036D66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331" y="3371420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4F17E366-C802-B162-2B22-4E2ADAB801A7}"/>
              </a:ext>
            </a:extLst>
          </p:cNvPr>
          <p:cNvSpPr txBox="1">
            <a:spLocks/>
          </p:cNvSpPr>
          <p:nvPr/>
        </p:nvSpPr>
        <p:spPr>
          <a:xfrm>
            <a:off x="1855803" y="38718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 ؟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F4200C-0805-8B75-CD63-B04C07D3D562}"/>
              </a:ext>
            </a:extLst>
          </p:cNvPr>
          <p:cNvSpPr txBox="1"/>
          <p:nvPr/>
        </p:nvSpPr>
        <p:spPr>
          <a:xfrm>
            <a:off x="4680374" y="3465497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04 -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F1CCDEA-84DC-7A66-FF3A-4FE7AA7FD1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7824" y="3583516"/>
            <a:ext cx="424748" cy="540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51A604E-EA26-07EE-BAC8-412163C273D7}"/>
              </a:ext>
            </a:extLst>
          </p:cNvPr>
          <p:cNvSpPr/>
          <p:nvPr/>
        </p:nvSpPr>
        <p:spPr>
          <a:xfrm>
            <a:off x="5532530" y="1894965"/>
            <a:ext cx="346976" cy="346976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ADBDD-B6E4-325F-2B3F-156016D1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9269B98-8BE4-6462-F9AC-206D2239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في هذه الحصة؟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5610A37-11E0-CD9E-0A2D-5B7B475F192C}"/>
              </a:ext>
            </a:extLst>
          </p:cNvPr>
          <p:cNvCxnSpPr>
            <a:cxnSpLocks/>
            <a:stCxn id="12" idx="5"/>
            <a:endCxn id="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E0847B-B7D1-AEAC-E6A5-D1AFE33BF917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تَوْظيفِ مُفْرَداتِ ٱلْمُعْجَمِ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ٱلْمجالِيِّ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11D153C-812F-375D-5D40-A4A3E886E4CC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تَمْييزِ وَ تَوْظيفِ ٱلاِسْمِ وَ ٱلْفِعْلِ ٱلْمُضارِعِ وَ ٱلْماضي وَ ٱلْجُمْلَةِ ٱلْمُفيدَةِ وَ عَناصِرِ ٱلْجُمْلَةِ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ٱلاِسْمِيَّةِ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8C1CA9B3-85A3-DB63-B45C-F24D3A2A5C81}"/>
              </a:ext>
            </a:extLst>
          </p:cNvPr>
          <p:cNvCxnSpPr>
            <a:cxnSpLocks/>
            <a:stCxn id="12" idx="3"/>
            <a:endCxn id="10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957758D0-3534-14B8-2C10-6910D30A616D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F7938FD-FD9C-3642-125D-B1F108C06E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62479E2-F452-1370-8C24-80978F836FC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5A23D9-1F99-3715-0725-1A9466C2C6F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14E6D2-DBB3-AE56-660F-07C3FD5E9FA0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F13D50-297F-44C6-F5A1-F44FEBA9D7E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49AB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05938478-16AD-C916-FA95-1FED01B24EB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FBC265C6-B30B-05CF-30A8-414E7590A02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B3ACA495-008C-1E5A-4750-B4248ABDF1F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FBF41D1-8673-7FD8-CBBD-EC546F7596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890751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A80D7-AE73-9B19-6F53-421DA0B77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EDD1755-F5AD-1ECC-1419-ECC0244A7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في منازلكم التمرين رقم 1 ص 55 سأراقبه في الحصة المقبلة.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5DBAE73-2247-2011-C88A-A5AAD48D8B4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015CDC3-FCE5-E50A-FEDC-13BA5423E9F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001378-9247-DF0F-04DF-22D17E375AF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096D45-F68B-0083-3EC1-FB8FD3518661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AB1247-B343-F32D-9AFC-844F83E95DD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49AB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7E02EBAC-CA94-456F-F99C-E51E2130CDC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84785B23-66F1-FE3A-7F8C-B711BF0C42D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E019BD85-513F-0A5C-F9A1-847264AF6DF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CD5E3E1-24DD-E012-4025-37B1517244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C176644-6A13-E517-E66D-30C60E850E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7318" y="1584000"/>
            <a:ext cx="3287156" cy="470720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119925C-0367-1A50-C027-EC6990E3C18C}"/>
              </a:ext>
            </a:extLst>
          </p:cNvPr>
          <p:cNvSpPr/>
          <p:nvPr/>
        </p:nvSpPr>
        <p:spPr>
          <a:xfrm>
            <a:off x="3291664" y="2294808"/>
            <a:ext cx="2778464" cy="1425137"/>
          </a:xfrm>
          <a:prstGeom prst="roundRect">
            <a:avLst>
              <a:gd name="adj" fmla="val 326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72E48BBB-C59B-8656-E5D8-00DB6CC727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91" y="1414272"/>
            <a:ext cx="1101436" cy="110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816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AFFB-64FC-0394-75D3-DFE12EA3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6A9FE41-FCEC-58D2-E328-6DB62420C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اللقاء في الحصة القادمة.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FA24FC49-9005-7F37-9C74-F3ED635E91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706" y="1925518"/>
            <a:ext cx="8190587" cy="460720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65577AF-664B-DF0C-F5F4-B84C64C860E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F59679-3F4B-771E-2A4E-999BA76976F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6D44C5-6A36-BF79-2EFE-FD3F69805AB1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 تحويل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D4516A-765D-D2FF-D1A8-21204BECDD6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49AB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78A5E486-BEC3-ACD0-498B-BEF2DEFE056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C5888DE3-9E43-06BD-8E0A-CE48D1D5A2C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4;p5">
            <a:extLst>
              <a:ext uri="{FF2B5EF4-FFF2-40B4-BE49-F238E27FC236}">
                <a16:creationId xmlns:a16="http://schemas.microsoft.com/office/drawing/2014/main" id="{92527576-9CD7-5CE8-A61F-671A201D98B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7A5B41C-9798-8967-D471-00D84D173E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711C9A6A-AB0C-586E-1628-6E8E6A354F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54230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16854</TotalTime>
  <Words>1652</Words>
  <Application>Microsoft Office PowerPoint</Application>
  <PresentationFormat>Affichage à l'écran (4:3)</PresentationFormat>
  <Paragraphs>409</Paragraphs>
  <Slides>58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58</vt:i4>
      </vt:variant>
    </vt:vector>
  </HeadingPairs>
  <TitlesOfParts>
    <vt:vector size="78" baseType="lpstr">
      <vt:lpstr>Microsoft Uighur</vt:lpstr>
      <vt:lpstr>Dosis Medium</vt:lpstr>
      <vt:lpstr>Calibri Light</vt:lpstr>
      <vt:lpstr>Modern Love</vt:lpstr>
      <vt:lpstr>Wingdings</vt:lpstr>
      <vt:lpstr>Calibri</vt:lpstr>
      <vt:lpstr>Dosis ExtraBold</vt:lpstr>
      <vt:lpstr>Arial</vt:lpstr>
      <vt:lpstr>Dosis SemiBold</vt:lpstr>
      <vt:lpstr>Dosis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6_Env-Enseignant</vt:lpstr>
      <vt:lpstr>Présentation PowerPoint</vt:lpstr>
      <vt:lpstr>Présentation PowerPoint</vt:lpstr>
      <vt:lpstr>تنظيم حصص الأسبوع الخامس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اليوم، سنتذكر السلوكيات التي تعلمناها. ما الذي يرمز له كل مشهد ؟</vt:lpstr>
      <vt:lpstr>ضعوا اللوحة والكراسة في القمطر</vt:lpstr>
      <vt:lpstr>في هذه الحصة ستتدربون على وصل كل كلمة بتعريفها المناسب.</vt:lpstr>
      <vt:lpstr>خذوا ألواحكم. اكتبوا رقم التعريف المناسب للكلمة التالية:مُثابَرَةٌ - يضغط الأستاذ على زر جهاز التحكم لتظهر الإجابة.</vt:lpstr>
      <vt:lpstr>اكتبوا رقم التعريف المناسب للكلمة التالية:تَفَوُّقٌ</vt:lpstr>
      <vt:lpstr>اكتبوا رقم التعريف المناسب للكلمة التالية:سَخِرَ</vt:lpstr>
      <vt:lpstr>اكتبوا رقم التعريف المناسب للكلمة التالية:يُرَمِّمُ</vt:lpstr>
      <vt:lpstr>اكتبوا رقم التعريف المناسب للعبارة  التالية:سُلوكٌ عُدْوانِيٌّ</vt:lpstr>
      <vt:lpstr>اكتبوا رقم التعريف المناسب للكلمة التالية:اِكْتِشافٌ</vt:lpstr>
      <vt:lpstr>اكتبوا رقم التعريف المناسب للكلمة التالية:مَغارَةٌ</vt:lpstr>
      <vt:lpstr>صرف و تحويل</vt:lpstr>
      <vt:lpstr>لنتذكر الظواهر اللغوية التي درسناها في الصرف والتحويل. نبدأ بأقسام الكلمة.</vt:lpstr>
      <vt:lpstr>من يذكرنا بالاسم و كيف نميزه؟</vt:lpstr>
      <vt:lpstr>نتذكر على ماذا يدل الاسم وبماذا نميزه.  من يقرأ؟ </vt:lpstr>
      <vt:lpstr>خذوا ألواحكم و حددوا الاسم من بين الكلمات التالية:</vt:lpstr>
      <vt:lpstr>صححوا. من يشرح لنا كيف ميز الاسم؟  من يركب جملة تتضمن كلمة رِسالَةٌ؟ </vt:lpstr>
      <vt:lpstr>حددوا الاسم من بين الكلمات التالية:</vt:lpstr>
      <vt:lpstr>صححوا. من يشرح لنا كيف ميز الاسم؟  من يركب جملة تتضمن كلمة صَحْراءُ؟ </vt:lpstr>
      <vt:lpstr>أحسنتم عبروا الآن عن المشهد التالي بجمل اسمية مناسبة</vt:lpstr>
      <vt:lpstr>أحسنتم. الآن من منكم يذكرنا بالفعل الماضي و بالفعل المضارع؟</vt:lpstr>
      <vt:lpstr>أحسنتم . من يقرأ؟</vt:lpstr>
      <vt:lpstr>خذوا ألواحكم  و اكتبوا  الرقم المناسب لزمن الفعل في الجمل التالية:</vt:lpstr>
      <vt:lpstr>صححوا. من يشرح لنا كيف للتوصل للجواب الصحيح؟ </vt:lpstr>
      <vt:lpstr>خذوا ألواحكم  و اكتبوا  الرقم المناسب لزمن الفعل في الجمل التالية:</vt:lpstr>
      <vt:lpstr>صححوا. من يشرح لنا كيف للتوصل للجواب الصحيح؟ </vt:lpstr>
      <vt:lpstr>الآن خذوا كراساتكم على الصفحة رقم 59 و أجيبوا  بشكل فردي عن التمرينين 1و2 التاليين:</vt:lpstr>
      <vt:lpstr>انتبهوا للتصحيح نصحح التمرين الاول</vt:lpstr>
      <vt:lpstr>انتبهوا للتصحيح نصحح التمرين الثاني</vt:lpstr>
      <vt:lpstr>تراكيب</vt:lpstr>
      <vt:lpstr>من يذكرنا بمميزات الجملة المفيدة؟</vt:lpstr>
      <vt:lpstr>أحسنتم . من يقرأ؟</vt:lpstr>
      <vt:lpstr>خذوا ألواحكم. اقرؤوا الجملة واكتبوا : جملة مفيدة / ليست جملة مفيدة.</vt:lpstr>
      <vt:lpstr>صححوا. من يعلل الجواب؟</vt:lpstr>
      <vt:lpstr>مثال آخر</vt:lpstr>
      <vt:lpstr>صححوا. من يعلل الجواب؟</vt:lpstr>
      <vt:lpstr>مثال آخر</vt:lpstr>
      <vt:lpstr>صححوا. من يعلل الجواب؟</vt:lpstr>
      <vt:lpstr>أحسنتم . الآن من يذكرنا بعناصر الجملة الاسمية؟</vt:lpstr>
      <vt:lpstr>أحسنتم . من يقرأ؟</vt:lpstr>
      <vt:lpstr>خذوا ألواحكم واكتبوا المبتدأ الوارد في الجملة الاسمية التالية:</vt:lpstr>
      <vt:lpstr>انتبهوا للتصحيح . المبتدأ هو: اَلصَّداقَةُ</vt:lpstr>
      <vt:lpstr>جملة آخرى</vt:lpstr>
      <vt:lpstr>انتبهوا للتصحيح . المبتدأ هو: اَلتَّضامُنُ</vt:lpstr>
      <vt:lpstr>الآن خذوا كراساتكم على الصفحة رقم 60 و أجيبوا  بشكل فردي عن التمرينين 3و4 التاليين:</vt:lpstr>
      <vt:lpstr>انتبهوا للتصحيح نصحح التمرين الأول يكتب الأستاذ بعض إجابات المتعلمين على السبورة و يقدم التغذية الراجعة المناسبة.</vt:lpstr>
      <vt:lpstr>انتبهوا للتصحيح نصحح التمرين الثاني يكتب الأستاذ بعض إجابات المتعلمين على السبورة و يقدم التغذية الراجعة المناسبة.</vt:lpstr>
      <vt:lpstr>اختتام الحصة </vt:lpstr>
      <vt:lpstr>ماذا تعلمتم في هذه الحصة؟</vt:lpstr>
      <vt:lpstr>أنجزوا في منازلكم التمرين رقم 1 ص 55 سأراقبه في الحصة المقبلة.</vt:lpstr>
      <vt:lpstr>إلى اللقاء في الحصة القادمة.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208</cp:revision>
  <dcterms:created xsi:type="dcterms:W3CDTF">2023-09-20T21:35:22Z</dcterms:created>
  <dcterms:modified xsi:type="dcterms:W3CDTF">2025-11-21T12:22:30Z</dcterms:modified>
</cp:coreProperties>
</file>