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3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4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5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6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7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8.xml" ContentType="application/vnd.openxmlformats-officedocument.theme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9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4" r:id="rId1"/>
    <p:sldMasterId id="2147483687" r:id="rId2"/>
    <p:sldMasterId id="2147483710" r:id="rId3"/>
    <p:sldMasterId id="2147483720" r:id="rId4"/>
    <p:sldMasterId id="2147483747" r:id="rId5"/>
    <p:sldMasterId id="2147483763" r:id="rId6"/>
    <p:sldMasterId id="2147483788" r:id="rId7"/>
    <p:sldMasterId id="2147483812" r:id="rId8"/>
    <p:sldMasterId id="2147483836" r:id="rId9"/>
    <p:sldMasterId id="2147483861" r:id="rId10"/>
  </p:sldMasterIdLst>
  <p:notesMasterIdLst>
    <p:notesMasterId r:id="rId53"/>
  </p:notesMasterIdLst>
  <p:sldIdLst>
    <p:sldId id="2147482753" r:id="rId11"/>
    <p:sldId id="2147482604" r:id="rId12"/>
    <p:sldId id="2147482757" r:id="rId13"/>
    <p:sldId id="2147482697" r:id="rId14"/>
    <p:sldId id="2147482618" r:id="rId15"/>
    <p:sldId id="2147482691" r:id="rId16"/>
    <p:sldId id="2147482463" r:id="rId17"/>
    <p:sldId id="2147482725" r:id="rId18"/>
    <p:sldId id="2147482464" r:id="rId19"/>
    <p:sldId id="2147482474" r:id="rId20"/>
    <p:sldId id="2147482803" r:id="rId21"/>
    <p:sldId id="2147482758" r:id="rId22"/>
    <p:sldId id="2147482779" r:id="rId23"/>
    <p:sldId id="2147482706" r:id="rId24"/>
    <p:sldId id="2147482731" r:id="rId25"/>
    <p:sldId id="2147482780" r:id="rId26"/>
    <p:sldId id="2147482781" r:id="rId27"/>
    <p:sldId id="2147482782" r:id="rId28"/>
    <p:sldId id="2147482783" r:id="rId29"/>
    <p:sldId id="2147482785" r:id="rId30"/>
    <p:sldId id="2147482786" r:id="rId31"/>
    <p:sldId id="2147482787" r:id="rId32"/>
    <p:sldId id="2147482788" r:id="rId33"/>
    <p:sldId id="2147482789" r:id="rId34"/>
    <p:sldId id="2147482498" r:id="rId35"/>
    <p:sldId id="2147482790" r:id="rId36"/>
    <p:sldId id="2147482791" r:id="rId37"/>
    <p:sldId id="2147482792" r:id="rId38"/>
    <p:sldId id="2147482802" r:id="rId39"/>
    <p:sldId id="2147482793" r:id="rId40"/>
    <p:sldId id="2147482794" r:id="rId41"/>
    <p:sldId id="2147482795" r:id="rId42"/>
    <p:sldId id="2147482796" r:id="rId43"/>
    <p:sldId id="2147482797" r:id="rId44"/>
    <p:sldId id="2147482798" r:id="rId45"/>
    <p:sldId id="2147482799" r:id="rId46"/>
    <p:sldId id="2147482800" r:id="rId47"/>
    <p:sldId id="2147482801" r:id="rId48"/>
    <p:sldId id="2147482616" r:id="rId49"/>
    <p:sldId id="2147482598" r:id="rId50"/>
    <p:sldId id="2147482756" r:id="rId51"/>
    <p:sldId id="2147482634" r:id="rId52"/>
  </p:sldIdLst>
  <p:sldSz cx="9144000" cy="6858000" type="screen4x3"/>
  <p:notesSz cx="6858000" cy="9144000"/>
  <p:embeddedFontLst>
    <p:embeddedFont>
      <p:font typeface="Dosis" pitchFamily="2" charset="0"/>
      <p:regular r:id="rId54"/>
      <p:bold r:id="rId55"/>
    </p:embeddedFont>
    <p:embeddedFont>
      <p:font typeface="Dosis ExtraBold" pitchFamily="2" charset="0"/>
      <p:bold r:id="rId56"/>
    </p:embeddedFont>
    <p:embeddedFont>
      <p:font typeface="Dosis Medium" pitchFamily="2" charset="0"/>
      <p:regular r:id="rId57"/>
    </p:embeddedFont>
    <p:embeddedFont>
      <p:font typeface="Dosis SemiBold" pitchFamily="2" charset="0"/>
      <p:bold r:id="rId58"/>
    </p:embeddedFont>
    <p:embeddedFont>
      <p:font typeface="Microsoft Uighur" panose="02000000000000000000" pitchFamily="2" charset="-78"/>
      <p:regular r:id="rId59"/>
      <p:bold r:id="rId60"/>
    </p:embeddedFont>
    <p:embeddedFont>
      <p:font typeface="Modern Love" panose="04090805081005020601" pitchFamily="82" charset="0"/>
      <p:regular r:id="rId6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9AB3"/>
    <a:srgbClr val="555F87"/>
    <a:srgbClr val="9299B1"/>
    <a:srgbClr val="757575"/>
    <a:srgbClr val="424D7C"/>
    <a:srgbClr val="7FB9BE"/>
    <a:srgbClr val="ECF8FB"/>
    <a:srgbClr val="1E3F48"/>
    <a:srgbClr val="F6F6F6"/>
    <a:srgbClr val="106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84" autoAdjust="0"/>
    <p:restoredTop sz="94660"/>
  </p:normalViewPr>
  <p:slideViewPr>
    <p:cSldViewPr snapToGrid="0">
      <p:cViewPr varScale="1">
        <p:scale>
          <a:sx n="75" d="100"/>
          <a:sy n="75" d="100"/>
        </p:scale>
        <p:origin x="96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font" Target="fonts/font2.fntdata"/><Relationship Id="rId63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61" Type="http://schemas.openxmlformats.org/officeDocument/2006/relationships/font" Target="fonts/font8.fntdata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font" Target="fonts/font3.fntdata"/><Relationship Id="rId64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font" Target="fonts/font6.fntdata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font" Target="fonts/font1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font" Target="fonts/font4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font" Target="fonts/font7.fntdata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0.png"/><Relationship Id="rId5" Type="http://schemas.microsoft.com/office/2007/relationships/hdphoto" Target="../media/hdphoto6.wdp"/><Relationship Id="rId4" Type="http://schemas.openxmlformats.org/officeDocument/2006/relationships/image" Target="../media/image19.png"/><Relationship Id="rId9" Type="http://schemas.microsoft.com/office/2007/relationships/hdphoto" Target="../media/hdphoto5.wdp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26.png"/><Relationship Id="rId5" Type="http://schemas.microsoft.com/office/2007/relationships/hdphoto" Target="../media/hdphoto8.wdp"/><Relationship Id="rId4" Type="http://schemas.openxmlformats.org/officeDocument/2006/relationships/image" Target="../media/image25.png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png"/></Relationships>
</file>

<file path=ppt/slideLayouts/_rels/slideLayout1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microsoft.com/office/2007/relationships/hdphoto" Target="../media/hdphoto7.wdp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7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8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0.xml"/><Relationship Id="rId5" Type="http://schemas.microsoft.com/office/2007/relationships/hdphoto" Target="../media/hdphoto6.wdp"/><Relationship Id="rId4" Type="http://schemas.openxmlformats.org/officeDocument/2006/relationships/image" Target="../media/image3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3448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9924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75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6782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306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8375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8765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243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8194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477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166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0765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579187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0549638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7345742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91450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369914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214343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1086969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2875629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5973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265721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291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194448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543865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02028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297408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86038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91294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6453445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176002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2188833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08206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9505590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4560338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03556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51899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517342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72579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4322869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609462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683294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97155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20849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36015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99845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146603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538838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5045558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2685019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83276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38212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08929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30050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33739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305698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465987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216687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515052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645274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322536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767870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893543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35298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25603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44496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7704990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22905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98065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4443344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80594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860857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85311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37816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976128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355664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236806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5775541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3559571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84461749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9379698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139565" y="5597907"/>
            <a:ext cx="12875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1/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60072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139565" y="5597907"/>
            <a:ext cx="12875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1/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6658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139565" y="5597907"/>
            <a:ext cx="12875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1/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7366175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139565" y="5597907"/>
            <a:ext cx="12875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1/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14608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967158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1551937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434249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533722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30655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279758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597059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34494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08545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26210462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87442020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68432702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قراءة 2 </a:t>
            </a:r>
          </a:p>
        </p:txBody>
      </p:sp>
    </p:spTree>
    <p:extLst>
      <p:ext uri="{BB962C8B-B14F-4D97-AF65-F5344CB8AC3E}">
        <p14:creationId xmlns:p14="http://schemas.microsoft.com/office/powerpoint/2010/main" val="254425349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134031978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1/ كتابة</a:t>
            </a:r>
          </a:p>
        </p:txBody>
      </p:sp>
    </p:spTree>
    <p:extLst>
      <p:ext uri="{BB962C8B-B14F-4D97-AF65-F5344CB8AC3E}">
        <p14:creationId xmlns:p14="http://schemas.microsoft.com/office/powerpoint/2010/main" val="83392311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56358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2826465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426737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854336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3012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56981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7959550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0539869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81549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5532121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138184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3461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30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452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1885592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47471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9419175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03048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248190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2224155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8818976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0429930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193940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9981626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1494250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132784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783158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678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36542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50687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231460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82291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7637884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8517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739338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355334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326546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658278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19541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127840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89993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1255959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550069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792925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213101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26564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2023276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92871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7820442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255065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69013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66287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66205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621206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868841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987128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59719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785183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010925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6983181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016164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5619406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910515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7867778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484324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40910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76403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2843015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322795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800463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78521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5651236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7234087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7235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861663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6648746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8478267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3602615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7762932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861975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1/ كتابة</a:t>
            </a:r>
          </a:p>
        </p:txBody>
      </p:sp>
    </p:spTree>
    <p:extLst>
      <p:ext uri="{BB962C8B-B14F-4D97-AF65-F5344CB8AC3E}">
        <p14:creationId xmlns:p14="http://schemas.microsoft.com/office/powerpoint/2010/main" val="291595576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1/ كتابة</a:t>
            </a:r>
          </a:p>
        </p:txBody>
      </p:sp>
    </p:spTree>
    <p:extLst>
      <p:ext uri="{BB962C8B-B14F-4D97-AF65-F5344CB8AC3E}">
        <p14:creationId xmlns:p14="http://schemas.microsoft.com/office/powerpoint/2010/main" val="341161470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136049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8181589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305229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4603362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68049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2868702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739294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025452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03070" y="3058690"/>
            <a:ext cx="11240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520179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23.xml"/><Relationship Id="rId21" Type="http://schemas.openxmlformats.org/officeDocument/2006/relationships/slideLayout" Target="../slideLayouts/slideLayout41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24" Type="http://schemas.openxmlformats.org/officeDocument/2006/relationships/slideLayout" Target="../slideLayouts/slideLayout44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slideLayout" Target="../slideLayouts/slideLayout4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10.png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56.xml"/><Relationship Id="rId21" Type="http://schemas.openxmlformats.org/officeDocument/2006/relationships/slideLayout" Target="../slideLayouts/slideLayout74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0" Type="http://schemas.openxmlformats.org/officeDocument/2006/relationships/slideLayout" Target="../slideLayouts/slideLayout73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63.xml"/><Relationship Id="rId19" Type="http://schemas.openxmlformats.org/officeDocument/2006/relationships/slideLayout" Target="../slideLayouts/slideLayout72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Relationship Id="rId22" Type="http://schemas.openxmlformats.org/officeDocument/2006/relationships/slideLayout" Target="../slideLayouts/slideLayout7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77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slideLayout" Target="../slideLayouts/slideLayout103.xml"/><Relationship Id="rId18" Type="http://schemas.openxmlformats.org/officeDocument/2006/relationships/slideLayout" Target="../slideLayouts/slideLayout108.xml"/><Relationship Id="rId26" Type="http://schemas.openxmlformats.org/officeDocument/2006/relationships/image" Target="../media/image21.jpg"/><Relationship Id="rId3" Type="http://schemas.openxmlformats.org/officeDocument/2006/relationships/slideLayout" Target="../slideLayouts/slideLayout93.xml"/><Relationship Id="rId21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102.xml"/><Relationship Id="rId17" Type="http://schemas.openxmlformats.org/officeDocument/2006/relationships/slideLayout" Target="../slideLayouts/slideLayout107.xml"/><Relationship Id="rId25" Type="http://schemas.openxmlformats.org/officeDocument/2006/relationships/theme" Target="../theme/theme6.xml"/><Relationship Id="rId2" Type="http://schemas.openxmlformats.org/officeDocument/2006/relationships/slideLayout" Target="../slideLayouts/slideLayout92.xml"/><Relationship Id="rId16" Type="http://schemas.openxmlformats.org/officeDocument/2006/relationships/slideLayout" Target="../slideLayouts/slideLayout106.xml"/><Relationship Id="rId20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24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95.xml"/><Relationship Id="rId15" Type="http://schemas.openxmlformats.org/officeDocument/2006/relationships/slideLayout" Target="../slideLayouts/slideLayout105.xml"/><Relationship Id="rId23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00.xml"/><Relationship Id="rId19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slideLayout" Target="../slideLayouts/slideLayout104.xml"/><Relationship Id="rId22" Type="http://schemas.openxmlformats.org/officeDocument/2006/relationships/slideLayout" Target="../slideLayouts/slideLayout11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23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Relationship Id="rId22" Type="http://schemas.openxmlformats.org/officeDocument/2006/relationships/slideLayout" Target="../slideLayouts/slideLayout13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13" Type="http://schemas.openxmlformats.org/officeDocument/2006/relationships/slideLayout" Target="../slideLayouts/slideLayout150.xml"/><Relationship Id="rId18" Type="http://schemas.openxmlformats.org/officeDocument/2006/relationships/slideLayout" Target="../slideLayouts/slideLayout155.xml"/><Relationship Id="rId3" Type="http://schemas.openxmlformats.org/officeDocument/2006/relationships/slideLayout" Target="../slideLayouts/slideLayout140.xml"/><Relationship Id="rId21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44.xml"/><Relationship Id="rId12" Type="http://schemas.openxmlformats.org/officeDocument/2006/relationships/slideLayout" Target="../slideLayouts/slideLayout149.xml"/><Relationship Id="rId17" Type="http://schemas.openxmlformats.org/officeDocument/2006/relationships/slideLayout" Target="../slideLayouts/slideLayout154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9.xml"/><Relationship Id="rId16" Type="http://schemas.openxmlformats.org/officeDocument/2006/relationships/slideLayout" Target="../slideLayouts/slideLayout153.xml"/><Relationship Id="rId20" Type="http://schemas.openxmlformats.org/officeDocument/2006/relationships/slideLayout" Target="../slideLayouts/slideLayout157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42.xml"/><Relationship Id="rId15" Type="http://schemas.openxmlformats.org/officeDocument/2006/relationships/slideLayout" Target="../slideLayouts/slideLayout152.xml"/><Relationship Id="rId23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47.xml"/><Relationship Id="rId19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Relationship Id="rId14" Type="http://schemas.openxmlformats.org/officeDocument/2006/relationships/slideLayout" Target="../slideLayouts/slideLayout151.xml"/><Relationship Id="rId22" Type="http://schemas.openxmlformats.org/officeDocument/2006/relationships/slideLayout" Target="../slideLayouts/slideLayout15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8.xml"/><Relationship Id="rId13" Type="http://schemas.openxmlformats.org/officeDocument/2006/relationships/slideLayout" Target="../slideLayouts/slideLayout173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163.xml"/><Relationship Id="rId7" Type="http://schemas.openxmlformats.org/officeDocument/2006/relationships/slideLayout" Target="../slideLayouts/slideLayout167.xml"/><Relationship Id="rId12" Type="http://schemas.openxmlformats.org/officeDocument/2006/relationships/slideLayout" Target="../slideLayouts/slideLayout172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162.xml"/><Relationship Id="rId16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6.xml"/><Relationship Id="rId11" Type="http://schemas.openxmlformats.org/officeDocument/2006/relationships/slideLayout" Target="../slideLayouts/slideLayout171.xml"/><Relationship Id="rId5" Type="http://schemas.openxmlformats.org/officeDocument/2006/relationships/slideLayout" Target="../slideLayouts/slideLayout165.xml"/><Relationship Id="rId15" Type="http://schemas.openxmlformats.org/officeDocument/2006/relationships/slideLayout" Target="../slideLayouts/slideLayout175.xml"/><Relationship Id="rId10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64.xml"/><Relationship Id="rId9" Type="http://schemas.openxmlformats.org/officeDocument/2006/relationships/slideLayout" Target="../slideLayouts/slideLayout169.xml"/><Relationship Id="rId14" Type="http://schemas.openxmlformats.org/officeDocument/2006/relationships/slideLayout" Target="../slideLayouts/slideLayout17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slideLayout" Target="../slideLayouts/slideLayout189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17" Type="http://schemas.openxmlformats.org/officeDocument/2006/relationships/image" Target="../media/image29.jpeg"/><Relationship Id="rId2" Type="http://schemas.openxmlformats.org/officeDocument/2006/relationships/slideLayout" Target="../slideLayouts/slideLayout178.xml"/><Relationship Id="rId16" Type="http://schemas.openxmlformats.org/officeDocument/2006/relationships/theme" Target="../theme/theme10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5" Type="http://schemas.openxmlformats.org/officeDocument/2006/relationships/slideLayout" Target="../slideLayouts/slideLayout19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slideLayout" Target="../slideLayouts/slideLayout1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21/11/2025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4926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860" r:id="rId13"/>
    <p:sldLayoutId id="2147483859" r:id="rId14"/>
    <p:sldLayoutId id="2147483856" r:id="rId15"/>
    <p:sldLayoutId id="2147483855" r:id="rId16"/>
    <p:sldLayoutId id="2147483854" r:id="rId17"/>
    <p:sldLayoutId id="2147483745" r:id="rId18"/>
    <p:sldLayoutId id="2147483853" r:id="rId19"/>
    <p:sldLayoutId id="2147483743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43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858" r:id="rId21"/>
    <p:sldLayoutId id="2147483857" r:id="rId22"/>
    <p:sldLayoutId id="2147483708" r:id="rId23"/>
    <p:sldLayoutId id="2147483709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2234521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253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402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44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786" r:id="rId23"/>
    <p:sldLayoutId id="2147483787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913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  <p:sldLayoutId id="2147483805" r:id="rId17"/>
    <p:sldLayoutId id="2147483806" r:id="rId18"/>
    <p:sldLayoutId id="2147483807" r:id="rId19"/>
    <p:sldLayoutId id="2147483808" r:id="rId20"/>
    <p:sldLayoutId id="2147483809" r:id="rId21"/>
    <p:sldLayoutId id="2147483810" r:id="rId22"/>
    <p:sldLayoutId id="214748381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795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  <p:sldLayoutId id="2147483829" r:id="rId17"/>
    <p:sldLayoutId id="2147483830" r:id="rId18"/>
    <p:sldLayoutId id="2147483831" r:id="rId19"/>
    <p:sldLayoutId id="2147483832" r:id="rId20"/>
    <p:sldLayoutId id="2147483833" r:id="rId21"/>
    <p:sldLayoutId id="2147483834" r:id="rId22"/>
    <p:sldLayoutId id="214748383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1425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Arial" panose="020B0604020202020204" pitchFamily="34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5690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874" r:id="rId13"/>
    <p:sldLayoutId id="2147483875" r:id="rId14"/>
    <p:sldLayoutId id="2147483876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0.jp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45.png"/><Relationship Id="rId4" Type="http://schemas.openxmlformats.org/officeDocument/2006/relationships/image" Target="../media/image4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1.png"/><Relationship Id="rId5" Type="http://schemas.openxmlformats.org/officeDocument/2006/relationships/image" Target="../media/image45.png"/><Relationship Id="rId4" Type="http://schemas.openxmlformats.org/officeDocument/2006/relationships/image" Target="../media/image49.png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slideLayout" Target="../slideLayouts/slideLayout40.xml"/><Relationship Id="rId7" Type="http://schemas.openxmlformats.org/officeDocument/2006/relationships/image" Target="../media/image4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7.png"/><Relationship Id="rId5" Type="http://schemas.openxmlformats.org/officeDocument/2006/relationships/image" Target="../media/image54.png"/><Relationship Id="rId10" Type="http://schemas.openxmlformats.org/officeDocument/2006/relationships/image" Target="../media/image55.png"/><Relationship Id="rId4" Type="http://schemas.openxmlformats.org/officeDocument/2006/relationships/image" Target="../media/image33.gif"/><Relationship Id="rId9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image" Target="../media/image45.png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3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47.png"/><Relationship Id="rId7" Type="http://schemas.openxmlformats.org/officeDocument/2006/relationships/image" Target="../media/image5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3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0.jpeg"/><Relationship Id="rId5" Type="http://schemas.openxmlformats.org/officeDocument/2006/relationships/image" Target="../media/image45.png"/><Relationship Id="rId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3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0.jpeg"/><Relationship Id="rId5" Type="http://schemas.openxmlformats.org/officeDocument/2006/relationships/image" Target="../media/image45.png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3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0.jpeg"/><Relationship Id="rId5" Type="http://schemas.openxmlformats.org/officeDocument/2006/relationships/image" Target="../media/image45.png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3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0.jpeg"/><Relationship Id="rId5" Type="http://schemas.openxmlformats.org/officeDocument/2006/relationships/image" Target="../media/image45.png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6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6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48.png"/><Relationship Id="rId7" Type="http://schemas.openxmlformats.org/officeDocument/2006/relationships/image" Target="../media/image6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5.png"/><Relationship Id="rId5" Type="http://schemas.openxmlformats.org/officeDocument/2006/relationships/image" Target="../media/image45.png"/><Relationship Id="rId4" Type="http://schemas.openxmlformats.org/officeDocument/2006/relationships/image" Target="../media/image49.png"/><Relationship Id="rId9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6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69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70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71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72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73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7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75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76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13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7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78.png"/><Relationship Id="rId5" Type="http://schemas.openxmlformats.org/officeDocument/2006/relationships/image" Target="../media/image56.png"/><Relationship Id="rId4" Type="http://schemas.openxmlformats.org/officeDocument/2006/relationships/image" Target="../media/image45.png"/><Relationship Id="rId9" Type="http://schemas.openxmlformats.org/officeDocument/2006/relationships/image" Target="../media/image81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6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093971C-5756-DC91-C3CF-E31D3C215C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225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05F123-FFD2-78AE-AAE9-A8680D2C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B465C-1E0E-45A1-0D59-B3B690C41E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738" y="1573213"/>
            <a:ext cx="1439862" cy="1439862"/>
          </a:xfrm>
        </p:spPr>
      </p:pic>
      <p:pic>
        <p:nvPicPr>
          <p:cNvPr id="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A3B26D7-4847-C4CD-9E84-3DFC52B6F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>
          <a:xfrm>
            <a:off x="3671888" y="4019550"/>
            <a:ext cx="1439862" cy="1439863"/>
          </a:xfr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4EC00A-B86A-ECFB-CF93-CFB10EAD39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F3FD70-C87F-D571-88EA-022287ABC5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16CD5EB4-B221-37CD-1AF3-B7E28430254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الخامس</a:t>
            </a:r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72000" y="3915831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752423" y="438500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طلاقة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ورشة القراءة : استراتيجيات الفهم – مراجعة و توليف</a:t>
            </a:r>
            <a:endParaRPr lang="fr-FR" sz="16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6912681" y="391583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554069" y="2406027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585634" y="2403327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511194" y="390814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663805" y="435942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طلاقة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ورشة الكتابة : إنتاج كتابي1: مراجعة و توليف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إنتاج كتابي 2: مراجعة و توليف</a:t>
            </a:r>
            <a:endParaRPr kumimoji="0" lang="a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759426" y="285802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طلاقة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ورشة القراءة : معجم وأساليب – مراجعة و توليف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727861" y="285731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ورشة الكتابة : صرف و تحويل   - مراجعة و توليف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تراكيب – مراجعة و توليف</a:t>
            </a:r>
            <a:endParaRPr kumimoji="0" lang="a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389835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81921"/>
            <a:ext cx="7886700" cy="720000"/>
          </a:xfrm>
        </p:spPr>
        <p:txBody>
          <a:bodyPr/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051261" y="271387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 السلوك</a:t>
            </a:r>
            <a:endParaRPr lang="fr-FR" sz="1600" b="1" dirty="0">
              <a:cs typeface="Microsoft Uighur" panose="02000000000000000000" pitchFamily="2" charset="-78"/>
            </a:endParaRP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طلاقة</a:t>
            </a:r>
          </a:p>
          <a:p>
            <a:pPr marL="0" indent="0" algn="r" rtl="1">
              <a:buClr>
                <a:srgbClr val="424D7B"/>
              </a:buClr>
              <a:buNone/>
              <a:defRPr/>
            </a:pPr>
            <a:endParaRPr lang="ar-MA" sz="1600" b="1" dirty="0">
              <a:cs typeface="Microsoft Uighur" panose="02000000000000000000" pitchFamily="2" charset="-78"/>
            </a:endParaRP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endParaRPr lang="ar-MA" b="1" dirty="0"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4460033" y="2122576"/>
            <a:ext cx="21792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قافلة سواعد الخير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2842082" y="3380220"/>
            <a:ext cx="37657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02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ورشة القراءة – استراتيجية الفهم  مراجعة و توليف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2F81528-E8A3-1B05-85AD-61AB458135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645" y="1933057"/>
            <a:ext cx="475493" cy="547066"/>
          </a:xfrm>
          <a:prstGeom prst="rect">
            <a:avLst/>
          </a:prstGeom>
        </p:spPr>
      </p:pic>
      <p:pic>
        <p:nvPicPr>
          <p:cNvPr id="16" name="Image 15" descr="Une image contenant symbole, Graphique, cercle, logo&#10;&#10;Le contenu généré par l’IA peut être incorrect.">
            <a:extLst>
              <a:ext uri="{FF2B5EF4-FFF2-40B4-BE49-F238E27FC236}">
                <a16:creationId xmlns:a16="http://schemas.microsoft.com/office/drawing/2014/main" id="{929B4851-BE9E-A9C8-32C5-D327737F02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489" y="3146670"/>
            <a:ext cx="544897" cy="62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4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1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836362" y="2948767"/>
            <a:ext cx="7036917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فقرة بطلاقة؛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4BD77F55-7221-A84E-114C-AD48A7997C91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789709" y="3839548"/>
            <a:ext cx="7036917" cy="89078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FAC898F-371D-9AD0-711D-93C9CD732F50}"/>
              </a:ext>
            </a:extLst>
          </p:cNvPr>
          <p:cNvSpPr/>
          <p:nvPr/>
        </p:nvSpPr>
        <p:spPr>
          <a:xfrm>
            <a:off x="789708" y="4138562"/>
            <a:ext cx="53982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توظيف استراتيجية الفهم : الكلمات المفاتيح للإجابة عن أسئلة الفهم.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طلاقة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AE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7406065-D2A8-6506-5B5A-82E18379DE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020" y="2199199"/>
            <a:ext cx="475493" cy="547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B3DC6FA-0548-6F4B-393F-1221E5B989E6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94E61-FEA4-EC5F-CE10-A70C30C6790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F76CEB-18F3-E028-79EF-70787E3169CA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التحـــــــدث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67CC5B-0B3E-08EA-BA64-E6373FB53EA8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الأســــاليب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9BA09D1-49E7-CC2A-C6F0-6210005BC3AA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5A404578-1C03-2204-FA3B-12BD7A00DD42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C00092D4-24B4-4BA5-0824-201E49E61DF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B3460023-E5D5-2D00-2AA6-4BD17A23E36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FD90AAE-D5C5-66F1-BB50-559A7FD553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04E1872-8FA5-0C96-BFA2-70289C33D0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93806FB9-221E-07D4-B6EC-B5AC2E6EBC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847085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اليوم، سنتذكر السلوكيات التي تعلمناها. ما الذي يرمز له كل مشهد ؟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AAD3BF1-7D2E-FACA-261E-CA695624DC8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9667EF2-F06F-ABCC-7D6F-19961FF8A10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C6216E-D82C-1684-E112-907F6C6C3679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4AD3AAE-872A-4B1F-2C3C-0BC66FC0DFBF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23B439-8A8F-3ADE-918A-5827308EAEB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32F1A851-0699-9B33-537C-308F882A5D84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19BD340D-6C96-2F0A-F208-FAA9A7FECDE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7FA6A52C-9DD3-EC2B-490A-DC138182270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BD9C6F-4011-629A-B399-E0C8DECA92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3BF7688-88AA-92CC-8341-9D3E980D737D}"/>
              </a:ext>
            </a:extLst>
          </p:cNvPr>
          <p:cNvSpPr txBox="1"/>
          <p:nvPr/>
        </p:nvSpPr>
        <p:spPr>
          <a:xfrm>
            <a:off x="7077813" y="4050552"/>
            <a:ext cx="10492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72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72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1ACE6DD-D47C-63F1-51EF-0DF7110AA60B}"/>
              </a:ext>
            </a:extLst>
          </p:cNvPr>
          <p:cNvSpPr txBox="1"/>
          <p:nvPr/>
        </p:nvSpPr>
        <p:spPr>
          <a:xfrm>
            <a:off x="4251983" y="4144054"/>
            <a:ext cx="10492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72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72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1492118-9BC0-BBD0-3EAB-977F975DA7A0}"/>
              </a:ext>
            </a:extLst>
          </p:cNvPr>
          <p:cNvSpPr txBox="1"/>
          <p:nvPr/>
        </p:nvSpPr>
        <p:spPr>
          <a:xfrm>
            <a:off x="1086719" y="4144054"/>
            <a:ext cx="10492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72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72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5862F6E-F981-943F-D89A-F5503E8892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020" y="2249753"/>
            <a:ext cx="1737463" cy="1635146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320DC3F1-A2F4-45F7-9B43-3FFF07ED38F8}"/>
              </a:ext>
            </a:extLst>
          </p:cNvPr>
          <p:cNvSpPr/>
          <p:nvPr/>
        </p:nvSpPr>
        <p:spPr>
          <a:xfrm>
            <a:off x="6538289" y="2299194"/>
            <a:ext cx="1725358" cy="1585705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A1A6BC"/>
            </a:solidFill>
            <a:prstDash val="soli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F115761-ACEF-8B61-E9A9-7180601972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2352" y="2299194"/>
            <a:ext cx="1822862" cy="1737511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791009E-E5BD-E14A-BCD2-1DB5FD78A4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4B0D9-7410-5BFD-0F60-6F2C63B33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44FBA57-4AA1-FED4-3D7C-B0EFE439A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1" name="Image 4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765DFE5-7AE8-38E4-259E-2C0DAC29268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pic>
        <p:nvPicPr>
          <p:cNvPr id="47" name="Espace réservé pour une image  46">
            <a:extLst>
              <a:ext uri="{FF2B5EF4-FFF2-40B4-BE49-F238E27FC236}">
                <a16:creationId xmlns:a16="http://schemas.microsoft.com/office/drawing/2014/main" id="{00976336-837E-B10C-1B49-E910008EDD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43FFCD8-99DA-A3BC-0819-1AB8080393E4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B29DC4-10B0-62B3-6022-390639E594AB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CB2BAF3-4B93-1161-0357-79F73DEF1EC4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CAC220-C0E0-8F18-AAB8-346CB5C6E565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4125CD6B-3B1E-DD24-9483-113929C374B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5;p5">
            <a:extLst>
              <a:ext uri="{FF2B5EF4-FFF2-40B4-BE49-F238E27FC236}">
                <a16:creationId xmlns:a16="http://schemas.microsoft.com/office/drawing/2014/main" id="{8F52BC1D-C429-FF57-4E9F-D6B042D6B3B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244;p5">
            <a:extLst>
              <a:ext uri="{FF2B5EF4-FFF2-40B4-BE49-F238E27FC236}">
                <a16:creationId xmlns:a16="http://schemas.microsoft.com/office/drawing/2014/main" id="{C4E488CA-3C8D-CEA7-06E8-125AA6929E3D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843C2EC-449F-9F36-7D3E-05081A3BB2D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85585048-1156-D0DE-578D-FE8EB4E7D0B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52689" y="2160588"/>
            <a:ext cx="7038622" cy="3959225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989094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73C4C-D714-939B-F078-03BDF62A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B31D6D15-FB30-47CC-22DB-056AB73D18F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D3A0BC00-24A4-11C9-EBE3-A7390C2FE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ستتناوبون اليوم على قراءة الفقرة التالية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BA289DD-4CC0-B9BC-7485-CE0A00D97BDF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F48D180-E4D1-CD81-FF4A-9B661754C578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98063D2-49EB-53A4-5F7D-8A3F8EB55F35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8B16F77-2D89-36E9-4055-A19FB49256AD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198FBF2-0749-F1AD-B393-922B6CFF3E6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9" name="Google Shape;1246;p5">
            <a:extLst>
              <a:ext uri="{FF2B5EF4-FFF2-40B4-BE49-F238E27FC236}">
                <a16:creationId xmlns:a16="http://schemas.microsoft.com/office/drawing/2014/main" id="{391E9ECA-2C87-EB56-FE68-7A74C0C00F2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5;p5">
            <a:extLst>
              <a:ext uri="{FF2B5EF4-FFF2-40B4-BE49-F238E27FC236}">
                <a16:creationId xmlns:a16="http://schemas.microsoft.com/office/drawing/2014/main" id="{67FA4B93-516F-517D-96FA-28BEBB8510F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244;p5">
            <a:extLst>
              <a:ext uri="{FF2B5EF4-FFF2-40B4-BE49-F238E27FC236}">
                <a16:creationId xmlns:a16="http://schemas.microsoft.com/office/drawing/2014/main" id="{D99F86D1-1FA7-9E37-0A08-1E715FEA198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238F32F-6B42-F2E3-513F-CF03D40958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373CE29-363C-B3BC-597F-3BD6ED279912}"/>
              </a:ext>
            </a:extLst>
          </p:cNvPr>
          <p:cNvSpPr/>
          <p:nvPr/>
        </p:nvSpPr>
        <p:spPr>
          <a:xfrm>
            <a:off x="438254" y="1492885"/>
            <a:ext cx="8109761" cy="529073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just" defTabSz="914400" rtl="1">
              <a:defRPr/>
            </a:pP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اَلْمَغْرِبُ وَطَنُنا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ٱلْحَبيبُ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نَعْشَقُ تُرابَهُ وَسَماءَهُ، نَفْتَخِرُ بِجِبالِهِ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ٱلشّامِخَةِ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وَصَحْرائِهِ ٱلْواسِعَةِ، وَبِحارِهِ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ٱلْمُتَلَأْلِئَةِ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نَحْمي أَرْضَنا، وَنُحافِظُ عَلى تُراثِنا، نَرْسُمُ عَلَمَ بِلادِنا في مَدارِسِنا، نَتَعَلَّمُ قِصَصَ أَجْدادِنا، اَلَّذينَ ضَحَّوْا لِأَجْلِ حُرِّيَّتِنا. نَبْني وَطَناً أَقْوى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بِٱلْعَمَلِ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ٱلْجادِّ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وَنُعَبِّرُ عَنْ حُبِّنا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بِٱلتَّعايُشِ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وَٱلسَّلامِ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  <a:p>
            <a:pPr lvl="0" algn="just" defTabSz="914400" rtl="1">
              <a:defRPr/>
            </a:pP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حُبُّ ٱلْمَغْرِبِ مَنْحوتٌ في قُلوبِنا إِلى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ٱلْأَبَدِ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974400652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F77C9-21A9-1D3C-6792-9BDBBE97F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DD225ED6-E642-CF2A-E317-F34DF3E89D1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E1425032-56F4-EE91-7FFD-5083C8B3B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لنتذكر قواعد استعمال علامات الترقيم.</a:t>
            </a:r>
          </a:p>
        </p:txBody>
      </p:sp>
      <p:graphicFrame>
        <p:nvGraphicFramePr>
          <p:cNvPr id="4" name="Tableau 10">
            <a:extLst>
              <a:ext uri="{FF2B5EF4-FFF2-40B4-BE49-F238E27FC236}">
                <a16:creationId xmlns:a16="http://schemas.microsoft.com/office/drawing/2014/main" id="{003128DC-F100-4E67-368D-C27CD682DAA6}"/>
              </a:ext>
            </a:extLst>
          </p:cNvPr>
          <p:cNvGraphicFramePr>
            <a:graphicFrameLocks noGrp="1"/>
          </p:cNvGraphicFramePr>
          <p:nvPr/>
        </p:nvGraphicFramePr>
        <p:xfrm>
          <a:off x="505402" y="1982379"/>
          <a:ext cx="7987722" cy="4526140"/>
        </p:xfrm>
        <a:graphic>
          <a:graphicData uri="http://schemas.openxmlformats.org/drawingml/2006/table">
            <a:tbl>
              <a:tblPr rtl="1" firstRow="1" firstCol="1" bandRow="1"/>
              <a:tblGrid>
                <a:gridCol w="1613254">
                  <a:extLst>
                    <a:ext uri="{9D8B030D-6E8A-4147-A177-3AD203B41FA5}">
                      <a16:colId xmlns:a16="http://schemas.microsoft.com/office/drawing/2014/main" val="4055197331"/>
                    </a:ext>
                  </a:extLst>
                </a:gridCol>
                <a:gridCol w="924231">
                  <a:extLst>
                    <a:ext uri="{9D8B030D-6E8A-4147-A177-3AD203B41FA5}">
                      <a16:colId xmlns:a16="http://schemas.microsoft.com/office/drawing/2014/main" val="3044371455"/>
                    </a:ext>
                  </a:extLst>
                </a:gridCol>
                <a:gridCol w="5450237">
                  <a:extLst>
                    <a:ext uri="{9D8B030D-6E8A-4147-A177-3AD203B41FA5}">
                      <a16:colId xmlns:a16="http://schemas.microsoft.com/office/drawing/2014/main" val="1898851779"/>
                    </a:ext>
                  </a:extLst>
                </a:gridCol>
              </a:tblGrid>
              <a:tr h="374311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عَلامَةُ 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ٱلتَّرْقيمِ</a:t>
                      </a:r>
                      <a:endParaRPr lang="fr-FR" sz="28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رَمْزُها</a:t>
                      </a:r>
                      <a:endParaRPr lang="fr-FR" sz="28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مَتى </a:t>
                      </a:r>
                      <a:r>
                        <a:rPr lang="ar-M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تُسْتَعْمَلُ؟</a:t>
                      </a:r>
                      <a:endParaRPr lang="fr-FR" sz="28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6104958"/>
                  </a:ext>
                </a:extLst>
              </a:tr>
              <a:tr h="330353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اَلنُّقْطَةُ</a:t>
                      </a:r>
                      <a:endParaRPr lang="fr-FR" sz="2800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</a:t>
                      </a:r>
                      <a:endParaRPr lang="fr-MA" sz="3200" b="1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 توضَعُ عِنْدَ نِهايَةِ جُمْلَةٍ تَمَّ مَعْناها.</a:t>
                      </a:r>
                      <a:endParaRPr lang="fr-FR" sz="28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96134"/>
                  </a:ext>
                </a:extLst>
              </a:tr>
              <a:tr h="1327518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اَلْفاصِلَةُ</a:t>
                      </a:r>
                      <a:endParaRPr lang="fr-FR" sz="2800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،</a:t>
                      </a:r>
                      <a:endParaRPr lang="fr-MA" sz="3200" b="1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 تَفْصِلُ بَيْنَ 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ٱلْجُمَلِ</a:t>
                      </a: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ٱلْقَصيرَةِ</a:t>
                      </a: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لِجُمْلَةٍ طَويلَةٍ مُتَّصِلَةٍ. </a:t>
                      </a:r>
                      <a:endParaRPr lang="fr-FR" sz="28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 توضَعُ بَيْنَ أَنْواعِ 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ٱلشَّيْءِ</a:t>
                      </a: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وَأَقْسامِهِ. </a:t>
                      </a:r>
                      <a:endParaRPr lang="fr-FR" sz="28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6030072"/>
                  </a:ext>
                </a:extLst>
              </a:tr>
              <a:tr h="774347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عَلامَةُ </a:t>
                      </a:r>
                      <a:r>
                        <a:rPr lang="ar-S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لْاِسْتِفْهامِ</a:t>
                      </a:r>
                      <a:endParaRPr lang="fr-FR" sz="2800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؟</a:t>
                      </a:r>
                      <a:endParaRPr lang="fr-MA" sz="3200" b="1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 توضَعُ بَعْدَ 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ٱلْاِسْتِفْهامِ</a:t>
                      </a: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(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ٱلسُّؤالِ</a:t>
                      </a: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).</a:t>
                      </a:r>
                      <a:endParaRPr lang="fr-FR" sz="28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65060"/>
                  </a:ext>
                </a:extLst>
              </a:tr>
              <a:tr h="835905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عَلامَةُ </a:t>
                      </a:r>
                      <a:r>
                        <a:rPr lang="ar-S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لتَّعَجُّبِ</a:t>
                      </a:r>
                      <a:endParaRPr lang="fr-FR" sz="2800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!</a:t>
                      </a:r>
                      <a:endParaRPr lang="fr-MA" sz="3200" b="1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 توضَعُ في نِهايَةِ 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ٱلْجُمْلَةِ</a:t>
                      </a: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ٱلَّتي</a:t>
                      </a: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نُعَبِّرُ فيها عَنِ 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ٱلْمَشاعِرِ</a:t>
                      </a: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(إِعْجاب، تَذَمُّر، فَرَح، حُزْن...). </a:t>
                      </a:r>
                      <a:endParaRPr lang="fr-FR" sz="28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8566390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CE7D0E4B-A3C7-A397-A8C5-53E7A63A7433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4BB378F-BD5F-4DD6-498D-A72B203BA553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5868E74-423F-FBF1-73B0-AE5CE9C398A1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30BD618-231E-46BD-A920-16872D04DE50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D323B7BF-DE89-59C3-7836-326F2FBC786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45;p5">
            <a:extLst>
              <a:ext uri="{FF2B5EF4-FFF2-40B4-BE49-F238E27FC236}">
                <a16:creationId xmlns:a16="http://schemas.microsoft.com/office/drawing/2014/main" id="{F6B2F18C-4219-B3B8-B79D-D7B2342618D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4;p5">
            <a:extLst>
              <a:ext uri="{FF2B5EF4-FFF2-40B4-BE49-F238E27FC236}">
                <a16:creationId xmlns:a16="http://schemas.microsoft.com/office/drawing/2014/main" id="{C9100465-FB50-CCA0-B217-610138D5BAB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D7FF2DA-6BE1-BB57-22D5-887C26BC4E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4765309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EC70E-EB95-8248-D0AC-A07E4FA6F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6F3CD749-ECD6-3E4B-C380-3D34723B3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دقيقتان لكل </a:t>
            </a:r>
            <a:r>
              <a:rPr lang="ar-MA" sz="2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مشارك:سأتأكد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من قراءتكم بدقة و استرسال و نبر مناسب.</a:t>
            </a:r>
            <a:br>
              <a:rPr lang="fr-FR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 عليكم قراءة النص قبل أن يختفي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C81CE0B-8ED4-4885-147B-19610BF2ECC3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4628B6-0E19-9EE7-D32A-CFC9D8A9270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76442E7-1E1E-B2BB-7AEA-4DD6CA0324E0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112DEFA-D1F8-B0A0-37F7-4D3F176E1FFC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76B942C-9A65-07E8-2E1D-B057119AE3F7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9" name="Google Shape;1246;p5">
            <a:extLst>
              <a:ext uri="{FF2B5EF4-FFF2-40B4-BE49-F238E27FC236}">
                <a16:creationId xmlns:a16="http://schemas.microsoft.com/office/drawing/2014/main" id="{78378D55-F035-CFDE-48BD-3F838AF55DC6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5;p5">
            <a:extLst>
              <a:ext uri="{FF2B5EF4-FFF2-40B4-BE49-F238E27FC236}">
                <a16:creationId xmlns:a16="http://schemas.microsoft.com/office/drawing/2014/main" id="{A823CFF0-510C-E9D6-A7B5-905CB1E1029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244;p5">
            <a:extLst>
              <a:ext uri="{FF2B5EF4-FFF2-40B4-BE49-F238E27FC236}">
                <a16:creationId xmlns:a16="http://schemas.microsoft.com/office/drawing/2014/main" id="{41776247-CAF3-1472-59C8-BBE8F194E38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E14C692-E050-B7C8-6624-E842477248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2FC7710F-9C17-104B-2A7D-94779FD0AC7D}"/>
              </a:ext>
            </a:extLst>
          </p:cNvPr>
          <p:cNvSpPr/>
          <p:nvPr/>
        </p:nvSpPr>
        <p:spPr>
          <a:xfrm>
            <a:off x="438254" y="1492885"/>
            <a:ext cx="8109761" cy="529073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just" defTabSz="914400" rtl="1">
              <a:defRPr/>
            </a:pP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اَلْمَغْرِبُ وَطَنُنا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ٱلْحَبيبُ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نَعْشَقُ تُرابَهُ وَسَماءَهُ، نَفْتَخِرُ بِجِبالِهِ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ٱلشّامِخَةِ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وَصَحْرائِهِ ٱلْواسِعَةِ، وَبِحارِهِ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ٱلْمُتَلَأْلِئَةِ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نَحْمي أَرْضَنا، وَنُحافِظُ عَلى تُراثِنا، نَرْسُمُ عَلَمَ بِلادِنا في مَدارِسِنا، نَتَعَلَّمُ قِصَصَ أَجْدادِنا، اَلَّذينَ ضَحَّوْا لِأَجْلِ حُرِّيَّتِنا. نَبْني وَطَناً أَقْوى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بِٱلْعَمَلِ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ٱلْجادِّ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وَنُعَبِّرُ عَنْ حُبِّنا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بِٱلتَّعايُشِ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وَٱلسَّلامِ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  <a:p>
            <a:pPr lvl="0" algn="just" defTabSz="914400" rtl="1">
              <a:defRPr/>
            </a:pP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حُبُّ ٱلْمَغْرِبِ مَنْحوتٌ في قُلوبِنا إِلى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ٱلْأَبَدِ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</a:p>
        </p:txBody>
      </p:sp>
      <p:pic>
        <p:nvPicPr>
          <p:cNvPr id="8" name="Espace réservé pour une image  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8DEBDB9-4E9C-85CA-026E-FC7769CBC7E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195411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325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325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FB880F-E949-28B9-428B-7AA5D5903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DCDE27ED-862B-9BC0-1743-4F6B6EF4AF8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F24479CC-1025-05A9-8C52-B1030B52A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كانَتْ قِراءَةُ زَميلِكُمْ/زَميلَتِكُمْ؟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1DC3B9B-4089-0F38-7646-E644BD1CF238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942AFD52-F407-96CA-1147-5A48B524AD15}"/>
              </a:ext>
            </a:extLst>
          </p:cNvPr>
          <p:cNvGraphicFramePr>
            <a:graphicFrameLocks noGrp="1"/>
          </p:cNvGraphicFramePr>
          <p:nvPr/>
        </p:nvGraphicFramePr>
        <p:xfrm>
          <a:off x="433117" y="2190362"/>
          <a:ext cx="8277768" cy="3840480"/>
        </p:xfrm>
        <a:graphic>
          <a:graphicData uri="http://schemas.openxmlformats.org/drawingml/2006/table">
            <a:tbl>
              <a:tblPr firstRow="1" bandRow="1"/>
              <a:tblGrid>
                <a:gridCol w="1332000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5613768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4778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نَعَمْ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هَلْ كان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ٱلصَّوْتُ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مَسْموعاً وَواضِحاً؟</a:t>
                      </a: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هل كانتِ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ٱلْقِراءَةُ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مُسْتَرْسَلَةً؟</a:t>
                      </a: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هل تَمَّ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ٱحْتِرامُ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قَواعِدِ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ٱلْوَقْفِ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؟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هل تَمَّ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ٱحْتِرامُ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قَواعِدِ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ٱلْوَصْلِ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؟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4070255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هل تَمَّ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ٱلنُّطْقُ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ٱلسَّليمُ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لِلْأَصْواتِ؟</a:t>
                      </a: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440388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84D123D2-091D-900D-61B2-3B74B53F8000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6F24388-D0A1-35C7-720A-8070FE1C86C8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604E6D-B3A2-619F-78FC-97CB2A37817C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8BDFA08-39B7-722A-7851-9550A6D58F8A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7E2729B1-FEB5-01C4-F607-F03D7289FB8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3F71D367-B0DA-8BA8-D5CB-B425E90555B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E8D77498-A892-3330-989E-E736FDB9F34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3B6DF7C-9C12-1954-E86D-054C196B5E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229330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AD8B5-97D1-D3B6-EFFD-6A05D4D33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CDB4824-3B11-A326-E712-E7A6A7BDC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288" y="122345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endParaRPr lang="fr-MA" sz="4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4759D352-BC4A-0C6B-907B-240782DF28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2433016"/>
            <a:ext cx="7789894" cy="2475869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0FF2E1D2-E66E-BCBF-A0DC-AD401A296F31}"/>
              </a:ext>
            </a:extLst>
          </p:cNvPr>
          <p:cNvSpPr txBox="1">
            <a:spLocks/>
          </p:cNvSpPr>
          <p:nvPr/>
        </p:nvSpPr>
        <p:spPr>
          <a:xfrm>
            <a:off x="2415306" y="341285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MA" sz="2800" b="1" dirty="0">
                <a:cs typeface="Microsoft Uighur" panose="02000000000000000000" pitchFamily="2" charset="-78"/>
              </a:rPr>
              <a:t>قافلة سواعد الخير: توظيف استراتيجية الفهم.</a:t>
            </a:r>
            <a:endParaRPr lang="tzm-Arab-MA" sz="2800" b="1" dirty="0"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A349F93-78A2-ABD9-91CF-F12A75176577}"/>
              </a:ext>
            </a:extLst>
          </p:cNvPr>
          <p:cNvSpPr txBox="1"/>
          <p:nvPr/>
        </p:nvSpPr>
        <p:spPr>
          <a:xfrm>
            <a:off x="6423065" y="2234652"/>
            <a:ext cx="8194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</a:t>
            </a:r>
            <a:endParaRPr lang="fr-MA" sz="32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318303CB-124F-CF0C-F5E6-D94013841A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23245" y="1402857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DFBBACA-2845-BD1F-F9A9-DD64CBF422F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242520" y="2588457"/>
            <a:ext cx="730771" cy="735759"/>
          </a:xfrm>
          <a:prstGeom prst="rect">
            <a:avLst/>
          </a:prstGeom>
        </p:spPr>
      </p:pic>
      <p:pic>
        <p:nvPicPr>
          <p:cNvPr id="4" name="Image 3" descr="Une image contenant symbole, Graphique, cercle, logo&#10;&#10;Le contenu généré par l’IA peut être incorrect.">
            <a:extLst>
              <a:ext uri="{FF2B5EF4-FFF2-40B4-BE49-F238E27FC236}">
                <a16:creationId xmlns:a16="http://schemas.microsoft.com/office/drawing/2014/main" id="{EABE98C5-9840-DABF-8124-0E1A10BD09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98" y="2274998"/>
            <a:ext cx="544897" cy="62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1209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96518D-7342-8578-BCB4-DDCE12E2E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BA568EC-A939-F201-3E8D-7DD45D354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حصة اللغة العربية، سنواصل مراجعة وتوليف ما تعلمتموه خلال الأسابيع الأربعة للوحدة.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7338156-CA53-A530-760C-C402792944D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82167F6-24F9-3215-AC47-A4F22036A65F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FE6C19-1BA7-7202-9536-1D406040882E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794047-93B2-92AF-57ED-18752B92C94D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96312B2-7CE3-296A-71BD-7FDA007B574B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D5641D78-88AC-859C-D975-E58E2A977AA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5;p5">
            <a:extLst>
              <a:ext uri="{FF2B5EF4-FFF2-40B4-BE49-F238E27FC236}">
                <a16:creationId xmlns:a16="http://schemas.microsoft.com/office/drawing/2014/main" id="{423E274F-08D7-DAC5-F464-859B6F23767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4;p5">
            <a:extLst>
              <a:ext uri="{FF2B5EF4-FFF2-40B4-BE49-F238E27FC236}">
                <a16:creationId xmlns:a16="http://schemas.microsoft.com/office/drawing/2014/main" id="{889F1FA7-F500-0454-C422-D3815923739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7694E8A-0974-BEB3-AF15-50A17C947CA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23708D9-CFE3-ED66-E67E-5CA32FFC95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99113" y="1646671"/>
            <a:ext cx="3325361" cy="4774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05162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E8AA3-C535-A87E-1D41-2D9D2ACFC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D35ABF1-E04B-3DD0-CB24-6B6FA3513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خذوا النص في كراستكم، ص56 و 57 .سأمنحكم 5 دقائق لقراءة النص التالي قراءة هامسة.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المرور بين الصفوف، تقديم التغذية الراجعة اللازمة.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42D1F3F-2B93-DD95-E423-5ADFC9A4F9F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94A0747-052F-F2FB-BA1F-46AE0BE51BED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94C439F-E882-1BF3-0071-4BEF61B068D6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4FF251-1C16-1637-5E61-01D61D16AD8B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2B9659-F4F1-203E-DD72-E82530882128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2EC58F44-6320-5B7C-5DE6-F5DECDA6935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5;p5">
            <a:extLst>
              <a:ext uri="{FF2B5EF4-FFF2-40B4-BE49-F238E27FC236}">
                <a16:creationId xmlns:a16="http://schemas.microsoft.com/office/drawing/2014/main" id="{1824BD72-BEE9-B747-6182-6C2C336AD53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4;p5">
            <a:extLst>
              <a:ext uri="{FF2B5EF4-FFF2-40B4-BE49-F238E27FC236}">
                <a16:creationId xmlns:a16="http://schemas.microsoft.com/office/drawing/2014/main" id="{CBD19019-2228-C474-5C84-95048443AB2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DE35C38-E9A4-7831-E3A5-69681CF3E6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7FEF397-D02C-0741-145D-2BAD7BE660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8283" y="1771539"/>
            <a:ext cx="3278475" cy="454238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B3618FE-F669-B868-0C44-0F380C5930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2731" y="1771538"/>
            <a:ext cx="3173206" cy="4542389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64E839FE-2283-A838-3B16-F8C329D1DFC9}"/>
              </a:ext>
            </a:extLst>
          </p:cNvPr>
          <p:cNvSpPr/>
          <p:nvPr/>
        </p:nvSpPr>
        <p:spPr>
          <a:xfrm>
            <a:off x="4663440" y="2265680"/>
            <a:ext cx="2682240" cy="3836320"/>
          </a:xfrm>
          <a:prstGeom prst="roundRect">
            <a:avLst>
              <a:gd name="adj" fmla="val 303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9F060405-DC17-9B80-2063-ABDCBE6C0610}"/>
              </a:ext>
            </a:extLst>
          </p:cNvPr>
          <p:cNvSpPr/>
          <p:nvPr/>
        </p:nvSpPr>
        <p:spPr>
          <a:xfrm>
            <a:off x="1487241" y="2265680"/>
            <a:ext cx="2565131" cy="830811"/>
          </a:xfrm>
          <a:prstGeom prst="roundRect">
            <a:avLst>
              <a:gd name="adj" fmla="val 303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92473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5A0B6-7BAF-F02C-5A4B-C9A3946AA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C2CD0A9-7864-D6A8-46E1-3ED96481F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الفقرة الأولى من النص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2AEFE3A-10D0-C3BD-B192-7E8864B4E325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815F6FE-2041-3605-4777-AA6F1E4B8429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9E9BA1-A292-A17E-C8BC-85ECEA571EE4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59959F-CE6D-095B-EEDA-A379ABDCB7EB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1CE96440-6681-C845-C2FF-2C9312742F19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5;p5">
            <a:extLst>
              <a:ext uri="{FF2B5EF4-FFF2-40B4-BE49-F238E27FC236}">
                <a16:creationId xmlns:a16="http://schemas.microsoft.com/office/drawing/2014/main" id="{DBF147C3-54E8-B65F-0165-156F6A5DEEB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4;p5">
            <a:extLst>
              <a:ext uri="{FF2B5EF4-FFF2-40B4-BE49-F238E27FC236}">
                <a16:creationId xmlns:a16="http://schemas.microsoft.com/office/drawing/2014/main" id="{6034C6BE-D35D-CF23-7403-EDE367B6B47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C56FA68-EC1D-3C8C-1BFD-C0BA1F3E95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1486FB2B-74A4-659A-D0F2-75EC968D47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4289771"/>
              </p:ext>
            </p:extLst>
          </p:nvPr>
        </p:nvGraphicFramePr>
        <p:xfrm>
          <a:off x="848244" y="1508104"/>
          <a:ext cx="7813009" cy="5006848"/>
        </p:xfrm>
        <a:graphic>
          <a:graphicData uri="http://schemas.openxmlformats.org/drawingml/2006/table">
            <a:tbl>
              <a:tblPr rtl="1" firstRow="1" firstCol="1" bandRow="1"/>
              <a:tblGrid>
                <a:gridCol w="7813009">
                  <a:extLst>
                    <a:ext uri="{9D8B030D-6E8A-4147-A177-3AD203B41FA5}">
                      <a16:colId xmlns:a16="http://schemas.microsoft.com/office/drawing/2014/main" val="3193262415"/>
                    </a:ext>
                  </a:extLst>
                </a:gridCol>
              </a:tblGrid>
              <a:tr h="4651503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indent="360363"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ar-MA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indent="360363" algn="just" rtl="1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اِنْطَلَقَتْ،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ٱلْأَحَدَ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ٱلْماضي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، فَعّالِياتُ قافِلَةِ "سَواعِدِ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ٱلْخَيْرِ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"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ٱلَّتي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نَظَّمَتْها مَدْرَسَةُ "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ٱلْأَمَلِ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" بِإِقْليمِ "خْنيفْرَة"، لِفائِدَةِ تِلْميذاتِ وَتَلاميذِ مَدْرَسَةِ "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ٱلزُّهورِ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"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ٱلتّابِعَةِ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لِإِحْدى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ٱلْجَماعاتِ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ٱلْقَرَوِيَّةِ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بِـٱلْأَطْلَسِ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ٱلْمُتَوَسِّطِ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 وَتَأْتي هذِهِ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ٱلْمُبادَرَةُ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في إِطارِ ٱلْأَنْشِطَةِ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ٱلتَّطَوُّعِيَّةِ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ٱلَّتي يَقومُ بِها تَلاميذُ مَدْرَسَةِ "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ٱلْأَمَلِ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"، بِإِشْرافٍ مِنَ "ٱلنّادي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ٱلاِجْتِماعِيِّ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". حَيْثُ كانَ قَدْ أَعْلَنَ مَكْتَبُ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ٱلنّادي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، في وَقْتٍ سابِقٍ، عَنْ حَمْلَةٍ لِجَمْعِ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ٱلتَّبَرُّعاتِ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لِصالِحِ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ٱلْأَطْفالِ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مِنْ ساكِنَةِ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ٱلْمَناطِقِ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ٱلْمُتَضَرِّرَةِ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مِنْ مَوْجَةِ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ٱلْبَرْدِ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وَٱلثُّلوجِ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ٱلَّتي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عَرَفَها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ٱلْإقْليمُ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مُؤَخَّراً. 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2426889"/>
                  </a:ext>
                </a:extLst>
              </a:tr>
            </a:tbl>
          </a:graphicData>
        </a:graphic>
      </p:graphicFrame>
      <p:sp>
        <p:nvSpPr>
          <p:cNvPr id="13" name="TextBox 7">
            <a:extLst>
              <a:ext uri="{FF2B5EF4-FFF2-40B4-BE49-F238E27FC236}">
                <a16:creationId xmlns:a16="http://schemas.microsoft.com/office/drawing/2014/main" id="{593A8F6B-3D6E-5340-C6B9-93851A69A818}"/>
              </a:ext>
            </a:extLst>
          </p:cNvPr>
          <p:cNvSpPr txBox="1"/>
          <p:nvPr/>
        </p:nvSpPr>
        <p:spPr>
          <a:xfrm>
            <a:off x="878210" y="1602095"/>
            <a:ext cx="7711551" cy="627095"/>
          </a:xfrm>
          <a:prstGeom prst="rect">
            <a:avLst/>
          </a:prstGeom>
          <a:noFill/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554"/>
              </a:lnSpc>
              <a:defRPr/>
            </a:pPr>
            <a:r>
              <a:rPr lang="ar-MA" sz="48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قافِلَةُ "سَواعِدِ </a:t>
            </a:r>
            <a:r>
              <a:rPr lang="ar-MA" sz="4800" b="1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ٱلْخَيْرِ</a:t>
            </a:r>
            <a:r>
              <a:rPr lang="ar-MA" sz="48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"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9CD4337-FC54-A3BA-602D-B39C79925C3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146" b="53231"/>
          <a:stretch/>
        </p:blipFill>
        <p:spPr>
          <a:xfrm>
            <a:off x="554239" y="1508104"/>
            <a:ext cx="900113" cy="791477"/>
          </a:xfrm>
          <a:prstGeom prst="rect">
            <a:avLst/>
          </a:prstGeom>
          <a:noFill/>
        </p:spPr>
      </p:pic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B436F93-6D54-8487-A479-858D673B584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62271608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D6F330-FB05-64B3-5BA8-758E042A4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C0B7487-CA38-F217-4E09-FAB114DCB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الفقرة الثانية  من النص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B4F985D-3912-7DEE-AADF-2BD4DF165642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72F99C-2A36-CBF3-0EC7-65D6C1AE3901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0775F57-CD67-2002-F32A-E7C9CF151A65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2A4D23-C419-899B-6FB3-2DC800F39456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1F603CC1-79E6-5730-10E9-2183BCBEBAC7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5;p5">
            <a:extLst>
              <a:ext uri="{FF2B5EF4-FFF2-40B4-BE49-F238E27FC236}">
                <a16:creationId xmlns:a16="http://schemas.microsoft.com/office/drawing/2014/main" id="{2B1F2EFC-2C5F-B261-7CBA-D00323C27DB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4;p5">
            <a:extLst>
              <a:ext uri="{FF2B5EF4-FFF2-40B4-BE49-F238E27FC236}">
                <a16:creationId xmlns:a16="http://schemas.microsoft.com/office/drawing/2014/main" id="{22F89D8A-5EB7-91F0-EF88-FBCF7F5DC1B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974112A-8F89-D024-2C1C-228908BB851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8E96AC3D-492C-64B5-A4B6-C33F130D75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0712235"/>
              </p:ext>
            </p:extLst>
          </p:nvPr>
        </p:nvGraphicFramePr>
        <p:xfrm>
          <a:off x="514441" y="1584325"/>
          <a:ext cx="7957388" cy="5174488"/>
        </p:xfrm>
        <a:graphic>
          <a:graphicData uri="http://schemas.openxmlformats.org/drawingml/2006/table">
            <a:tbl>
              <a:tblPr rtl="1" firstRow="1" firstCol="1" bandRow="1"/>
              <a:tblGrid>
                <a:gridCol w="7957388">
                  <a:extLst>
                    <a:ext uri="{9D8B030D-6E8A-4147-A177-3AD203B41FA5}">
                      <a16:colId xmlns:a16="http://schemas.microsoft.com/office/drawing/2014/main" val="3193262415"/>
                    </a:ext>
                  </a:extLst>
                </a:gridCol>
              </a:tblGrid>
              <a:tr h="466382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just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3600" b="1" u="sng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تَشْجيعٌ لِلْعَمَلِ </a:t>
                      </a:r>
                      <a:r>
                        <a:rPr lang="ar-MA" sz="3600" b="1" u="sng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ٱلتَّطَوُّعِيِّ</a:t>
                      </a:r>
                      <a:endParaRPr lang="ar-MA" sz="3600" b="1" u="sng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  <a:p>
                      <a:pPr algn="just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   وفي تَصْريحٍ خَصَّ بِهِ رَئيسُ قافِلَةِ "سَواعِدِ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ٱلْخَيْرِ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" جَريدَةَ "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ٱلْفَجْرِ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"، أَكَّدَ أَنَّ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ٱلْمُبادَرَةَ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تَأْتي ضِمْنَ سِلْسِلَةٍ مِنَ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ٱلْأَعْمالِ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ٱلتَّطَوُّعِيَّةِ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ٱلَّتي سَبَقَ أَنْ نَظَّمَها "ٱلنّادي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ٱلاجْتِماعِيُّ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" مُنْذُ تَأْسيسِهِ. كَما، أَوْضَحَ أَحَدُ مُنْخَرِطي ٱلنّادي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ٱلْمَذْكورِ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، أَنَّ مِثْلَ هذِهِ ٱلْأَنْشِطَةِ تَسْعَى إِلى تَشْجيعِ ٱلْعَمَلِ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ٱلتَّطَوُّعِيِّ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في جَميعِ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ٱلْأَوْساطِ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، إشاعَةً لِقِيَمِ ٱلتَّعاوُنِ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وَٱلتَّآخي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، وَخِدْمَةً لِلصّالِحِ ٱلْعامِّ. زِيادَةً عَلى كَوْنِها فُرْصَةً لِاكْتِسابِ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ٱلْخِبْراتِ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وَتَبادُلِ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ٱلتَّجارِبِ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بَيْنَ تَلاميذِ مُخْتَلِفِ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ٱلْمُؤَسَّساتِ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2426889"/>
                  </a:ext>
                </a:extLst>
              </a:tr>
            </a:tbl>
          </a:graphicData>
        </a:graphic>
      </p:graphicFrame>
      <p:pic>
        <p:nvPicPr>
          <p:cNvPr id="15" name="Image 14">
            <a:extLst>
              <a:ext uri="{FF2B5EF4-FFF2-40B4-BE49-F238E27FC236}">
                <a16:creationId xmlns:a16="http://schemas.microsoft.com/office/drawing/2014/main" id="{9CCE67D3-4070-CA47-0993-12F452431DE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146" b="53231"/>
          <a:stretch/>
        </p:blipFill>
        <p:spPr>
          <a:xfrm>
            <a:off x="554239" y="1508104"/>
            <a:ext cx="900113" cy="791477"/>
          </a:xfrm>
          <a:prstGeom prst="rect">
            <a:avLst/>
          </a:prstGeom>
          <a:noFill/>
        </p:spPr>
      </p:pic>
      <p:pic>
        <p:nvPicPr>
          <p:cNvPr id="17" name="Espace réservé pour une image  1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45D3911-FEB4-97AF-37EC-B67588E48C1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2830076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921B5-CD09-F7A1-2EBF-14CFA23439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8EFBDF7-06EE-DB6B-A6F6-2045862B2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الفقرة الثالثة  من النص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FBA5249-0E1D-2F8F-9E3C-4FB93330972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CCF7A75-AADE-8E13-2DC1-C3E59C31423A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D41C91-9FC1-A3BF-B4C4-770302E78A04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5183DF-9A09-5D2C-42A2-69952897AC7D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3E09EF36-EEF5-3185-5519-2FA4E82CB119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5;p5">
            <a:extLst>
              <a:ext uri="{FF2B5EF4-FFF2-40B4-BE49-F238E27FC236}">
                <a16:creationId xmlns:a16="http://schemas.microsoft.com/office/drawing/2014/main" id="{96E91BBE-7504-46DF-04D3-62A0E7FD543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4;p5">
            <a:extLst>
              <a:ext uri="{FF2B5EF4-FFF2-40B4-BE49-F238E27FC236}">
                <a16:creationId xmlns:a16="http://schemas.microsoft.com/office/drawing/2014/main" id="{3DB37F1F-59B6-98ED-B0A4-BD317A02252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779FF68-063C-60C1-152D-13E465BEBB0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3C9B710-3CA8-EE14-A933-4B813171E2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1991912"/>
              </p:ext>
            </p:extLst>
          </p:nvPr>
        </p:nvGraphicFramePr>
        <p:xfrm>
          <a:off x="632373" y="1900282"/>
          <a:ext cx="7854537" cy="4543552"/>
        </p:xfrm>
        <a:graphic>
          <a:graphicData uri="http://schemas.openxmlformats.org/drawingml/2006/table">
            <a:tbl>
              <a:tblPr rtl="1" firstRow="1" firstCol="1" bandRow="1"/>
              <a:tblGrid>
                <a:gridCol w="7854537">
                  <a:extLst>
                    <a:ext uri="{9D8B030D-6E8A-4147-A177-3AD203B41FA5}">
                      <a16:colId xmlns:a16="http://schemas.microsoft.com/office/drawing/2014/main" val="3193262415"/>
                    </a:ext>
                  </a:extLst>
                </a:gridCol>
              </a:tblGrid>
              <a:tr h="3713659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indent="360363" algn="just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600" b="1" u="sng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تَنْشيطٌ وَتَرْفيهٌ وَأَعْمالٌ خَيْرِيَّةٌ</a:t>
                      </a:r>
                    </a:p>
                    <a:p>
                      <a:pPr marL="0" indent="360363" algn="just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   وَقَدْ تَنَوَّعَتْ أَهْدافُ قافِلَةِ "سَواعِدِ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ٱلْخَيْرِ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"، ما بَيْنَ تَوْفيرِ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ٱلْمَوادِّ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ٱلْغِذائِيَّةِ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ٱلْأَساسِيَّةِ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وَٱلْأَلْبِسَةِ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ٱلضَّرورِيَّةِ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وَٱلْإِسْعافاتِ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ٱلطِّبِّيَّةِ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 كَما عَرَفَتْ هذِهِ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ٱلتَّظاهُرَةُ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ٱلْإِنْسانِيَّةُ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تَنْظيمَ مَجْموعَةٍ مِنَ ٱلْأَنْشِطَةِ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ٱلتَّرْفيهِيَّةِ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بِمَدْرَسَةِ "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ٱلزُّهورِ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"، إذْ أَقامَ تَلاميذُ وَتِلْميذاتُ مَدْرَسَةِ "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ٱلْأَمَلِ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" هُناكَ صَبيحَةً فَنِّيَةً مُتَنَوِّعَةً، اِسْتَعْرَضَتْ مَجْموعَةً مِنَ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ٱلْفَِقْراتِ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ٱلْمُسَلّيَّةِ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، لَقِيَتِ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ٱنْخِراطاً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وَتَفاعُلاً مِنْ قِبَلِ تَلاميذِ وَتِلْميذاتِ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ٱلْمُؤَسَّسَتَيْنِ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مَعاً. 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2426889"/>
                  </a:ext>
                </a:extLst>
              </a:tr>
            </a:tbl>
          </a:graphicData>
        </a:graphic>
      </p:graphicFrame>
      <p:pic>
        <p:nvPicPr>
          <p:cNvPr id="15" name="Image 14">
            <a:extLst>
              <a:ext uri="{FF2B5EF4-FFF2-40B4-BE49-F238E27FC236}">
                <a16:creationId xmlns:a16="http://schemas.microsoft.com/office/drawing/2014/main" id="{2FFACB20-4D48-F020-3812-196F8978E3E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146" b="53231"/>
          <a:stretch/>
        </p:blipFill>
        <p:spPr>
          <a:xfrm>
            <a:off x="554239" y="1508104"/>
            <a:ext cx="900113" cy="791477"/>
          </a:xfrm>
          <a:prstGeom prst="rect">
            <a:avLst/>
          </a:prstGeom>
          <a:noFill/>
        </p:spPr>
      </p:pic>
      <p:pic>
        <p:nvPicPr>
          <p:cNvPr id="17" name="Espace réservé pour une image  1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6223CE9-E7FE-89DE-1F73-52856D520BF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42779196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DBEE9-4530-F28A-713E-84F5852B6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7EDE291-4AC8-2532-6C04-747667945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الفقرة الأخيرة  من النص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A68F1F3-EC10-F462-4A75-8DC10CF86D70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A6D15C6-5BE2-35F6-D5D5-4E9F319CFBCE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598BF58-C17C-0E37-7BF6-0502620A7E88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33D00B-0001-D7B1-3F4D-68BA4C59092E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12624595-579E-D602-53B3-A3A2D39DAD3E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5;p5">
            <a:extLst>
              <a:ext uri="{FF2B5EF4-FFF2-40B4-BE49-F238E27FC236}">
                <a16:creationId xmlns:a16="http://schemas.microsoft.com/office/drawing/2014/main" id="{F88D1D16-E8A8-5C31-E378-103B8ECC283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4;p5">
            <a:extLst>
              <a:ext uri="{FF2B5EF4-FFF2-40B4-BE49-F238E27FC236}">
                <a16:creationId xmlns:a16="http://schemas.microsoft.com/office/drawing/2014/main" id="{0F7F9E70-BA57-C2F9-2317-C2556820DBA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AAC7F3D-D17B-BAF2-3FAD-77F06F39676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10E6359D-55ED-BBA0-B6BB-BAF7C8926B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8387151"/>
              </p:ext>
            </p:extLst>
          </p:nvPr>
        </p:nvGraphicFramePr>
        <p:xfrm>
          <a:off x="676585" y="2299581"/>
          <a:ext cx="7854537" cy="4363974"/>
        </p:xfrm>
        <a:graphic>
          <a:graphicData uri="http://schemas.openxmlformats.org/drawingml/2006/table">
            <a:tbl>
              <a:tblPr rtl="1" firstRow="1" firstCol="1" bandRow="1"/>
              <a:tblGrid>
                <a:gridCol w="7854537">
                  <a:extLst>
                    <a:ext uri="{9D8B030D-6E8A-4147-A177-3AD203B41FA5}">
                      <a16:colId xmlns:a16="http://schemas.microsoft.com/office/drawing/2014/main" val="3193262415"/>
                    </a:ext>
                  </a:extLst>
                </a:gridCol>
              </a:tblGrid>
              <a:tr h="3038409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indent="360363" algn="just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في ختام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الصبحية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الترفيهية، انطلقت عملية توزيع المساعدات الاجتماعية على التلاميذ، في حضور مدير وأساتذة المؤسسة. حَيْثُ نَوّهوا جَميعاً بِهَذِهِ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ٱلْمُبادَرَةِ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ٱلْإِنْسانِيَّةِ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ٱلرّائِعَةِ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،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وَٱلَّتي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تَعْكِسُ روحَ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ٱلتَّضامُنِ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وَٱلتَّكافُلِ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بَيْنَ أَبْناءِ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ٱلْإِقْليمِ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 كَما تَناوَلَ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ٱلْكَلِمَةَ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بَعْضُ أَوْلِياءِ تَلاميذِ مَدْرَسَةِ "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ٱلزُّهورِ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"، مُوَجِّهينَ عِباراتِ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ٱلشُّكْرِ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وَٱلْعِرْفانِ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لِكُلِّ مَنْ ساهَمَ في هذا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ٱلْعَمَلِ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ٱلتَّطَوُّعِيِّ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6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ٱلنَّبيلِ</a:t>
                      </a:r>
                      <a:r>
                        <a:rPr lang="ar-MA" sz="36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</a:p>
                    <a:p>
                      <a:pPr marL="0" indent="360363"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ar-MA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2426889"/>
                  </a:ext>
                </a:extLst>
              </a:tr>
            </a:tbl>
          </a:graphicData>
        </a:graphic>
      </p:graphicFrame>
      <p:pic>
        <p:nvPicPr>
          <p:cNvPr id="15" name="Image 14">
            <a:extLst>
              <a:ext uri="{FF2B5EF4-FFF2-40B4-BE49-F238E27FC236}">
                <a16:creationId xmlns:a16="http://schemas.microsoft.com/office/drawing/2014/main" id="{291F1DA5-56AC-3C84-4522-7164E64002F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146" b="53231"/>
          <a:stretch/>
        </p:blipFill>
        <p:spPr>
          <a:xfrm>
            <a:off x="554239" y="1508104"/>
            <a:ext cx="900113" cy="791477"/>
          </a:xfrm>
          <a:prstGeom prst="rect">
            <a:avLst/>
          </a:prstGeom>
          <a:noFill/>
        </p:spPr>
      </p:pic>
      <p:pic>
        <p:nvPicPr>
          <p:cNvPr id="17" name="Espace réservé pour une image  1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8130A1B-F731-17E5-2D17-C672D002536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7462171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E10E4-8FD1-1F2E-7B44-EAD37EA4E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1682D32-AE7D-F6E2-E587-209EF6E34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الآن أجيبوا عن الأسئلة 1و2و3  التالية: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4D4E2230-4A3E-029C-9081-66720309BDD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AE642F3-2845-A839-764F-DFECD888D5E5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EB8AAB0-0BF2-9110-7A23-6731581572A7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4420C4-F0A1-1E57-E24E-9F867172DF0A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8B34FA-AC96-45CF-8A83-C2DAF3835877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FACE1CB1-7F05-CB5F-0AA3-E24BD3455B2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5;p5">
            <a:extLst>
              <a:ext uri="{FF2B5EF4-FFF2-40B4-BE49-F238E27FC236}">
                <a16:creationId xmlns:a16="http://schemas.microsoft.com/office/drawing/2014/main" id="{F8C1EEC4-7DE0-8C74-5A8C-0D877249541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4;p5">
            <a:extLst>
              <a:ext uri="{FF2B5EF4-FFF2-40B4-BE49-F238E27FC236}">
                <a16:creationId xmlns:a16="http://schemas.microsoft.com/office/drawing/2014/main" id="{79A1601D-B4C7-4E53-FA62-01D50829C62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BFC1AA9-EE35-98F9-0568-7FF9388DE3E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4589244-586E-2DEA-E164-5883A89E4B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268" y="1692000"/>
            <a:ext cx="3173206" cy="4542389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0C11AEC4-8A42-336A-9E29-9CFB4787C4A2}"/>
              </a:ext>
            </a:extLst>
          </p:cNvPr>
          <p:cNvSpPr/>
          <p:nvPr/>
        </p:nvSpPr>
        <p:spPr>
          <a:xfrm>
            <a:off x="3449783" y="3429000"/>
            <a:ext cx="2642300" cy="2673000"/>
          </a:xfrm>
          <a:prstGeom prst="roundRect">
            <a:avLst>
              <a:gd name="adj" fmla="val 303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82233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F8CE7B-06BC-2D52-109C-D8448B36C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50FE11E-F388-DF01-4A62-36B163773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، نجيب عن السؤال الأول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78FD58B-1193-A818-5132-D4035300835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C2CAA50-FE1F-B964-AF01-131E2E9E64B5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4A224D0-6D38-9323-9A54-D034CF9EE8C4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B8C8B5-96D1-D78A-3ED0-716A8DEE0650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0E5166-ECE4-A47A-9D11-168A07DE6E6A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BAC33B62-4731-1C14-4F1E-411EDD45185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5;p5">
            <a:extLst>
              <a:ext uri="{FF2B5EF4-FFF2-40B4-BE49-F238E27FC236}">
                <a16:creationId xmlns:a16="http://schemas.microsoft.com/office/drawing/2014/main" id="{5542607E-0863-D445-FA7E-12C486C28DC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4;p5">
            <a:extLst>
              <a:ext uri="{FF2B5EF4-FFF2-40B4-BE49-F238E27FC236}">
                <a16:creationId xmlns:a16="http://schemas.microsoft.com/office/drawing/2014/main" id="{DBA6FC3E-841E-7E85-8089-EC61516D700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8207B3B-3996-8969-A20A-4BAB015CB70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690F4FF-AF3A-F798-BBFA-117F1E078E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773" y="2434008"/>
            <a:ext cx="8064453" cy="36679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itre 9">
            <a:extLst>
              <a:ext uri="{FF2B5EF4-FFF2-40B4-BE49-F238E27FC236}">
                <a16:creationId xmlns:a16="http://schemas.microsoft.com/office/drawing/2014/main" id="{C25A735A-D9B5-24B5-B68D-4B422BAB314A}"/>
              </a:ext>
            </a:extLst>
          </p:cNvPr>
          <p:cNvSpPr txBox="1">
            <a:spLocks/>
          </p:cNvSpPr>
          <p:nvPr/>
        </p:nvSpPr>
        <p:spPr>
          <a:xfrm>
            <a:off x="4425963" y="1709193"/>
            <a:ext cx="317647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أُنْشِئُ خَريطَةَ كَلِمَةِ " أَمَلٌ"</a:t>
            </a:r>
          </a:p>
        </p:txBody>
      </p:sp>
      <p:sp>
        <p:nvSpPr>
          <p:cNvPr id="15" name="Titre 9">
            <a:extLst>
              <a:ext uri="{FF2B5EF4-FFF2-40B4-BE49-F238E27FC236}">
                <a16:creationId xmlns:a16="http://schemas.microsoft.com/office/drawing/2014/main" id="{3FE2544A-9A6E-858A-0998-1BF1E6354524}"/>
              </a:ext>
            </a:extLst>
          </p:cNvPr>
          <p:cNvSpPr txBox="1">
            <a:spLocks/>
          </p:cNvSpPr>
          <p:nvPr/>
        </p:nvSpPr>
        <p:spPr>
          <a:xfrm>
            <a:off x="4087930" y="3846745"/>
            <a:ext cx="810409" cy="8425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أَمَلٌ</a:t>
            </a:r>
            <a:endParaRPr lang="ar-MA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Titre 9">
            <a:extLst>
              <a:ext uri="{FF2B5EF4-FFF2-40B4-BE49-F238E27FC236}">
                <a16:creationId xmlns:a16="http://schemas.microsoft.com/office/drawing/2014/main" id="{0CC42296-FC06-95CE-80EB-96FE2251134D}"/>
              </a:ext>
            </a:extLst>
          </p:cNvPr>
          <p:cNvSpPr txBox="1">
            <a:spLocks/>
          </p:cNvSpPr>
          <p:nvPr/>
        </p:nvSpPr>
        <p:spPr>
          <a:xfrm>
            <a:off x="4039331" y="2606303"/>
            <a:ext cx="810409" cy="8425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اِسْمٌ</a:t>
            </a:r>
            <a:endParaRPr lang="ar-MA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Titre 9">
            <a:extLst>
              <a:ext uri="{FF2B5EF4-FFF2-40B4-BE49-F238E27FC236}">
                <a16:creationId xmlns:a16="http://schemas.microsoft.com/office/drawing/2014/main" id="{D147B873-DF98-C855-0ADC-CBF204C89D85}"/>
              </a:ext>
            </a:extLst>
          </p:cNvPr>
          <p:cNvSpPr txBox="1">
            <a:spLocks/>
          </p:cNvSpPr>
          <p:nvPr/>
        </p:nvSpPr>
        <p:spPr>
          <a:xfrm>
            <a:off x="6120245" y="3828621"/>
            <a:ext cx="2254611" cy="8425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اَلْمُرادِفُ: رَجاءٌ</a:t>
            </a:r>
            <a:endParaRPr lang="ar-MA" sz="36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Titre 9">
            <a:extLst>
              <a:ext uri="{FF2B5EF4-FFF2-40B4-BE49-F238E27FC236}">
                <a16:creationId xmlns:a16="http://schemas.microsoft.com/office/drawing/2014/main" id="{B9CAEED0-4E89-D675-3590-B41CF39F3121}"/>
              </a:ext>
            </a:extLst>
          </p:cNvPr>
          <p:cNvSpPr txBox="1">
            <a:spLocks/>
          </p:cNvSpPr>
          <p:nvPr/>
        </p:nvSpPr>
        <p:spPr>
          <a:xfrm>
            <a:off x="787369" y="3846745"/>
            <a:ext cx="1715763" cy="8425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اَلضِّدُ: يَاْسٌ</a:t>
            </a:r>
          </a:p>
        </p:txBody>
      </p:sp>
      <p:sp>
        <p:nvSpPr>
          <p:cNvPr id="19" name="Titre 9">
            <a:extLst>
              <a:ext uri="{FF2B5EF4-FFF2-40B4-BE49-F238E27FC236}">
                <a16:creationId xmlns:a16="http://schemas.microsoft.com/office/drawing/2014/main" id="{1D0A301F-7982-37D7-831D-8B96A0A19478}"/>
              </a:ext>
            </a:extLst>
          </p:cNvPr>
          <p:cNvSpPr txBox="1">
            <a:spLocks/>
          </p:cNvSpPr>
          <p:nvPr/>
        </p:nvSpPr>
        <p:spPr>
          <a:xfrm>
            <a:off x="1537727" y="5259482"/>
            <a:ext cx="5363612" cy="8425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أَمَلُ ٱلْعائِلَةِ في شِفاءِ ٱلْجَدَّةِ كَبيرٌ.</a:t>
            </a:r>
          </a:p>
        </p:txBody>
      </p:sp>
    </p:spTree>
    <p:extLst>
      <p:ext uri="{BB962C8B-B14F-4D97-AF65-F5344CB8AC3E}">
        <p14:creationId xmlns:p14="http://schemas.microsoft.com/office/powerpoint/2010/main" val="8689222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D6070-57B5-A180-6196-E2A7517E7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4EBD266-715B-B89F-6ED6-EE2019BBF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، نجيب عن السؤال الثاني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D49AA078-FFFC-93F6-93E1-53C5416A44B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8E32243-AE46-B036-C0CA-47B3BE913A18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CD1822-A75F-8567-B4FA-B3C69DF0BB8C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0658B43-C1F0-DF47-03F3-ED2833AA3BE7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A992C1-7770-56B8-5C9A-B2235AFAAA46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F809FEA9-1EE8-6263-2FA3-471C0DBA7F2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5;p5">
            <a:extLst>
              <a:ext uri="{FF2B5EF4-FFF2-40B4-BE49-F238E27FC236}">
                <a16:creationId xmlns:a16="http://schemas.microsoft.com/office/drawing/2014/main" id="{559F7C1A-C92B-5601-8014-5EB52A65FA9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4;p5">
            <a:extLst>
              <a:ext uri="{FF2B5EF4-FFF2-40B4-BE49-F238E27FC236}">
                <a16:creationId xmlns:a16="http://schemas.microsoft.com/office/drawing/2014/main" id="{0A99A0A8-119E-557B-A346-5D8D0DE26D7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E40922C-4B5D-3419-DA48-C7158DA405D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Titre 9">
            <a:extLst>
              <a:ext uri="{FF2B5EF4-FFF2-40B4-BE49-F238E27FC236}">
                <a16:creationId xmlns:a16="http://schemas.microsoft.com/office/drawing/2014/main" id="{A0FAC5DA-D5AF-B174-987C-7176A5565B42}"/>
              </a:ext>
            </a:extLst>
          </p:cNvPr>
          <p:cNvSpPr txBox="1">
            <a:spLocks/>
          </p:cNvSpPr>
          <p:nvPr/>
        </p:nvSpPr>
        <p:spPr>
          <a:xfrm>
            <a:off x="2951018" y="1683957"/>
            <a:ext cx="4651420" cy="7326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أُتِمُّ شَبَكَةَ كَلِمَةِ "تَطَوُّعٌ"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ٱنْطِلاقاً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ٱلنَّصِّ: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B1DF8D1-3D34-CDBA-96EC-30AE938062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6809" y="2416628"/>
            <a:ext cx="8378104" cy="38698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Titre 9">
            <a:extLst>
              <a:ext uri="{FF2B5EF4-FFF2-40B4-BE49-F238E27FC236}">
                <a16:creationId xmlns:a16="http://schemas.microsoft.com/office/drawing/2014/main" id="{F81B40DD-C5F0-D765-B5B4-3BA761DA2420}"/>
              </a:ext>
            </a:extLst>
          </p:cNvPr>
          <p:cNvSpPr txBox="1">
            <a:spLocks/>
          </p:cNvSpPr>
          <p:nvPr/>
        </p:nvSpPr>
        <p:spPr>
          <a:xfrm>
            <a:off x="1724791" y="2460418"/>
            <a:ext cx="1226227" cy="8425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مُبادَرَةٌ</a:t>
            </a:r>
            <a:endParaRPr lang="ar-MA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Titre 9">
            <a:extLst>
              <a:ext uri="{FF2B5EF4-FFF2-40B4-BE49-F238E27FC236}">
                <a16:creationId xmlns:a16="http://schemas.microsoft.com/office/drawing/2014/main" id="{B0116982-2DFB-7BB4-7B87-3DFF5DE8E530}"/>
              </a:ext>
            </a:extLst>
          </p:cNvPr>
          <p:cNvSpPr txBox="1">
            <a:spLocks/>
          </p:cNvSpPr>
          <p:nvPr/>
        </p:nvSpPr>
        <p:spPr>
          <a:xfrm>
            <a:off x="632373" y="3713979"/>
            <a:ext cx="1606069" cy="8425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تَبَرُّعٌ</a:t>
            </a:r>
          </a:p>
        </p:txBody>
      </p:sp>
      <p:sp>
        <p:nvSpPr>
          <p:cNvPr id="18" name="Titre 9">
            <a:extLst>
              <a:ext uri="{FF2B5EF4-FFF2-40B4-BE49-F238E27FC236}">
                <a16:creationId xmlns:a16="http://schemas.microsoft.com/office/drawing/2014/main" id="{CA40CFE9-8AC7-24B6-30E6-67161885E5F5}"/>
              </a:ext>
            </a:extLst>
          </p:cNvPr>
          <p:cNvSpPr txBox="1">
            <a:spLocks/>
          </p:cNvSpPr>
          <p:nvPr/>
        </p:nvSpPr>
        <p:spPr>
          <a:xfrm>
            <a:off x="976745" y="5011330"/>
            <a:ext cx="1339243" cy="8425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تَعاوُنٌ</a:t>
            </a:r>
            <a:endParaRPr lang="ar-MA" sz="32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Titre 9">
            <a:extLst>
              <a:ext uri="{FF2B5EF4-FFF2-40B4-BE49-F238E27FC236}">
                <a16:creationId xmlns:a16="http://schemas.microsoft.com/office/drawing/2014/main" id="{5B69FDF2-7EF4-82A9-A460-CBCED26B6B1E}"/>
              </a:ext>
            </a:extLst>
          </p:cNvPr>
          <p:cNvSpPr txBox="1">
            <a:spLocks/>
          </p:cNvSpPr>
          <p:nvPr/>
        </p:nvSpPr>
        <p:spPr>
          <a:xfrm>
            <a:off x="3731110" y="5432588"/>
            <a:ext cx="1226227" cy="8425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تَآخي</a:t>
            </a:r>
            <a:endParaRPr lang="ar-MA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Titre 9">
            <a:extLst>
              <a:ext uri="{FF2B5EF4-FFF2-40B4-BE49-F238E27FC236}">
                <a16:creationId xmlns:a16="http://schemas.microsoft.com/office/drawing/2014/main" id="{D4FFBB85-5479-BDB7-A0E5-79580EAF9137}"/>
              </a:ext>
            </a:extLst>
          </p:cNvPr>
          <p:cNvSpPr txBox="1">
            <a:spLocks/>
          </p:cNvSpPr>
          <p:nvPr/>
        </p:nvSpPr>
        <p:spPr>
          <a:xfrm>
            <a:off x="6372459" y="5011329"/>
            <a:ext cx="1961050" cy="8425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مُساعَداتٌ</a:t>
            </a:r>
            <a:endParaRPr lang="ar-MA" sz="24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1" name="Titre 9">
            <a:extLst>
              <a:ext uri="{FF2B5EF4-FFF2-40B4-BE49-F238E27FC236}">
                <a16:creationId xmlns:a16="http://schemas.microsoft.com/office/drawing/2014/main" id="{CC7CADF5-AD44-9918-0736-149B829E373B}"/>
              </a:ext>
            </a:extLst>
          </p:cNvPr>
          <p:cNvSpPr txBox="1">
            <a:spLocks/>
          </p:cNvSpPr>
          <p:nvPr/>
        </p:nvSpPr>
        <p:spPr>
          <a:xfrm>
            <a:off x="6130005" y="3713978"/>
            <a:ext cx="1961050" cy="8425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تَضامُنٌ</a:t>
            </a:r>
            <a:endParaRPr lang="ar-MA" sz="24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Titre 9">
            <a:extLst>
              <a:ext uri="{FF2B5EF4-FFF2-40B4-BE49-F238E27FC236}">
                <a16:creationId xmlns:a16="http://schemas.microsoft.com/office/drawing/2014/main" id="{7FA75D3E-5FD8-4E7B-631E-3554701861F0}"/>
              </a:ext>
            </a:extLst>
          </p:cNvPr>
          <p:cNvSpPr txBox="1">
            <a:spLocks/>
          </p:cNvSpPr>
          <p:nvPr/>
        </p:nvSpPr>
        <p:spPr>
          <a:xfrm>
            <a:off x="5212459" y="2454721"/>
            <a:ext cx="1961050" cy="8425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تَكافُلٌ</a:t>
            </a:r>
            <a:endParaRPr lang="ar-MA" sz="24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002840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2B7461-6CAF-B46C-DFA6-5F4608AC4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765F3D0-7C0B-B7B5-8AD3-688A2D692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، نجيب عن السؤال الثالث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F58A8B98-0759-43E6-A284-38937F9A26B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F7A5149-A828-B5AA-7DC3-6A0BCA722106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863771-4C8E-9988-F4BB-57CF5DC8CD3D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43F2378-61AF-366F-7DD8-A486087B5A8A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0935CB6-74B4-A96B-29D3-B937530C1F6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A491286E-2C53-D68A-1E71-995BB643711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5;p5">
            <a:extLst>
              <a:ext uri="{FF2B5EF4-FFF2-40B4-BE49-F238E27FC236}">
                <a16:creationId xmlns:a16="http://schemas.microsoft.com/office/drawing/2014/main" id="{19FED2F7-2FE2-C60D-5602-6D81F3CEB69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4;p5">
            <a:extLst>
              <a:ext uri="{FF2B5EF4-FFF2-40B4-BE49-F238E27FC236}">
                <a16:creationId xmlns:a16="http://schemas.microsoft.com/office/drawing/2014/main" id="{49C91046-456A-300D-3F54-71A405CB39E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A2BB3FC-16D4-2DB9-08FB-1F97A582C12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Titre 9">
            <a:extLst>
              <a:ext uri="{FF2B5EF4-FFF2-40B4-BE49-F238E27FC236}">
                <a16:creationId xmlns:a16="http://schemas.microsoft.com/office/drawing/2014/main" id="{CBDA692D-99CC-C517-166A-9D2E8A070915}"/>
              </a:ext>
            </a:extLst>
          </p:cNvPr>
          <p:cNvSpPr txBox="1">
            <a:spLocks/>
          </p:cNvSpPr>
          <p:nvPr/>
        </p:nvSpPr>
        <p:spPr>
          <a:xfrm>
            <a:off x="1310898" y="2525621"/>
            <a:ext cx="7063958" cy="7326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أَسْتَخْرِجُ مِنَ ٱلنَّصِّ كَلِمَةً أَوْ عِبارَةً تُفيدُ نَفْسَ ٱلْمَعْنى:</a:t>
            </a:r>
          </a:p>
        </p:txBody>
      </p:sp>
      <p:sp>
        <p:nvSpPr>
          <p:cNvPr id="13" name="Titre 9">
            <a:extLst>
              <a:ext uri="{FF2B5EF4-FFF2-40B4-BE49-F238E27FC236}">
                <a16:creationId xmlns:a16="http://schemas.microsoft.com/office/drawing/2014/main" id="{260DAEE5-BB65-1812-49E0-51E8EDC6FE70}"/>
              </a:ext>
            </a:extLst>
          </p:cNvPr>
          <p:cNvSpPr txBox="1">
            <a:spLocks/>
          </p:cNvSpPr>
          <p:nvPr/>
        </p:nvSpPr>
        <p:spPr>
          <a:xfrm>
            <a:off x="7472373" y="3610100"/>
            <a:ext cx="1129312" cy="7326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تَسْلِيَةٌ:</a:t>
            </a:r>
          </a:p>
        </p:txBody>
      </p:sp>
      <p:sp>
        <p:nvSpPr>
          <p:cNvPr id="14" name="Titre 9">
            <a:extLst>
              <a:ext uri="{FF2B5EF4-FFF2-40B4-BE49-F238E27FC236}">
                <a16:creationId xmlns:a16="http://schemas.microsoft.com/office/drawing/2014/main" id="{B2002172-15F3-D6D3-DB3F-6992D9787B13}"/>
              </a:ext>
            </a:extLst>
          </p:cNvPr>
          <p:cNvSpPr txBox="1">
            <a:spLocks/>
          </p:cNvSpPr>
          <p:nvPr/>
        </p:nvSpPr>
        <p:spPr>
          <a:xfrm>
            <a:off x="6421582" y="4415913"/>
            <a:ext cx="2184301" cy="93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شَتّى أَرْجاءِ:</a:t>
            </a:r>
          </a:p>
        </p:txBody>
      </p:sp>
      <p:sp>
        <p:nvSpPr>
          <p:cNvPr id="15" name="Titre 9">
            <a:extLst>
              <a:ext uri="{FF2B5EF4-FFF2-40B4-BE49-F238E27FC236}">
                <a16:creationId xmlns:a16="http://schemas.microsoft.com/office/drawing/2014/main" id="{755223CF-617F-3DD8-5B69-3709572D813E}"/>
              </a:ext>
            </a:extLst>
          </p:cNvPr>
          <p:cNvSpPr txBox="1">
            <a:spLocks/>
          </p:cNvSpPr>
          <p:nvPr/>
        </p:nvSpPr>
        <p:spPr>
          <a:xfrm>
            <a:off x="6384420" y="3610099"/>
            <a:ext cx="1129312" cy="7326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تَرْفيهٌ</a:t>
            </a:r>
          </a:p>
        </p:txBody>
      </p:sp>
      <p:sp>
        <p:nvSpPr>
          <p:cNvPr id="16" name="Titre 9">
            <a:extLst>
              <a:ext uri="{FF2B5EF4-FFF2-40B4-BE49-F238E27FC236}">
                <a16:creationId xmlns:a16="http://schemas.microsoft.com/office/drawing/2014/main" id="{BC4117AD-8D5E-4889-5368-63A7D7FE9335}"/>
              </a:ext>
            </a:extLst>
          </p:cNvPr>
          <p:cNvSpPr txBox="1">
            <a:spLocks/>
          </p:cNvSpPr>
          <p:nvPr/>
        </p:nvSpPr>
        <p:spPr>
          <a:xfrm>
            <a:off x="3586480" y="4517577"/>
            <a:ext cx="2797940" cy="7326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جَميعِ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ٱلْأَوْساطِ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078556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B27A1-4A57-F413-CEA9-855FA9B1F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9FAF33F-F702-75E6-40DA-6ED5F200E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ننتقل للإجابة عن باقي الأسئلة سنتذكر معا خطوات توظيف استراتيجية الكلمات المفاتيح. من يذكرنا بها؟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2C7E8248-02CA-739D-7FE0-5C0E5EB522D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709B2FB-9286-2ADC-5088-8483140065A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F47ECA4-F5FA-7863-DC32-D28880EF57D6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C2117B-4E3A-7706-61DE-744A8DB663CC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56E3BB-1B7B-F6EC-54AC-D4FBA9747C99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17F45BC2-6EB1-796D-9E64-68080AD3782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4D7898BF-23CF-2504-6B3D-553AB4CA911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7BBE564E-0D7C-1833-2D2D-C5CD1874545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45DFBBD-9BF6-E24C-85F3-7092B008DDC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8E705E1-C037-D1F1-DB3B-CA1EBE47ED9E}"/>
              </a:ext>
            </a:extLst>
          </p:cNvPr>
          <p:cNvSpPr txBox="1"/>
          <p:nvPr/>
        </p:nvSpPr>
        <p:spPr>
          <a:xfrm>
            <a:off x="1502382" y="3279560"/>
            <a:ext cx="6458261" cy="9194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إسْتْراتيجِيَّةُ ٱلْكَلِماتِ ٱلْمَفاتيحِ</a:t>
            </a:r>
          </a:p>
        </p:txBody>
      </p:sp>
    </p:spTree>
    <p:extLst>
      <p:ext uri="{BB962C8B-B14F-4D97-AF65-F5344CB8AC3E}">
        <p14:creationId xmlns:p14="http://schemas.microsoft.com/office/powerpoint/2010/main" val="1383410917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31E95-D4BF-306B-3958-8ABD82E48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EAF6E27-B9B9-2C87-46AA-9FD698C0D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من يقرأ؟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0F2F85F0-6278-47AF-535B-FCCADFD1E57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DB4A428-A865-22B1-6D5B-BB087E5DBCB5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E5E3830-6FFD-52C0-F76D-05397934EA00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EAE80A-8088-7F92-6B79-6C7A5AE75F28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EE960B0-E83A-D736-CB80-5290A15F530B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93584E95-93AB-3D6A-E02B-DF648E41519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29C1C730-19E1-B748-6B6D-8DBCDEC0D83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3AE0FD6C-916B-DF58-6BA7-383998D8C97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2AF6985-F272-ADF8-C84C-F489F55E327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539CDF7-1EFB-2ECF-632B-1895BF4CE4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3942" y="1584325"/>
            <a:ext cx="6348496" cy="4738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691579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8E032-491F-B70F-220C-E6202661B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F6E59FD-2500-DE1E-BC51-04BC6F683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 و بشكل فردي على كراساتكم أجيبوا عن الأسئلة من 1 إلى 9 الواردة بالصفحتين 58 و 59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20د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D7D3BE8-63BF-C9DD-FC72-A4F14DED7C01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FEA6EE-A7FC-8A76-EF96-9E74DC5B0CE8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A86EAD-CD95-4EBF-B9CF-3FF36E5CF3EB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5ECAA5B-5D5F-E2AD-1C8E-DE914CFB7EF0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639D0645-383D-7781-C710-F89E579FF900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85122C42-551C-33FF-3151-C7C55AF79B6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6722F090-BA56-63B3-8F38-EF8A5328743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1F6480C-C71A-6075-23FA-B367AEF07A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C4C1204-17A1-FC18-A2F4-AC6906CCEB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9367" y="1937795"/>
            <a:ext cx="3171125" cy="450237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E09F15A-D974-6F8E-DCBB-87F2CA3710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04587" y="1937795"/>
            <a:ext cx="3171125" cy="4502370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69D7A806-3BF5-5CE7-423F-241BA0335721}"/>
              </a:ext>
            </a:extLst>
          </p:cNvPr>
          <p:cNvSpPr/>
          <p:nvPr/>
        </p:nvSpPr>
        <p:spPr>
          <a:xfrm>
            <a:off x="4800602" y="2514600"/>
            <a:ext cx="2815477" cy="3712091"/>
          </a:xfrm>
          <a:prstGeom prst="roundRect">
            <a:avLst>
              <a:gd name="adj" fmla="val 303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A1482CCE-0911-AF4E-41B1-6958F4795ACA}"/>
              </a:ext>
            </a:extLst>
          </p:cNvPr>
          <p:cNvSpPr/>
          <p:nvPr/>
        </p:nvSpPr>
        <p:spPr>
          <a:xfrm>
            <a:off x="1582410" y="2332934"/>
            <a:ext cx="2815477" cy="1916949"/>
          </a:xfrm>
          <a:prstGeom prst="roundRect">
            <a:avLst>
              <a:gd name="adj" fmla="val 303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" name="Image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B6FA441-A9BD-772A-4DB8-1DDDECA2D4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44" y="1134269"/>
            <a:ext cx="679014" cy="781679"/>
          </a:xfrm>
          <a:prstGeom prst="rect">
            <a:avLst/>
          </a:prstGeom>
        </p:spPr>
      </p:pic>
      <p:pic>
        <p:nvPicPr>
          <p:cNvPr id="1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C5B2200-8ABC-4335-777B-CF91BE3F87A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432432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6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08C372-D9D0-1F1A-AC38-F5D8035AD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6C16200-40BB-8224-6DBC-4DFA762B6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للتصحيح، نجيب عن السؤال الأول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وجدتم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الجواب؟ في أي فقرة يوجد الجواب؟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75AC995A-0E4C-F61C-6A7A-1664A4EED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95B91B4-DABA-E5C4-A031-ACDDE7B4FAE9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9034DA-C8F6-1408-DBCD-6D23140F1E9E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5FB197-ECEF-393B-C875-392491F42859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2D8395-862C-F8F7-6855-F7054BF89E43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60808994-9545-76BD-0AD0-450EBF9FB87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DEF47CD7-2F90-0242-7E32-30DE4CA02A4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B4BCA54E-B16B-8B01-98EB-EE3B4770E7A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99FC629-E9CF-FC8D-1D82-C16BEC8A0B1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Titre 9">
            <a:extLst>
              <a:ext uri="{FF2B5EF4-FFF2-40B4-BE49-F238E27FC236}">
                <a16:creationId xmlns:a16="http://schemas.microsoft.com/office/drawing/2014/main" id="{8A49F163-E8CB-51C9-8BD9-AB67E43FEA13}"/>
              </a:ext>
            </a:extLst>
          </p:cNvPr>
          <p:cNvSpPr txBox="1">
            <a:spLocks/>
          </p:cNvSpPr>
          <p:nvPr/>
        </p:nvSpPr>
        <p:spPr>
          <a:xfrm>
            <a:off x="2153545" y="1451263"/>
            <a:ext cx="5264483" cy="10236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مَنْ أَشْرَفَ عَلى حَمْلَةِ جَمْعِ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ٱلتَّبَرُّعاتِ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D7194611-7E7A-578A-ABB9-65362E312CB9}"/>
              </a:ext>
            </a:extLst>
          </p:cNvPr>
          <p:cNvCxnSpPr>
            <a:cxnSpLocks/>
          </p:cNvCxnSpPr>
          <p:nvPr/>
        </p:nvCxnSpPr>
        <p:spPr>
          <a:xfrm flipH="1">
            <a:off x="6106886" y="2296886"/>
            <a:ext cx="131114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BB106963-07F9-33D3-4C7B-D3FE03161D3D}"/>
              </a:ext>
            </a:extLst>
          </p:cNvPr>
          <p:cNvCxnSpPr>
            <a:cxnSpLocks/>
          </p:cNvCxnSpPr>
          <p:nvPr/>
        </p:nvCxnSpPr>
        <p:spPr>
          <a:xfrm flipH="1">
            <a:off x="2514600" y="2296886"/>
            <a:ext cx="20574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tre 9">
            <a:extLst>
              <a:ext uri="{FF2B5EF4-FFF2-40B4-BE49-F238E27FC236}">
                <a16:creationId xmlns:a16="http://schemas.microsoft.com/office/drawing/2014/main" id="{B1381A53-AB6A-5B9F-2319-B12CC27EB909}"/>
              </a:ext>
            </a:extLst>
          </p:cNvPr>
          <p:cNvSpPr txBox="1">
            <a:spLocks/>
          </p:cNvSpPr>
          <p:nvPr/>
        </p:nvSpPr>
        <p:spPr>
          <a:xfrm>
            <a:off x="848244" y="3429000"/>
            <a:ext cx="7556558" cy="17021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أَشْرَفَ </a:t>
            </a:r>
            <a:r>
              <a:rPr lang="ar-MA" sz="48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ٱلنّادي </a:t>
            </a:r>
            <a:r>
              <a:rPr lang="ar-MA" sz="4800" b="1" dirty="0" err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ٱلاِجْتِماعِيُّ</a:t>
            </a:r>
            <a:r>
              <a:rPr lang="ar-MA" sz="48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عَلى حَمْلَةِ جَمْعِ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ٱلتَّبَرُّعاتِ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58406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33A88-A968-8D50-CF46-D47C688EC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4005C4C-FB26-B850-0704-EAD4383BE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للتصحيح، نجيب عن السؤال الأول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وجدتم الجواب؟ في أي فقرة يوجد الجواب؟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768EA199-3AE7-D50A-3645-2E62FF7D8C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4E40B63-1E91-B1E2-59C5-7A89D8C8947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3CAEF5-B23C-8B2E-4680-BD187080B497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C37DEF-D045-B6DB-0626-0DD11B5FCDED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581223-43C1-3D27-DC9F-6EDBAEE50A85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ABE6E7AF-1ECF-C33D-0033-63120276CAF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20E44FE1-48F3-4856-7252-E664A968B22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33D3C23D-3A14-39F1-02CA-87370F4C35B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02544A-B0E9-677F-3C33-595F55A12FA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Titre 9">
            <a:extLst>
              <a:ext uri="{FF2B5EF4-FFF2-40B4-BE49-F238E27FC236}">
                <a16:creationId xmlns:a16="http://schemas.microsoft.com/office/drawing/2014/main" id="{A4EA4E9F-C97A-A03B-DEEA-67CF6C0545FA}"/>
              </a:ext>
            </a:extLst>
          </p:cNvPr>
          <p:cNvSpPr txBox="1">
            <a:spLocks/>
          </p:cNvSpPr>
          <p:nvPr/>
        </p:nvSpPr>
        <p:spPr>
          <a:xfrm>
            <a:off x="2153545" y="1451263"/>
            <a:ext cx="5264483" cy="10236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هُوَ ٱلْهَدَفُ مِنْ قافِلَةِ "سَواعِدِ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ٱلْخَيْرِ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"؟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76FACF47-35B9-95F3-BFE2-E31CB2BBBAAB}"/>
              </a:ext>
            </a:extLst>
          </p:cNvPr>
          <p:cNvCxnSpPr>
            <a:cxnSpLocks/>
          </p:cNvCxnSpPr>
          <p:nvPr/>
        </p:nvCxnSpPr>
        <p:spPr>
          <a:xfrm flipH="1">
            <a:off x="5893873" y="2264229"/>
            <a:ext cx="67843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531ADE64-C169-9CBD-054E-2E5CA2307890}"/>
              </a:ext>
            </a:extLst>
          </p:cNvPr>
          <p:cNvCxnSpPr>
            <a:cxnSpLocks/>
          </p:cNvCxnSpPr>
          <p:nvPr/>
        </p:nvCxnSpPr>
        <p:spPr>
          <a:xfrm flipH="1">
            <a:off x="4572000" y="2264229"/>
            <a:ext cx="67843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re 9">
            <a:extLst>
              <a:ext uri="{FF2B5EF4-FFF2-40B4-BE49-F238E27FC236}">
                <a16:creationId xmlns:a16="http://schemas.microsoft.com/office/drawing/2014/main" id="{46EE4751-DC7A-8B22-DDAC-DD1594AA8420}"/>
              </a:ext>
            </a:extLst>
          </p:cNvPr>
          <p:cNvSpPr txBox="1">
            <a:spLocks/>
          </p:cNvSpPr>
          <p:nvPr/>
        </p:nvSpPr>
        <p:spPr>
          <a:xfrm>
            <a:off x="873535" y="3217087"/>
            <a:ext cx="7556558" cy="24710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اَلْهَدَفُ مِنْ قافِلَةِ "سَواعِدِ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ٱلْخَيْرِ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 </a:t>
            </a:r>
            <a:r>
              <a:rPr lang="ar-MA" sz="44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هُوَ تَشْجيعُ ٱلْعَمَلِ </a:t>
            </a:r>
            <a:r>
              <a:rPr lang="ar-MA" sz="4400" b="1" dirty="0" err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ٱلتَّطَوُّعِيِّ</a:t>
            </a:r>
            <a:r>
              <a:rPr lang="ar-MA" sz="44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جَميعِ </a:t>
            </a:r>
            <a:r>
              <a:rPr lang="ar-MA" sz="4400" b="1" dirty="0" err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ٱلْأَوْساطِ</a:t>
            </a:r>
            <a:r>
              <a:rPr lang="ar-MA" sz="44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إشاعَةً لِقِيَمِ ٱلتَّعاوُنِ </a:t>
            </a:r>
            <a:r>
              <a:rPr lang="ar-MA" sz="4400" b="1" dirty="0" err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وَٱلتَّآخي</a:t>
            </a:r>
            <a:r>
              <a:rPr lang="ar-MA" sz="44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وَخِدْمَةً لِلصّالِحِ ٱلْعامِّ.</a:t>
            </a:r>
          </a:p>
        </p:txBody>
      </p:sp>
    </p:spTree>
    <p:extLst>
      <p:ext uri="{BB962C8B-B14F-4D97-AF65-F5344CB8AC3E}">
        <p14:creationId xmlns:p14="http://schemas.microsoft.com/office/powerpoint/2010/main" val="33790278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AAEF46-BFC8-0E14-CFCB-4EE7BC6D3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200E735-0C2D-97D8-262F-616040484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للتصحيح، نجيب عن السؤال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الثاني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وجدتم الجواب؟ في أي فقرة يوجد الجواب؟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2342AFBB-013E-0A07-960C-566A422E1C4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1FED816-C6DB-2807-48F1-FA7325551BAD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306589C-0148-2F3A-73AB-F610D41561D2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50E2EC-1899-DC6C-0D9A-008FB048F663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FD6AE28-235E-8491-5531-A89FF3090C59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1A73ADF2-E997-8B11-56C2-766E9647CD7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609530F6-24B1-A93C-3AB4-7EC350344A1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A9A064A2-E18E-64A0-1406-31D070701AC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AEF9632-FD31-565A-1798-0C00B9DDC2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0EDB0C6-9124-257C-416B-F85360C81A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2663" y="2733769"/>
            <a:ext cx="5969775" cy="2669504"/>
          </a:xfrm>
          <a:prstGeom prst="rect">
            <a:avLst/>
          </a:prstGeom>
        </p:spPr>
      </p:pic>
      <p:sp>
        <p:nvSpPr>
          <p:cNvPr id="13" name="Titre 9">
            <a:extLst>
              <a:ext uri="{FF2B5EF4-FFF2-40B4-BE49-F238E27FC236}">
                <a16:creationId xmlns:a16="http://schemas.microsoft.com/office/drawing/2014/main" id="{0AF0E8A1-162E-A07D-FB34-963A910F1D59}"/>
              </a:ext>
            </a:extLst>
          </p:cNvPr>
          <p:cNvSpPr txBox="1">
            <a:spLocks/>
          </p:cNvSpPr>
          <p:nvPr/>
        </p:nvSpPr>
        <p:spPr>
          <a:xfrm>
            <a:off x="747970" y="1584325"/>
            <a:ext cx="7490329" cy="12060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ٱلْأَنْشِطَةُ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ٱلتَّرْفيهِيَّةُ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قَدَّمَتْها "قافِلَةُ سَواعِدِ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ٱلْخَيْرِ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</a:t>
            </a:r>
          </a:p>
        </p:txBody>
      </p:sp>
      <p:sp>
        <p:nvSpPr>
          <p:cNvPr id="17" name="Titre 9">
            <a:extLst>
              <a:ext uri="{FF2B5EF4-FFF2-40B4-BE49-F238E27FC236}">
                <a16:creationId xmlns:a16="http://schemas.microsoft.com/office/drawing/2014/main" id="{EEBD8BE9-6993-0E1C-F3EF-32978DCF7950}"/>
              </a:ext>
            </a:extLst>
          </p:cNvPr>
          <p:cNvSpPr txBox="1">
            <a:spLocks/>
          </p:cNvSpPr>
          <p:nvPr/>
        </p:nvSpPr>
        <p:spPr>
          <a:xfrm>
            <a:off x="1620876" y="2790364"/>
            <a:ext cx="671703" cy="5117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lang="ar-MA" sz="44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46747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6A1C2-A501-43DD-E500-96CAE4437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B4B7511-3074-C27A-8FD3-BB14AC240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للتصحيح، نجيب عن السؤال الثالث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وجدتم الجواب؟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BEC408A-E807-8CF7-2462-41E80C8C05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537F743-2B7F-5DD7-D9DA-8E5895B06C94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F69160-3553-599C-FC86-473B154BCBD4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66895A-C191-F3FA-E18A-34C7E55E5A61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0D9A280-85D1-5E36-22BE-2ECA8C41C6D7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7F8D2724-FA54-2B34-26A8-9BCD1E4B0FA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B0DC101F-DA7D-946F-92BD-627714864F5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074791E9-B085-5821-8269-ADF14F35B1A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EF53C78-0DC2-9213-9654-5096436EDD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20D6A9D-AB1C-BAB6-2EE9-3EBA37C11A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7392" y="2880943"/>
            <a:ext cx="8189299" cy="1748143"/>
          </a:xfrm>
          <a:prstGeom prst="rect">
            <a:avLst/>
          </a:prstGeom>
        </p:spPr>
      </p:pic>
      <p:sp>
        <p:nvSpPr>
          <p:cNvPr id="8" name="Titre 9">
            <a:extLst>
              <a:ext uri="{FF2B5EF4-FFF2-40B4-BE49-F238E27FC236}">
                <a16:creationId xmlns:a16="http://schemas.microsoft.com/office/drawing/2014/main" id="{7A3D2EF7-86AD-CCFD-5DBC-99A688FCB596}"/>
              </a:ext>
            </a:extLst>
          </p:cNvPr>
          <p:cNvSpPr txBox="1">
            <a:spLocks/>
          </p:cNvSpPr>
          <p:nvPr/>
        </p:nvSpPr>
        <p:spPr>
          <a:xfrm>
            <a:off x="324087" y="5053329"/>
            <a:ext cx="849582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اَلنَّصُّ مَعْلوماتِيٌّ لِأَنَّهُ يُقَدِّمُ مَعْلوماتٍ عَنْ قافِلَةٍ مِنْ قَوافِلِ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ٱلتَّضامُنِ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 ٱلْهَدَفُ مِنْهُ لَيْسَ  مُتْعَةُ ٱلْقِراءَةِ بَلْ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ٱكْتِسابُ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مَعْلوماتٍ عَنْ مَوْضوعٍ مُحَدَّدٍ.</a:t>
            </a:r>
          </a:p>
        </p:txBody>
      </p:sp>
      <p:sp>
        <p:nvSpPr>
          <p:cNvPr id="9" name="Titre 9">
            <a:extLst>
              <a:ext uri="{FF2B5EF4-FFF2-40B4-BE49-F238E27FC236}">
                <a16:creationId xmlns:a16="http://schemas.microsoft.com/office/drawing/2014/main" id="{5DC99178-9D8A-E080-7C54-E603143B03AC}"/>
              </a:ext>
            </a:extLst>
          </p:cNvPr>
          <p:cNvSpPr txBox="1">
            <a:spLocks/>
          </p:cNvSpPr>
          <p:nvPr/>
        </p:nvSpPr>
        <p:spPr>
          <a:xfrm>
            <a:off x="2408387" y="3305186"/>
            <a:ext cx="671703" cy="5117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lang="ar-MA" sz="44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37618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27B33A-4051-682D-3CCE-5A12C3EFB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7B77222-E5E6-9EF7-9CD4-4102CC0A5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للتصحيح، نجيب عن السؤال الرابع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وجدتم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الجواب؟ في أي فقرة يوجد الجواب؟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E5CED8D5-91F2-F3CE-D324-7E71CC89687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3F020B5-28A6-8198-803D-F7A7E026B4E1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B1D1539-E5CB-33A0-B2D9-1BF870461803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94BC88-E966-61E7-B0B5-5B3F8AD27C2A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94D8BCC-6B97-DDDA-9424-6B18D0F4D80E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732A7EBC-25D1-704A-5634-5253C937210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C272B09F-2592-3C3D-1911-6075244BF80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08CC0FC4-3290-E7E8-C8B2-3162D5EFA8A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069E419-4779-148D-931A-0D035108137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ED88F7A-294C-1D9C-A0A6-CFDB24E83E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7253" y="2964139"/>
            <a:ext cx="8249494" cy="1545516"/>
          </a:xfrm>
          <a:prstGeom prst="rect">
            <a:avLst/>
          </a:prstGeom>
        </p:spPr>
      </p:pic>
      <p:sp>
        <p:nvSpPr>
          <p:cNvPr id="8" name="Titre 9">
            <a:extLst>
              <a:ext uri="{FF2B5EF4-FFF2-40B4-BE49-F238E27FC236}">
                <a16:creationId xmlns:a16="http://schemas.microsoft.com/office/drawing/2014/main" id="{E01EACBD-C587-EFD2-AE87-FD116CFC0659}"/>
              </a:ext>
            </a:extLst>
          </p:cNvPr>
          <p:cNvSpPr txBox="1">
            <a:spLocks/>
          </p:cNvSpPr>
          <p:nvPr/>
        </p:nvSpPr>
        <p:spPr>
          <a:xfrm>
            <a:off x="1364631" y="3824918"/>
            <a:ext cx="623780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نُظِّمَتْ قافِلَةُ "سَواعِدِ </a:t>
            </a:r>
            <a:r>
              <a:rPr lang="ar-MA" sz="44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ٱلْخَيْرِ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 في فَصْلِ ٱلشِّتاءِ</a:t>
            </a:r>
          </a:p>
        </p:txBody>
      </p:sp>
      <p:sp>
        <p:nvSpPr>
          <p:cNvPr id="9" name="Titre 9">
            <a:extLst>
              <a:ext uri="{FF2B5EF4-FFF2-40B4-BE49-F238E27FC236}">
                <a16:creationId xmlns:a16="http://schemas.microsoft.com/office/drawing/2014/main" id="{0BE13990-C440-824E-0DF7-73D6DD82C2F6}"/>
              </a:ext>
            </a:extLst>
          </p:cNvPr>
          <p:cNvSpPr txBox="1">
            <a:spLocks/>
          </p:cNvSpPr>
          <p:nvPr/>
        </p:nvSpPr>
        <p:spPr>
          <a:xfrm>
            <a:off x="632373" y="4676046"/>
            <a:ext cx="7526612" cy="14259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حَمْلَةٌ لِجَمْعِ 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ٱلتَّبَرُّعاتِ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لِصالِحِ ٱلْأَطْفالِ مِنْ ساكِنَةِ ٱلْمَناطِقِ 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ٱلْمُتَضَرِّرَةِ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</a:t>
            </a:r>
            <a:r>
              <a:rPr lang="ar-MA" sz="40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مَوْجَةِ </a:t>
            </a:r>
            <a:r>
              <a:rPr lang="ar-MA" sz="4000" b="1" dirty="0" err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ٱلْبَرْدِ</a:t>
            </a:r>
            <a:r>
              <a:rPr lang="ar-MA" sz="40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وَٱلثُّلوجِ</a:t>
            </a:r>
            <a:r>
              <a:rPr lang="ar-MA" sz="40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ٱلَّتي عَرَفَها 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ٱلْإقْليمُ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مُؤَخَّراً. </a:t>
            </a:r>
          </a:p>
        </p:txBody>
      </p:sp>
    </p:spTree>
    <p:extLst>
      <p:ext uri="{BB962C8B-B14F-4D97-AF65-F5344CB8AC3E}">
        <p14:creationId xmlns:p14="http://schemas.microsoft.com/office/powerpoint/2010/main" val="2231814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A6663-EFF0-72D9-7B1A-716391D6E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B5C253F-C52D-0E0F-498C-E6B2C7AF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للتصحيح، نجيب عن السؤال الخامس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وجدتم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الجواب؟ في أي فقرة يوجد الجواب؟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56B91919-923C-9E6A-BB86-715DFBF6DC8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5FAD4E6-96BC-050D-6324-5E79D9649B09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F60092-1758-B6A4-F5F4-B7BCCA92F918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3FB8A2-2EC3-256A-6570-E21E5E0A1352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D9D0359-3A90-9227-5313-7EEBD729DC07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46FF292C-687B-311A-89F2-E80A0530EB2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25C2FA3D-878B-E9B9-CB86-33529A106EE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21119840-43A8-2617-0409-06D5B5C4330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C3C1DF4-4ECD-AD2B-C136-5CFE87590D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2DDB515-7133-C0C3-CA7F-8F68379AF2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5252" y="2083182"/>
            <a:ext cx="8200319" cy="1718350"/>
          </a:xfrm>
          <a:prstGeom prst="rect">
            <a:avLst/>
          </a:prstGeom>
        </p:spPr>
      </p:pic>
      <p:sp>
        <p:nvSpPr>
          <p:cNvPr id="8" name="Titre 9">
            <a:extLst>
              <a:ext uri="{FF2B5EF4-FFF2-40B4-BE49-F238E27FC236}">
                <a16:creationId xmlns:a16="http://schemas.microsoft.com/office/drawing/2014/main" id="{0B9DAFC2-24E7-AD96-233B-3E6F7A2A6DBA}"/>
              </a:ext>
            </a:extLst>
          </p:cNvPr>
          <p:cNvSpPr txBox="1">
            <a:spLocks/>
          </p:cNvSpPr>
          <p:nvPr/>
        </p:nvSpPr>
        <p:spPr>
          <a:xfrm>
            <a:off x="848244" y="3994389"/>
            <a:ext cx="7668551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لَقِيَتِ 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ٱنْخِراطاً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وَتَفاعُلاً مِنْ قِبَلِ تَلاميذِ وَتِلْميذاتِ 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ٱلْمُؤَسَّسَتَيْنِ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مَعاً. </a:t>
            </a:r>
          </a:p>
        </p:txBody>
      </p:sp>
      <p:sp>
        <p:nvSpPr>
          <p:cNvPr id="9" name="Titre 9">
            <a:extLst>
              <a:ext uri="{FF2B5EF4-FFF2-40B4-BE49-F238E27FC236}">
                <a16:creationId xmlns:a16="http://schemas.microsoft.com/office/drawing/2014/main" id="{48CD68B6-1549-C447-2CC2-1DBB967EA9C0}"/>
              </a:ext>
            </a:extLst>
          </p:cNvPr>
          <p:cNvSpPr txBox="1">
            <a:spLocks/>
          </p:cNvSpPr>
          <p:nvPr/>
        </p:nvSpPr>
        <p:spPr>
          <a:xfrm>
            <a:off x="877020" y="4706707"/>
            <a:ext cx="7668551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نَوّهوا جَميعاً بِهَذِهِ 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ٱلْمُبادَرَةِ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ٱلْإِنْسانِيَّةِ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ٱلرّائِعَةِ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3" name="Titre 9">
            <a:extLst>
              <a:ext uri="{FF2B5EF4-FFF2-40B4-BE49-F238E27FC236}">
                <a16:creationId xmlns:a16="http://schemas.microsoft.com/office/drawing/2014/main" id="{2BFAB101-0D67-CB44-E561-36BBF66FDF1A}"/>
              </a:ext>
            </a:extLst>
          </p:cNvPr>
          <p:cNvSpPr txBox="1">
            <a:spLocks/>
          </p:cNvSpPr>
          <p:nvPr/>
        </p:nvSpPr>
        <p:spPr>
          <a:xfrm>
            <a:off x="478972" y="5419025"/>
            <a:ext cx="80666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مُوَجِّهينَ عِباراتِ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ٱلشُّكْرِ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وَٱلْعِرْفانِ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لِكُلِّ مَنْ ساهَمَ في هذا ٱلْعَمَلِ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ٱلتَّطَوُّعِيِّ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ٱلنَّبيلِ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391079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49C0C-4968-BA4F-F9F3-050062B4E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E1268BB-4E1B-51E7-2587-7EC190056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للتصحيح، نجيب عن السؤال السادس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وجدتم الجواب؟ في أي فقرة يوجد الجواب؟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FF05D923-DD0E-D12F-EA42-6ACD3EB733A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7B808AE-0257-3FE7-4452-CE615F489EAC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F10FE5-5F88-6182-F398-9ABFB7C86645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3D2FC1-714E-D929-698B-39628A3F0E05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B15B336-AABD-CECF-98E2-85544F743194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B59D7752-B668-3313-C8AD-B5B699204E7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3ED97A81-B6B6-840C-F813-337E3D7A92F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E7E700B0-E3B3-595E-7650-2AE888C9ECE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F28E66B-0010-DAF2-EE5E-906710D7E4E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2EBE8F6-74BD-A014-BEC8-B3291ED578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6223" y="2369580"/>
            <a:ext cx="8251554" cy="1655655"/>
          </a:xfrm>
          <a:prstGeom prst="rect">
            <a:avLst/>
          </a:prstGeom>
        </p:spPr>
      </p:pic>
      <p:sp>
        <p:nvSpPr>
          <p:cNvPr id="8" name="Titre 9">
            <a:extLst>
              <a:ext uri="{FF2B5EF4-FFF2-40B4-BE49-F238E27FC236}">
                <a16:creationId xmlns:a16="http://schemas.microsoft.com/office/drawing/2014/main" id="{DC832D4C-4EA8-1B32-1604-B17CE444281A}"/>
              </a:ext>
            </a:extLst>
          </p:cNvPr>
          <p:cNvSpPr txBox="1">
            <a:spLocks/>
          </p:cNvSpPr>
          <p:nvPr/>
        </p:nvSpPr>
        <p:spPr>
          <a:xfrm>
            <a:off x="391744" y="4089399"/>
            <a:ext cx="8202782" cy="18906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تَفاعَلَ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أَوْلِياءُ تَلاميذِ مَدْرَسَةِ "الزُّهورِ"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بِشَكْلٍ إِيجابِيٍّ مَعَ هَذِهِ 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ٱلْمُبادَرَةِ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إِذْ وَجَّهوا عِباراتِ 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ٱلشُّكْرِ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وَٱلْعِرْفانِ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لِكُلِّ مَنْ ساهَمَ في هذا ٱلْعَمَلِ 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ٱلتَّطَوُّعِيِّ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ٱلنَّبيلِ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 </a:t>
            </a:r>
          </a:p>
        </p:txBody>
      </p:sp>
    </p:spTree>
    <p:extLst>
      <p:ext uri="{BB962C8B-B14F-4D97-AF65-F5344CB8AC3E}">
        <p14:creationId xmlns:p14="http://schemas.microsoft.com/office/powerpoint/2010/main" val="445001710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298CC-609D-AAEE-79A4-28BD704C3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356FB3A-2D60-E159-CB3C-F85C4EE2C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للتصحيح، نجيب عن السؤال السابع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وجدتم الجواب؟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7786D33B-6EFF-5CCE-FA81-EB140CA69D0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0ADBF53-E947-C005-F80B-A3407571F88F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F32060-0861-CE1E-0ED9-E7721943461C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E35B48-0B89-E81C-D675-2EE8FC1CC7C7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6FAE7E-B5DA-7BD7-4F6F-29B19044E5A6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20FF7CDF-C2D2-C5CC-70CA-5D0942D8475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3518E93E-079C-AE8A-35CE-1F323EB5427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1AD4B203-58D6-AA10-EA22-646E045D34A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97CBAB7-4321-4189-59DF-D455E83C4AF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4176C97-0EE5-CF5F-67FB-431862F129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305" y="2504209"/>
            <a:ext cx="8371390" cy="4014869"/>
          </a:xfrm>
          <a:prstGeom prst="rect">
            <a:avLst/>
          </a:prstGeom>
        </p:spPr>
      </p:pic>
      <p:sp>
        <p:nvSpPr>
          <p:cNvPr id="8" name="Titre 9">
            <a:extLst>
              <a:ext uri="{FF2B5EF4-FFF2-40B4-BE49-F238E27FC236}">
                <a16:creationId xmlns:a16="http://schemas.microsoft.com/office/drawing/2014/main" id="{38F6E579-8477-4EDB-67C2-76AD157EF92F}"/>
              </a:ext>
            </a:extLst>
          </p:cNvPr>
          <p:cNvSpPr txBox="1">
            <a:spLocks/>
          </p:cNvSpPr>
          <p:nvPr/>
        </p:nvSpPr>
        <p:spPr>
          <a:xfrm>
            <a:off x="2431614" y="2529445"/>
            <a:ext cx="366426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قافِلَةٌ "سَواعِدِ 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ٱلْخَيْرِ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</a:t>
            </a:r>
          </a:p>
        </p:txBody>
      </p:sp>
      <p:sp>
        <p:nvSpPr>
          <p:cNvPr id="9" name="Titre 9">
            <a:extLst>
              <a:ext uri="{FF2B5EF4-FFF2-40B4-BE49-F238E27FC236}">
                <a16:creationId xmlns:a16="http://schemas.microsoft.com/office/drawing/2014/main" id="{14AB5807-8F37-FC47-078D-8AF743E0BCE8}"/>
              </a:ext>
            </a:extLst>
          </p:cNvPr>
          <p:cNvSpPr txBox="1">
            <a:spLocks/>
          </p:cNvSpPr>
          <p:nvPr/>
        </p:nvSpPr>
        <p:spPr>
          <a:xfrm>
            <a:off x="2431614" y="3151402"/>
            <a:ext cx="366426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مَدْرَسَةُ "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ٱلْأَمَلِ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</a:t>
            </a:r>
          </a:p>
        </p:txBody>
      </p:sp>
      <p:sp>
        <p:nvSpPr>
          <p:cNvPr id="13" name="Titre 9">
            <a:extLst>
              <a:ext uri="{FF2B5EF4-FFF2-40B4-BE49-F238E27FC236}">
                <a16:creationId xmlns:a16="http://schemas.microsoft.com/office/drawing/2014/main" id="{8179E197-D6F0-B4A9-FE1C-E8229955C4B4}"/>
              </a:ext>
            </a:extLst>
          </p:cNvPr>
          <p:cNvSpPr txBox="1">
            <a:spLocks/>
          </p:cNvSpPr>
          <p:nvPr/>
        </p:nvSpPr>
        <p:spPr>
          <a:xfrm>
            <a:off x="2322050" y="3716556"/>
            <a:ext cx="366426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اَلنّادي الاِجْتِماعِيُّ</a:t>
            </a:r>
          </a:p>
        </p:txBody>
      </p:sp>
      <p:sp>
        <p:nvSpPr>
          <p:cNvPr id="17" name="Titre 9">
            <a:extLst>
              <a:ext uri="{FF2B5EF4-FFF2-40B4-BE49-F238E27FC236}">
                <a16:creationId xmlns:a16="http://schemas.microsoft.com/office/drawing/2014/main" id="{A2B5EA76-76CB-D6E3-4F45-F6E460006F80}"/>
              </a:ext>
            </a:extLst>
          </p:cNvPr>
          <p:cNvSpPr txBox="1">
            <a:spLocks/>
          </p:cNvSpPr>
          <p:nvPr/>
        </p:nvSpPr>
        <p:spPr>
          <a:xfrm>
            <a:off x="2322050" y="4282626"/>
            <a:ext cx="366426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مَدْرَسَةُ "اَلزُّهورِ"</a:t>
            </a:r>
          </a:p>
        </p:txBody>
      </p:sp>
      <p:sp>
        <p:nvSpPr>
          <p:cNvPr id="18" name="Titre 9">
            <a:extLst>
              <a:ext uri="{FF2B5EF4-FFF2-40B4-BE49-F238E27FC236}">
                <a16:creationId xmlns:a16="http://schemas.microsoft.com/office/drawing/2014/main" id="{9408FA57-F977-2D6D-67B0-9EB3FF764155}"/>
              </a:ext>
            </a:extLst>
          </p:cNvPr>
          <p:cNvSpPr txBox="1">
            <a:spLocks/>
          </p:cNvSpPr>
          <p:nvPr/>
        </p:nvSpPr>
        <p:spPr>
          <a:xfrm>
            <a:off x="2292579" y="4848696"/>
            <a:ext cx="366426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إِقْليمُ "خنيفْرة"</a:t>
            </a:r>
          </a:p>
        </p:txBody>
      </p:sp>
      <p:sp>
        <p:nvSpPr>
          <p:cNvPr id="19" name="Titre 9">
            <a:extLst>
              <a:ext uri="{FF2B5EF4-FFF2-40B4-BE49-F238E27FC236}">
                <a16:creationId xmlns:a16="http://schemas.microsoft.com/office/drawing/2014/main" id="{8560B990-8048-5B2D-39F6-87BBC8B5E16C}"/>
              </a:ext>
            </a:extLst>
          </p:cNvPr>
          <p:cNvSpPr txBox="1">
            <a:spLocks/>
          </p:cNvSpPr>
          <p:nvPr/>
        </p:nvSpPr>
        <p:spPr>
          <a:xfrm>
            <a:off x="468086" y="5368836"/>
            <a:ext cx="585638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جَمْعُ </a:t>
            </a:r>
            <a:r>
              <a:rPr lang="ar-MA" sz="24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ٱلتَّبَرُّعاتِ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لِصالِحِ ٱلْأَطْفالِ مِنْ ساكِنَةِ ٱلْمَناطِقِ </a:t>
            </a:r>
            <a:r>
              <a:rPr lang="ar-MA" sz="24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ٱلْمُتَضَرِّرَةِ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مَوْجَةِ </a:t>
            </a:r>
            <a:r>
              <a:rPr lang="ar-MA" sz="24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ٱلْبَرْدِ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وَٱلثُّلوجِ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20" name="Titre 9">
            <a:extLst>
              <a:ext uri="{FF2B5EF4-FFF2-40B4-BE49-F238E27FC236}">
                <a16:creationId xmlns:a16="http://schemas.microsoft.com/office/drawing/2014/main" id="{20C6DC17-4323-62C3-B367-C01C811BF79C}"/>
              </a:ext>
            </a:extLst>
          </p:cNvPr>
          <p:cNvSpPr txBox="1">
            <a:spLocks/>
          </p:cNvSpPr>
          <p:nvPr/>
        </p:nvSpPr>
        <p:spPr>
          <a:xfrm>
            <a:off x="468086" y="6016029"/>
            <a:ext cx="585638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تَوْفيرُ </a:t>
            </a:r>
            <a:r>
              <a:rPr lang="ar-MA" sz="24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ٱلْمَوادِّ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ٱلْغِذائِيَّةِ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ٱلْأَساسِيَّةِ </a:t>
            </a:r>
            <a:r>
              <a:rPr lang="ar-MA" sz="24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وَٱلْأَلْبِسَةِ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ٱلضَّرورِيَّةِ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وَٱلْإِسْعافاتِ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ٱلطِّبِّيَّةِ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وَتَنْظيمُ مَجْموعَةٍ مِنَ ٱلْأَنْشِطَةِ </a:t>
            </a:r>
            <a:r>
              <a:rPr lang="ar-MA" sz="24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ٱلتَّرْفيهِيَّةِ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 </a:t>
            </a:r>
          </a:p>
        </p:txBody>
      </p:sp>
    </p:spTree>
    <p:extLst>
      <p:ext uri="{BB962C8B-B14F-4D97-AF65-F5344CB8AC3E}">
        <p14:creationId xmlns:p14="http://schemas.microsoft.com/office/powerpoint/2010/main" val="19046581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A4F5F8-77E8-6BEA-8F0E-4E4758BD8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CB0F093-B062-A5C2-D691-68F72A509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للتصحيح، نجيب عن السؤال الثامن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وجدتم الجواب؟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E8EBA315-20C1-B159-C456-F74A7F7C519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72CAD65-2EB4-86D3-B6A4-29522AA0D90D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9BA1100-68A3-39E0-CF84-A3F87D8B2387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B29C989-88E4-704A-15F5-1E5AA28E194B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F938D9-D4B8-86AE-98C4-BE461901F859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80D69EFB-E92F-4426-6A5B-C81D2F6CA57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6A6D42BB-91EA-0573-05C4-00F40F59BBA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5A084AFE-F114-6B78-97B7-10826745C1B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DB2E86B-78ED-5103-C507-B52B442930F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18D2188-CE18-392E-FD26-50DCF806AD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313" y="2196299"/>
            <a:ext cx="8217374" cy="38798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itre 9">
            <a:extLst>
              <a:ext uri="{FF2B5EF4-FFF2-40B4-BE49-F238E27FC236}">
                <a16:creationId xmlns:a16="http://schemas.microsoft.com/office/drawing/2014/main" id="{EC706211-F101-FC46-9F4F-475EBAABD68E}"/>
              </a:ext>
            </a:extLst>
          </p:cNvPr>
          <p:cNvSpPr txBox="1">
            <a:spLocks/>
          </p:cNvSpPr>
          <p:nvPr/>
        </p:nvSpPr>
        <p:spPr>
          <a:xfrm>
            <a:off x="8033656" y="4440935"/>
            <a:ext cx="441414" cy="795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7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</a:t>
            </a:r>
            <a:endParaRPr lang="ar-MA" sz="24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Titre 9">
            <a:extLst>
              <a:ext uri="{FF2B5EF4-FFF2-40B4-BE49-F238E27FC236}">
                <a16:creationId xmlns:a16="http://schemas.microsoft.com/office/drawing/2014/main" id="{309C0F1B-0527-A10D-2747-BDFE889F6C51}"/>
              </a:ext>
            </a:extLst>
          </p:cNvPr>
          <p:cNvSpPr txBox="1">
            <a:spLocks/>
          </p:cNvSpPr>
          <p:nvPr/>
        </p:nvSpPr>
        <p:spPr>
          <a:xfrm>
            <a:off x="8033656" y="2921070"/>
            <a:ext cx="441414" cy="795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7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</a:t>
            </a:r>
            <a:endParaRPr lang="ar-MA" sz="24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Titre 9">
            <a:extLst>
              <a:ext uri="{FF2B5EF4-FFF2-40B4-BE49-F238E27FC236}">
                <a16:creationId xmlns:a16="http://schemas.microsoft.com/office/drawing/2014/main" id="{93D284FF-CC67-69EA-E99C-C081DB9ED135}"/>
              </a:ext>
            </a:extLst>
          </p:cNvPr>
          <p:cNvSpPr txBox="1">
            <a:spLocks/>
          </p:cNvSpPr>
          <p:nvPr/>
        </p:nvSpPr>
        <p:spPr>
          <a:xfrm>
            <a:off x="8033656" y="5165706"/>
            <a:ext cx="441414" cy="795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7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</a:t>
            </a:r>
            <a:endParaRPr lang="ar-MA" sz="24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Titre 9">
            <a:extLst>
              <a:ext uri="{FF2B5EF4-FFF2-40B4-BE49-F238E27FC236}">
                <a16:creationId xmlns:a16="http://schemas.microsoft.com/office/drawing/2014/main" id="{EF0FE4D7-5056-359F-CFD9-FE7D0C45D492}"/>
              </a:ext>
            </a:extLst>
          </p:cNvPr>
          <p:cNvSpPr txBox="1">
            <a:spLocks/>
          </p:cNvSpPr>
          <p:nvPr/>
        </p:nvSpPr>
        <p:spPr>
          <a:xfrm>
            <a:off x="8056175" y="3660537"/>
            <a:ext cx="441414" cy="795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7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4</a:t>
            </a:r>
            <a:endParaRPr lang="ar-MA" sz="24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434224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3" grpId="0"/>
      <p:bldP spid="1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475FA-C2CE-99B4-529A-7C7078AE4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2CFE7D5-3225-0D59-A1F2-77A3D60E4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للتصحيح، نجيب عن السؤال التاسع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0EE79AEA-6039-1921-92AA-EE5D76CE8DC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50CC28C-997F-C0AB-9670-FFB96AD5E485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74EF0F7-59F7-C4E4-6D4E-7BEF055B46CE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50622C-20B9-8C0B-25B8-DA892AF8DE0A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AD542CC-08FE-8392-6490-AF1534118458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0C400A41-879C-11E4-DEE4-A626C74B61E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0ED75A74-46C1-6D61-962E-C75F7BDB1A9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3BFD61FF-CA57-C68D-3A9D-42D8E3F5C95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5F57844-2A96-7265-F089-A69A927DE7A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8858768-894A-19B8-6A75-FB6722358A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790" y="2179211"/>
            <a:ext cx="8150420" cy="3764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782543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16175-137B-73FA-0C86-2B08430CFB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B4D4934-9522-7C96-3DA7-B3B78457D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. راجعوا في المنزل الدروس التالية سنحتاجها في الحصة المقبلة.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2A0F139D-73F6-FE05-FC35-1C23042899A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0EE9607-42AB-DF56-B743-A2413190DA55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DE191F7-BE64-F1EA-D740-CAD05ED7EC0C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DD936D-C5B2-8F37-DF09-0D7A42119EA9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8AFC63-EB13-0525-0EA0-68AB4D146744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98F65312-846E-A8D7-2B61-2FFCFCE4B78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3B7A8107-7A93-008A-A289-CF739837E8F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BA869987-222E-E952-511F-D2744E03DD1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0329B7B-0BBF-1B2B-70B3-D67D622119E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11633CD-F9A8-107E-7786-008D3C333B7D}"/>
              </a:ext>
            </a:extLst>
          </p:cNvPr>
          <p:cNvSpPr txBox="1"/>
          <p:nvPr/>
        </p:nvSpPr>
        <p:spPr>
          <a:xfrm>
            <a:off x="1818113" y="1950625"/>
            <a:ext cx="638260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4000" b="1" dirty="0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أُراجِعُ </a:t>
            </a:r>
            <a:r>
              <a:rPr lang="ar-MA" sz="4000" b="1" dirty="0" err="1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تَعَلُّماتي</a:t>
            </a:r>
            <a:r>
              <a:rPr lang="ar-MA" sz="4000" b="1" dirty="0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000" b="1" dirty="0" err="1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ٱلصَّرْفِ</a:t>
            </a:r>
            <a:r>
              <a:rPr lang="ar-MA" sz="4000" b="1" dirty="0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وَٱلتَّحْويلِ</a:t>
            </a:r>
            <a:r>
              <a:rPr lang="ar-MA" sz="4000" b="1" dirty="0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وَٱلتّراكيبِ</a:t>
            </a:r>
            <a:r>
              <a:rPr lang="ar-MA" sz="4000" b="1" dirty="0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AB33621-1A37-9F2E-1AFD-4B952846BF34}"/>
              </a:ext>
            </a:extLst>
          </p:cNvPr>
          <p:cNvSpPr txBox="1"/>
          <p:nvPr/>
        </p:nvSpPr>
        <p:spPr>
          <a:xfrm>
            <a:off x="749566" y="2696678"/>
            <a:ext cx="7644867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r" rtl="1">
              <a:buFontTx/>
              <a:buChar char="-"/>
              <a:defRPr/>
            </a:pPr>
            <a:r>
              <a:rPr lang="ar-MA" sz="4400" b="1" dirty="0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اَلْاِسْمُ؛</a:t>
            </a:r>
          </a:p>
          <a:p>
            <a:pPr marL="571500" indent="-571500" algn="r" rtl="1">
              <a:buFontTx/>
              <a:buChar char="-"/>
              <a:defRPr/>
            </a:pPr>
            <a:r>
              <a:rPr lang="ar-MA" sz="4400" b="1" dirty="0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اَلْفِعْلُ </a:t>
            </a:r>
            <a:r>
              <a:rPr lang="ar-MA" sz="4400" b="1" dirty="0" err="1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ٱلْماضي</a:t>
            </a:r>
            <a:r>
              <a:rPr lang="ar-MA" sz="4400" b="1" dirty="0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وَٱلْمُضارِعُ</a:t>
            </a:r>
            <a:r>
              <a:rPr lang="ar-MA" sz="4400" b="1" dirty="0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   </a:t>
            </a:r>
          </a:p>
          <a:p>
            <a:pPr marL="571500" indent="-571500" algn="r" rtl="1">
              <a:buFontTx/>
              <a:buChar char="-"/>
              <a:defRPr/>
            </a:pPr>
            <a:r>
              <a:rPr lang="ar-MA" sz="4400" b="1" dirty="0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اَلْجُمْلَةُ </a:t>
            </a:r>
            <a:r>
              <a:rPr lang="ar-MA" sz="4400" b="1" dirty="0" err="1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ٱلْمُفيدَةُ</a:t>
            </a:r>
            <a:r>
              <a:rPr lang="ar-MA" sz="4400" b="1" dirty="0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571500" indent="-571500" algn="r" rtl="1">
              <a:buFontTx/>
              <a:buChar char="-"/>
              <a:defRPr/>
            </a:pPr>
            <a:r>
              <a:rPr lang="ar-MA" sz="4400" b="1" dirty="0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عَناصِرُ </a:t>
            </a:r>
            <a:r>
              <a:rPr lang="ar-MA" sz="4400" b="1" dirty="0" err="1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ٱلْجُمْلَةِ</a:t>
            </a:r>
            <a:r>
              <a:rPr lang="ar-MA" sz="4400" b="1" dirty="0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ٱلْاِسْمِيَّةِ</a:t>
            </a:r>
            <a:r>
              <a:rPr lang="ar-MA" sz="4400" b="1" dirty="0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400" dirty="0">
              <a:solidFill>
                <a:srgbClr val="293863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Image 12" descr="Une image contenant dessin humoristique, Dessin animé, clipart, jouet&#10;&#10;Le contenu généré par l’IA peut être incorrect.">
            <a:extLst>
              <a:ext uri="{FF2B5EF4-FFF2-40B4-BE49-F238E27FC236}">
                <a16:creationId xmlns:a16="http://schemas.microsoft.com/office/drawing/2014/main" id="{A3EF6D0B-D0E8-74BB-3450-3D1ECC56A7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83" y="1482610"/>
            <a:ext cx="1099457" cy="1099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13572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244FB-4A87-5CD6-2729-97ABD4DAA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E99F511-796C-F9DA-B77D-84C1E293D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74174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 </a:t>
            </a:r>
            <a:endParaRPr lang="fr-MA" sz="4000" dirty="0"/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AEF99B9-064A-D6D7-DFA3-516A036D665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0331" y="3371420"/>
            <a:ext cx="5436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4F17E366-C802-B162-2B22-4E2ADAB801A7}"/>
              </a:ext>
            </a:extLst>
          </p:cNvPr>
          <p:cNvSpPr txBox="1">
            <a:spLocks/>
          </p:cNvSpPr>
          <p:nvPr/>
        </p:nvSpPr>
        <p:spPr>
          <a:xfrm>
            <a:off x="1855803" y="38718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10658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 ؟ 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9F4200C-0805-8B75-CD63-B04C07D3D562}"/>
              </a:ext>
            </a:extLst>
          </p:cNvPr>
          <p:cNvSpPr txBox="1"/>
          <p:nvPr/>
        </p:nvSpPr>
        <p:spPr>
          <a:xfrm>
            <a:off x="4680374" y="3465497"/>
            <a:ext cx="1704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04 -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F1CCDEA-84DC-7A66-FF3A-4FE7AA7FD12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87824" y="3583516"/>
            <a:ext cx="424748" cy="540000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C51A604E-EA26-07EE-BAC8-412163C273D7}"/>
              </a:ext>
            </a:extLst>
          </p:cNvPr>
          <p:cNvSpPr/>
          <p:nvPr/>
        </p:nvSpPr>
        <p:spPr>
          <a:xfrm>
            <a:off x="5532530" y="1894965"/>
            <a:ext cx="346976" cy="346976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1504901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ADBDD-B6E4-325F-2B3F-156016D14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29269B98-8BE4-6462-F9AC-206D22394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1800" dirty="0"/>
              <a:t>ماذا تعلمتم في هذه الحصة ؟</a:t>
            </a:r>
            <a:endParaRPr lang="fr-MA" sz="18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4F526F-6E1B-7D0C-C772-E4090E5B66A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BAE6525-F5BD-EB48-CF03-41DBD41D5B32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التحـــــــدث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F93CD6-D1B9-3000-7566-96D1D65D7476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الأســــاليب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02C60A9-37B7-571A-F690-12DA49B1D9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4D8A86E-19C5-F593-38E5-D9D435EBB0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51C61D5-96A5-7A7C-DDA2-3FE171CE29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9118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1E85136-222F-8112-F593-795B444F4E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46500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B79F3C4-95E4-757F-F6C3-84E7265B7615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65610A37-11E0-CD9E-0A2D-5B7B475F192C}"/>
              </a:ext>
            </a:extLst>
          </p:cNvPr>
          <p:cNvCxnSpPr>
            <a:cxnSpLocks/>
            <a:stCxn id="12" idx="5"/>
            <a:endCxn id="5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9E0847B-B7D1-AEAC-E6A5-D1AFE33BF917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قِراءَةِ فَقْرَةٍ بِطَلاقَةٍ.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11D153C-812F-375D-5D40-A4A3E886E4CC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ٱلاِجابَةِ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عَنْ أَسْئِلَةِ ٱلْفَهْمِ بِتَوْظيفِ ٱسْتْراتيجِيَّةِ ٱلْكَلِماتِ ٱلْمَفاتيحِ.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8C1CA9B3-85A3-DB63-B45C-F24D3A2A5C81}"/>
              </a:ext>
            </a:extLst>
          </p:cNvPr>
          <p:cNvCxnSpPr>
            <a:cxnSpLocks/>
            <a:stCxn id="12" idx="3"/>
            <a:endCxn id="10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2" name="Ellipse 11">
            <a:extLst>
              <a:ext uri="{FF2B5EF4-FFF2-40B4-BE49-F238E27FC236}">
                <a16:creationId xmlns:a16="http://schemas.microsoft.com/office/drawing/2014/main" id="{957758D0-3534-14B8-2C10-6910D30A616D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ٱلْحِصَّةِ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C55E9DA-4239-D499-829C-9B0644ADEC5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78907518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4AFFB-64FC-0394-75D3-DFE12EA35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6A9FE41-FCEC-58D2-E328-6DB62420C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1800" dirty="0"/>
              <a:t>إلى اللقاء في الحصة المقبلة.</a:t>
            </a:r>
            <a:endParaRPr lang="fr-MA" sz="18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FE1165F-02A1-2DAB-8064-E8E72DC5F9E4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3A27649-9E33-C302-A722-715F0BE968EB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التحـــــــدث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ED7E34-5254-A517-4710-F64A14A77596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الأســــاليب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7314CE8-1CE0-F192-872A-BC405D35101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645B09A-2BA6-DE35-77A6-F1A78040CD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7D9D9E6-5ABD-5062-8F4B-4E8AC7A3551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9118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3383A78-6066-480C-0FE2-8F3037EC69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46500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06AB7E9-D2C7-F455-690D-3293FF18F9DD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FA24FC49-9005-7F37-9C74-F3ED635E91D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76706" y="1925518"/>
            <a:ext cx="8190587" cy="4607205"/>
          </a:xfrm>
          <a:prstGeom prst="rect">
            <a:avLst/>
          </a:prstGeom>
        </p:spPr>
      </p:pic>
      <p:pic>
        <p:nvPicPr>
          <p:cNvPr id="12" name="Espace réservé pour une image  11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2546D21-3C90-F280-3960-CADBE0C3357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354230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16779</TotalTime>
  <Words>1715</Words>
  <Application>Microsoft Office PowerPoint</Application>
  <PresentationFormat>Affichage à l'écran (4:3)</PresentationFormat>
  <Paragraphs>304</Paragraphs>
  <Slides>42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42</vt:i4>
      </vt:variant>
    </vt:vector>
  </HeadingPairs>
  <TitlesOfParts>
    <vt:vector size="62" baseType="lpstr">
      <vt:lpstr>Microsoft Uighur</vt:lpstr>
      <vt:lpstr>Dosis Medium</vt:lpstr>
      <vt:lpstr>Calibri Light</vt:lpstr>
      <vt:lpstr>Modern Love</vt:lpstr>
      <vt:lpstr>Wingdings</vt:lpstr>
      <vt:lpstr>Calibri</vt:lpstr>
      <vt:lpstr>Dosis ExtraBold</vt:lpstr>
      <vt:lpstr>Arial</vt:lpstr>
      <vt:lpstr>Dosis SemiBold</vt:lpstr>
      <vt:lpstr>Dosis</vt:lpstr>
      <vt:lpstr>1_Thème Office</vt:lpstr>
      <vt:lpstr>01- نشاط اعتيادي</vt:lpstr>
      <vt:lpstr>04- قراءة/ كتابة</vt:lpstr>
      <vt:lpstr>2_05- اختتام الحصة</vt:lpstr>
      <vt:lpstr>3_Env-Enseignant</vt:lpstr>
      <vt:lpstr>1_Env-Enseignant</vt:lpstr>
      <vt:lpstr>3_05- اختتام الحصة</vt:lpstr>
      <vt:lpstr>4_05- اختتام الحصة</vt:lpstr>
      <vt:lpstr>02- معــــــــــجم</vt:lpstr>
      <vt:lpstr>6_Env-Enseignant</vt:lpstr>
      <vt:lpstr>Présentation PowerPoint</vt:lpstr>
      <vt:lpstr>Présentation PowerPoint</vt:lpstr>
      <vt:lpstr>تنظيم حصص الأسبوع الخامس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قبل أن نبدأ حصة اليوم، سنتذكر السلوكيات التي تعلمناها. ما الذي يرمز له كل مشهد ؟</vt:lpstr>
      <vt:lpstr>ضعوا اللوحة والكراسة في القمطر</vt:lpstr>
      <vt:lpstr>ستتناوبون اليوم على قراءة الفقرة التالية</vt:lpstr>
      <vt:lpstr>لنتذكر قواعد استعمال علامات الترقيم.</vt:lpstr>
      <vt:lpstr>دقيقتان لكل مشارك:سأتأكد من قراءتكم بدقة و استرسال و نبر مناسب. انتبهوا عليكم قراءة النص قبل أن يختفي</vt:lpstr>
      <vt:lpstr>كَيْفَ كانَتْ قِراءَةُ زَميلِكُمْ/زَميلَتِكُمْ؟</vt:lpstr>
      <vt:lpstr>ورشة القراءة</vt:lpstr>
      <vt:lpstr>في حصة اللغة العربية، سنواصل مراجعة وتوليف ما تعلمتموه خلال الأسابيع الأربعة للوحدة.</vt:lpstr>
      <vt:lpstr>الآن، خذوا النص في كراستكم، ص56 و 57 .سأمنحكم 5 دقائق لقراءة النص التالي قراءة هامسة. المرور بين الصفوف، تقديم التغذية الراجعة اللازمة.</vt:lpstr>
      <vt:lpstr>من يقرأ الفقرة الأولى من النص</vt:lpstr>
      <vt:lpstr>من يقرأ الفقرة الثانية  من النص</vt:lpstr>
      <vt:lpstr>من يقرأ الفقرة الثالثة  من النص</vt:lpstr>
      <vt:lpstr>من يقرأ الفقرة الأخيرة  من النص</vt:lpstr>
      <vt:lpstr>أحسنتم. الآن أجيبوا عن الأسئلة 1و2و3  التالية:</vt:lpstr>
      <vt:lpstr>انتبهوا للتصحيح ، نجيب عن السؤال الأول</vt:lpstr>
      <vt:lpstr>انتبهوا للتصحيح ، نجيب عن السؤال الثاني</vt:lpstr>
      <vt:lpstr>انتبهوا للتصحيح ، نجيب عن السؤال الثالث</vt:lpstr>
      <vt:lpstr>قبل أن ننتقل للإجابة عن باقي الأسئلة سنتذكر معا خطوات توظيف استراتيجية الكلمات المفاتيح. من يذكرنا بها؟</vt:lpstr>
      <vt:lpstr>أحسنتم. من يقرأ؟</vt:lpstr>
      <vt:lpstr>الآن  و بشكل فردي على كراساتكم أجيبوا عن الأسئلة من 1 إلى 9 الواردة بالصفحتين 58 و 59 أمامكم 20د</vt:lpstr>
      <vt:lpstr>انتبهوا للتصحيح، نجيب عن السؤال الأول كيف وجدتم الجواب؟ في أي فقرة يوجد الجواب؟</vt:lpstr>
      <vt:lpstr>انتبهوا للتصحيح، نجيب عن السؤال الأول كيف وجدتم الجواب؟ في أي فقرة يوجد الجواب؟</vt:lpstr>
      <vt:lpstr>انتبهوا للتصحيح، نجيب عن السؤال الثاني كيف وجدتم الجواب؟ في أي فقرة يوجد الجواب؟</vt:lpstr>
      <vt:lpstr>انتبهوا للتصحيح، نجيب عن السؤال الثالث كيف وجدتم الجواب؟</vt:lpstr>
      <vt:lpstr>انتبهوا للتصحيح، نجيب عن السؤال الرابع كيف وجدتم الجواب؟ في أي فقرة يوجد الجواب؟</vt:lpstr>
      <vt:lpstr>انتبهوا للتصحيح، نجيب عن السؤال الخامس كيف وجدتم الجواب؟ في أي فقرة يوجد الجواب؟</vt:lpstr>
      <vt:lpstr>انتبهوا للتصحيح، نجيب عن السؤال السادس كيف وجدتم الجواب؟ في أي فقرة يوجد الجواب؟</vt:lpstr>
      <vt:lpstr>انتبهوا للتصحيح، نجيب عن السؤال السابع كيف وجدتم الجواب؟</vt:lpstr>
      <vt:lpstr>انتبهوا للتصحيح، نجيب عن السؤال الثامن كيف وجدتم الجواب؟</vt:lpstr>
      <vt:lpstr>انتبهوا للتصحيح، نجيب عن السؤال التاسع</vt:lpstr>
      <vt:lpstr>أحسنتم . راجعوا في المنزل الدروس التالية سنحتاجها في الحصة المقبلة.</vt:lpstr>
      <vt:lpstr>اختتام الحصة </vt:lpstr>
      <vt:lpstr>ماذا تعلمتم في هذه الحصة ؟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210</cp:revision>
  <dcterms:created xsi:type="dcterms:W3CDTF">2023-09-20T21:35:22Z</dcterms:created>
  <dcterms:modified xsi:type="dcterms:W3CDTF">2025-11-21T12:19:30Z</dcterms:modified>
</cp:coreProperties>
</file>