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</p:sldMasterIdLst>
  <p:notesMasterIdLst>
    <p:notesMasterId r:id="rId67"/>
  </p:notesMasterIdLst>
  <p:sldIdLst>
    <p:sldId id="2147482753" r:id="rId11"/>
    <p:sldId id="1029" r:id="rId12"/>
    <p:sldId id="2147482604" r:id="rId13"/>
    <p:sldId id="2147482462" r:id="rId14"/>
    <p:sldId id="2147482697" r:id="rId15"/>
    <p:sldId id="2147482618" r:id="rId16"/>
    <p:sldId id="2147482691" r:id="rId17"/>
    <p:sldId id="2147482463" r:id="rId18"/>
    <p:sldId id="2147482725" r:id="rId19"/>
    <p:sldId id="2147482464" r:id="rId20"/>
    <p:sldId id="2147482474" r:id="rId21"/>
    <p:sldId id="2147482796" r:id="rId22"/>
    <p:sldId id="2147482757" r:id="rId23"/>
    <p:sldId id="2147482779" r:id="rId24"/>
    <p:sldId id="2147482706" r:id="rId25"/>
    <p:sldId id="2147482731" r:id="rId26"/>
    <p:sldId id="2147482758" r:id="rId27"/>
    <p:sldId id="2147482759" r:id="rId28"/>
    <p:sldId id="2147482760" r:id="rId29"/>
    <p:sldId id="2147482762" r:id="rId30"/>
    <p:sldId id="2147482763" r:id="rId31"/>
    <p:sldId id="2147482764" r:id="rId32"/>
    <p:sldId id="2147482765" r:id="rId33"/>
    <p:sldId id="2147482766" r:id="rId34"/>
    <p:sldId id="2147482767" r:id="rId35"/>
    <p:sldId id="2147482768" r:id="rId36"/>
    <p:sldId id="2147482769" r:id="rId37"/>
    <p:sldId id="2147482770" r:id="rId38"/>
    <p:sldId id="2147482771" r:id="rId39"/>
    <p:sldId id="2147482772" r:id="rId40"/>
    <p:sldId id="2147482773" r:id="rId41"/>
    <p:sldId id="2147482774" r:id="rId42"/>
    <p:sldId id="2147482775" r:id="rId43"/>
    <p:sldId id="2147482776" r:id="rId44"/>
    <p:sldId id="2147482780" r:id="rId45"/>
    <p:sldId id="2147482781" r:id="rId46"/>
    <p:sldId id="2147482783" r:id="rId47"/>
    <p:sldId id="2147482782" r:id="rId48"/>
    <p:sldId id="2147482784" r:id="rId49"/>
    <p:sldId id="2147482785" r:id="rId50"/>
    <p:sldId id="2147482786" r:id="rId51"/>
    <p:sldId id="2147482787" r:id="rId52"/>
    <p:sldId id="2147482788" r:id="rId53"/>
    <p:sldId id="2147482789" r:id="rId54"/>
    <p:sldId id="2147482790" r:id="rId55"/>
    <p:sldId id="2147482705" r:id="rId56"/>
    <p:sldId id="2147482498" r:id="rId57"/>
    <p:sldId id="2147482792" r:id="rId58"/>
    <p:sldId id="2147482793" r:id="rId59"/>
    <p:sldId id="2147482794" r:id="rId60"/>
    <p:sldId id="2147482616" r:id="rId61"/>
    <p:sldId id="2147482598" r:id="rId62"/>
    <p:sldId id="2147482791" r:id="rId63"/>
    <p:sldId id="2147482795" r:id="rId64"/>
    <p:sldId id="2147482756" r:id="rId65"/>
    <p:sldId id="2147482634" r:id="rId6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DB4"/>
    <a:srgbClr val="A1A7BC"/>
    <a:srgbClr val="5D668C"/>
    <a:srgbClr val="9299B1"/>
    <a:srgbClr val="969CB4"/>
    <a:srgbClr val="555F87"/>
    <a:srgbClr val="424D7C"/>
    <a:srgbClr val="7FB9BE"/>
    <a:srgbClr val="ECF8FB"/>
    <a:srgbClr val="1E3F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67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تحدث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1699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23149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49731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97996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259719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7319406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7223937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92646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987418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2967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12889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27261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541697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838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00869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73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image" Target="../media/image29.jpe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20/11/2025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9454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2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3.png"/><Relationship Id="rId7" Type="http://schemas.openxmlformats.org/officeDocument/2006/relationships/image" Target="../media/image5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5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9.png"/><Relationship Id="rId5" Type="http://schemas.openxmlformats.org/officeDocument/2006/relationships/image" Target="../media/image56.png"/><Relationship Id="rId10" Type="http://schemas.openxmlformats.org/officeDocument/2006/relationships/image" Target="../media/image57.png"/><Relationship Id="rId4" Type="http://schemas.openxmlformats.org/officeDocument/2006/relationships/image" Target="../media/image34.gif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9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9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9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9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9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1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png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7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38.png"/><Relationship Id="rId4" Type="http://schemas.openxmlformats.org/officeDocument/2006/relationships/image" Target="../media/image49.png"/><Relationship Id="rId9" Type="http://schemas.openxmlformats.org/officeDocument/2006/relationships/image" Target="../media/image67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3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72.png"/><Relationship Id="rId9" Type="http://schemas.openxmlformats.org/officeDocument/2006/relationships/image" Target="../media/image73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6325CD9-BB55-505D-9831-0C27922C3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25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33845" y="3601734"/>
            <a:ext cx="935182" cy="1367689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928" y="2336953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738351" y="2806130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ورشة القراءة1 : معجم و</a:t>
            </a: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– مراجعة و توليف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تحدث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6898609" y="233695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554069" y="2406027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09348" y="3908140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511194" y="390814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55194" y="436284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إنتاج كتابي1: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2: مراجعة و توليف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783140" y="436284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القراءة1 : استراتيجيات الفهم – مراجعة و توليف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727861" y="285731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صرف و تحويل   -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تراكيب – مراجعة و توليف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5708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طلاقة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22576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استراتيجيتي شبكة الكلمة و خريطة الكلمة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أدوات الربط في الحكي.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100439" y="3380220"/>
            <a:ext cx="2507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– معجم و أساليب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أخذ الكلمة  للتحدث باسترسال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010539" y="4692778"/>
            <a:ext cx="1592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تحدث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E312E2-A165-620B-EDAA-02AC3B91AB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45679" y="4688035"/>
            <a:ext cx="536339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F81528-E8A3-1B05-85AD-61AB458135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106" y="1987968"/>
            <a:ext cx="475493" cy="547066"/>
          </a:xfrm>
          <a:prstGeom prst="rect">
            <a:avLst/>
          </a:prstGeom>
        </p:spPr>
      </p:pic>
      <p:pic>
        <p:nvPicPr>
          <p:cNvPr id="16" name="Image 15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EFB5A142-5A86-2A34-C740-3898FB51F3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18" y="3269490"/>
            <a:ext cx="475494" cy="547068"/>
          </a:xfrm>
          <a:prstGeom prst="rect">
            <a:avLst/>
          </a:prstGeom>
        </p:spPr>
      </p:pic>
      <p:pic>
        <p:nvPicPr>
          <p:cNvPr id="18" name="Image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136C80EE-13DB-5BDF-4DE6-EF9439A52F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35" y="4512879"/>
            <a:ext cx="436938" cy="50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3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836362" y="2948767"/>
            <a:ext cx="7036917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BD77F55-7221-A84E-114C-AD48A7997C9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89709" y="3839548"/>
            <a:ext cx="7036917" cy="890781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789707" y="4730329"/>
            <a:ext cx="7083572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التدرب على أحذ الكلمة 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FAC898F-371D-9AD0-711D-93C9CD732F50}"/>
              </a:ext>
            </a:extLst>
          </p:cNvPr>
          <p:cNvSpPr/>
          <p:nvPr/>
        </p:nvSpPr>
        <p:spPr>
          <a:xfrm>
            <a:off x="789708" y="3972306"/>
            <a:ext cx="5398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المعجم المجالي و استراتيجيي شبكة و خريطة الكلمة و أدوات الربط في الإنتاج الشفوي والكتابي.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 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406065-D2A8-6506-5B5A-82E18379D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0" y="2199199"/>
            <a:ext cx="475493" cy="5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94E61-FEA4-EC5F-CE10-A70C30C679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F76CEB-18F3-E028-79EF-70787E3169C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7CC5B-0B3E-08EA-BA64-E6373FB53EA8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BA09D1-49E7-CC2A-C6F0-6210005BC3A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A404578-1C03-2204-FA3B-12BD7A00DD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00092D4-24B4-4BA5-0824-201E49E61D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3460023-E5D5-2D00-2AA6-4BD17A23E36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D90AAE-D5C5-66F1-BB50-559A7FD55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اليوم، سنتذكر السلوكيات التي تعلمناها. ما الذي يرمز له كل مشهد ؟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BF7688-88AA-92CC-8341-9D3E980D737D}"/>
              </a:ext>
            </a:extLst>
          </p:cNvPr>
          <p:cNvSpPr txBox="1"/>
          <p:nvPr/>
        </p:nvSpPr>
        <p:spPr>
          <a:xfrm>
            <a:off x="7077813" y="4050552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1ACE6DD-D47C-63F1-51EF-0DF7110AA60B}"/>
              </a:ext>
            </a:extLst>
          </p:cNvPr>
          <p:cNvSpPr txBox="1"/>
          <p:nvPr/>
        </p:nvSpPr>
        <p:spPr>
          <a:xfrm>
            <a:off x="4251983" y="4144054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1492118-9BC0-BBD0-3EAB-977F975DA7A0}"/>
              </a:ext>
            </a:extLst>
          </p:cNvPr>
          <p:cNvSpPr txBox="1"/>
          <p:nvPr/>
        </p:nvSpPr>
        <p:spPr>
          <a:xfrm>
            <a:off x="1086719" y="4144054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862F6E-F981-943F-D89A-F5503E889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020" y="2249753"/>
            <a:ext cx="1737463" cy="1635146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320DC3F1-A2F4-45F7-9B43-3FFF07ED38F8}"/>
              </a:ext>
            </a:extLst>
          </p:cNvPr>
          <p:cNvSpPr/>
          <p:nvPr/>
        </p:nvSpPr>
        <p:spPr>
          <a:xfrm>
            <a:off x="6538289" y="2299194"/>
            <a:ext cx="1725358" cy="158570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115761-ACEF-8B61-E9A9-718060197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352" y="2299194"/>
            <a:ext cx="1822862" cy="1737511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7E9786-AB84-C13D-CE5E-CEAB4E6D0CA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27561D-234E-25EC-B664-786E22C17D8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22E502-CE01-812B-BB90-C219A5290E3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E69299-299A-C33B-7B9D-CEDF20755311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621DF6F-F776-3201-56A8-B5472DFDF07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4" name="Google Shape;1246;p5">
            <a:extLst>
              <a:ext uri="{FF2B5EF4-FFF2-40B4-BE49-F238E27FC236}">
                <a16:creationId xmlns:a16="http://schemas.microsoft.com/office/drawing/2014/main" id="{B1CC90AE-C399-8B2B-A2FE-821B22179AB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5;p5">
            <a:extLst>
              <a:ext uri="{FF2B5EF4-FFF2-40B4-BE49-F238E27FC236}">
                <a16:creationId xmlns:a16="http://schemas.microsoft.com/office/drawing/2014/main" id="{17A73019-61B9-7570-D369-CBDEE80121E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44;p5">
            <a:extLst>
              <a:ext uri="{FF2B5EF4-FFF2-40B4-BE49-F238E27FC236}">
                <a16:creationId xmlns:a16="http://schemas.microsoft.com/office/drawing/2014/main" id="{D470BE58-3C45-FDF1-F257-055D0B0AAE9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57924DB-20A4-850C-BDE5-AF97890A33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1603878-64C8-ED72-CE38-111DDA35B43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0F58F8-9E69-C686-5BB0-F8CD90AA35D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A1F7C0-3962-B80B-7878-610A46572CA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9EE102-456F-B820-03D2-4A73FFB092C2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1870E8-DDDA-E28B-9F0A-DCDDD36961A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0A1B9F78-F8E2-C06E-43DB-D92F033169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5;p5">
            <a:extLst>
              <a:ext uri="{FF2B5EF4-FFF2-40B4-BE49-F238E27FC236}">
                <a16:creationId xmlns:a16="http://schemas.microsoft.com/office/drawing/2014/main" id="{6F3AB481-5373-5EE1-31F4-6363EAA7D91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3EC8A464-364F-4FF8-474A-06B749A2DB8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1E314A-D149-A752-8457-AE21328A08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30BABB18-706A-A983-9B68-7537971F5F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3A0BC00-24A4-11C9-EBE3-A7390C2F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ستتناوبون اليوم على قراءة الفقرة التالية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54A568-FB09-CF55-2DA5-F7039FCCCD8B}"/>
              </a:ext>
            </a:extLst>
          </p:cNvPr>
          <p:cNvSpPr/>
          <p:nvPr/>
        </p:nvSpPr>
        <p:spPr>
          <a:xfrm>
            <a:off x="438254" y="1492885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وَسَطَ تُرابِ جَبَلِ إيغودَ، اِكْتَشَفَ ٱلْعُلَماءُ أَحَدَ أَهَمِّ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ٱلْآثارِ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 عَثَروا عَلى بَقايا عِظامٍ تَعودُ إِلى أَكْثَرَ مِنْ ثَلاثِمِئَةِ أَلْفِ سَنَةٍ، وَهِيَ مِنْ أَقْدَمِ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ٱلْحَفْرِيّاتِ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ٱلْبَشَرِيَّةِ في ٱلْعالَمِ. أَظْهَرَتِ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ٱلدِّراساتُ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هَذا ٱلْاِكْتِشافَ يُعَدُّ إِضافَةً عِلْمِيَّةً تُغَيِّرُ تاريخَ وُجودِنا عَلى ٱلْأَرْضِ. اَلْعالِمُ "جونْ جاكْ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هوبْلينْ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" وَفَريقُهُ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ٱسْتَخْدَموا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تِقْنِيّاتٍ مُتَطَوِّرَةً لِتَحْليلِ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ٱلْعِظامِ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وَٱلْأَدَواتِ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ٱلْحَجَرِيَّةِ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وَجَدوها، لِيُثْبِتوا أَنَّ ٱلْمَغْرِبَ كانَ مَهْداً لِظُهورِ أَقْدَمِ إِنْسانٍ عاقِلٍ في ٱلْعالَـمِ.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A289DD-4CC0-B9BC-7485-CE0A00D97BD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CF2766-6794-86C5-E96F-E51A52D0C90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2712CE-2CB4-C055-BFB8-986E2C608FD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B0A0AC-DC48-DC9B-B3F1-FB062D02A9B6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FB011-8B2E-E670-31F6-BEA3BA6035E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A450D629-0639-E65A-1D1D-7BD17C21E2B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5;p5">
            <a:extLst>
              <a:ext uri="{FF2B5EF4-FFF2-40B4-BE49-F238E27FC236}">
                <a16:creationId xmlns:a16="http://schemas.microsoft.com/office/drawing/2014/main" id="{021A6201-6453-6B16-4738-3054B7DD859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94EA9343-1D44-1B78-13C2-72B30C89973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884E110-9331-5014-EB7C-E00102E2A3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440065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F77C9-21A9-1D3C-6792-9BDBBE97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D225ED6-E642-CF2A-E317-F34DF3E89D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E1425032-56F4-EE91-7FFD-5083C8B3B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لنتذكر قواعد استعمال علامات الترقيم.</a:t>
            </a:r>
          </a:p>
        </p:txBody>
      </p:sp>
      <p:graphicFrame>
        <p:nvGraphicFramePr>
          <p:cNvPr id="4" name="Tableau 10">
            <a:extLst>
              <a:ext uri="{FF2B5EF4-FFF2-40B4-BE49-F238E27FC236}">
                <a16:creationId xmlns:a16="http://schemas.microsoft.com/office/drawing/2014/main" id="{003128DC-F100-4E67-368D-C27CD682DAA6}"/>
              </a:ext>
            </a:extLst>
          </p:cNvPr>
          <p:cNvGraphicFramePr>
            <a:graphicFrameLocks noGrp="1"/>
          </p:cNvGraphicFramePr>
          <p:nvPr/>
        </p:nvGraphicFramePr>
        <p:xfrm>
          <a:off x="505402" y="1982379"/>
          <a:ext cx="7987722" cy="4526140"/>
        </p:xfrm>
        <a:graphic>
          <a:graphicData uri="http://schemas.openxmlformats.org/drawingml/2006/table">
            <a:tbl>
              <a:tblPr rtl="1" firstRow="1" firstCol="1" bandRow="1"/>
              <a:tblGrid>
                <a:gridCol w="1613254">
                  <a:extLst>
                    <a:ext uri="{9D8B030D-6E8A-4147-A177-3AD203B41FA5}">
                      <a16:colId xmlns:a16="http://schemas.microsoft.com/office/drawing/2014/main" val="4055197331"/>
                    </a:ext>
                  </a:extLst>
                </a:gridCol>
                <a:gridCol w="924231">
                  <a:extLst>
                    <a:ext uri="{9D8B030D-6E8A-4147-A177-3AD203B41FA5}">
                      <a16:colId xmlns:a16="http://schemas.microsoft.com/office/drawing/2014/main" val="3044371455"/>
                    </a:ext>
                  </a:extLst>
                </a:gridCol>
                <a:gridCol w="5450237">
                  <a:extLst>
                    <a:ext uri="{9D8B030D-6E8A-4147-A177-3AD203B41FA5}">
                      <a16:colId xmlns:a16="http://schemas.microsoft.com/office/drawing/2014/main" val="1898851779"/>
                    </a:ext>
                  </a:extLst>
                </a:gridCol>
              </a:tblGrid>
              <a:tr h="374311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ٱلتَّرْقيمِ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رَمْزُها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مَتى </a:t>
                      </a:r>
                      <a:r>
                        <a:rPr lang="ar-M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تُسْتَعْمَلُ؟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104958"/>
                  </a:ext>
                </a:extLst>
              </a:tr>
              <a:tr h="33035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اَلنُّقْطَةُ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عِنْدَ نِهايَةِ جُمْلَةٍ تَمَّ مَعْناها.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6134"/>
                  </a:ext>
                </a:extLst>
              </a:tr>
              <a:tr h="132751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اَلْفاصِلَةُ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،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تَفْصِلُ بَيْنَ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ٱلْجُمَلِ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ٱلْقَصيرَةِ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لِجُمْلَةٍ طَويلَةٍ مُتَّصِلَةٍ.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بَيْنَ أَنْواعِ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ٱلشَّيْءِ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وَأَقْسامِهِ.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6030072"/>
                  </a:ext>
                </a:extLst>
              </a:tr>
              <a:tr h="774347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لْاِسْتِفْهامِ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؟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بَعْدَ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ٱلْاِسْتِفْهامِ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ٱلسُّؤالِ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).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5060"/>
                  </a:ext>
                </a:extLst>
              </a:tr>
              <a:tr h="83590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لتَّعَجُّبِ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!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في نِهايَةِ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ٱلْجُمْلَةِ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ٱلَّتي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نُعَبِّرُ فيها عَنِ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ٱلْمَشاعِرِ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(إِعْجاب، تَذَمُّر، فَرَح، حُزْن...).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566390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88AE45D-4C30-D1D0-8515-A5BBD60D1BE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47D4E8-8BEB-6EB6-6DD2-02283DAFFEC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AEF94C-7B70-533D-3904-93131371BE4C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167862-CCD7-067F-87EF-CFD1F905325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E6ACB6B1-B2C5-A3E7-BD47-FEA437029FD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B9B1A9B2-78DE-78C6-1BF1-8081AE78E7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787DD7CA-2B52-EBCD-3BE5-77AE70EDC02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00DC24-A3F7-2C5A-0FCE-4A4569A9BF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47653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EC70E-EB95-8248-D0AC-A07E4FA6F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F3CD749-ECD6-3E4B-C380-3D34723B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دقيقتان لكل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مشارك:سأتأكد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من قراءتكم بدقة و استرسال و نبر مناسب.</a:t>
            </a:r>
            <a:br>
              <a:rPr lang="fr-FR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عليكم قراءة النص قبل أن يختفي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7D11DE-8D10-D436-71CA-323A2B324744}"/>
              </a:ext>
            </a:extLst>
          </p:cNvPr>
          <p:cNvSpPr/>
          <p:nvPr/>
        </p:nvSpPr>
        <p:spPr>
          <a:xfrm>
            <a:off x="438254" y="1492885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وَسَطَ تُرابِ جَبَلِ إيغودَ، اِكْتَشَفَ ٱلْعُلَماءُ أَحَدَ أَهَمِّ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ٱلْآثارِ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 عَثَروا عَلى بَقايا عِظامٍ تَعودُ إِلى أَكْثَرَ مِنْ ثَلاثِمِئَةِ أَلْفِ سَنَةٍ، وَهِيَ مِنْ أَقْدَمِ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ٱلْحَفْرِيّاتِ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ٱلْبَشَرِيَّةِ في ٱلْعالَمِ. أَظْهَرَتِ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ٱلدِّراساتُ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هَذا ٱلْاِكْتِشافَ يُعَدُّ إِضافَةً عِلْمِيَّةً تُغَيِّرُ تاريخَ وُجودِنا عَلى ٱلْأَرْضِ. اَلْعالِمُ "جونْ جاكْ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هوبْلينْ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" وَفَريقُهُ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ٱسْتَخْدَموا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تِقْنِيّاتٍ مُتَطَوِّرَةً لِتَحْليلِ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ٱلْعِظامِ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وَٱلْأَدَواتِ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ٱلْحَجَرِيَّةِ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وَجَدوها، لِيُثْبِتوا أَنَّ ٱلْمَغْرِبَ كانَ مَهْداً لِظُهورِ أَقْدَمِ إِنْسانٍ عاقِلٍ في ٱلْعالَـمِ.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C81CE0B-8ED4-4885-147B-19610BF2ECC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38C20E-4E4E-280D-4363-4251A028B97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8065AE-443B-9A61-6865-FCC3885B1E4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107E4A-AABF-A0BD-BEB8-1E88C73C58A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34646F-6733-E754-3BC3-CDDA150093A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60DAAFB4-8078-E947-B100-37E5447C3CA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5;p5">
            <a:extLst>
              <a:ext uri="{FF2B5EF4-FFF2-40B4-BE49-F238E27FC236}">
                <a16:creationId xmlns:a16="http://schemas.microsoft.com/office/drawing/2014/main" id="{8CE7422B-B25D-27FB-D792-ABD54154CEA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3F3604DC-7590-6560-CFC7-992A4515B6C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D830B4-B80E-30AB-691A-39B92E3AE0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0A27045-4CF4-ED52-436B-544285D9AE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95411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325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B880F-E949-28B9-428B-7AA5D5903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CDE27ED-862B-9BC0-1743-4F6B6EF4AF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F24479CC-1025-05A9-8C52-B1030B52A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زَميلِكُمْ/زَميلَتِكُمْ؟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1DC3B9B-4089-0F38-7646-E644BD1CF23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87D2A6-1FA4-6472-1B76-E2F4FDFF32D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F31D8C-4285-0DBF-2AAD-917626A9069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A25A39-1A88-018F-76BF-4B29B76790EC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4A80F1-21F8-622F-C1EB-EFBC22EF0F0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89D0925C-794C-26CE-ACC1-7D36C3D1C9C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5;p5">
            <a:extLst>
              <a:ext uri="{FF2B5EF4-FFF2-40B4-BE49-F238E27FC236}">
                <a16:creationId xmlns:a16="http://schemas.microsoft.com/office/drawing/2014/main" id="{0F544637-AA7C-02EA-53F8-2FE69611C75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2955A03E-DC3B-9869-EB86-4C969070275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BAD2BA8-C655-C076-7851-20D3EC6CAF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42AFD52-F407-96CA-1147-5A48B524AD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17495"/>
              </p:ext>
            </p:extLst>
          </p:nvPr>
        </p:nvGraphicFramePr>
        <p:xfrm>
          <a:off x="433117" y="2190362"/>
          <a:ext cx="8277768" cy="384048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كانتِ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ٱلْقِراءَةُ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مُسْتَرْسَلَةً؟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ٱلْوَقْفِ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ٱلْوَصْلِ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070255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ٱلنُّطْقُ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ٱلسَّليمُ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لِلْأَصْواتِ؟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229330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8795" y="1179573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القراءة:معجم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 أساليب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415306" y="341285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800" b="1" dirty="0">
                <a:cs typeface="Microsoft Uighur" panose="02000000000000000000" pitchFamily="2" charset="-78"/>
              </a:rPr>
              <a:t>استراتيجيتي شبكة الكلمة و خريطة الكلمة.</a:t>
            </a:r>
          </a:p>
          <a:p>
            <a:pPr algn="r" rtl="1"/>
            <a:r>
              <a:rPr lang="ar-MA" sz="2800" b="1" dirty="0">
                <a:cs typeface="Microsoft Uighur" panose="02000000000000000000" pitchFamily="2" charset="-78"/>
              </a:rPr>
              <a:t>أدوات الربط في الحكي.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14162" y="2234652"/>
            <a:ext cx="17283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وأساليب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4162" y="139793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  <p:pic>
        <p:nvPicPr>
          <p:cNvPr id="3" name="Image 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FF63A644-EDFA-D264-75A8-2531FCF3FB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45" y="2314923"/>
            <a:ext cx="475494" cy="5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518D-7342-8578-BCB4-DDCE12E2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A568EC-A939-F201-3E8D-7DD45D35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سنتكر في هذه الحصة استراتيجيتي شبكة الكلمة و خريطة الكلمة و كذلك أدوات الربط في الحكي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338156-CA53-A530-760C-C40279294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24B1837-BA3A-B0D6-A8CC-FC2F37C7F1F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075BF3-E881-B410-6F4B-397152BCA91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D51E89-AAB2-3F24-6096-49981E62AA1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99701-2550-6F22-19E7-D2A7B3BDC6D4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A46FF5-43F4-112B-9A9D-6CE677AA392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B85BC321-B803-47D8-B35C-5AB3F6B500E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5448D511-2B28-A596-F63D-E0DC590E7D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684FC4F5-1261-9400-F32D-5F4DE21C1D3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9560A96-BDDA-E1A8-F5E0-D0EE5868D4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C9271D-8C1A-BA72-FFE6-56734E0470EB}"/>
              </a:ext>
            </a:extLst>
          </p:cNvPr>
          <p:cNvSpPr txBox="1"/>
          <p:nvPr/>
        </p:nvSpPr>
        <p:spPr>
          <a:xfrm>
            <a:off x="1891786" y="2055824"/>
            <a:ext cx="5360428" cy="112371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شَبَكَةِ ٱلْكَلِمَةِ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5A90086-6965-7223-4E75-95EA41256E20}"/>
              </a:ext>
            </a:extLst>
          </p:cNvPr>
          <p:cNvSpPr txBox="1"/>
          <p:nvPr/>
        </p:nvSpPr>
        <p:spPr>
          <a:xfrm>
            <a:off x="1891786" y="3429000"/>
            <a:ext cx="5360428" cy="112371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خَريطَةِ ٱلْكَلِمَةِ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C59DB90-5015-9E38-4199-08A19B8830E3}"/>
              </a:ext>
            </a:extLst>
          </p:cNvPr>
          <p:cNvSpPr txBox="1"/>
          <p:nvPr/>
        </p:nvSpPr>
        <p:spPr>
          <a:xfrm>
            <a:off x="1565263" y="4802176"/>
            <a:ext cx="6217297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أَدَواتُ ٱلرَّبْطِ في أُسْلوبِ ٱلسَّرْدِ.</a:t>
            </a:r>
          </a:p>
        </p:txBody>
      </p:sp>
    </p:spTree>
    <p:extLst>
      <p:ext uri="{BB962C8B-B14F-4D97-AF65-F5344CB8AC3E}">
        <p14:creationId xmlns:p14="http://schemas.microsoft.com/office/powerpoint/2010/main" val="60005162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AC328-7398-B1FC-BC7E-E2C9E470E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DB88FCB-0F25-7A0E-8DB1-33667939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لتحديد شبكة كلمة؟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E803E4-41DD-0215-7D55-D2EE52D74AA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D08853-9B2B-0A0B-7A9C-B9C429EEDF1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A7C93B-27C2-6747-7CF2-5593D01C940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146CF4-47CE-C9EB-E363-700773A10B4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DC35C3-8305-66CD-1D83-0643126F573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E015CC37-4C05-97AF-061F-DB98E601E7C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5B518B15-33A4-219E-4EA2-81413818B1E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BEB0426A-3C1D-85FB-D9DE-41DDB49ABA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57CB7C-CC25-CC76-67F2-09A53F0F02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161198-487C-B6AE-1E95-131A34806912}"/>
              </a:ext>
            </a:extLst>
          </p:cNvPr>
          <p:cNvSpPr txBox="1"/>
          <p:nvPr/>
        </p:nvSpPr>
        <p:spPr>
          <a:xfrm>
            <a:off x="2111945" y="3313124"/>
            <a:ext cx="5360428" cy="112371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شَبَكَةِ ٱلْكَلِمَةِ</a:t>
            </a: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CCB6E94-6C4F-E0BC-6684-6088D44A01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535566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34F8C-8AA9-0CEF-C329-5152F4435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37F36E1-D18E-9F6F-19D3-CBE0FE095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4F0028F-9221-2D97-5F58-052F93C046A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9D61BE-67AB-E659-2A87-33C6F38D869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1F9988-1556-2DC6-5B17-47395608A55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BD4B6F-50C1-7FCE-3713-968F6FBEE1DF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051E03-8DA1-ABAC-DCA4-21B01D1587B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73D4D32A-4783-467F-9DB7-C3FEB5A8455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E621FFC7-C56A-99C2-6941-417ED4D0BDA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52CE6AE6-9E21-0871-C4F9-B6AF82D8780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DF4D3C-258A-FE03-11CE-3152DA7A5C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963FB04-15A1-D436-5F7A-5FC09B05EE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9149" y="1959657"/>
            <a:ext cx="6065702" cy="4372814"/>
          </a:xfrm>
          <a:prstGeom prst="rect">
            <a:avLst/>
          </a:prstGeom>
        </p:spPr>
      </p:pic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62E4CCD-3C4A-1978-7C03-431A49A6F4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854438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C9E39-9CBC-B31A-729D-3E2A4E158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18D1F69-148B-62F7-3C60-81AEA91DC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أتموا شبكة لكمة "تَعاوُنٌ"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8E746D6-8050-08AB-FE55-3E43829BA37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3EB9E12-C1B1-C2FB-7EEE-FE39D5CEBC3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610BBE-EE43-21B9-85A7-A60B3E660DA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1D26B5-1338-50B6-414C-A8830585E07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C07473-5FC2-8DE7-E75C-FA117607D417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B9A4AA-FF92-31FC-B7FB-6479480C447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319767CA-3999-28C2-B471-FF01D2BB5EB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1993CA51-7D90-2A5A-AC77-E9964687F9C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49E87673-7925-BB82-DDF7-EF8442E983E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1FDA86-CC36-B76D-B1ED-0C8C42455F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C16E97FB-20B2-3B5C-6F68-7325450B4D3C}"/>
              </a:ext>
            </a:extLst>
          </p:cNvPr>
          <p:cNvGrpSpPr/>
          <p:nvPr/>
        </p:nvGrpSpPr>
        <p:grpSpPr>
          <a:xfrm>
            <a:off x="3561127" y="3138092"/>
            <a:ext cx="2021746" cy="2021746"/>
            <a:chOff x="3674378" y="2789072"/>
            <a:chExt cx="2021746" cy="2021746"/>
          </a:xfrm>
        </p:grpSpPr>
        <p:sp>
          <p:nvSpPr>
            <p:cNvPr id="25" name="Soleil 24">
              <a:extLst>
                <a:ext uri="{FF2B5EF4-FFF2-40B4-BE49-F238E27FC236}">
                  <a16:creationId xmlns:a16="http://schemas.microsoft.com/office/drawing/2014/main" id="{F6F357D1-FCB3-8A35-0506-12E091890C0F}"/>
                </a:ext>
              </a:extLst>
            </p:cNvPr>
            <p:cNvSpPr/>
            <p:nvPr/>
          </p:nvSpPr>
          <p:spPr>
            <a:xfrm>
              <a:off x="3674378" y="2789072"/>
              <a:ext cx="2021746" cy="2021746"/>
            </a:xfrm>
            <a:prstGeom prst="sun">
              <a:avLst/>
            </a:prstGeom>
            <a:solidFill>
              <a:srgbClr val="DCF3F8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132C603-D746-420A-7DC3-B0D4666BB953}"/>
                </a:ext>
              </a:extLst>
            </p:cNvPr>
            <p:cNvSpPr txBox="1"/>
            <p:nvPr/>
          </p:nvSpPr>
          <p:spPr>
            <a:xfrm>
              <a:off x="4105825" y="3615279"/>
              <a:ext cx="1145275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</a:rPr>
                <a:t>تَعاوُنٌ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F014E235-2BF3-77C9-2225-C625BFDEE9FC}"/>
              </a:ext>
            </a:extLst>
          </p:cNvPr>
          <p:cNvCxnSpPr>
            <a:cxnSpLocks/>
          </p:cNvCxnSpPr>
          <p:nvPr/>
        </p:nvCxnSpPr>
        <p:spPr>
          <a:xfrm flipV="1">
            <a:off x="4603246" y="2515792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58FFAB0-88A9-FBEC-4E79-AE62CE8BEB36}"/>
              </a:ext>
            </a:extLst>
          </p:cNvPr>
          <p:cNvCxnSpPr>
            <a:cxnSpLocks/>
          </p:cNvCxnSpPr>
          <p:nvPr/>
        </p:nvCxnSpPr>
        <p:spPr>
          <a:xfrm flipV="1">
            <a:off x="4565211" y="5159838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2351DABE-C6AA-6079-1116-8F6C2EA2DF7C}"/>
              </a:ext>
            </a:extLst>
          </p:cNvPr>
          <p:cNvCxnSpPr>
            <a:cxnSpLocks/>
          </p:cNvCxnSpPr>
          <p:nvPr/>
        </p:nvCxnSpPr>
        <p:spPr>
          <a:xfrm flipV="1">
            <a:off x="5587357" y="4148965"/>
            <a:ext cx="508643" cy="17827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BF667BD0-3CEF-EB3E-34C7-A36EBAE33C00}"/>
              </a:ext>
            </a:extLst>
          </p:cNvPr>
          <p:cNvCxnSpPr>
            <a:cxnSpLocks/>
          </p:cNvCxnSpPr>
          <p:nvPr/>
        </p:nvCxnSpPr>
        <p:spPr>
          <a:xfrm flipH="1">
            <a:off x="2921000" y="4147742"/>
            <a:ext cx="593811" cy="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A9A66B7F-83BA-5E78-C880-0488259AEF00}"/>
              </a:ext>
            </a:extLst>
          </p:cNvPr>
          <p:cNvCxnSpPr>
            <a:cxnSpLocks/>
          </p:cNvCxnSpPr>
          <p:nvPr/>
        </p:nvCxnSpPr>
        <p:spPr>
          <a:xfrm flipV="1">
            <a:off x="5351184" y="3036492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67C998F4-F952-FBC3-5E88-85753D6F115A}"/>
              </a:ext>
            </a:extLst>
          </p:cNvPr>
          <p:cNvCxnSpPr>
            <a:cxnSpLocks/>
          </p:cNvCxnSpPr>
          <p:nvPr/>
        </p:nvCxnSpPr>
        <p:spPr>
          <a:xfrm flipV="1">
            <a:off x="3327428" y="4877263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580C421-DDC0-93DD-DB53-86C575E5E149}"/>
              </a:ext>
            </a:extLst>
          </p:cNvPr>
          <p:cNvCxnSpPr>
            <a:cxnSpLocks/>
          </p:cNvCxnSpPr>
          <p:nvPr/>
        </p:nvCxnSpPr>
        <p:spPr>
          <a:xfrm>
            <a:off x="5363856" y="4895090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B243F9E1-8BA3-9734-E019-0C479510C89A}"/>
              </a:ext>
            </a:extLst>
          </p:cNvPr>
          <p:cNvCxnSpPr>
            <a:cxnSpLocks/>
          </p:cNvCxnSpPr>
          <p:nvPr/>
        </p:nvCxnSpPr>
        <p:spPr>
          <a:xfrm>
            <a:off x="3377906" y="3120383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0584561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7EF0A-C5C2-038C-731D-7E6A1F457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78A180C-A8B5-B059-E743-93D34AE15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معنى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التعاون:تضامن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مساندة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20E0362-2081-4746-680D-E1849DBCC59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6F4BEA3-766F-19DB-EBCA-A6371BFF6CA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15F732-C3D6-E154-CBF0-0631BC47388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971505-5A1F-37C0-CCBA-3D80420EC95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0813BC-62CF-96F0-AFEF-D67FE2B2F3EF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86F021-6DC3-067E-3C53-4FAE87A4319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B1293621-36E7-3FE0-C0B5-D791A7D4D91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4462585-EEED-4E0E-240E-51EE1C3A867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F1049D0A-FB64-5874-0ADA-4EEA03A029D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1E1C38-1F85-4E40-EF85-390CAE3197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25FA1495-EB65-325A-3555-473DBB1E857F}"/>
              </a:ext>
            </a:extLst>
          </p:cNvPr>
          <p:cNvGrpSpPr/>
          <p:nvPr/>
        </p:nvGrpSpPr>
        <p:grpSpPr>
          <a:xfrm>
            <a:off x="3561127" y="3138092"/>
            <a:ext cx="2021746" cy="2021746"/>
            <a:chOff x="3674378" y="2789072"/>
            <a:chExt cx="2021746" cy="2021746"/>
          </a:xfrm>
        </p:grpSpPr>
        <p:sp>
          <p:nvSpPr>
            <p:cNvPr id="25" name="Soleil 24">
              <a:extLst>
                <a:ext uri="{FF2B5EF4-FFF2-40B4-BE49-F238E27FC236}">
                  <a16:creationId xmlns:a16="http://schemas.microsoft.com/office/drawing/2014/main" id="{DCA96140-930B-6D9F-96A2-1CE5AE6CC883}"/>
                </a:ext>
              </a:extLst>
            </p:cNvPr>
            <p:cNvSpPr/>
            <p:nvPr/>
          </p:nvSpPr>
          <p:spPr>
            <a:xfrm>
              <a:off x="3674378" y="2789072"/>
              <a:ext cx="2021746" cy="2021746"/>
            </a:xfrm>
            <a:prstGeom prst="sun">
              <a:avLst/>
            </a:prstGeom>
            <a:solidFill>
              <a:srgbClr val="DCF3F8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E6722B6-7FBB-904D-664C-895F9EB50922}"/>
                </a:ext>
              </a:extLst>
            </p:cNvPr>
            <p:cNvSpPr txBox="1"/>
            <p:nvPr/>
          </p:nvSpPr>
          <p:spPr>
            <a:xfrm>
              <a:off x="4105825" y="3615279"/>
              <a:ext cx="1145275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</a:rPr>
                <a:t>تَعاوُنٌ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F225DAED-40A3-9DA5-CC09-C389C7CB84D4}"/>
              </a:ext>
            </a:extLst>
          </p:cNvPr>
          <p:cNvCxnSpPr>
            <a:cxnSpLocks/>
          </p:cNvCxnSpPr>
          <p:nvPr/>
        </p:nvCxnSpPr>
        <p:spPr>
          <a:xfrm flipV="1">
            <a:off x="4603246" y="2515792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E8F55BF-61CA-A1AA-3802-4D278DBF3802}"/>
              </a:ext>
            </a:extLst>
          </p:cNvPr>
          <p:cNvCxnSpPr>
            <a:cxnSpLocks/>
          </p:cNvCxnSpPr>
          <p:nvPr/>
        </p:nvCxnSpPr>
        <p:spPr>
          <a:xfrm flipV="1">
            <a:off x="4565211" y="5159838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D68B090-E00B-3B97-9FD7-C0A4CAFFC840}"/>
              </a:ext>
            </a:extLst>
          </p:cNvPr>
          <p:cNvCxnSpPr>
            <a:cxnSpLocks/>
          </p:cNvCxnSpPr>
          <p:nvPr/>
        </p:nvCxnSpPr>
        <p:spPr>
          <a:xfrm flipV="1">
            <a:off x="5587357" y="4148965"/>
            <a:ext cx="508643" cy="17827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EE25EFE-D88C-E7FA-75F6-CC3464A2FB08}"/>
              </a:ext>
            </a:extLst>
          </p:cNvPr>
          <p:cNvCxnSpPr>
            <a:cxnSpLocks/>
          </p:cNvCxnSpPr>
          <p:nvPr/>
        </p:nvCxnSpPr>
        <p:spPr>
          <a:xfrm flipH="1">
            <a:off x="2921000" y="4147742"/>
            <a:ext cx="593811" cy="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182CE483-271D-8D48-35BD-1FA197728116}"/>
              </a:ext>
            </a:extLst>
          </p:cNvPr>
          <p:cNvCxnSpPr>
            <a:cxnSpLocks/>
          </p:cNvCxnSpPr>
          <p:nvPr/>
        </p:nvCxnSpPr>
        <p:spPr>
          <a:xfrm flipV="1">
            <a:off x="5351184" y="3036492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A88FE520-D0E0-54B7-D9EF-2B8FFD042BE9}"/>
              </a:ext>
            </a:extLst>
          </p:cNvPr>
          <p:cNvCxnSpPr>
            <a:cxnSpLocks/>
          </p:cNvCxnSpPr>
          <p:nvPr/>
        </p:nvCxnSpPr>
        <p:spPr>
          <a:xfrm flipV="1">
            <a:off x="3327428" y="4877263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C991DDF4-1B12-B6BD-F6F5-062685FD6F78}"/>
              </a:ext>
            </a:extLst>
          </p:cNvPr>
          <p:cNvCxnSpPr>
            <a:cxnSpLocks/>
          </p:cNvCxnSpPr>
          <p:nvPr/>
        </p:nvCxnSpPr>
        <p:spPr>
          <a:xfrm>
            <a:off x="5363856" y="4895090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F9BD902D-380F-7D9B-FD79-324997A4A208}"/>
              </a:ext>
            </a:extLst>
          </p:cNvPr>
          <p:cNvCxnSpPr>
            <a:cxnSpLocks/>
          </p:cNvCxnSpPr>
          <p:nvPr/>
        </p:nvCxnSpPr>
        <p:spPr>
          <a:xfrm>
            <a:off x="3377906" y="3120383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7D1314D-B6DD-BC2F-CD31-B2197D5C4631}"/>
              </a:ext>
            </a:extLst>
          </p:cNvPr>
          <p:cNvSpPr/>
          <p:nvPr/>
        </p:nvSpPr>
        <p:spPr>
          <a:xfrm>
            <a:off x="1384300" y="3809327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B0C496E-5D42-4F92-26C3-8AA545FAC601}"/>
              </a:ext>
            </a:extLst>
          </p:cNvPr>
          <p:cNvSpPr txBox="1"/>
          <p:nvPr/>
        </p:nvSpPr>
        <p:spPr>
          <a:xfrm>
            <a:off x="1600827" y="3779643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تَضامُنٌ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9EDE675-D629-4EC1-BAAC-FDCFA7A0F19B}"/>
              </a:ext>
            </a:extLst>
          </p:cNvPr>
          <p:cNvSpPr/>
          <p:nvPr/>
        </p:nvSpPr>
        <p:spPr>
          <a:xfrm>
            <a:off x="1741085" y="4959429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C25A1B2-6FAA-405A-8EF7-C9CF7B21E6F9}"/>
              </a:ext>
            </a:extLst>
          </p:cNvPr>
          <p:cNvSpPr txBox="1"/>
          <p:nvPr/>
        </p:nvSpPr>
        <p:spPr>
          <a:xfrm>
            <a:off x="1957612" y="4929745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مُسانَدَةُ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669905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BF6C0-69BC-7186-554A-80E06BDC2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34ECF00-AA0C-FACE-EF75-361DED42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 من نتعاون؟ نتعاون من الزملاء - أصدقاء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D1DA86F-C1BA-D39B-F565-C3A82AC8DD9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64D81F6-BD37-DA24-F93A-BF6A0AE6C1C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0D6C0D-E456-B485-E988-0505E22E49D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1D62AE-797B-D10B-5E62-740FCFBD298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D3DFDD-4EA5-EAAA-B67C-8F0140802220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19AAC2-BA85-4AA4-CB3F-5231236A76A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9354B55F-3956-23B3-21F1-4DCF9C508B1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27314998-D9B7-DAA8-D661-45739F70AE4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71D6BB01-43CE-9871-116C-A518A762EA7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4772B0-C1F1-BD87-7AC7-7788E58D95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29F3CBD-5E92-931A-037E-C4C2EC1A56AF}"/>
              </a:ext>
            </a:extLst>
          </p:cNvPr>
          <p:cNvGrpSpPr/>
          <p:nvPr/>
        </p:nvGrpSpPr>
        <p:grpSpPr>
          <a:xfrm>
            <a:off x="3561127" y="3138092"/>
            <a:ext cx="2021746" cy="2021746"/>
            <a:chOff x="3674378" y="2789072"/>
            <a:chExt cx="2021746" cy="2021746"/>
          </a:xfrm>
        </p:grpSpPr>
        <p:sp>
          <p:nvSpPr>
            <p:cNvPr id="25" name="Soleil 24">
              <a:extLst>
                <a:ext uri="{FF2B5EF4-FFF2-40B4-BE49-F238E27FC236}">
                  <a16:creationId xmlns:a16="http://schemas.microsoft.com/office/drawing/2014/main" id="{D4842501-987A-3A55-5069-6177063BEC25}"/>
                </a:ext>
              </a:extLst>
            </p:cNvPr>
            <p:cNvSpPr/>
            <p:nvPr/>
          </p:nvSpPr>
          <p:spPr>
            <a:xfrm>
              <a:off x="3674378" y="2789072"/>
              <a:ext cx="2021746" cy="2021746"/>
            </a:xfrm>
            <a:prstGeom prst="sun">
              <a:avLst/>
            </a:prstGeom>
            <a:solidFill>
              <a:srgbClr val="DCF3F8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00C46EB5-BF9F-21BA-71A8-7CBB25B31D71}"/>
                </a:ext>
              </a:extLst>
            </p:cNvPr>
            <p:cNvSpPr txBox="1"/>
            <p:nvPr/>
          </p:nvSpPr>
          <p:spPr>
            <a:xfrm>
              <a:off x="4105825" y="3615279"/>
              <a:ext cx="1145275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</a:rPr>
                <a:t>تَعاوُنٌ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12767BA-F325-1B4B-BCA2-900C22807930}"/>
              </a:ext>
            </a:extLst>
          </p:cNvPr>
          <p:cNvCxnSpPr>
            <a:cxnSpLocks/>
          </p:cNvCxnSpPr>
          <p:nvPr/>
        </p:nvCxnSpPr>
        <p:spPr>
          <a:xfrm flipV="1">
            <a:off x="4603246" y="2515792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B2FA6FA4-E01F-13E8-3595-CBEF31839A47}"/>
              </a:ext>
            </a:extLst>
          </p:cNvPr>
          <p:cNvCxnSpPr>
            <a:cxnSpLocks/>
          </p:cNvCxnSpPr>
          <p:nvPr/>
        </p:nvCxnSpPr>
        <p:spPr>
          <a:xfrm flipV="1">
            <a:off x="4565211" y="5159838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544A9B6-1329-31F5-BC31-F5CD1941B294}"/>
              </a:ext>
            </a:extLst>
          </p:cNvPr>
          <p:cNvCxnSpPr>
            <a:cxnSpLocks/>
          </p:cNvCxnSpPr>
          <p:nvPr/>
        </p:nvCxnSpPr>
        <p:spPr>
          <a:xfrm flipV="1">
            <a:off x="5587357" y="4148965"/>
            <a:ext cx="508643" cy="17827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F700D8D-864E-8D2B-B230-2AA6927E4204}"/>
              </a:ext>
            </a:extLst>
          </p:cNvPr>
          <p:cNvCxnSpPr>
            <a:cxnSpLocks/>
          </p:cNvCxnSpPr>
          <p:nvPr/>
        </p:nvCxnSpPr>
        <p:spPr>
          <a:xfrm flipH="1">
            <a:off x="2921000" y="4147742"/>
            <a:ext cx="593811" cy="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865B225-48D7-384A-2FD8-F6BD3245FEF1}"/>
              </a:ext>
            </a:extLst>
          </p:cNvPr>
          <p:cNvCxnSpPr>
            <a:cxnSpLocks/>
          </p:cNvCxnSpPr>
          <p:nvPr/>
        </p:nvCxnSpPr>
        <p:spPr>
          <a:xfrm flipV="1">
            <a:off x="5351184" y="3036492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9F419B0D-4DE2-DCB5-3C0E-04ED17AEDB8E}"/>
              </a:ext>
            </a:extLst>
          </p:cNvPr>
          <p:cNvCxnSpPr>
            <a:cxnSpLocks/>
          </p:cNvCxnSpPr>
          <p:nvPr/>
        </p:nvCxnSpPr>
        <p:spPr>
          <a:xfrm flipV="1">
            <a:off x="3327428" y="4877263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CD9FCA7A-4AF0-AB70-D5D6-43766CC95D3D}"/>
              </a:ext>
            </a:extLst>
          </p:cNvPr>
          <p:cNvCxnSpPr>
            <a:cxnSpLocks/>
          </p:cNvCxnSpPr>
          <p:nvPr/>
        </p:nvCxnSpPr>
        <p:spPr>
          <a:xfrm>
            <a:off x="5334508" y="4917315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7F91EBDA-6552-C52C-2C88-3A9D0B26B943}"/>
              </a:ext>
            </a:extLst>
          </p:cNvPr>
          <p:cNvCxnSpPr>
            <a:cxnSpLocks/>
          </p:cNvCxnSpPr>
          <p:nvPr/>
        </p:nvCxnSpPr>
        <p:spPr>
          <a:xfrm>
            <a:off x="3377906" y="3120383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170E58E-62F9-8431-907D-7CD4EC05E9D8}"/>
              </a:ext>
            </a:extLst>
          </p:cNvPr>
          <p:cNvSpPr/>
          <p:nvPr/>
        </p:nvSpPr>
        <p:spPr>
          <a:xfrm>
            <a:off x="1384300" y="3809327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9A24FE8-9D6B-8B14-59F7-32CA0C2C3477}"/>
              </a:ext>
            </a:extLst>
          </p:cNvPr>
          <p:cNvSpPr txBox="1"/>
          <p:nvPr/>
        </p:nvSpPr>
        <p:spPr>
          <a:xfrm>
            <a:off x="1600827" y="3779643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تَضامُنٌ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C51348-F44B-CC60-35A1-A9CA1242D226}"/>
              </a:ext>
            </a:extLst>
          </p:cNvPr>
          <p:cNvSpPr/>
          <p:nvPr/>
        </p:nvSpPr>
        <p:spPr>
          <a:xfrm>
            <a:off x="1741085" y="4959429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1DA669B-B1EA-BA25-9D60-9F40CDF09459}"/>
              </a:ext>
            </a:extLst>
          </p:cNvPr>
          <p:cNvSpPr txBox="1"/>
          <p:nvPr/>
        </p:nvSpPr>
        <p:spPr>
          <a:xfrm>
            <a:off x="1957612" y="4929745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مُسانَدَةُ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330A26F-4DCF-6A82-F471-EB484EE27C51}"/>
              </a:ext>
            </a:extLst>
          </p:cNvPr>
          <p:cNvSpPr/>
          <p:nvPr/>
        </p:nvSpPr>
        <p:spPr>
          <a:xfrm>
            <a:off x="5366449" y="5232159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103106D-9084-D6E8-7258-F5F0EEFCC3EF}"/>
              </a:ext>
            </a:extLst>
          </p:cNvPr>
          <p:cNvSpPr txBox="1"/>
          <p:nvPr/>
        </p:nvSpPr>
        <p:spPr>
          <a:xfrm>
            <a:off x="5582976" y="5202475"/>
            <a:ext cx="1203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أَصْدِقاءٌ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C8E87D0-20BD-C321-0DB8-B31E28A87AFD}"/>
              </a:ext>
            </a:extLst>
          </p:cNvPr>
          <p:cNvSpPr/>
          <p:nvPr/>
        </p:nvSpPr>
        <p:spPr>
          <a:xfrm>
            <a:off x="3717353" y="5739906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9A37C4-0B2D-34A2-618D-2937459F811D}"/>
              </a:ext>
            </a:extLst>
          </p:cNvPr>
          <p:cNvSpPr txBox="1"/>
          <p:nvPr/>
        </p:nvSpPr>
        <p:spPr>
          <a:xfrm>
            <a:off x="3933880" y="5710222"/>
            <a:ext cx="1203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زُمَلاءٌ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682246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E5708-56B4-C77A-C530-77F3E15B6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633D232-1629-25F3-2952-134AD7DE1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نتعاون؟ الدراسة – العمل -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92D38C5-3946-B2C6-D8BF-027916DE1D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748FE6C-78C3-E622-3D8D-CFAA0E7E735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13389A-ACB6-9AEE-D88D-31809346E03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0FE540-C81F-C294-3AC3-13010C85B06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3FAEAE-BAB4-DF81-4DB1-6C3276D27196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8F008F-48C4-D946-B0A0-F417869E571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AA4B30D1-5911-A717-F654-8C58D667402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901B4FDE-7A60-EE9A-AA10-C3EA5D6A2D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6ED36086-23A8-5A10-BA82-32F568909EF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C18683-1585-3260-F9D0-93D8EEC347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C9BD3928-F8B9-55BB-4BDA-5578071BD5AF}"/>
              </a:ext>
            </a:extLst>
          </p:cNvPr>
          <p:cNvGrpSpPr/>
          <p:nvPr/>
        </p:nvGrpSpPr>
        <p:grpSpPr>
          <a:xfrm>
            <a:off x="3561127" y="3138092"/>
            <a:ext cx="2021746" cy="2021746"/>
            <a:chOff x="3674378" y="2789072"/>
            <a:chExt cx="2021746" cy="2021746"/>
          </a:xfrm>
        </p:grpSpPr>
        <p:sp>
          <p:nvSpPr>
            <p:cNvPr id="25" name="Soleil 24">
              <a:extLst>
                <a:ext uri="{FF2B5EF4-FFF2-40B4-BE49-F238E27FC236}">
                  <a16:creationId xmlns:a16="http://schemas.microsoft.com/office/drawing/2014/main" id="{52B6CC45-C194-9B37-5111-98FE6B2690EB}"/>
                </a:ext>
              </a:extLst>
            </p:cNvPr>
            <p:cNvSpPr/>
            <p:nvPr/>
          </p:nvSpPr>
          <p:spPr>
            <a:xfrm>
              <a:off x="3674378" y="2789072"/>
              <a:ext cx="2021746" cy="2021746"/>
            </a:xfrm>
            <a:prstGeom prst="sun">
              <a:avLst/>
            </a:prstGeom>
            <a:solidFill>
              <a:srgbClr val="DCF3F8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D232FB6-CA89-F42D-8012-90184369CDCF}"/>
                </a:ext>
              </a:extLst>
            </p:cNvPr>
            <p:cNvSpPr txBox="1"/>
            <p:nvPr/>
          </p:nvSpPr>
          <p:spPr>
            <a:xfrm>
              <a:off x="4105825" y="3615279"/>
              <a:ext cx="1145275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</a:rPr>
                <a:t>تَعاوُنٌ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DA47C70-9C69-AE23-FAC2-B226531B32E5}"/>
              </a:ext>
            </a:extLst>
          </p:cNvPr>
          <p:cNvCxnSpPr>
            <a:cxnSpLocks/>
          </p:cNvCxnSpPr>
          <p:nvPr/>
        </p:nvCxnSpPr>
        <p:spPr>
          <a:xfrm flipV="1">
            <a:off x="4603246" y="2515792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9B7D235-556A-902C-EE6B-EE65AA8BAC20}"/>
              </a:ext>
            </a:extLst>
          </p:cNvPr>
          <p:cNvCxnSpPr>
            <a:cxnSpLocks/>
          </p:cNvCxnSpPr>
          <p:nvPr/>
        </p:nvCxnSpPr>
        <p:spPr>
          <a:xfrm flipV="1">
            <a:off x="4565211" y="5159838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241CF69-DD13-0DE5-0FC6-4AD2E4CDAFA3}"/>
              </a:ext>
            </a:extLst>
          </p:cNvPr>
          <p:cNvCxnSpPr>
            <a:cxnSpLocks/>
          </p:cNvCxnSpPr>
          <p:nvPr/>
        </p:nvCxnSpPr>
        <p:spPr>
          <a:xfrm flipV="1">
            <a:off x="5587357" y="4148965"/>
            <a:ext cx="508643" cy="17827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A0B1379-586D-512E-3299-9A1F88526330}"/>
              </a:ext>
            </a:extLst>
          </p:cNvPr>
          <p:cNvCxnSpPr>
            <a:cxnSpLocks/>
          </p:cNvCxnSpPr>
          <p:nvPr/>
        </p:nvCxnSpPr>
        <p:spPr>
          <a:xfrm flipH="1">
            <a:off x="2921000" y="4147742"/>
            <a:ext cx="593811" cy="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9E348D5-B248-5243-953D-996DB10D637B}"/>
              </a:ext>
            </a:extLst>
          </p:cNvPr>
          <p:cNvCxnSpPr>
            <a:cxnSpLocks/>
          </p:cNvCxnSpPr>
          <p:nvPr/>
        </p:nvCxnSpPr>
        <p:spPr>
          <a:xfrm flipV="1">
            <a:off x="5351184" y="3036492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7C125D50-350C-377F-63E0-7E66FAB5113A}"/>
              </a:ext>
            </a:extLst>
          </p:cNvPr>
          <p:cNvCxnSpPr>
            <a:cxnSpLocks/>
          </p:cNvCxnSpPr>
          <p:nvPr/>
        </p:nvCxnSpPr>
        <p:spPr>
          <a:xfrm flipV="1">
            <a:off x="3327428" y="4877263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0EB1E2DD-FBD1-841D-01F9-E2B4B5017F04}"/>
              </a:ext>
            </a:extLst>
          </p:cNvPr>
          <p:cNvCxnSpPr>
            <a:cxnSpLocks/>
          </p:cNvCxnSpPr>
          <p:nvPr/>
        </p:nvCxnSpPr>
        <p:spPr>
          <a:xfrm>
            <a:off x="5334508" y="4917315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448BA7CB-B26F-E483-1728-6B8260C8023D}"/>
              </a:ext>
            </a:extLst>
          </p:cNvPr>
          <p:cNvCxnSpPr>
            <a:cxnSpLocks/>
          </p:cNvCxnSpPr>
          <p:nvPr/>
        </p:nvCxnSpPr>
        <p:spPr>
          <a:xfrm>
            <a:off x="3377906" y="3120383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3BDFD82C-8C17-7328-AAD4-78B2813AB9D7}"/>
              </a:ext>
            </a:extLst>
          </p:cNvPr>
          <p:cNvSpPr/>
          <p:nvPr/>
        </p:nvSpPr>
        <p:spPr>
          <a:xfrm>
            <a:off x="1384300" y="3809327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47BCB04-3B5B-7C6D-3E37-D5978642B004}"/>
              </a:ext>
            </a:extLst>
          </p:cNvPr>
          <p:cNvSpPr txBox="1"/>
          <p:nvPr/>
        </p:nvSpPr>
        <p:spPr>
          <a:xfrm>
            <a:off x="1600827" y="3779643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تَضامُنٌ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C9CA3A-7D0B-E5A6-BA68-533DEEE7D274}"/>
              </a:ext>
            </a:extLst>
          </p:cNvPr>
          <p:cNvSpPr/>
          <p:nvPr/>
        </p:nvSpPr>
        <p:spPr>
          <a:xfrm>
            <a:off x="1741085" y="4959429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12B301-7341-4CF4-0E8F-F3C5122F3C12}"/>
              </a:ext>
            </a:extLst>
          </p:cNvPr>
          <p:cNvSpPr txBox="1"/>
          <p:nvPr/>
        </p:nvSpPr>
        <p:spPr>
          <a:xfrm>
            <a:off x="1957612" y="4929745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مُسانَدَةُ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2E8F4DB-6638-13B2-4B64-2A25B5BF7A5C}"/>
              </a:ext>
            </a:extLst>
          </p:cNvPr>
          <p:cNvSpPr/>
          <p:nvPr/>
        </p:nvSpPr>
        <p:spPr>
          <a:xfrm>
            <a:off x="5366449" y="5232159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8B6554E-C16A-7787-C96D-6DDC8DC47725}"/>
              </a:ext>
            </a:extLst>
          </p:cNvPr>
          <p:cNvSpPr txBox="1"/>
          <p:nvPr/>
        </p:nvSpPr>
        <p:spPr>
          <a:xfrm>
            <a:off x="5582976" y="5202475"/>
            <a:ext cx="1203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أَصْدِقاءٌ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13C817F-0BE8-DA1B-5A10-CC20995DCB85}"/>
              </a:ext>
            </a:extLst>
          </p:cNvPr>
          <p:cNvSpPr/>
          <p:nvPr/>
        </p:nvSpPr>
        <p:spPr>
          <a:xfrm>
            <a:off x="3717353" y="5739906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83112D5-48DF-6929-8D20-083C8B4B6A0D}"/>
              </a:ext>
            </a:extLst>
          </p:cNvPr>
          <p:cNvSpPr txBox="1"/>
          <p:nvPr/>
        </p:nvSpPr>
        <p:spPr>
          <a:xfrm>
            <a:off x="3933880" y="5710222"/>
            <a:ext cx="1203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زُمَلاءٌ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BDD79BA-2DAB-6540-AE82-B448CA828203}"/>
              </a:ext>
            </a:extLst>
          </p:cNvPr>
          <p:cNvSpPr/>
          <p:nvPr/>
        </p:nvSpPr>
        <p:spPr>
          <a:xfrm>
            <a:off x="6096000" y="3842533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C1897EF-C9AF-478D-CFB6-CBC92BC26D5B}"/>
              </a:ext>
            </a:extLst>
          </p:cNvPr>
          <p:cNvSpPr txBox="1"/>
          <p:nvPr/>
        </p:nvSpPr>
        <p:spPr>
          <a:xfrm>
            <a:off x="6312527" y="3812849"/>
            <a:ext cx="1203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7030A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اَلدِّراسَةُ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37C2184A-C6B7-E75F-663C-AD977E431B36}"/>
              </a:ext>
            </a:extLst>
          </p:cNvPr>
          <p:cNvSpPr/>
          <p:nvPr/>
        </p:nvSpPr>
        <p:spPr>
          <a:xfrm>
            <a:off x="5879473" y="2667808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EDFD3BB-EB8B-D4D4-B218-E747F1AAA9A2}"/>
              </a:ext>
            </a:extLst>
          </p:cNvPr>
          <p:cNvSpPr txBox="1"/>
          <p:nvPr/>
        </p:nvSpPr>
        <p:spPr>
          <a:xfrm>
            <a:off x="6096000" y="2638124"/>
            <a:ext cx="1203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اَلْعَمَلُ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869925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54FB5-41A2-46EC-CF38-3A32EC90C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3D5453-9E12-51DB-2D62-92A0352D8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نتائج التعاون؟  النجاح - القوة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BD531A8-8C5C-E242-C47B-BC8D48287A2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12E2CB9-0D92-6E04-2369-4B6FDB4BFC8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0E1AFB-AAAC-B712-8200-1013D4128F8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52355B-49CB-27A8-85F4-92A0D3B7BD3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0A17A2-5B36-BE4B-1F0E-DF2076CAFA6D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D52010-BCBC-77C6-8A2C-75DC4CEF478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98026742-B449-E176-AA46-B99705AE540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0162AE98-E647-EB74-0265-8E4A3A666D2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27666ACC-52DF-0926-5F10-4FE9B0972D3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78932B-A53A-052B-F035-AF3E3AA2F1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3C66EECA-0227-3574-0AB3-81E5201A19A1}"/>
              </a:ext>
            </a:extLst>
          </p:cNvPr>
          <p:cNvGrpSpPr/>
          <p:nvPr/>
        </p:nvGrpSpPr>
        <p:grpSpPr>
          <a:xfrm>
            <a:off x="3561127" y="3138092"/>
            <a:ext cx="2021746" cy="2021746"/>
            <a:chOff x="3674378" y="2789072"/>
            <a:chExt cx="2021746" cy="2021746"/>
          </a:xfrm>
        </p:grpSpPr>
        <p:sp>
          <p:nvSpPr>
            <p:cNvPr id="25" name="Soleil 24">
              <a:extLst>
                <a:ext uri="{FF2B5EF4-FFF2-40B4-BE49-F238E27FC236}">
                  <a16:creationId xmlns:a16="http://schemas.microsoft.com/office/drawing/2014/main" id="{D553344C-AC0D-7652-65FD-278895AA5669}"/>
                </a:ext>
              </a:extLst>
            </p:cNvPr>
            <p:cNvSpPr/>
            <p:nvPr/>
          </p:nvSpPr>
          <p:spPr>
            <a:xfrm>
              <a:off x="3674378" y="2789072"/>
              <a:ext cx="2021746" cy="2021746"/>
            </a:xfrm>
            <a:prstGeom prst="sun">
              <a:avLst/>
            </a:prstGeom>
            <a:solidFill>
              <a:srgbClr val="DCF3F8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E63F7D5-9441-EE9C-B08F-F33D412E9BF0}"/>
                </a:ext>
              </a:extLst>
            </p:cNvPr>
            <p:cNvSpPr txBox="1"/>
            <p:nvPr/>
          </p:nvSpPr>
          <p:spPr>
            <a:xfrm>
              <a:off x="4105825" y="3615279"/>
              <a:ext cx="1145275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</a:rPr>
                <a:t>تَعاوُنٌ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094D843-7514-00CA-3627-89DBE191D814}"/>
              </a:ext>
            </a:extLst>
          </p:cNvPr>
          <p:cNvCxnSpPr>
            <a:cxnSpLocks/>
          </p:cNvCxnSpPr>
          <p:nvPr/>
        </p:nvCxnSpPr>
        <p:spPr>
          <a:xfrm flipV="1">
            <a:off x="4603246" y="2515792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5E2414F5-7EDA-43F0-A4BB-223CEDCB694B}"/>
              </a:ext>
            </a:extLst>
          </p:cNvPr>
          <p:cNvCxnSpPr>
            <a:cxnSpLocks/>
          </p:cNvCxnSpPr>
          <p:nvPr/>
        </p:nvCxnSpPr>
        <p:spPr>
          <a:xfrm flipV="1">
            <a:off x="4565211" y="5159838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ADE04D86-294F-2F9F-9F74-5E3EDE56C526}"/>
              </a:ext>
            </a:extLst>
          </p:cNvPr>
          <p:cNvCxnSpPr>
            <a:cxnSpLocks/>
          </p:cNvCxnSpPr>
          <p:nvPr/>
        </p:nvCxnSpPr>
        <p:spPr>
          <a:xfrm flipV="1">
            <a:off x="5587357" y="4148965"/>
            <a:ext cx="508643" cy="17827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86CC18BA-A073-2A00-57D5-9E20FACE8C38}"/>
              </a:ext>
            </a:extLst>
          </p:cNvPr>
          <p:cNvCxnSpPr>
            <a:cxnSpLocks/>
          </p:cNvCxnSpPr>
          <p:nvPr/>
        </p:nvCxnSpPr>
        <p:spPr>
          <a:xfrm flipH="1">
            <a:off x="2921000" y="4147742"/>
            <a:ext cx="593811" cy="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2A02D1D-95C0-0A89-C027-A7D6328ACEC1}"/>
              </a:ext>
            </a:extLst>
          </p:cNvPr>
          <p:cNvCxnSpPr>
            <a:cxnSpLocks/>
          </p:cNvCxnSpPr>
          <p:nvPr/>
        </p:nvCxnSpPr>
        <p:spPr>
          <a:xfrm flipV="1">
            <a:off x="5351184" y="3036492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6C3B9E79-0AF8-29D0-FD11-727FD94BF828}"/>
              </a:ext>
            </a:extLst>
          </p:cNvPr>
          <p:cNvCxnSpPr>
            <a:cxnSpLocks/>
          </p:cNvCxnSpPr>
          <p:nvPr/>
        </p:nvCxnSpPr>
        <p:spPr>
          <a:xfrm flipV="1">
            <a:off x="3327428" y="4877263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7D2FB2C-EB58-9B5F-E147-2874DE555B70}"/>
              </a:ext>
            </a:extLst>
          </p:cNvPr>
          <p:cNvCxnSpPr>
            <a:cxnSpLocks/>
          </p:cNvCxnSpPr>
          <p:nvPr/>
        </p:nvCxnSpPr>
        <p:spPr>
          <a:xfrm>
            <a:off x="5334508" y="4917315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D6A657FD-85D1-2D14-29A8-E444AD3EE2E8}"/>
              </a:ext>
            </a:extLst>
          </p:cNvPr>
          <p:cNvCxnSpPr>
            <a:cxnSpLocks/>
          </p:cNvCxnSpPr>
          <p:nvPr/>
        </p:nvCxnSpPr>
        <p:spPr>
          <a:xfrm>
            <a:off x="3377906" y="3120383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3652730E-E03E-BDBE-077B-07EE0E350ACA}"/>
              </a:ext>
            </a:extLst>
          </p:cNvPr>
          <p:cNvSpPr/>
          <p:nvPr/>
        </p:nvSpPr>
        <p:spPr>
          <a:xfrm>
            <a:off x="1384300" y="3809327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E966441-3178-FB35-BBB9-69D4CC1C900C}"/>
              </a:ext>
            </a:extLst>
          </p:cNvPr>
          <p:cNvSpPr txBox="1"/>
          <p:nvPr/>
        </p:nvSpPr>
        <p:spPr>
          <a:xfrm>
            <a:off x="1600827" y="3779643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تَضامُنٌ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BC40A5-620D-C3FB-4960-20E5C596C4C3}"/>
              </a:ext>
            </a:extLst>
          </p:cNvPr>
          <p:cNvSpPr/>
          <p:nvPr/>
        </p:nvSpPr>
        <p:spPr>
          <a:xfrm>
            <a:off x="1741085" y="4959429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34AC380-31DA-19BE-D4AD-AC38BB29ABBE}"/>
              </a:ext>
            </a:extLst>
          </p:cNvPr>
          <p:cNvSpPr txBox="1"/>
          <p:nvPr/>
        </p:nvSpPr>
        <p:spPr>
          <a:xfrm>
            <a:off x="1957612" y="4929745"/>
            <a:ext cx="107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مُسانَدَةُ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F90828C-8C8E-E4EB-2C11-E1DEB6F7D04D}"/>
              </a:ext>
            </a:extLst>
          </p:cNvPr>
          <p:cNvSpPr/>
          <p:nvPr/>
        </p:nvSpPr>
        <p:spPr>
          <a:xfrm>
            <a:off x="5366449" y="5232159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59FEBA7-FE80-776D-04D5-4500D5FE142C}"/>
              </a:ext>
            </a:extLst>
          </p:cNvPr>
          <p:cNvSpPr txBox="1"/>
          <p:nvPr/>
        </p:nvSpPr>
        <p:spPr>
          <a:xfrm>
            <a:off x="5582976" y="5202475"/>
            <a:ext cx="1203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أَصْدِقاءٌ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496F6DA-56ED-7DB2-E17B-4EEFA92DAACB}"/>
              </a:ext>
            </a:extLst>
          </p:cNvPr>
          <p:cNvSpPr/>
          <p:nvPr/>
        </p:nvSpPr>
        <p:spPr>
          <a:xfrm>
            <a:off x="3717353" y="5739906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D0EDE2-2059-601D-3B0A-A3CE2E65BAED}"/>
              </a:ext>
            </a:extLst>
          </p:cNvPr>
          <p:cNvSpPr txBox="1"/>
          <p:nvPr/>
        </p:nvSpPr>
        <p:spPr>
          <a:xfrm>
            <a:off x="3933880" y="5710222"/>
            <a:ext cx="1203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زُمَلاءٌ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593A11B-AA27-05F4-C882-4EEB3236D756}"/>
              </a:ext>
            </a:extLst>
          </p:cNvPr>
          <p:cNvSpPr/>
          <p:nvPr/>
        </p:nvSpPr>
        <p:spPr>
          <a:xfrm>
            <a:off x="6096000" y="3842533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0320F29-F721-D62B-16D8-5F13FAAA55E8}"/>
              </a:ext>
            </a:extLst>
          </p:cNvPr>
          <p:cNvSpPr txBox="1"/>
          <p:nvPr/>
        </p:nvSpPr>
        <p:spPr>
          <a:xfrm>
            <a:off x="6312527" y="3812849"/>
            <a:ext cx="1203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7030A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اَلدِّراسَةُ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33977C29-0A6A-0AA3-450F-192A404FA39B}"/>
              </a:ext>
            </a:extLst>
          </p:cNvPr>
          <p:cNvSpPr/>
          <p:nvPr/>
        </p:nvSpPr>
        <p:spPr>
          <a:xfrm>
            <a:off x="5879473" y="2667808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1F5CB57-175B-AE0B-0AAC-BC9E2D4556ED}"/>
              </a:ext>
            </a:extLst>
          </p:cNvPr>
          <p:cNvSpPr txBox="1"/>
          <p:nvPr/>
        </p:nvSpPr>
        <p:spPr>
          <a:xfrm>
            <a:off x="6096000" y="2638124"/>
            <a:ext cx="1203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اَلْعَمَلُ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9350401-6DFF-7DCA-C969-0B99E91A32E5}"/>
              </a:ext>
            </a:extLst>
          </p:cNvPr>
          <p:cNvSpPr/>
          <p:nvPr/>
        </p:nvSpPr>
        <p:spPr>
          <a:xfrm>
            <a:off x="3812242" y="1902382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DBDC1-82CD-92CA-7EB5-C64F62F43968}"/>
              </a:ext>
            </a:extLst>
          </p:cNvPr>
          <p:cNvSpPr txBox="1"/>
          <p:nvPr/>
        </p:nvSpPr>
        <p:spPr>
          <a:xfrm>
            <a:off x="4028769" y="1872698"/>
            <a:ext cx="1203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اَلنَّجاحُ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C8B57B-7B25-E19E-C7BC-242094AC7D70}"/>
              </a:ext>
            </a:extLst>
          </p:cNvPr>
          <p:cNvSpPr/>
          <p:nvPr/>
        </p:nvSpPr>
        <p:spPr>
          <a:xfrm>
            <a:off x="2200095" y="2485073"/>
            <a:ext cx="1538942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E46C4958-EE8F-C42A-D09F-076467100822}"/>
              </a:ext>
            </a:extLst>
          </p:cNvPr>
          <p:cNvSpPr txBox="1"/>
          <p:nvPr/>
        </p:nvSpPr>
        <p:spPr>
          <a:xfrm>
            <a:off x="2416622" y="2455389"/>
            <a:ext cx="1203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اَلْقُوَّةُ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996626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CD0CE-2E7B-8644-4186-1B68899EF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8262C8D-1A1E-FF4C-DDE4-8D2811A02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أتموا شبكة لكمة "انتصار"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36438A4-4211-7FB7-77DF-E7972B0ABF2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15F9200-04AC-F066-E8EE-BDE9C3F093B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7E29A4-261C-9B16-08E8-13085321F38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1E0D8E-0D56-543F-3674-0980DA2F26B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D11C9D-A72A-874A-FC39-013BFD3A660C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FB3D9C-8CD5-F749-BC8F-FE7B38FAE68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734C3843-E157-323A-D9F1-786D03BD0E0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C7B74152-82FB-9F72-4887-CA6B7BA429F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B956C1E-32B5-27CD-A627-484E872AA74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2F52EA-C420-7780-620A-D5F5E11887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A44712C1-56E7-DE05-60DF-03A11A724357}"/>
              </a:ext>
            </a:extLst>
          </p:cNvPr>
          <p:cNvGrpSpPr/>
          <p:nvPr/>
        </p:nvGrpSpPr>
        <p:grpSpPr>
          <a:xfrm>
            <a:off x="3561127" y="3138092"/>
            <a:ext cx="2021746" cy="2021746"/>
            <a:chOff x="3674378" y="2789072"/>
            <a:chExt cx="2021746" cy="2021746"/>
          </a:xfrm>
        </p:grpSpPr>
        <p:sp>
          <p:nvSpPr>
            <p:cNvPr id="25" name="Soleil 24">
              <a:extLst>
                <a:ext uri="{FF2B5EF4-FFF2-40B4-BE49-F238E27FC236}">
                  <a16:creationId xmlns:a16="http://schemas.microsoft.com/office/drawing/2014/main" id="{CFA40670-E770-3804-10ED-6BCB676CC4D8}"/>
                </a:ext>
              </a:extLst>
            </p:cNvPr>
            <p:cNvSpPr/>
            <p:nvPr/>
          </p:nvSpPr>
          <p:spPr>
            <a:xfrm>
              <a:off x="3674378" y="2789072"/>
              <a:ext cx="2021746" cy="2021746"/>
            </a:xfrm>
            <a:prstGeom prst="sun">
              <a:avLst/>
            </a:prstGeom>
            <a:solidFill>
              <a:srgbClr val="DCF3F8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15D3D5B6-1CC0-78C8-697F-F402E03093B1}"/>
                </a:ext>
              </a:extLst>
            </p:cNvPr>
            <p:cNvSpPr txBox="1"/>
            <p:nvPr/>
          </p:nvSpPr>
          <p:spPr>
            <a:xfrm>
              <a:off x="4105825" y="3615279"/>
              <a:ext cx="1145275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اِنْتِصارٌ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029BB12-7F92-3112-1AA1-6607ADBBD447}"/>
              </a:ext>
            </a:extLst>
          </p:cNvPr>
          <p:cNvCxnSpPr>
            <a:cxnSpLocks/>
          </p:cNvCxnSpPr>
          <p:nvPr/>
        </p:nvCxnSpPr>
        <p:spPr>
          <a:xfrm flipV="1">
            <a:off x="4603246" y="2515792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CCB7DB9-E814-A09F-3ECA-5577947991A5}"/>
              </a:ext>
            </a:extLst>
          </p:cNvPr>
          <p:cNvCxnSpPr>
            <a:cxnSpLocks/>
          </p:cNvCxnSpPr>
          <p:nvPr/>
        </p:nvCxnSpPr>
        <p:spPr>
          <a:xfrm flipV="1">
            <a:off x="4565211" y="5159838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B2F9896A-FBA6-477B-FCAC-FC7154E2E824}"/>
              </a:ext>
            </a:extLst>
          </p:cNvPr>
          <p:cNvCxnSpPr>
            <a:cxnSpLocks/>
          </p:cNvCxnSpPr>
          <p:nvPr/>
        </p:nvCxnSpPr>
        <p:spPr>
          <a:xfrm flipV="1">
            <a:off x="5587357" y="4148965"/>
            <a:ext cx="508643" cy="17827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5CF690AE-BD13-6B15-4E78-6DFE561A65C3}"/>
              </a:ext>
            </a:extLst>
          </p:cNvPr>
          <p:cNvCxnSpPr>
            <a:cxnSpLocks/>
          </p:cNvCxnSpPr>
          <p:nvPr/>
        </p:nvCxnSpPr>
        <p:spPr>
          <a:xfrm flipH="1">
            <a:off x="2921000" y="4147742"/>
            <a:ext cx="593811" cy="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91891EC3-7643-94CC-3DBE-42172784B029}"/>
              </a:ext>
            </a:extLst>
          </p:cNvPr>
          <p:cNvCxnSpPr>
            <a:cxnSpLocks/>
          </p:cNvCxnSpPr>
          <p:nvPr/>
        </p:nvCxnSpPr>
        <p:spPr>
          <a:xfrm flipV="1">
            <a:off x="5351184" y="3036492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50401108-DD20-A277-B414-73B1879FDF7A}"/>
              </a:ext>
            </a:extLst>
          </p:cNvPr>
          <p:cNvCxnSpPr>
            <a:cxnSpLocks/>
          </p:cNvCxnSpPr>
          <p:nvPr/>
        </p:nvCxnSpPr>
        <p:spPr>
          <a:xfrm flipV="1">
            <a:off x="3327428" y="4877263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1318998-D8CA-852D-5306-618F4418EFDE}"/>
              </a:ext>
            </a:extLst>
          </p:cNvPr>
          <p:cNvCxnSpPr>
            <a:cxnSpLocks/>
          </p:cNvCxnSpPr>
          <p:nvPr/>
        </p:nvCxnSpPr>
        <p:spPr>
          <a:xfrm>
            <a:off x="5363856" y="4895090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78214C5C-2BF0-8172-603A-C3670C519442}"/>
              </a:ext>
            </a:extLst>
          </p:cNvPr>
          <p:cNvCxnSpPr>
            <a:cxnSpLocks/>
          </p:cNvCxnSpPr>
          <p:nvPr/>
        </p:nvCxnSpPr>
        <p:spPr>
          <a:xfrm>
            <a:off x="3377906" y="3120383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1492948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FDB24-328A-951B-ED87-A800E9989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CA85253-9C7F-8E49-9FC4-AA3AECE44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احسنتم 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يجيب الأستاذ على السبورة باستثمار إجابات المتعلمين.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ECDE602-5EC8-2618-446A-00839562D2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724FB6-53DA-9C83-56A1-CF6305B9004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C67DE1-D113-5058-61D6-D4CBB8A6815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6BB848-3626-1F22-D077-522E7A710E7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7BFB8B-44F9-C1B8-9276-BA41C1E1270E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54EADA-EE9E-E891-448F-15B6E849A3E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37413FE1-B438-36B4-915A-38E93082768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8616F7C-C72E-1B1F-A5F0-56B67B2D0A4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8BD3BA6A-298B-7964-3659-ED6A514F2BC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FF30C5-738F-C54D-50FF-C3E81F648B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626DC5B7-A380-7DB9-2810-D12DB83B3C60}"/>
              </a:ext>
            </a:extLst>
          </p:cNvPr>
          <p:cNvGrpSpPr/>
          <p:nvPr/>
        </p:nvGrpSpPr>
        <p:grpSpPr>
          <a:xfrm>
            <a:off x="3561127" y="3138092"/>
            <a:ext cx="2021746" cy="2021746"/>
            <a:chOff x="3674378" y="2789072"/>
            <a:chExt cx="2021746" cy="2021746"/>
          </a:xfrm>
        </p:grpSpPr>
        <p:sp>
          <p:nvSpPr>
            <p:cNvPr id="25" name="Soleil 24">
              <a:extLst>
                <a:ext uri="{FF2B5EF4-FFF2-40B4-BE49-F238E27FC236}">
                  <a16:creationId xmlns:a16="http://schemas.microsoft.com/office/drawing/2014/main" id="{7BE1D7E3-55E4-4ABD-5B99-F9204D543F7D}"/>
                </a:ext>
              </a:extLst>
            </p:cNvPr>
            <p:cNvSpPr/>
            <p:nvPr/>
          </p:nvSpPr>
          <p:spPr>
            <a:xfrm>
              <a:off x="3674378" y="2789072"/>
              <a:ext cx="2021746" cy="2021746"/>
            </a:xfrm>
            <a:prstGeom prst="sun">
              <a:avLst/>
            </a:prstGeom>
            <a:solidFill>
              <a:srgbClr val="DCF3F8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1AE8B2C-2D3D-1A2D-1212-39C9E408FB00}"/>
                </a:ext>
              </a:extLst>
            </p:cNvPr>
            <p:cNvSpPr txBox="1"/>
            <p:nvPr/>
          </p:nvSpPr>
          <p:spPr>
            <a:xfrm>
              <a:off x="4105825" y="3615279"/>
              <a:ext cx="1145275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اِنْتِصارٌ</a:t>
              </a:r>
              <a:endParaRPr kumimoji="0" lang="fr-MA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FEE5D7B3-0B1E-83B6-97B6-7FB0F477471E}"/>
              </a:ext>
            </a:extLst>
          </p:cNvPr>
          <p:cNvCxnSpPr>
            <a:cxnSpLocks/>
          </p:cNvCxnSpPr>
          <p:nvPr/>
        </p:nvCxnSpPr>
        <p:spPr>
          <a:xfrm flipV="1">
            <a:off x="4603246" y="2515792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552F442-7F0A-018E-90FB-6CE18BCB0DD1}"/>
              </a:ext>
            </a:extLst>
          </p:cNvPr>
          <p:cNvCxnSpPr>
            <a:cxnSpLocks/>
          </p:cNvCxnSpPr>
          <p:nvPr/>
        </p:nvCxnSpPr>
        <p:spPr>
          <a:xfrm flipV="1">
            <a:off x="4565211" y="5159838"/>
            <a:ext cx="0" cy="52070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14F6383B-526C-0AC5-0F0F-46EE809267C7}"/>
              </a:ext>
            </a:extLst>
          </p:cNvPr>
          <p:cNvCxnSpPr>
            <a:cxnSpLocks/>
          </p:cNvCxnSpPr>
          <p:nvPr/>
        </p:nvCxnSpPr>
        <p:spPr>
          <a:xfrm flipV="1">
            <a:off x="5587357" y="4148965"/>
            <a:ext cx="508643" cy="17827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78C12889-775E-0E3D-2B93-DED0CAFAF223}"/>
              </a:ext>
            </a:extLst>
          </p:cNvPr>
          <p:cNvCxnSpPr>
            <a:cxnSpLocks/>
          </p:cNvCxnSpPr>
          <p:nvPr/>
        </p:nvCxnSpPr>
        <p:spPr>
          <a:xfrm flipH="1">
            <a:off x="2921000" y="4147742"/>
            <a:ext cx="593811" cy="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3230AFE-1CC0-A30A-330F-D0A4AF839592}"/>
              </a:ext>
            </a:extLst>
          </p:cNvPr>
          <p:cNvCxnSpPr>
            <a:cxnSpLocks/>
          </p:cNvCxnSpPr>
          <p:nvPr/>
        </p:nvCxnSpPr>
        <p:spPr>
          <a:xfrm flipV="1">
            <a:off x="5351184" y="3036492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DAB88E93-DC95-171D-E9A5-845AB847AB9B}"/>
              </a:ext>
            </a:extLst>
          </p:cNvPr>
          <p:cNvCxnSpPr>
            <a:cxnSpLocks/>
          </p:cNvCxnSpPr>
          <p:nvPr/>
        </p:nvCxnSpPr>
        <p:spPr>
          <a:xfrm flipV="1">
            <a:off x="3327428" y="4877263"/>
            <a:ext cx="490494" cy="3619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4FA0AA45-9782-17B3-66A9-5DC5DA038421}"/>
              </a:ext>
            </a:extLst>
          </p:cNvPr>
          <p:cNvCxnSpPr>
            <a:cxnSpLocks/>
          </p:cNvCxnSpPr>
          <p:nvPr/>
        </p:nvCxnSpPr>
        <p:spPr>
          <a:xfrm>
            <a:off x="5363856" y="4895090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7C825195-9E19-4DB1-DFAB-C92EEAEDB0B9}"/>
              </a:ext>
            </a:extLst>
          </p:cNvPr>
          <p:cNvCxnSpPr>
            <a:cxnSpLocks/>
          </p:cNvCxnSpPr>
          <p:nvPr/>
        </p:nvCxnSpPr>
        <p:spPr>
          <a:xfrm>
            <a:off x="3377906" y="3120383"/>
            <a:ext cx="440016" cy="315548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7463974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70484-9AC4-C1E0-CDA1-6B771EF73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ED0FB3D-3C1B-8CC1-645D-CE3C074C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سنتذكر خطوات استراتيجية خريطة الكلمة . من يذكرنا بها؟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D2D10B-C267-D9B5-352E-12A27ED4DC6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A84A14-4360-D423-83F1-703BDD0448A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8FC597-3333-A52B-4CDE-AE3F214C560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E7F45C-4420-BD14-C5B3-ACE99545CAF8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1BAA3B-1125-4968-AFEE-4D5FCED27BB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6B853C82-0F69-B80F-4389-B6CD8C2AC4A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D528A801-19AE-18B9-7847-A08D7BF1F5C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AD77AEA7-9142-1359-3686-A2FD0D3208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84A4A3-C862-457B-CE14-56C85A12A2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D8F5D15-8BEC-A686-60E2-634FDDCBC99E}"/>
              </a:ext>
            </a:extLst>
          </p:cNvPr>
          <p:cNvSpPr txBox="1"/>
          <p:nvPr/>
        </p:nvSpPr>
        <p:spPr>
          <a:xfrm>
            <a:off x="1891786" y="3429000"/>
            <a:ext cx="5360428" cy="112371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خَريطَةِ ٱلْكَلِمَةِ</a:t>
            </a: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1FD6151-1550-5999-A5EA-2E5CCB8A8D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7658424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DEDE4-4338-7A9C-7CFD-88927945E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19F0D26-4F47-EC51-821B-82A73B3C2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35CA749-081F-EB3A-5F2C-F215DC02105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7F3456-D72B-73AF-66C4-8365EA1E9F1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A9C3FA-0091-1E05-D39A-14148408560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46F030-3958-A154-5541-25EDDC2D76C5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DD6BFE-FB59-60CE-FFB3-7E9E20D34DD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93C1920C-FC6C-9EEC-4ACB-0684AD70B65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C4731AA-FE61-3E39-4FD6-2B17D894372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B1314191-DDF4-3BAF-1170-1819438B711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1A1E676-E70A-B287-5826-3B0709BF41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44A3739-00D0-B712-077B-407D17D59F2C}"/>
              </a:ext>
            </a:extLst>
          </p:cNvPr>
          <p:cNvGrpSpPr/>
          <p:nvPr/>
        </p:nvGrpSpPr>
        <p:grpSpPr>
          <a:xfrm>
            <a:off x="1189455" y="2047809"/>
            <a:ext cx="6629975" cy="4054191"/>
            <a:chOff x="1189455" y="2047809"/>
            <a:chExt cx="6629975" cy="4054191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BA73D14-BFF4-7BF2-81AF-F91646F4E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89455" y="2047809"/>
              <a:ext cx="6629975" cy="4054191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84578D2-63A7-E92A-4433-B0427289D202}"/>
                </a:ext>
              </a:extLst>
            </p:cNvPr>
            <p:cNvSpPr txBox="1"/>
            <p:nvPr/>
          </p:nvSpPr>
          <p:spPr>
            <a:xfrm>
              <a:off x="2949848" y="2754567"/>
              <a:ext cx="3027206" cy="707886"/>
            </a:xfrm>
            <a:prstGeom prst="rect">
              <a:avLst/>
            </a:prstGeom>
            <a:solidFill>
              <a:srgbClr val="D4FBF8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b="1" dirty="0">
                  <a:solidFill>
                    <a:srgbClr val="63709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خَريطَـــةُ ٱلْكَلِمَــــةِ</a:t>
              </a:r>
              <a:endParaRPr lang="fr-FR" sz="4000" b="1" dirty="0">
                <a:solidFill>
                  <a:srgbClr val="63709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19" name="Espace réservé pour une image  18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493AB14-D4BE-AE41-976D-4D34E120AD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2193639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93DC3-1DBC-B64E-9A91-8600EEEA4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89CC424-5A98-314B-B115-FF1EE3C83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أتموا خريطة كلمة "فَقيرٌ"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06BC2AC-DBA5-2467-ACCD-2FBC7A6ED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42A7AC6-65CD-B240-1B25-C7ACCB78C42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09665D-F23F-7D6D-5743-F23F26AE3A5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038246-B8B8-7F17-DA5C-49827DC20F8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5F4526-B10E-2552-61D9-4631ECDAFB56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F05455-467B-9386-5448-95F0FB06D31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0B818DF4-B101-EBA2-8558-A8E957E09F6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B6EB767D-D400-0C3B-9ED8-EEBBCA00619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87B7B6AA-1C57-673D-95CD-8140C53F44E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11F09C-0CAF-60C6-A377-3541A9C865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81AC347-15C9-AA18-6F22-1C8FBC3590CB}"/>
              </a:ext>
            </a:extLst>
          </p:cNvPr>
          <p:cNvSpPr txBox="1"/>
          <p:nvPr/>
        </p:nvSpPr>
        <p:spPr>
          <a:xfrm>
            <a:off x="3963427" y="3478112"/>
            <a:ext cx="1405439" cy="1214294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فَقيرٌ</a:t>
            </a:r>
            <a:endParaRPr kumimoji="0" lang="fr-MA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28781BE-1C58-95CC-2DCE-7F143E72E729}"/>
              </a:ext>
            </a:extLst>
          </p:cNvPr>
          <p:cNvSpPr/>
          <p:nvPr/>
        </p:nvSpPr>
        <p:spPr>
          <a:xfrm>
            <a:off x="3640637" y="2585113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اَلنَّوْعُ: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haut 15">
            <a:extLst>
              <a:ext uri="{FF2B5EF4-FFF2-40B4-BE49-F238E27FC236}">
                <a16:creationId xmlns:a16="http://schemas.microsoft.com/office/drawing/2014/main" id="{221472F6-FF88-1406-8D6A-2922B4DF7413}"/>
              </a:ext>
            </a:extLst>
          </p:cNvPr>
          <p:cNvSpPr/>
          <p:nvPr/>
        </p:nvSpPr>
        <p:spPr>
          <a:xfrm>
            <a:off x="4461189" y="3158837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48739FF-67DF-8398-E187-0F6805F19410}"/>
              </a:ext>
            </a:extLst>
          </p:cNvPr>
          <p:cNvSpPr/>
          <p:nvPr/>
        </p:nvSpPr>
        <p:spPr>
          <a:xfrm>
            <a:off x="5782448" y="3730315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اَلْمُرادِفُ: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E61B7D97-8BDF-1409-A4A6-90286F17DCB5}"/>
              </a:ext>
            </a:extLst>
          </p:cNvPr>
          <p:cNvSpPr/>
          <p:nvPr/>
        </p:nvSpPr>
        <p:spPr>
          <a:xfrm rot="5400000">
            <a:off x="5384254" y="3878885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4401E31-0E30-8CAD-D09C-EBF382667B18}"/>
              </a:ext>
            </a:extLst>
          </p:cNvPr>
          <p:cNvSpPr/>
          <p:nvPr/>
        </p:nvSpPr>
        <p:spPr>
          <a:xfrm>
            <a:off x="1458380" y="3760798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اَلضِّدُّ: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Flèche : haut 21">
            <a:extLst>
              <a:ext uri="{FF2B5EF4-FFF2-40B4-BE49-F238E27FC236}">
                <a16:creationId xmlns:a16="http://schemas.microsoft.com/office/drawing/2014/main" id="{4BFBD01A-92BF-6C83-8ED2-7F0633F00F40}"/>
              </a:ext>
            </a:extLst>
          </p:cNvPr>
          <p:cNvSpPr/>
          <p:nvPr/>
        </p:nvSpPr>
        <p:spPr>
          <a:xfrm rot="16200000">
            <a:off x="3455726" y="3909368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9469EA5-4864-A206-F673-567DD44D2517}"/>
              </a:ext>
            </a:extLst>
          </p:cNvPr>
          <p:cNvSpPr/>
          <p:nvPr/>
        </p:nvSpPr>
        <p:spPr>
          <a:xfrm>
            <a:off x="2715170" y="5094056"/>
            <a:ext cx="3973713" cy="582205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اَلْجُمْلَةُ: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Flèche : haut 35">
            <a:extLst>
              <a:ext uri="{FF2B5EF4-FFF2-40B4-BE49-F238E27FC236}">
                <a16:creationId xmlns:a16="http://schemas.microsoft.com/office/drawing/2014/main" id="{79C91B2D-E0FE-7801-8939-D7392114BABB}"/>
              </a:ext>
            </a:extLst>
          </p:cNvPr>
          <p:cNvSpPr/>
          <p:nvPr/>
        </p:nvSpPr>
        <p:spPr>
          <a:xfrm rot="10800000">
            <a:off x="4434246" y="4803060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753509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3024E-DB7F-34CA-1BA4-09DCD758C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69DD0FB-C21D-E06D-7DA0-F38B9DC4D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نحدد أولا نوع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الكلمة:اسم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85A155C-120B-7CC8-F6B2-C2737DB44A5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2A3A34-4561-2FEB-E477-E06554830E2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29D61C-805A-973B-7332-B698A841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625365-D0B4-5F62-5EF4-0C196D72449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123734-BE4A-EA0A-3A6D-4C2CC8F642F5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200EE8-888F-55D0-93D4-46CB3DCC01B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65D1B0B3-CFD1-538A-6831-026BB0129C2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83CBA1EC-87D4-0A82-7D3A-8B0AF19FD3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549AC857-8713-49E8-165E-A41A78B1FA3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D6BEF7-B487-31CA-F379-8EAFDE160B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9C05D50-000E-3B32-63B8-97A25FAF676B}"/>
              </a:ext>
            </a:extLst>
          </p:cNvPr>
          <p:cNvSpPr txBox="1"/>
          <p:nvPr/>
        </p:nvSpPr>
        <p:spPr>
          <a:xfrm>
            <a:off x="3963427" y="3478112"/>
            <a:ext cx="1405439" cy="1214294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فَقيرٌ</a:t>
            </a:r>
            <a:endParaRPr kumimoji="0" lang="fr-MA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448956A-BB9F-4202-F26B-4BFAF69F47B1}"/>
              </a:ext>
            </a:extLst>
          </p:cNvPr>
          <p:cNvSpPr/>
          <p:nvPr/>
        </p:nvSpPr>
        <p:spPr>
          <a:xfrm>
            <a:off x="3640637" y="2585113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اَلنَّوْعُ: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2366FB8-A688-CB98-3ED5-D8E1B6E1C8E9}"/>
              </a:ext>
            </a:extLst>
          </p:cNvPr>
          <p:cNvSpPr/>
          <p:nvPr/>
        </p:nvSpPr>
        <p:spPr>
          <a:xfrm>
            <a:off x="3728787" y="2572905"/>
            <a:ext cx="1260076" cy="4403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اِسْمٌ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haut 15">
            <a:extLst>
              <a:ext uri="{FF2B5EF4-FFF2-40B4-BE49-F238E27FC236}">
                <a16:creationId xmlns:a16="http://schemas.microsoft.com/office/drawing/2014/main" id="{8754CD94-E237-2C2A-5B07-A314E457F94E}"/>
              </a:ext>
            </a:extLst>
          </p:cNvPr>
          <p:cNvSpPr/>
          <p:nvPr/>
        </p:nvSpPr>
        <p:spPr>
          <a:xfrm>
            <a:off x="4461189" y="3158837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1B93F6D-5BB7-D9A7-5A49-90D2BE52D8F8}"/>
              </a:ext>
            </a:extLst>
          </p:cNvPr>
          <p:cNvSpPr/>
          <p:nvPr/>
        </p:nvSpPr>
        <p:spPr>
          <a:xfrm>
            <a:off x="5782448" y="3730315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اَلْمُرادِفُ: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D39C6204-4539-E978-AF9A-C637B6A6492E}"/>
              </a:ext>
            </a:extLst>
          </p:cNvPr>
          <p:cNvSpPr/>
          <p:nvPr/>
        </p:nvSpPr>
        <p:spPr>
          <a:xfrm rot="5400000">
            <a:off x="5384254" y="3878885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035EEE6-A027-A13A-B56A-959763D95C73}"/>
              </a:ext>
            </a:extLst>
          </p:cNvPr>
          <p:cNvSpPr/>
          <p:nvPr/>
        </p:nvSpPr>
        <p:spPr>
          <a:xfrm>
            <a:off x="1458380" y="3760798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اَلضِّدُّ: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Flèche : haut 21">
            <a:extLst>
              <a:ext uri="{FF2B5EF4-FFF2-40B4-BE49-F238E27FC236}">
                <a16:creationId xmlns:a16="http://schemas.microsoft.com/office/drawing/2014/main" id="{4D7D015F-606E-AFEB-8EC4-653E97E781B5}"/>
              </a:ext>
            </a:extLst>
          </p:cNvPr>
          <p:cNvSpPr/>
          <p:nvPr/>
        </p:nvSpPr>
        <p:spPr>
          <a:xfrm rot="16200000">
            <a:off x="3455726" y="3909368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6C1EC40-AFB6-C676-C3C8-F23AFF1FC9A3}"/>
              </a:ext>
            </a:extLst>
          </p:cNvPr>
          <p:cNvSpPr/>
          <p:nvPr/>
        </p:nvSpPr>
        <p:spPr>
          <a:xfrm>
            <a:off x="2715170" y="5094056"/>
            <a:ext cx="3973713" cy="582205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اَلْجُمْلَةُ: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Flèche : haut 35">
            <a:extLst>
              <a:ext uri="{FF2B5EF4-FFF2-40B4-BE49-F238E27FC236}">
                <a16:creationId xmlns:a16="http://schemas.microsoft.com/office/drawing/2014/main" id="{ACAE2A13-F926-6477-C58B-B6523C5BEF3B}"/>
              </a:ext>
            </a:extLst>
          </p:cNvPr>
          <p:cNvSpPr/>
          <p:nvPr/>
        </p:nvSpPr>
        <p:spPr>
          <a:xfrm rot="10800000">
            <a:off x="4434246" y="4803060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451605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25EB6-3C68-425E-BE13-29C19D4D3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A8B33F9-3741-0200-044E-D2DF897FD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نحدد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مرادفها:مُحْتاجٌ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A24FA87-7218-9C5B-6F0F-AC5396B14C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3FBB9C-4F9A-03C1-0586-F2C71113694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9D9A23-FCF9-F6D6-FFAB-25BF8361027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0206BF-760B-C944-348B-3CFE62E3CC3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3C058D-B5E7-B22A-DEE7-F9DBC4DE8F73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B3F958-E112-4A7A-11A6-A2E0229CB90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54F1DD62-C0D8-014E-3C74-DA3F6B64840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2C684A7A-11D1-A56A-F32E-A304142BF25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5A2182FA-EA1D-F139-9E07-B8C6C88CB1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0AEEA58-C464-1B24-D15A-FE47392354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C3143DE-6DCB-850B-0047-7203906EA4D3}"/>
              </a:ext>
            </a:extLst>
          </p:cNvPr>
          <p:cNvSpPr txBox="1"/>
          <p:nvPr/>
        </p:nvSpPr>
        <p:spPr>
          <a:xfrm>
            <a:off x="3963427" y="3478112"/>
            <a:ext cx="1405439" cy="1214294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فَقيرٌ</a:t>
            </a:r>
            <a:endParaRPr kumimoji="0" lang="fr-MA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E12817D-D31A-B7B3-0E5F-B0ED5F58045A}"/>
              </a:ext>
            </a:extLst>
          </p:cNvPr>
          <p:cNvSpPr/>
          <p:nvPr/>
        </p:nvSpPr>
        <p:spPr>
          <a:xfrm>
            <a:off x="3640637" y="2585113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اَلنَّوْعُ: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4FE9732-8FFB-719B-6BF5-C5BBEA8E2012}"/>
              </a:ext>
            </a:extLst>
          </p:cNvPr>
          <p:cNvSpPr/>
          <p:nvPr/>
        </p:nvSpPr>
        <p:spPr>
          <a:xfrm>
            <a:off x="3728787" y="2572905"/>
            <a:ext cx="1260076" cy="4403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اِسْمٌ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haut 15">
            <a:extLst>
              <a:ext uri="{FF2B5EF4-FFF2-40B4-BE49-F238E27FC236}">
                <a16:creationId xmlns:a16="http://schemas.microsoft.com/office/drawing/2014/main" id="{B43E0F1B-30E0-C3D2-6105-B9C68D1C9D75}"/>
              </a:ext>
            </a:extLst>
          </p:cNvPr>
          <p:cNvSpPr/>
          <p:nvPr/>
        </p:nvSpPr>
        <p:spPr>
          <a:xfrm>
            <a:off x="4461189" y="3158837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D05B2FD-84A3-EC60-BF1E-A436BCB50A42}"/>
              </a:ext>
            </a:extLst>
          </p:cNvPr>
          <p:cNvSpPr/>
          <p:nvPr/>
        </p:nvSpPr>
        <p:spPr>
          <a:xfrm>
            <a:off x="5782448" y="3730315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اَلْمُرادِفُ: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67480AF-E323-0E2D-D014-E9C217220E7D}"/>
              </a:ext>
            </a:extLst>
          </p:cNvPr>
          <p:cNvSpPr/>
          <p:nvPr/>
        </p:nvSpPr>
        <p:spPr>
          <a:xfrm>
            <a:off x="5810678" y="3730807"/>
            <a:ext cx="1260076" cy="4403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مُحْتاجٌ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BF22A8FD-5B7F-79FC-C5D3-E3CED66E4EFF}"/>
              </a:ext>
            </a:extLst>
          </p:cNvPr>
          <p:cNvSpPr/>
          <p:nvPr/>
        </p:nvSpPr>
        <p:spPr>
          <a:xfrm rot="5400000">
            <a:off x="5384254" y="3878885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C644F39-4B12-7C93-0AEF-D9567CC4BDEC}"/>
              </a:ext>
            </a:extLst>
          </p:cNvPr>
          <p:cNvSpPr/>
          <p:nvPr/>
        </p:nvSpPr>
        <p:spPr>
          <a:xfrm>
            <a:off x="1458380" y="3760798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اَلضِّدُّ: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Flèche : haut 21">
            <a:extLst>
              <a:ext uri="{FF2B5EF4-FFF2-40B4-BE49-F238E27FC236}">
                <a16:creationId xmlns:a16="http://schemas.microsoft.com/office/drawing/2014/main" id="{69ABB496-3FC3-CB0A-11D5-79774FA6FD7B}"/>
              </a:ext>
            </a:extLst>
          </p:cNvPr>
          <p:cNvSpPr/>
          <p:nvPr/>
        </p:nvSpPr>
        <p:spPr>
          <a:xfrm rot="16200000">
            <a:off x="3455726" y="3909368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1596018-55A1-0427-1564-D46436477038}"/>
              </a:ext>
            </a:extLst>
          </p:cNvPr>
          <p:cNvSpPr/>
          <p:nvPr/>
        </p:nvSpPr>
        <p:spPr>
          <a:xfrm>
            <a:off x="2715170" y="5094056"/>
            <a:ext cx="3973713" cy="582205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اَلْجُمْلَةُ: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Flèche : haut 35">
            <a:extLst>
              <a:ext uri="{FF2B5EF4-FFF2-40B4-BE49-F238E27FC236}">
                <a16:creationId xmlns:a16="http://schemas.microsoft.com/office/drawing/2014/main" id="{E490D983-15D3-407D-0498-FA68038141A4}"/>
              </a:ext>
            </a:extLst>
          </p:cNvPr>
          <p:cNvSpPr/>
          <p:nvPr/>
        </p:nvSpPr>
        <p:spPr>
          <a:xfrm rot="10800000">
            <a:off x="4434246" y="4803060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6197971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F64E8-87C6-44D4-7D1F-DA0EAA7D2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14D570B-7350-49D4-5874-E2DA5CC0D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 نحدد ضدها: غَنِيٌّ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176FFEC-D96A-CC26-9364-0A423A7181F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2B11935-4F96-8872-B74B-95042E8A6C2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8402F5-37C7-0F3D-290C-C3667AF1570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1C4676-7515-A291-2217-CA4324CC45D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05D4BE-45FD-DDAF-AC60-4A167133E524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495483-82E5-8A77-85D1-BE9BFF7EAF6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87AD0996-7573-B9E8-6AA8-E17CF4102DD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B68CCF4A-3E87-519D-8CC3-50984EA580D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820166FE-B6C1-7346-AB88-0DD0239A55C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9BFA256-3E39-0127-A4F9-60EDA02F4F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7C3CB88-5978-6D26-45AF-2458D3E45574}"/>
              </a:ext>
            </a:extLst>
          </p:cNvPr>
          <p:cNvSpPr txBox="1"/>
          <p:nvPr/>
        </p:nvSpPr>
        <p:spPr>
          <a:xfrm>
            <a:off x="3963427" y="3478112"/>
            <a:ext cx="1405439" cy="1214294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فَقيرٌ</a:t>
            </a:r>
            <a:endParaRPr kumimoji="0" lang="fr-MA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97B443B-36AC-98A9-164E-AC40511BCE95}"/>
              </a:ext>
            </a:extLst>
          </p:cNvPr>
          <p:cNvSpPr/>
          <p:nvPr/>
        </p:nvSpPr>
        <p:spPr>
          <a:xfrm>
            <a:off x="3640637" y="2585113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اَلنَّوْعُ: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F1D34B2-D597-3AFA-CF7E-52732DD12545}"/>
              </a:ext>
            </a:extLst>
          </p:cNvPr>
          <p:cNvSpPr/>
          <p:nvPr/>
        </p:nvSpPr>
        <p:spPr>
          <a:xfrm>
            <a:off x="3728787" y="2572905"/>
            <a:ext cx="1260076" cy="4403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اِسْمٌ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haut 15">
            <a:extLst>
              <a:ext uri="{FF2B5EF4-FFF2-40B4-BE49-F238E27FC236}">
                <a16:creationId xmlns:a16="http://schemas.microsoft.com/office/drawing/2014/main" id="{D719492A-E771-B654-2CFE-016554F91EDE}"/>
              </a:ext>
            </a:extLst>
          </p:cNvPr>
          <p:cNvSpPr/>
          <p:nvPr/>
        </p:nvSpPr>
        <p:spPr>
          <a:xfrm>
            <a:off x="4461189" y="3158837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862D57F-BB49-E682-0407-924EE8F5A50C}"/>
              </a:ext>
            </a:extLst>
          </p:cNvPr>
          <p:cNvSpPr/>
          <p:nvPr/>
        </p:nvSpPr>
        <p:spPr>
          <a:xfrm>
            <a:off x="5782448" y="3730315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اَلْمُرادِفُ: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56D5807-17CD-2039-CC57-6F77E22E5581}"/>
              </a:ext>
            </a:extLst>
          </p:cNvPr>
          <p:cNvSpPr/>
          <p:nvPr/>
        </p:nvSpPr>
        <p:spPr>
          <a:xfrm>
            <a:off x="5810678" y="3730807"/>
            <a:ext cx="1260076" cy="4403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مُحْتاجٌ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9D533F5E-50BA-04A9-9C9D-D061FDC7389A}"/>
              </a:ext>
            </a:extLst>
          </p:cNvPr>
          <p:cNvSpPr/>
          <p:nvPr/>
        </p:nvSpPr>
        <p:spPr>
          <a:xfrm rot="5400000">
            <a:off x="5384254" y="3878885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2109B2D-4842-24EA-85DF-A26F698643D2}"/>
              </a:ext>
            </a:extLst>
          </p:cNvPr>
          <p:cNvSpPr/>
          <p:nvPr/>
        </p:nvSpPr>
        <p:spPr>
          <a:xfrm>
            <a:off x="1458380" y="3760798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اَلضِّدُّ: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384E9B7-130E-2072-EA8A-8357BA0558CE}"/>
              </a:ext>
            </a:extLst>
          </p:cNvPr>
          <p:cNvSpPr/>
          <p:nvPr/>
        </p:nvSpPr>
        <p:spPr>
          <a:xfrm>
            <a:off x="1486610" y="3761290"/>
            <a:ext cx="1260076" cy="4403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غَنِيُّ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Flèche : haut 21">
            <a:extLst>
              <a:ext uri="{FF2B5EF4-FFF2-40B4-BE49-F238E27FC236}">
                <a16:creationId xmlns:a16="http://schemas.microsoft.com/office/drawing/2014/main" id="{3CB09305-8A43-AE25-B4DE-713E0F8C4C5C}"/>
              </a:ext>
            </a:extLst>
          </p:cNvPr>
          <p:cNvSpPr/>
          <p:nvPr/>
        </p:nvSpPr>
        <p:spPr>
          <a:xfrm rot="16200000">
            <a:off x="3455726" y="3909368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029ED2D-6CCF-AA4A-32C7-B117AD13C42E}"/>
              </a:ext>
            </a:extLst>
          </p:cNvPr>
          <p:cNvSpPr/>
          <p:nvPr/>
        </p:nvSpPr>
        <p:spPr>
          <a:xfrm>
            <a:off x="2715170" y="5094056"/>
            <a:ext cx="3973713" cy="582205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اَلْجُمْلَةُ: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Flèche : haut 35">
            <a:extLst>
              <a:ext uri="{FF2B5EF4-FFF2-40B4-BE49-F238E27FC236}">
                <a16:creationId xmlns:a16="http://schemas.microsoft.com/office/drawing/2014/main" id="{C53EE3B3-5BA7-DB4C-78CD-7694313873E0}"/>
              </a:ext>
            </a:extLst>
          </p:cNvPr>
          <p:cNvSpPr/>
          <p:nvPr/>
        </p:nvSpPr>
        <p:spPr>
          <a:xfrm rot="10800000">
            <a:off x="4434246" y="4803060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961195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6A513-9C8A-EFAE-1FE3-BE337429E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F23FE9A-DD79-EED5-1ECE-8DE52A32A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أخيرا نركب الكلمة في جملة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مفيدة:نَمُدٌّ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يَدَ ٱلْمُساعَدَةِ لِكُلِّ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فَقيرٍ.من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7292636-9893-21F9-E716-CAC238C625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2EC38BD-7405-2983-E274-63A7B189966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FBEBF7-CAB1-67A2-A842-EDD9CB0BC3F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864336-8C5A-9202-7BB3-64C3147D15B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D89CD2-640F-178D-92CA-F5FF1730F48C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246739-09BD-AFF2-ED94-A77D6FEA18D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32B40590-55DA-E743-172C-AC3A3DDDA0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DD2AE520-6A00-A9CD-B5D9-25B56815540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42C7FF3E-1E00-B9DF-429D-47BBEE098B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7265B8-D87C-FA76-0EB1-F8D530ADCA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26A1D2D-0F99-9C64-3F04-E8589983DF73}"/>
              </a:ext>
            </a:extLst>
          </p:cNvPr>
          <p:cNvSpPr txBox="1"/>
          <p:nvPr/>
        </p:nvSpPr>
        <p:spPr>
          <a:xfrm>
            <a:off x="3963427" y="3478112"/>
            <a:ext cx="1405439" cy="1214294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فَقيرٌ</a:t>
            </a:r>
            <a:endParaRPr kumimoji="0" lang="fr-MA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31CDBA2-6F32-D2FE-2BA9-CC8D2A58F27A}"/>
              </a:ext>
            </a:extLst>
          </p:cNvPr>
          <p:cNvSpPr/>
          <p:nvPr/>
        </p:nvSpPr>
        <p:spPr>
          <a:xfrm>
            <a:off x="3640637" y="2585113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اَلنَّوْعُ: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E7BB696-5B0D-EF43-7C92-01D87A49B605}"/>
              </a:ext>
            </a:extLst>
          </p:cNvPr>
          <p:cNvSpPr/>
          <p:nvPr/>
        </p:nvSpPr>
        <p:spPr>
          <a:xfrm>
            <a:off x="3728787" y="2572905"/>
            <a:ext cx="1260076" cy="4403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اِسْمٌ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haut 15">
            <a:extLst>
              <a:ext uri="{FF2B5EF4-FFF2-40B4-BE49-F238E27FC236}">
                <a16:creationId xmlns:a16="http://schemas.microsoft.com/office/drawing/2014/main" id="{6CE01608-3049-B95D-4515-B366D7463042}"/>
              </a:ext>
            </a:extLst>
          </p:cNvPr>
          <p:cNvSpPr/>
          <p:nvPr/>
        </p:nvSpPr>
        <p:spPr>
          <a:xfrm>
            <a:off x="4461189" y="3158837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A26D53F-DDE6-D6C3-5446-A033AF2882B1}"/>
              </a:ext>
            </a:extLst>
          </p:cNvPr>
          <p:cNvSpPr/>
          <p:nvPr/>
        </p:nvSpPr>
        <p:spPr>
          <a:xfrm>
            <a:off x="5782448" y="3730315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اَلْمُرادِفُ: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4D705DC-B4F2-9D83-BCD9-38121DDD5C37}"/>
              </a:ext>
            </a:extLst>
          </p:cNvPr>
          <p:cNvSpPr/>
          <p:nvPr/>
        </p:nvSpPr>
        <p:spPr>
          <a:xfrm>
            <a:off x="5810678" y="3730807"/>
            <a:ext cx="1260076" cy="4403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مُحْتاجٌ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C076A819-9A1C-D00B-FAFC-680884E414FD}"/>
              </a:ext>
            </a:extLst>
          </p:cNvPr>
          <p:cNvSpPr/>
          <p:nvPr/>
        </p:nvSpPr>
        <p:spPr>
          <a:xfrm rot="5400000">
            <a:off x="5384254" y="3878885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D8030E7-E8A2-9084-9D5A-DFAA0C06B312}"/>
              </a:ext>
            </a:extLst>
          </p:cNvPr>
          <p:cNvSpPr/>
          <p:nvPr/>
        </p:nvSpPr>
        <p:spPr>
          <a:xfrm>
            <a:off x="1458380" y="3760798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اَلضِّدُّ: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090925C-F049-6871-0D51-CF0D1B55C831}"/>
              </a:ext>
            </a:extLst>
          </p:cNvPr>
          <p:cNvSpPr/>
          <p:nvPr/>
        </p:nvSpPr>
        <p:spPr>
          <a:xfrm>
            <a:off x="1486610" y="3761290"/>
            <a:ext cx="1260076" cy="4403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غَنِيُّ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Flèche : haut 21">
            <a:extLst>
              <a:ext uri="{FF2B5EF4-FFF2-40B4-BE49-F238E27FC236}">
                <a16:creationId xmlns:a16="http://schemas.microsoft.com/office/drawing/2014/main" id="{79DF58C8-7786-BA64-6A24-500DB6E7CD30}"/>
              </a:ext>
            </a:extLst>
          </p:cNvPr>
          <p:cNvSpPr/>
          <p:nvPr/>
        </p:nvSpPr>
        <p:spPr>
          <a:xfrm rot="16200000">
            <a:off x="3455726" y="3909368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4C46C53-4A74-1DC2-E43F-7CDD8C2F9484}"/>
              </a:ext>
            </a:extLst>
          </p:cNvPr>
          <p:cNvSpPr/>
          <p:nvPr/>
        </p:nvSpPr>
        <p:spPr>
          <a:xfrm>
            <a:off x="2715170" y="5094056"/>
            <a:ext cx="3973713" cy="582205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اَلْجُمْلَةُ: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D2B8EDAB-CFAE-EC1C-4D72-79AA630D9E43}"/>
              </a:ext>
            </a:extLst>
          </p:cNvPr>
          <p:cNvSpPr/>
          <p:nvPr/>
        </p:nvSpPr>
        <p:spPr>
          <a:xfrm>
            <a:off x="2715171" y="5164960"/>
            <a:ext cx="2947483" cy="4403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نَمُدٌّ يَدَ ٱلْمُساعَدَةِ لِكُلِّ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فَقيرٍ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Flèche : haut 35">
            <a:extLst>
              <a:ext uri="{FF2B5EF4-FFF2-40B4-BE49-F238E27FC236}">
                <a16:creationId xmlns:a16="http://schemas.microsoft.com/office/drawing/2014/main" id="{2FE24D91-E993-8D66-EB80-4B896BBC3D0C}"/>
              </a:ext>
            </a:extLst>
          </p:cNvPr>
          <p:cNvSpPr/>
          <p:nvPr/>
        </p:nvSpPr>
        <p:spPr>
          <a:xfrm rot="10800000">
            <a:off x="4434246" y="4803060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246673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1D378-4491-EDA9-DCDE-AC535DB57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D1ACD61-9D0E-4062-ACFE-D7DBF0C2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أتموا خريطة كلمة "سَريعٌ"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7650A04-4CC7-0B6E-E095-75AB85C34A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AB53DF-AB34-21FA-BA76-ACAC0E5157D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2D7598-E65E-62DF-463E-2718548DCFD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A97202-35CE-6D51-2038-1DBF2BB98A9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F3847C-D84B-4CA8-E8ED-B1CAEB9FF7DE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748EE7-9115-D217-9476-E9FA3006FD1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724BCF55-0DA8-A524-05B9-69A9CBE4633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EBD6475C-C701-8E26-1760-789D7DD4D2D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680DFAAD-4DCF-1A86-48E9-F22D191A0A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F5ED1F6-E254-B543-1A93-7C72D0C5BC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4E6FF6A-4AF6-A0B0-76C6-A830D3227050}"/>
              </a:ext>
            </a:extLst>
          </p:cNvPr>
          <p:cNvSpPr txBox="1"/>
          <p:nvPr/>
        </p:nvSpPr>
        <p:spPr>
          <a:xfrm>
            <a:off x="3963427" y="3478112"/>
            <a:ext cx="1405439" cy="1214294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سَريعٌ</a:t>
            </a:r>
            <a:endParaRPr kumimoji="0" lang="fr-MA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5BE84E4-4F44-FC21-E9DB-71B6E1157AFF}"/>
              </a:ext>
            </a:extLst>
          </p:cNvPr>
          <p:cNvSpPr/>
          <p:nvPr/>
        </p:nvSpPr>
        <p:spPr>
          <a:xfrm>
            <a:off x="3640637" y="2585113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اَلنَّوْعُ: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Flèche : haut 15">
            <a:extLst>
              <a:ext uri="{FF2B5EF4-FFF2-40B4-BE49-F238E27FC236}">
                <a16:creationId xmlns:a16="http://schemas.microsoft.com/office/drawing/2014/main" id="{C2277525-A810-42A6-5A30-B3D0282C40CD}"/>
              </a:ext>
            </a:extLst>
          </p:cNvPr>
          <p:cNvSpPr/>
          <p:nvPr/>
        </p:nvSpPr>
        <p:spPr>
          <a:xfrm>
            <a:off x="4461189" y="3158837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8AB318D-A1AC-3DD5-7313-2450788DE7E1}"/>
              </a:ext>
            </a:extLst>
          </p:cNvPr>
          <p:cNvSpPr/>
          <p:nvPr/>
        </p:nvSpPr>
        <p:spPr>
          <a:xfrm>
            <a:off x="5782448" y="3730315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اَلْمُرادِفُ: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99E59775-F883-0F78-9D35-65EA484D6196}"/>
              </a:ext>
            </a:extLst>
          </p:cNvPr>
          <p:cNvSpPr/>
          <p:nvPr/>
        </p:nvSpPr>
        <p:spPr>
          <a:xfrm rot="5400000">
            <a:off x="5384254" y="3878885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5ED86A7-627A-A560-BA5C-74E431F46AFF}"/>
              </a:ext>
            </a:extLst>
          </p:cNvPr>
          <p:cNvSpPr/>
          <p:nvPr/>
        </p:nvSpPr>
        <p:spPr>
          <a:xfrm>
            <a:off x="1458380" y="3760798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اَلضِّدُّ: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Flèche : haut 21">
            <a:extLst>
              <a:ext uri="{FF2B5EF4-FFF2-40B4-BE49-F238E27FC236}">
                <a16:creationId xmlns:a16="http://schemas.microsoft.com/office/drawing/2014/main" id="{DD613A31-C241-B0E7-C242-74E40D0D02CE}"/>
              </a:ext>
            </a:extLst>
          </p:cNvPr>
          <p:cNvSpPr/>
          <p:nvPr/>
        </p:nvSpPr>
        <p:spPr>
          <a:xfrm rot="16200000">
            <a:off x="3455726" y="3909368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4ADFA4-EB07-6B28-558E-318819A735EC}"/>
              </a:ext>
            </a:extLst>
          </p:cNvPr>
          <p:cNvSpPr/>
          <p:nvPr/>
        </p:nvSpPr>
        <p:spPr>
          <a:xfrm>
            <a:off x="2715170" y="5094056"/>
            <a:ext cx="3973713" cy="582205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اَلْجُمْلَةُ: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6" name="Flèche : haut 35">
            <a:extLst>
              <a:ext uri="{FF2B5EF4-FFF2-40B4-BE49-F238E27FC236}">
                <a16:creationId xmlns:a16="http://schemas.microsoft.com/office/drawing/2014/main" id="{ADB69470-3B93-D377-6233-8AB0407B530D}"/>
              </a:ext>
            </a:extLst>
          </p:cNvPr>
          <p:cNvSpPr/>
          <p:nvPr/>
        </p:nvSpPr>
        <p:spPr>
          <a:xfrm rot="10800000">
            <a:off x="4434246" y="4803060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03267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F1CDA-C9EF-11BC-0464-EF11613DA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8BA75A9-6EBC-A65B-EEC9-2143B58F9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احسنتم . </a:t>
            </a:r>
            <a:b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يجيب الأستاذ على السبورة باستثمار إجابات المتعلمين.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E8D49E2-E170-21D9-0B32-DD2D7A798E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5DF625C-6F3F-16C8-59BD-861A0445F03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BE59B4-43D7-D701-614B-5E838286F76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8B9C7C-59D7-02E0-AB10-1A11EA864BE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F22220-E922-0E48-608A-8FC2F781C73D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AB3D0E-2414-3EF5-5308-C07E0B347AC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940000E6-F309-EA77-B885-3CEB78B55B6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BAF650DB-4B7C-8241-E927-5386A352442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09A0639F-9B9A-C325-53AD-9322D0DECD2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BFFFC0-03AE-7288-0B5C-980BCDAB6F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1D09FD-5A7D-D6B4-B426-D8FD5C96C0F3}"/>
              </a:ext>
            </a:extLst>
          </p:cNvPr>
          <p:cNvSpPr txBox="1"/>
          <p:nvPr/>
        </p:nvSpPr>
        <p:spPr>
          <a:xfrm>
            <a:off x="3963427" y="3478112"/>
            <a:ext cx="1405439" cy="1214294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سَريعٌ</a:t>
            </a:r>
            <a:endParaRPr kumimoji="0" lang="fr-MA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44257C2-8607-95BB-D69D-8A563520B437}"/>
              </a:ext>
            </a:extLst>
          </p:cNvPr>
          <p:cNvSpPr/>
          <p:nvPr/>
        </p:nvSpPr>
        <p:spPr>
          <a:xfrm>
            <a:off x="3640637" y="2585113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اَلنَّوْعُ: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Flèche : haut 15">
            <a:extLst>
              <a:ext uri="{FF2B5EF4-FFF2-40B4-BE49-F238E27FC236}">
                <a16:creationId xmlns:a16="http://schemas.microsoft.com/office/drawing/2014/main" id="{4F3DF223-1365-0E7A-AA82-437FDADECD3F}"/>
              </a:ext>
            </a:extLst>
          </p:cNvPr>
          <p:cNvSpPr/>
          <p:nvPr/>
        </p:nvSpPr>
        <p:spPr>
          <a:xfrm>
            <a:off x="4461189" y="3158837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A394C89-F9FC-232C-7EB0-888AD4A4D0FC}"/>
              </a:ext>
            </a:extLst>
          </p:cNvPr>
          <p:cNvSpPr/>
          <p:nvPr/>
        </p:nvSpPr>
        <p:spPr>
          <a:xfrm>
            <a:off x="5782448" y="3730315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اَلْمُرادِفُ: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E0DE38A7-4B32-C3A9-F68C-F145A06E5832}"/>
              </a:ext>
            </a:extLst>
          </p:cNvPr>
          <p:cNvSpPr/>
          <p:nvPr/>
        </p:nvSpPr>
        <p:spPr>
          <a:xfrm rot="5400000">
            <a:off x="5384254" y="3878885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6FD8827-5C78-A146-7DD8-E6FBDC01EA64}"/>
              </a:ext>
            </a:extLst>
          </p:cNvPr>
          <p:cNvSpPr/>
          <p:nvPr/>
        </p:nvSpPr>
        <p:spPr>
          <a:xfrm>
            <a:off x="1458380" y="3760798"/>
            <a:ext cx="1978878" cy="440396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اَلضِّدُّ: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Flèche : haut 21">
            <a:extLst>
              <a:ext uri="{FF2B5EF4-FFF2-40B4-BE49-F238E27FC236}">
                <a16:creationId xmlns:a16="http://schemas.microsoft.com/office/drawing/2014/main" id="{BC33F371-F4B4-BAC4-FCE8-BD4DE0F85B5A}"/>
              </a:ext>
            </a:extLst>
          </p:cNvPr>
          <p:cNvSpPr/>
          <p:nvPr/>
        </p:nvSpPr>
        <p:spPr>
          <a:xfrm rot="16200000">
            <a:off x="3455726" y="3909368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87086D4-3C42-558E-8164-62414C33A36C}"/>
              </a:ext>
            </a:extLst>
          </p:cNvPr>
          <p:cNvSpPr/>
          <p:nvPr/>
        </p:nvSpPr>
        <p:spPr>
          <a:xfrm>
            <a:off x="2715170" y="5094056"/>
            <a:ext cx="3973713" cy="582205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اَلْجُمْلَةُ: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6" name="Flèche : haut 35">
            <a:extLst>
              <a:ext uri="{FF2B5EF4-FFF2-40B4-BE49-F238E27FC236}">
                <a16:creationId xmlns:a16="http://schemas.microsoft.com/office/drawing/2014/main" id="{48904551-A2EB-25E3-8B2E-2A6D6156EFB3}"/>
              </a:ext>
            </a:extLst>
          </p:cNvPr>
          <p:cNvSpPr/>
          <p:nvPr/>
        </p:nvSpPr>
        <p:spPr>
          <a:xfrm rot="10800000">
            <a:off x="4434246" y="4803060"/>
            <a:ext cx="409913" cy="173739"/>
          </a:xfrm>
          <a:prstGeom prst="up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052307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85BA3-4BDE-9B7C-7B43-CDBF98A07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6C4A068-730F-A197-7CB3-E8AE35B31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سنتذكر بعض أدوات الربط في أسلوب السرد . من يذكرنا بها؟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48E1A44-BB7B-D6B5-370D-CDE06A7B2D7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E0F78-A55E-20D9-3098-9E94F5664FC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AAF1F6-4689-9D63-F233-843E580211D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0539A1-B9F8-3240-50D1-92F93DC7C3E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527A7B-391D-E255-14F6-DADE0025B5C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33A69FFE-0A66-1394-86B2-F19A3619B3B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85AA1CB-D039-B8A0-BBBC-B0C8E5CEC33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31349E13-284C-A884-D405-9445BF7B076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759FE0-0353-453E-B739-D94CFEF6A8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1C9EBBF-2A69-7C05-940B-621617D41109}"/>
              </a:ext>
            </a:extLst>
          </p:cNvPr>
          <p:cNvSpPr txBox="1"/>
          <p:nvPr/>
        </p:nvSpPr>
        <p:spPr>
          <a:xfrm>
            <a:off x="1262815" y="3276600"/>
            <a:ext cx="6618369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أَدَواتُ ٱلرَّبْطِ في أُسْلوبِ ٱلسَّرْدِ.</a:t>
            </a: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D662B49-7D93-A0F8-6743-7C6FBC4661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49504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AA0D-A63D-7B67-B490-5436F99C7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5390EDA-93F1-7A1B-1C5B-138982CAA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2A2AB00-7C43-2CB3-90C8-6310CF2A552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493609-1996-5970-CB8A-701BED77E25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503A27-7A3E-E0B8-9610-F6E3F34B61A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0E4534-72D3-BC7F-541A-CFAF878BF5B0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3C5031-92FF-1D75-3EAE-B7A1A5CA174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B89782FF-46FD-39B5-E55E-40A8595BE29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1639D73E-5FD5-E695-C20F-7D1A13B17DF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21BBAA8E-A34A-C413-40BE-6C540E67C7B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323E15-D4E5-C064-D507-03AB69C6B9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A4AB6C4-9E19-B2D2-2C0C-2CF597482E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2562" y="1448469"/>
            <a:ext cx="5840441" cy="5056239"/>
          </a:xfrm>
          <a:prstGeom prst="rect">
            <a:avLst/>
          </a:prstGeom>
        </p:spPr>
      </p:pic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D4A8FCB-5493-FA36-CC97-C0644042CF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818272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49C92-5D64-D244-6268-589CDFB35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084BC19-4B90-9EC6-59F5-6DDDBC59F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ألواحكم اكتبوا أداة الربط المناسبة مكان النقط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612C756-1ED5-6B51-6926-4A789BEE57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010238E-835F-46B1-3A75-131C20AFD4D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28E7C5-0C66-E67E-54E5-044D709AAD9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B695A0-9FC9-F96A-DFCD-29586DECC1C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18ACEA-CC16-3BFB-34A8-B2A801564E94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54823D-3F22-A801-1BAC-4401AEF286D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372942BF-3E9D-CA3C-F23D-80981376774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F674CDA3-A05D-59A1-74F0-20E8A41FF5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4ED58DAE-36BB-65C3-B487-F5C3B2B3F09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E9BA8E-125B-1331-C68E-F7D28850C3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1A270D3-CF27-6638-113D-AEFD3D0AD9C2}"/>
              </a:ext>
            </a:extLst>
          </p:cNvPr>
          <p:cNvSpPr txBox="1"/>
          <p:nvPr/>
        </p:nvSpPr>
        <p:spPr>
          <a:xfrm>
            <a:off x="392330" y="3338945"/>
            <a:ext cx="8551718" cy="1754326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قَبْلَ سَنَواتٍ، كانَتِ ٱلْقَرْيَةُ صَغيرَةً،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فَقَدْ أَصْبَحَتْ مَدينَةً كَبيرَةً.</a:t>
            </a:r>
          </a:p>
        </p:txBody>
      </p:sp>
    </p:spTree>
    <p:extLst>
      <p:ext uri="{BB962C8B-B14F-4D97-AF65-F5344CB8AC3E}">
        <p14:creationId xmlns:p14="http://schemas.microsoft.com/office/powerpoint/2010/main" val="190229358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4B582-032F-DD18-F666-90230ADF9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C4F1100-934B-B757-285D-9BD90A067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انتبهوا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للتصحيح:أَمّا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ٱلآنَ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D452367-5CA6-0194-94A8-CDF4C16B9A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76E20BD-9736-7D7D-96F9-1C39D2D5911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886DD5-4757-1D6E-3B29-64D799B8185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C0141E-4263-954E-CCAA-99F378670FF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9FCA4C-2A66-8511-19ED-4F4C1E061001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1CEC47-DAB3-29FB-5D42-0A78C5D841F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20CA6BBF-650C-2579-9D6E-42BA9D06DB9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835161FE-13CA-D43D-83AF-AA1D6C340B6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0D234818-FFAC-73B7-9F6C-FBFFF0DED5F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E74E1D-6197-EC1E-88B4-C99C8A0E27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D545057-4D3F-7408-B435-AEE6E0A1E7A3}"/>
              </a:ext>
            </a:extLst>
          </p:cNvPr>
          <p:cNvSpPr txBox="1"/>
          <p:nvPr/>
        </p:nvSpPr>
        <p:spPr>
          <a:xfrm>
            <a:off x="392330" y="3338945"/>
            <a:ext cx="8551718" cy="1754326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قَبْلَ سَنَواتٍ، كانَتِ ٱلْقَرْيَةُ صَغيرَةً،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أَمّا ٱلآنَ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فَقَدْ أَصْبَحَتْ مَدينَةً كَبيرَةً.</a:t>
            </a:r>
          </a:p>
        </p:txBody>
      </p:sp>
    </p:spTree>
    <p:extLst>
      <p:ext uri="{BB962C8B-B14F-4D97-AF65-F5344CB8AC3E}">
        <p14:creationId xmlns:p14="http://schemas.microsoft.com/office/powerpoint/2010/main" val="420841334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D48A8-574B-37DF-32E2-EB387C958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1C33A7F-A562-C0FF-3E20-13A25F00F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ألواحكم اكتبوا أداة الربط المناسبة مكان النقط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12A3F78-7CE9-CD44-AF28-9E9E9B2C93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79EB145-5DB5-CBCB-1CB5-45E6236FD58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EB2689-85BF-778D-8DCC-C531C99AC85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971529-25B8-9419-250F-791FA2495A0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7A6664-4761-788B-B890-4E99D9536D19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AB7BE7-1A76-7ED4-DA2E-59BC1835A1D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779CB6DB-79A8-826E-C049-0CF771C5EE8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701877D9-EA48-8A9F-8A86-FA97A543675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8EECDB36-F780-F6AB-8E3E-499E05ADAAE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AC21FE-F222-55A3-FF15-F2DA3E93B2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47FBDE-38F4-ABFC-E101-8674078BEBEC}"/>
              </a:ext>
            </a:extLst>
          </p:cNvPr>
          <p:cNvSpPr txBox="1"/>
          <p:nvPr/>
        </p:nvSpPr>
        <p:spPr>
          <a:xfrm>
            <a:off x="392330" y="3338945"/>
            <a:ext cx="8551718" cy="923330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كُنْتُ أَلْعَبُ في ٱلْحَديقَةِ،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بَدَأَ ٱلْمَطَرُ يَنْزِلُ.</a:t>
            </a:r>
          </a:p>
        </p:txBody>
      </p:sp>
    </p:spTree>
    <p:extLst>
      <p:ext uri="{BB962C8B-B14F-4D97-AF65-F5344CB8AC3E}">
        <p14:creationId xmlns:p14="http://schemas.microsoft.com/office/powerpoint/2010/main" val="230059717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79BCA-BF2B-A940-7622-C5A065BAC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53D42D9-A85B-8BE2-F991-2DCC06549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انتبهوا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للتصحيح:فَجْأَةً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C2E658E-BE88-5BEC-11EA-A116260EBC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CB2216-50EE-CCC3-D49E-B6E639C9D9B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1F09A0-BF02-D315-B29C-34E7F55FB80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3AB0A9-AC66-BB2A-D163-0E1DE7FEF51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1B4FF4-415E-3C72-8425-50C9D1C7EE6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6046EB-001B-637D-359F-5030730E93F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EDAF18AF-CC84-0920-CB4A-7464B5133B4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48CCB27F-073D-C722-7CDB-10613C4F073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371C43EE-88CD-F10E-E239-8D4F13FBE5A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D6C8A7-98B7-70F9-808A-DDE6B19DBD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DCD3E5E-A266-94CE-6377-C5F34E895D96}"/>
              </a:ext>
            </a:extLst>
          </p:cNvPr>
          <p:cNvSpPr txBox="1"/>
          <p:nvPr/>
        </p:nvSpPr>
        <p:spPr>
          <a:xfrm>
            <a:off x="392330" y="3338945"/>
            <a:ext cx="8551718" cy="923330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كُنْتُ أَلْعَبُ في ٱلْحَديقَةِ،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فَجْأَةً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بَدَأَ ٱلْمَطَرُ يَنْزِلُ.</a:t>
            </a:r>
          </a:p>
        </p:txBody>
      </p:sp>
    </p:spTree>
    <p:extLst>
      <p:ext uri="{BB962C8B-B14F-4D97-AF65-F5344CB8AC3E}">
        <p14:creationId xmlns:p14="http://schemas.microsoft.com/office/powerpoint/2010/main" val="234322604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4B39F-131B-0F1D-D8F1-9E27CBEFA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8106E61-C91F-2709-9CD6-3541A10E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ألواحكم اكتبوا أداة الربط المناسبة مكان النقط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CD840D2-1F17-046A-5A8A-3CEE63E91A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2A4D32E-5710-DFE8-9A0F-ABB397D141F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E00ED5-E880-6703-8FDF-3A034D0E5DF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2E7B31-C6B2-A5FB-AA86-0DFFD59593C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444967-0B91-8CBB-A1E4-FF2C1BE56829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46712D-E961-F894-7D79-CA2FC967331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3EF9C2A0-6A54-032C-1BCA-B71DED1F286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870C63C-5199-FD6E-AC99-ABA5F787F59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EA8BE4C8-F9DD-F8F3-DD7E-4B69A2E4157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1BF3FB3-8DCE-77DD-3201-FE78FF9A3A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C356334-AFBB-38C7-ACD5-C339FAB2F60E}"/>
              </a:ext>
            </a:extLst>
          </p:cNvPr>
          <p:cNvSpPr txBox="1"/>
          <p:nvPr/>
        </p:nvSpPr>
        <p:spPr>
          <a:xfrm>
            <a:off x="392330" y="3338945"/>
            <a:ext cx="8551718" cy="923330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سِرْنا مَسافَةً طَويلَةً،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وَصَلْنا إِلى ٱلْبَيْتِ.</a:t>
            </a:r>
          </a:p>
        </p:txBody>
      </p:sp>
    </p:spTree>
    <p:extLst>
      <p:ext uri="{BB962C8B-B14F-4D97-AF65-F5344CB8AC3E}">
        <p14:creationId xmlns:p14="http://schemas.microsoft.com/office/powerpoint/2010/main" val="153340508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B1D2E-601A-8281-EA58-F3E48794C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2B1BD6B-0B73-F7FB-84AC-FB590B44C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انتبهوا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للتصحيح:في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ٱلنِّهايَةِ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56DAC51-9BB0-C409-0D87-BEDD8355748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44539B9-8D42-806B-680D-A59485AFF7D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558A9E-59B9-100B-A9FF-31A79491931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94D747-8444-0947-8D70-5950F7F331B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EF7425-D820-804E-43D7-8E4A13FDBBC0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1AE60C-ACC3-8D1C-A714-4DAFA99A644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D9DB50A1-7DBA-93C0-2F42-8E716E356FA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3A078DDF-08BB-8173-EEC0-25BD924D237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4664504B-E377-3D9A-7FD8-F5ADEBBBC2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DED062-2E40-52B4-1D23-32EB291527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76CFA2F-EBF5-FC1E-E751-B59CD4373C78}"/>
              </a:ext>
            </a:extLst>
          </p:cNvPr>
          <p:cNvSpPr txBox="1"/>
          <p:nvPr/>
        </p:nvSpPr>
        <p:spPr>
          <a:xfrm>
            <a:off x="392330" y="3338945"/>
            <a:ext cx="8551718" cy="923330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سِرْنا مَسافَةً طَويلَةً،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ٱلنِّهايَةِ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وَصَلْنا إِلى ٱلْبَيْتِ.</a:t>
            </a:r>
          </a:p>
        </p:txBody>
      </p:sp>
    </p:spTree>
    <p:extLst>
      <p:ext uri="{BB962C8B-B14F-4D97-AF65-F5344CB8AC3E}">
        <p14:creationId xmlns:p14="http://schemas.microsoft.com/office/powerpoint/2010/main" val="97907407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37059-DF84-BC95-4EBC-D894C985B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EC6EC60-97C7-F9EC-FEE7-CB83F9E0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55 ثم انجزوا التمرين رقم2: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D3FBF17-31E7-8A55-1523-C67A113A95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AED9669-2C0D-0AAF-82EB-9453D248CD2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B3B0F6-3978-54C9-98D6-F70A54811D3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DE42C5-532C-7EDE-747F-743D94C9427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F6E550-E5D4-766E-8249-1BD8C1D562B8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9DFDDB-954D-1D8D-8D8F-6D4CFC6F1A1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D9161548-F178-DBC2-D6F2-D75C41E806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B0AD7A3F-898B-8775-FB30-5EE73EEEBCE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50924072-3B27-DC7A-1C5F-A94935E5611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A70A0C-DE2D-0588-6BCB-1DF12533AE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6E616F-32D3-6D9A-3ED2-F52D06DCB3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4144" y="1584325"/>
            <a:ext cx="3593693" cy="4996280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537DD82-B351-C089-7429-70F743096D0A}"/>
              </a:ext>
            </a:extLst>
          </p:cNvPr>
          <p:cNvSpPr/>
          <p:nvPr/>
        </p:nvSpPr>
        <p:spPr>
          <a:xfrm>
            <a:off x="3200400" y="3830320"/>
            <a:ext cx="3230880" cy="2529840"/>
          </a:xfrm>
          <a:prstGeom prst="roundRect">
            <a:avLst>
              <a:gd name="adj" fmla="val 845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8161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7CBF7-8230-3EBF-702B-ECB7B7FBE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2F6E1A8-D97E-4476-6376-322A061CD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 القصة بأدوات الربط المناسبة: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19A2C7D-A816-B655-C41B-1EEF0595F4B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21209EF-1719-1486-4AAE-0C516C95BE4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2A6E6A-6382-B26F-CA10-BF06F67031E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7E3F4F-6A87-3410-949C-5C5F4B5FC1B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29D1E-8369-9E3A-A629-85D6EA994C5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FB71F9-90DD-F55A-0929-1AF8AAADD98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D32BAE93-142D-6688-552A-6600CC02612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36E64B47-C0D2-4FD9-A354-E2995928E3D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C3AA10BB-A737-C1BF-87CA-C7A8DCCDA91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7E09763-8DD6-451F-EEDE-BD6D58E3D5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763459-D11B-C76C-F2EC-D216A07DAE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811" y="1368000"/>
            <a:ext cx="7239627" cy="526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3751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BE09-4767-3910-2A4C-49905289F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6B9C1C1-727A-7A6E-5A83-AA0E2D670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6F7E0CC-6FA0-98E6-2697-4BFA0A7991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F1368B-38C0-EB3B-4DB2-2F76A687CB6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A38CE1-268C-111F-5974-B985BE4B769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989BDD-84FA-9AAA-860C-3E1C966F3DC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2E2712-6728-40D1-40CA-A68433690B25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0E1EF1-3393-3BB2-8897-B3989615830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60B4376C-B7A5-9DAD-11E2-CE02C2C936B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98470D5B-392F-E5FA-37DD-0F6B8FE1B7C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B20123F9-1BB8-9709-4D85-674A885776C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D1D7A7-7BC8-47D1-200A-477EE3576D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6D4B83-71EC-CEE0-902D-90C2D479BC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811" y="1368000"/>
            <a:ext cx="7239627" cy="5261400"/>
          </a:xfrm>
          <a:prstGeom prst="rect">
            <a:avLst/>
          </a:prstGeom>
        </p:spPr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D15F3051-096E-08A0-8B9A-21FD8868BC86}"/>
              </a:ext>
            </a:extLst>
          </p:cNvPr>
          <p:cNvSpPr txBox="1">
            <a:spLocks/>
          </p:cNvSpPr>
          <p:nvPr/>
        </p:nvSpPr>
        <p:spPr>
          <a:xfrm>
            <a:off x="5657489" y="1998000"/>
            <a:ext cx="99875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827E4D62-2F5C-88F5-97AD-BCB2486E2088}"/>
              </a:ext>
            </a:extLst>
          </p:cNvPr>
          <p:cNvSpPr txBox="1">
            <a:spLocks/>
          </p:cNvSpPr>
          <p:nvPr/>
        </p:nvSpPr>
        <p:spPr>
          <a:xfrm>
            <a:off x="6422075" y="2408168"/>
            <a:ext cx="129485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دائِماً ما كانَ</a:t>
            </a:r>
          </a:p>
        </p:txBody>
      </p:sp>
      <p:sp>
        <p:nvSpPr>
          <p:cNvPr id="16" name="Titre 9">
            <a:extLst>
              <a:ext uri="{FF2B5EF4-FFF2-40B4-BE49-F238E27FC236}">
                <a16:creationId xmlns:a16="http://schemas.microsoft.com/office/drawing/2014/main" id="{A64A10D8-2E5F-B7E4-EA89-ED3B91722FCB}"/>
              </a:ext>
            </a:extLst>
          </p:cNvPr>
          <p:cNvSpPr txBox="1">
            <a:spLocks/>
          </p:cNvSpPr>
          <p:nvPr/>
        </p:nvSpPr>
        <p:spPr>
          <a:xfrm>
            <a:off x="997722" y="2408168"/>
            <a:ext cx="129485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حَتّى أَصْبَحَ</a:t>
            </a: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5C3FC800-C538-72E1-8931-55608D7DE0E5}"/>
              </a:ext>
            </a:extLst>
          </p:cNvPr>
          <p:cNvSpPr txBox="1">
            <a:spLocks/>
          </p:cNvSpPr>
          <p:nvPr/>
        </p:nvSpPr>
        <p:spPr>
          <a:xfrm>
            <a:off x="5619515" y="3240000"/>
            <a:ext cx="129485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عِدَّةِ أَيّامٍ</a:t>
            </a:r>
          </a:p>
        </p:txBody>
      </p:sp>
      <p:sp>
        <p:nvSpPr>
          <p:cNvPr id="18" name="Titre 9">
            <a:extLst>
              <a:ext uri="{FF2B5EF4-FFF2-40B4-BE49-F238E27FC236}">
                <a16:creationId xmlns:a16="http://schemas.microsoft.com/office/drawing/2014/main" id="{D0113483-5C9F-8644-B0BF-0DE22BA8D792}"/>
              </a:ext>
            </a:extLst>
          </p:cNvPr>
          <p:cNvSpPr txBox="1">
            <a:spLocks/>
          </p:cNvSpPr>
          <p:nvPr/>
        </p:nvSpPr>
        <p:spPr>
          <a:xfrm>
            <a:off x="1086719" y="3632168"/>
            <a:ext cx="129485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لَكِنَّ</a:t>
            </a:r>
          </a:p>
        </p:txBody>
      </p:sp>
      <p:sp>
        <p:nvSpPr>
          <p:cNvPr id="19" name="Titre 9">
            <a:extLst>
              <a:ext uri="{FF2B5EF4-FFF2-40B4-BE49-F238E27FC236}">
                <a16:creationId xmlns:a16="http://schemas.microsoft.com/office/drawing/2014/main" id="{4DB92EE6-7833-326D-6E61-E0C18CCCF4BE}"/>
              </a:ext>
            </a:extLst>
          </p:cNvPr>
          <p:cNvSpPr txBox="1">
            <a:spLocks/>
          </p:cNvSpPr>
          <p:nvPr/>
        </p:nvSpPr>
        <p:spPr>
          <a:xfrm>
            <a:off x="5509437" y="4449637"/>
            <a:ext cx="129485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حينَها</a:t>
            </a:r>
          </a:p>
        </p:txBody>
      </p:sp>
      <p:sp>
        <p:nvSpPr>
          <p:cNvPr id="20" name="Titre 9">
            <a:extLst>
              <a:ext uri="{FF2B5EF4-FFF2-40B4-BE49-F238E27FC236}">
                <a16:creationId xmlns:a16="http://schemas.microsoft.com/office/drawing/2014/main" id="{0BB9CD8E-E9FF-AEF9-E7DB-94B2B65D9437}"/>
              </a:ext>
            </a:extLst>
          </p:cNvPr>
          <p:cNvSpPr txBox="1">
            <a:spLocks/>
          </p:cNvSpPr>
          <p:nvPr/>
        </p:nvSpPr>
        <p:spPr>
          <a:xfrm>
            <a:off x="5509436" y="5253838"/>
            <a:ext cx="129485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ٱلنِّهايَةِ</a:t>
            </a:r>
          </a:p>
        </p:txBody>
      </p:sp>
    </p:spTree>
    <p:extLst>
      <p:ext uri="{BB962C8B-B14F-4D97-AF65-F5344CB8AC3E}">
        <p14:creationId xmlns:p14="http://schemas.microsoft.com/office/powerpoint/2010/main" val="918417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4"/>
            <a:ext cx="7789894" cy="2921038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348093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استماع و 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أخذ الكلمة  التحدث باسترسال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323340" y="1642612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F6DB8C-EE6E-FDCC-C8A7-7181BCB92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1932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9FA3C5A-8E9B-9236-B730-B9640962FB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17" y="1642612"/>
            <a:ext cx="436938" cy="503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06B2C3-1E11-01F7-9309-B396E8BF1E0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1789" y="1894113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27A1-4A57-F413-CEA9-855FA9B1F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FAF33F-F702-75E6-40DA-6ED5F200E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سأقوم بتسميع نص "عيدُ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ٱلْاِسْتِقْلالِ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 اِلْتِحامُ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ٱلْعَرْشِ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وَٱلشَّعْبِ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"، استمعوا بتركيز.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تسميع النص مرة واحدة.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EF4123-B9DC-6E24-0F74-DABBEE04EF4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67F064-4B60-6666-252F-579DB19132F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66494-8B36-DB46-F727-9BFCDB9C920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D668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4A8886-EE0F-50B6-6096-E948382BB985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E8CF7B-A237-175D-3B60-966BCAFC433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CBA231FD-18D7-6C37-1978-D4F2E7D5FC7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C82F7851-3503-3A28-3C69-37068AF626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6729F4AA-B48D-15B8-001A-B75B8C53C80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8C644D-D190-D767-6C24-5186E8105CA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التسجيل الصوتي_عيد الاستقلال">
            <a:hlinkClick r:id="" action="ppaction://media"/>
            <a:extLst>
              <a:ext uri="{FF2B5EF4-FFF2-40B4-BE49-F238E27FC236}">
                <a16:creationId xmlns:a16="http://schemas.microsoft.com/office/drawing/2014/main" id="{81DE1685-CEAD-C3C0-C695-DD802DE0BE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2373" y="869556"/>
            <a:ext cx="384887" cy="384887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DAF01F39-8D7A-3E3B-54E3-9D1503250316}"/>
              </a:ext>
            </a:extLst>
          </p:cNvPr>
          <p:cNvSpPr txBox="1"/>
          <p:nvPr/>
        </p:nvSpPr>
        <p:spPr>
          <a:xfrm>
            <a:off x="567687" y="2154118"/>
            <a:ext cx="8008624" cy="55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3416"/>
              </a:lnSpc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عيدُ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ٱلْاِسْتِقْلالِ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اِلْتِحامُ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ٱلْعَرْشِ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وَٱلشَّعْبِ</a:t>
            </a:r>
            <a:endParaRPr lang="ar-MA" sz="6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6FBD68-154F-53B7-C41D-93DCEDF354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768" y="2919322"/>
            <a:ext cx="5304463" cy="31826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511B2AB-7CA1-543F-83B4-BD38B91D743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34109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27A1-4A57-F413-CEA9-855FA9B1F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FAF33F-F702-75E6-40DA-6ED5F200E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كي تقدموا عرضكم الشفهي استعينوا بالمعلومات التي سجلتموها في دفتركم من نص "عيدُ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ٱلْاِسْتِقْلالِ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 اِلْتِحامُ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ٱلْعَرْشِ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وَٱلشَّعْبِ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EF4123-B9DC-6E24-0F74-DABBEE04EF4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67F064-4B60-6666-252F-579DB19132F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66494-8B36-DB46-F727-9BFCDB9C920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D668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4A8886-EE0F-50B6-6096-E948382BB985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E8CF7B-A237-175D-3B60-966BCAFC433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CBA231FD-18D7-6C37-1978-D4F2E7D5FC7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C82F7851-3503-3A28-3C69-37068AF626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6729F4AA-B48D-15B8-001A-B75B8C53C8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8C644D-D190-D767-6C24-5186E8105C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6DEF78AD-3334-C4FC-BBCE-3737401FE117}"/>
              </a:ext>
            </a:extLst>
          </p:cNvPr>
          <p:cNvSpPr txBox="1"/>
          <p:nvPr/>
        </p:nvSpPr>
        <p:spPr>
          <a:xfrm>
            <a:off x="557877" y="2408730"/>
            <a:ext cx="8192351" cy="2586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	أَتَذَكَّرُ أَرْبَعَ مَعْلوماتٍ مِنَ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وَأُسَجِّلُها:</a:t>
            </a:r>
          </a:p>
          <a:p>
            <a:pPr algn="r" rtl="1">
              <a:lnSpc>
                <a:spcPct val="200000"/>
              </a:lnSpc>
              <a:defRPr/>
            </a:pPr>
            <a:r>
              <a:rPr lang="ar-MA" sz="1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cs typeface="Calibri" panose="020F0502020204030204" pitchFamily="34" charset="0"/>
              </a:rPr>
              <a:t>- .......................................................................................................................................................................</a:t>
            </a:r>
          </a:p>
          <a:p>
            <a:pPr algn="r" rtl="1">
              <a:lnSpc>
                <a:spcPct val="200000"/>
              </a:lnSpc>
              <a:defRPr/>
            </a:pPr>
            <a:r>
              <a:rPr lang="ar-MA" sz="1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cs typeface="Calibri" panose="020F0502020204030204" pitchFamily="34" charset="0"/>
              </a:rPr>
              <a:t>- .......................................................................................................................................................................</a:t>
            </a:r>
          </a:p>
          <a:p>
            <a:pPr algn="r" rtl="1">
              <a:lnSpc>
                <a:spcPct val="200000"/>
              </a:lnSpc>
              <a:defRPr/>
            </a:pPr>
            <a:r>
              <a:rPr lang="ar-MA" sz="1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cs typeface="Calibri" panose="020F0502020204030204" pitchFamily="34" charset="0"/>
              </a:rPr>
              <a:t>- .......................................................................................................................................................................</a:t>
            </a:r>
          </a:p>
          <a:p>
            <a:pPr algn="r" rtl="1">
              <a:lnSpc>
                <a:spcPct val="200000"/>
              </a:lnSpc>
              <a:defRPr/>
            </a:pPr>
            <a:r>
              <a:rPr lang="ar-MA" sz="1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cs typeface="Calibri" panose="020F0502020204030204" pitchFamily="34" charset="0"/>
              </a:rPr>
              <a:t>- ......................................................................................................................................................................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78A5655-A4C1-7ECD-8606-DECA3651F8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271074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C0F4C-8FDF-0D46-0671-3D1A15854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B74AC59-3AC7-E99B-9DEF-5D714030F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يمكنكم اعتماد ما يلي أثناء التحدث. سأمنحكم 3 دقائق لإعداد عرضكم الشفوي.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5963018-0E3F-D41C-EAA3-99EC627DC3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7F97F8-A8BD-0852-572B-75ACBCDC280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79B10E-00C5-650D-C7E2-3FAE28AC31F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D668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B834AA-EF47-0A62-C2A9-E8B767064259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0EC5AD-55DA-4C6C-4B3B-147C9C186B8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EF30EBA0-EBD0-7C18-CE84-D19619619BD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3E8F7463-FFFB-238B-E628-AD5E4FBEB5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63B37AFC-F344-2D7D-39C8-62A444AAC91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58A592-FBC1-3A0E-761F-2D32DF0617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661D50DD-6E87-EEC5-26D9-48A420D0FB82}"/>
              </a:ext>
            </a:extLst>
          </p:cNvPr>
          <p:cNvSpPr txBox="1"/>
          <p:nvPr/>
        </p:nvSpPr>
        <p:spPr>
          <a:xfrm>
            <a:off x="-116552" y="2323996"/>
            <a:ext cx="8589835" cy="2962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يُخَلِّدُ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ٱلشَّعْبُ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ٱلْمَغْرِبِيُّ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قاطِبَةً ...................... في ..............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وَهِيَ مُناسَبَةٌ غالِيَةٌ تَزْدانُ فيها ........................................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وَيُعَدُّ هَذا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ٱلْحَدَثُ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مَحَطَّةً تاريخِيَّةً بارِزَةً في ........................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2B0987-1D6D-A909-1CCD-A3DAA84E30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7423865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50A3-B739-A629-E878-85A4C644A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62DCA4F-CD16-7B9A-D99F-8652CBAA2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سأمنح كل واحد منكم دقيقة واحدة للتحدث حول عيد الاستقلال. عليكم التحدث باسترسال.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التحدث. الحرص على إشراك كل الفئات، وتقويم جودة الإنتاج الشفهي.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9281CFD-5883-C0D2-7AB2-8D0DEECB2FA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AB1C92F-B364-4FF6-305B-94D473C0402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B1CAC5-8CD4-A8A6-9E46-346FC898A09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152015-B15E-4B94-C155-40F398C9B20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D668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09AD05-4222-BC5C-06CA-CC3C21D17971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4E064F-F89D-812C-2F69-15D714C684D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7BDC5F62-AA63-139C-AF0B-8C48F2080CE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A27F7BD-AD29-8C20-A6CC-D16DD27ACD1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357ADFF9-D657-6A60-429C-D5B6C501972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6B3D7B-74AF-A597-3106-EBC9D503E9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A7E4A7-046A-91AF-473A-0860D96C5D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326" y="2825029"/>
            <a:ext cx="8208819" cy="196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10582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4174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EF99B9-064A-D6D7-DFA3-516A036D6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371420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F17E366-C802-B162-2B22-4E2ADAB801A7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 ؟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4200C-0805-8B75-CD63-B04C07D3D562}"/>
              </a:ext>
            </a:extLst>
          </p:cNvPr>
          <p:cNvSpPr txBox="1"/>
          <p:nvPr/>
        </p:nvSpPr>
        <p:spPr>
          <a:xfrm>
            <a:off x="4680374" y="346549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04 -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1CCDEA-84DC-7A66-FF3A-4FE7AA7FD1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83516"/>
            <a:ext cx="424748" cy="540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51A604E-EA26-07EE-BAC8-412163C273D7}"/>
              </a:ext>
            </a:extLst>
          </p:cNvPr>
          <p:cNvSpPr/>
          <p:nvPr/>
        </p:nvSpPr>
        <p:spPr>
          <a:xfrm>
            <a:off x="5532530" y="1894965"/>
            <a:ext cx="346976" cy="34697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ADBDD-B6E4-325F-2B3F-156016D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9269B98-8BE4-6462-F9AC-206D2239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MA" sz="1800" dirty="0"/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5610A37-11E0-CD9E-0A2D-5B7B475F192C}"/>
              </a:ext>
            </a:extLst>
          </p:cNvPr>
          <p:cNvCxnSpPr>
            <a:cxnSpLocks/>
            <a:stCxn id="12" idx="5"/>
            <a:endCxn id="5" idx="0"/>
          </p:cNvCxnSpPr>
          <p:nvPr/>
        </p:nvCxnSpPr>
        <p:spPr>
          <a:xfrm>
            <a:off x="5240833" y="3221314"/>
            <a:ext cx="1593154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E0847B-B7D1-AEAC-E6A5-D1AFE33BF917}"/>
              </a:ext>
            </a:extLst>
          </p:cNvPr>
          <p:cNvSpPr/>
          <p:nvPr/>
        </p:nvSpPr>
        <p:spPr>
          <a:xfrm>
            <a:off x="5240496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ٱسْتَراتيجِيَّتَيْ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شَبَكَةِ ٱلْكَلِمَةِ وَ خَريطَةِ ٱلْكَلِمَةِ .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أَدَواتِ ٱلرَّبْطِ في أُسْلوبِ ٱلْحَكْيِ.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1D153C-812F-375D-5D40-A4A3E886E4CC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أَخْذِ ٱلْكَلِمَةِ وَ ٱلتَّحَدُّثِ بِٱسْتِرْسالٍ.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C1CA9B3-85A3-DB63-B45C-F24D3A2A5C81}"/>
              </a:ext>
            </a:extLst>
          </p:cNvPr>
          <p:cNvCxnSpPr>
            <a:cxnSpLocks/>
            <a:stCxn id="12" idx="3"/>
            <a:endCxn id="10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957758D0-3534-14B8-2C10-6910D30A616D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1DBB6B1-2CBE-B2D8-CB4F-89F6882AC0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FEED3BB-7DEE-9C4D-96E7-07FA81BDE7F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739995-0285-1FF8-AD4E-A147CE89170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D668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69A904-7F49-020D-9371-5F039D0F371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969D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969DB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EAA9B0-4BB0-8CAF-A8B4-2B3445BBE358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25558B-A11B-FF07-C4D7-2323A36EBAE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8761469D-5896-1062-98D0-76FB15A70AD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5;p5">
            <a:extLst>
              <a:ext uri="{FF2B5EF4-FFF2-40B4-BE49-F238E27FC236}">
                <a16:creationId xmlns:a16="http://schemas.microsoft.com/office/drawing/2014/main" id="{73F6F7F9-6B1E-6DB9-8B80-1B8C8E0F15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4;p5">
            <a:extLst>
              <a:ext uri="{FF2B5EF4-FFF2-40B4-BE49-F238E27FC236}">
                <a16:creationId xmlns:a16="http://schemas.microsoft.com/office/drawing/2014/main" id="{A10BAF70-E502-E117-79DE-B2099743B93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362C60E-A316-E64D-2BD3-52F2E9DCC2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890751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01DB5-BDCD-D0F7-9E11-D0DBFDFF4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D7CF92B-8C60-26DB-2ACE-722BBB06C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على كراساتكم ص 54 أنجزوا التمرينين 1و 2 </a:t>
            </a:r>
            <a:endParaRPr lang="fr-MA" sz="1800" dirty="0"/>
          </a:p>
        </p:txBody>
      </p:sp>
      <p:pic>
        <p:nvPicPr>
          <p:cNvPr id="3" name="Espace réservé pour une image  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B965EF-5C05-C896-75CA-C13F9C9D46F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E6608E9-3ECB-D8C4-913E-B56395E2A91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128B1B-F15F-294D-5F02-5D5FA4EE3B3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D668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6CB150-869C-1554-5BB4-612D8D77CEE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969D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969DB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7F14E9-59B2-61CF-BAF7-C759BFEDDFC3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FD3503-6AAC-CBCE-991B-B917349962E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287D36E6-73C5-1685-D0B1-7E0724253EB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5;p5">
            <a:extLst>
              <a:ext uri="{FF2B5EF4-FFF2-40B4-BE49-F238E27FC236}">
                <a16:creationId xmlns:a16="http://schemas.microsoft.com/office/drawing/2014/main" id="{EECFE5C1-EB93-A4FA-1641-ABAE547AF44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4;p5">
            <a:extLst>
              <a:ext uri="{FF2B5EF4-FFF2-40B4-BE49-F238E27FC236}">
                <a16:creationId xmlns:a16="http://schemas.microsoft.com/office/drawing/2014/main" id="{D80E7709-0348-DB1E-A8DB-716B2F0E7F0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8A8767-9D21-3663-6C2E-BD8A4BBC1D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0FC66D-B514-2B43-4747-45B5E16518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5214" y="1461393"/>
            <a:ext cx="3714432" cy="5003395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0F6DE97-B717-B637-C42E-CC382EA1E692}"/>
              </a:ext>
            </a:extLst>
          </p:cNvPr>
          <p:cNvSpPr/>
          <p:nvPr/>
        </p:nvSpPr>
        <p:spPr>
          <a:xfrm>
            <a:off x="2956560" y="2783840"/>
            <a:ext cx="3190240" cy="3495040"/>
          </a:xfrm>
          <a:prstGeom prst="roundRect">
            <a:avLst>
              <a:gd name="adj" fmla="val 679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04431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873D9-10BB-461B-A371-FDFAAE86D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AEFB0D7-9537-9602-2A34-A98ED8210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راجعوا كذلك هذه الدروس في المنزل سنحتاجها في الحصة المقبلة</a:t>
            </a:r>
            <a:endParaRPr lang="fr-MA" sz="1800" dirty="0"/>
          </a:p>
        </p:txBody>
      </p:sp>
      <p:pic>
        <p:nvPicPr>
          <p:cNvPr id="5" name="Espace réservé pour une image  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35E1672-3DC5-BA00-D3A7-CA66A4612E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72CE3CB-8D23-4039-6D79-3930C3F3BAF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CAB99F-8237-A059-9C22-2D73D5EC4F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D668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BFDF39-B3E8-4D64-109E-D82B23B12F9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969D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969DB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ED4DA4-A5C7-284C-0DA3-D73D7C10E8E4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15EB62-F1A4-D560-F40D-F15E292D4E2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ACFD21FE-5063-DCD1-4CC3-D8BE3D01D72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5;p5">
            <a:extLst>
              <a:ext uri="{FF2B5EF4-FFF2-40B4-BE49-F238E27FC236}">
                <a16:creationId xmlns:a16="http://schemas.microsoft.com/office/drawing/2014/main" id="{73187C9A-0383-5CA1-DC3F-3491B20673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4;p5">
            <a:extLst>
              <a:ext uri="{FF2B5EF4-FFF2-40B4-BE49-F238E27FC236}">
                <a16:creationId xmlns:a16="http://schemas.microsoft.com/office/drawing/2014/main" id="{FC8159E5-1AB3-4CEF-08FA-BD717335716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21E4101-635C-A6CA-13B7-6DECA2137D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96832D-A537-A5EE-09DC-D44DF2E0F61A}"/>
              </a:ext>
            </a:extLst>
          </p:cNvPr>
          <p:cNvSpPr txBox="1"/>
          <p:nvPr/>
        </p:nvSpPr>
        <p:spPr>
          <a:xfrm>
            <a:off x="1604165" y="2922808"/>
            <a:ext cx="63826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أُراجِعُ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تَعَلُّماتي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83A38A-1874-4EDD-B2AE-3B9F5FBCBD52}"/>
              </a:ext>
            </a:extLst>
          </p:cNvPr>
          <p:cNvSpPr txBox="1"/>
          <p:nvPr/>
        </p:nvSpPr>
        <p:spPr>
          <a:xfrm>
            <a:off x="535618" y="3668861"/>
            <a:ext cx="764486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اَلْقِراءَةُ </a:t>
            </a:r>
            <a:r>
              <a:rPr lang="ar-MA" sz="44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ٱلْمَسْحِيَّةُ</a:t>
            </a: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algn="r" rtl="1">
              <a:defRPr/>
            </a:pPr>
            <a:r>
              <a:rPr lang="ar-MA" sz="44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اِسْتراتيجِيَّةُ ٱلْكَلِماتِ ٱلْمَفاتيحِ؛</a:t>
            </a:r>
          </a:p>
        </p:txBody>
      </p:sp>
      <p:pic>
        <p:nvPicPr>
          <p:cNvPr id="9" name="Image 8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2CF7BA17-F5A7-0DF3-3B94-EF2A6E185A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3" y="1406167"/>
            <a:ext cx="1278082" cy="12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65826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1800" dirty="0"/>
              <a:t>إلى اللقاء في الحصة القادمة</a:t>
            </a:r>
            <a:endParaRPr lang="fr-MA" sz="1800" dirty="0"/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48D421-660D-B6F8-0E90-BECA28854E4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BB112B-3BE5-73E7-1F02-8F4129D45AE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D668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20CCA8-0C16-3FF5-DC22-995214DAD03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969D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969DB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B203BD-240C-5396-0708-EDF610CD42A9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DCF60C-7AD8-AD69-04A2-D21C7173C4E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9E66A211-A0C3-9C5D-9A49-0EBE6C01A81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1AF9EF78-874A-77A8-62B7-4C195101B64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4;p5">
            <a:extLst>
              <a:ext uri="{FF2B5EF4-FFF2-40B4-BE49-F238E27FC236}">
                <a16:creationId xmlns:a16="http://schemas.microsoft.com/office/drawing/2014/main" id="{452B7701-8CFA-4667-7751-6C0D2281DF5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06CBD33-8C67-67F0-E212-6CE14F66324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C7D28F63-FA22-7FA2-5DCD-723D618CB6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5423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18112</TotalTime>
  <Words>1649</Words>
  <Application>Microsoft Office PowerPoint</Application>
  <PresentationFormat>Affichage à l'écran (4:3)</PresentationFormat>
  <Paragraphs>419</Paragraphs>
  <Slides>56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56</vt:i4>
      </vt:variant>
    </vt:vector>
  </HeadingPairs>
  <TitlesOfParts>
    <vt:vector size="76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Présentation PowerPoint</vt:lpstr>
      <vt:lpstr>Présentation PowerPoint</vt:lpstr>
      <vt:lpstr>Présentation PowerPoint</vt:lpstr>
      <vt:lpstr>تنظيم حصص الأسبوع الخامس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اليوم، سنتذكر السلوكيات التي تعلمناها. ما الذي يرمز له كل مشهد ؟</vt:lpstr>
      <vt:lpstr>ضعوا اللوحة والكراسة في القمطر</vt:lpstr>
      <vt:lpstr>ستتناوبون اليوم على قراءة الفقرة التالية</vt:lpstr>
      <vt:lpstr>لنتذكر قواعد استعمال علامات الترقيم.</vt:lpstr>
      <vt:lpstr>دقيقتان لكل مشارك:سأتأكد من قراءتكم بدقة و استرسال و نبر مناسب. انتبهوا عليكم قراءة النص قبل أن يختفي</vt:lpstr>
      <vt:lpstr>كَيْفَ كانَتْ قِراءَةُ زَميلِكُمْ/زَميلَتِكُمْ؟</vt:lpstr>
      <vt:lpstr>ورشة القراءة:معجم و أساليب</vt:lpstr>
      <vt:lpstr>سنتكر في هذه الحصة استراتيجيتي شبكة الكلمة و خريطة الكلمة و كذلك أدوات الربط في الحكي</vt:lpstr>
      <vt:lpstr>من يذكرنا بالخطوات التي نتبعها لتحديد شبكة كلمة؟</vt:lpstr>
      <vt:lpstr>أحسنتم. من يقرأ؟</vt:lpstr>
      <vt:lpstr>على ألواحكم أتموا شبكة لكمة "تَعاوُنٌ"</vt:lpstr>
      <vt:lpstr>انتبهوا للتصحيح: معنى التعاون:تضامن - مساندة</vt:lpstr>
      <vt:lpstr>مع من نتعاون؟ نتعاون من الزملاء - أصدقاء</vt:lpstr>
      <vt:lpstr>متى نتعاون؟ الدراسة – العمل - </vt:lpstr>
      <vt:lpstr>ماهي نتائج التعاون؟  النجاح - القوة</vt:lpstr>
      <vt:lpstr>على ألواحكم أتموا شبكة لكمة "انتصار"</vt:lpstr>
      <vt:lpstr>احسنتم .  يجيب الأستاذ على السبورة باستثمار إجابات المتعلمين.</vt:lpstr>
      <vt:lpstr>الآن سنتذكر خطوات استراتيجية خريطة الكلمة . من يذكرنا بها؟</vt:lpstr>
      <vt:lpstr>أحسنتم. من يقرأ؟</vt:lpstr>
      <vt:lpstr>على ألواحكم أتموا خريطة كلمة "فَقيرٌ"</vt:lpstr>
      <vt:lpstr>أحسنتم. نحدد أولا نوع الكلمة:اسم</vt:lpstr>
      <vt:lpstr>ثانيا نحدد مرادفها:مُحْتاجٌ</vt:lpstr>
      <vt:lpstr>ثالثا نحدد ضدها: غَنِيٌّ</vt:lpstr>
      <vt:lpstr>أخيرا نركب الكلمة في جملة مفيدة:نَمُدٌّ يَدَ ٱلْمُساعَدَةِ لِكُلِّ فَقيرٍ.من يقرأ؟</vt:lpstr>
      <vt:lpstr>على ألواحكم أتموا خريطة كلمة "سَريعٌ"</vt:lpstr>
      <vt:lpstr>احسنتم .  يجيب الأستاذ على السبورة باستثمار إجابات المتعلمين.</vt:lpstr>
      <vt:lpstr>الآن سنتذكر بعض أدوات الربط في أسلوب السرد . من يذكرنا بها؟</vt:lpstr>
      <vt:lpstr>أحسنتم. من يقرأ؟</vt:lpstr>
      <vt:lpstr>الآن على ألواحكم اكتبوا أداة الربط المناسبة مكان النقط</vt:lpstr>
      <vt:lpstr>أحسنتم. انتبهوا للتصحيح:أَمّا ٱلآنَ </vt:lpstr>
      <vt:lpstr>الآن على ألواحكم اكتبوا أداة الربط المناسبة مكان النقط</vt:lpstr>
      <vt:lpstr>أحسنتم. انتبهوا للتصحيح:فَجْأَةً</vt:lpstr>
      <vt:lpstr>الآن على ألواحكم اكتبوا أداة الربط المناسبة مكان النقط</vt:lpstr>
      <vt:lpstr>أحسنتم. انتبهوا للتصحيح:في ٱلنِّهايَةِ </vt:lpstr>
      <vt:lpstr>خذوا كراساتكم على الصفحة رقم 55 ثم انجزوا التمرين رقم2:</vt:lpstr>
      <vt:lpstr>أكمل القصة بأدوات الربط المناسبة:</vt:lpstr>
      <vt:lpstr>انتبهوا للتصحيح. من يقرأ؟</vt:lpstr>
      <vt:lpstr>Présentation PowerPoint</vt:lpstr>
      <vt:lpstr>انتبهوا، سأقوم بتسميع نص "عيدُ ٱلْاِسْتِقْلالِ... اِلْتِحامُ ٱلْعَرْشِ وَٱلشَّعْبِ"، استمعوا بتركيز. تسميع النص مرة واحدة. </vt:lpstr>
      <vt:lpstr>انتبهوا، كي تقدموا عرضكم الشفهي استعينوا بالمعلومات التي سجلتموها في دفتركم من نص "عيدُ ٱلْاِسْتِقْلالِ... اِلْتِحامُ ٱلْعَرْشِ وَٱلشَّعْبِ". </vt:lpstr>
      <vt:lpstr>يمكنكم اعتماد ما يلي أثناء التحدث. سأمنحكم 3 دقائق لإعداد عرضكم الشفوي.</vt:lpstr>
      <vt:lpstr>الآن، سأمنح كل واحد منكم دقيقة واحدة للتحدث حول عيد الاستقلال. عليكم التحدث باسترسال. تناوب متعلمين على التحدث. الحرص على إشراك كل الفئات، وتقويم جودة الإنتاج الشفهي.</vt:lpstr>
      <vt:lpstr>اختتام الحصة </vt:lpstr>
      <vt:lpstr>ماذا تعلمتم اليوم؟</vt:lpstr>
      <vt:lpstr>على كراساتكم ص 54 أنجزوا التمرينين 1و 2 </vt:lpstr>
      <vt:lpstr>راجعوا كذلك هذه الدروس في المنزل سنحتاجها في الحصة المقبلة</vt:lpstr>
      <vt:lpstr>إلى اللقاء في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214</cp:revision>
  <dcterms:created xsi:type="dcterms:W3CDTF">2023-09-20T21:35:22Z</dcterms:created>
  <dcterms:modified xsi:type="dcterms:W3CDTF">2025-11-20T07:58:06Z</dcterms:modified>
</cp:coreProperties>
</file>