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7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9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0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1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2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3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4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6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17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18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9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21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22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8" r:id="rId2"/>
    <p:sldMasterId id="2147483703" r:id="rId3"/>
    <p:sldMasterId id="2147483725" r:id="rId4"/>
    <p:sldMasterId id="2147483737" r:id="rId5"/>
    <p:sldMasterId id="2147483741" r:id="rId6"/>
    <p:sldMasterId id="2147483764" r:id="rId7"/>
    <p:sldMasterId id="2147483788" r:id="rId8"/>
    <p:sldMasterId id="2147483806" r:id="rId9"/>
    <p:sldMasterId id="2147483829" r:id="rId10"/>
    <p:sldMasterId id="2147483844" r:id="rId11"/>
    <p:sldMasterId id="2147483861" r:id="rId12"/>
    <p:sldMasterId id="2147483865" r:id="rId13"/>
    <p:sldMasterId id="2147483888" r:id="rId14"/>
    <p:sldMasterId id="2147483911" r:id="rId15"/>
    <p:sldMasterId id="2147483927" r:id="rId16"/>
    <p:sldMasterId id="2147483942" r:id="rId17"/>
    <p:sldMasterId id="2147483957" r:id="rId18"/>
    <p:sldMasterId id="2147483976" r:id="rId19"/>
    <p:sldMasterId id="2147483993" r:id="rId20"/>
    <p:sldMasterId id="2147484005" r:id="rId21"/>
    <p:sldMasterId id="2147484017" r:id="rId22"/>
    <p:sldMasterId id="2147484040" r:id="rId23"/>
  </p:sldMasterIdLst>
  <p:notesMasterIdLst>
    <p:notesMasterId r:id="rId80"/>
  </p:notesMasterIdLst>
  <p:sldIdLst>
    <p:sldId id="2134804867" r:id="rId24"/>
    <p:sldId id="2147482611" r:id="rId25"/>
    <p:sldId id="2147482472" r:id="rId26"/>
    <p:sldId id="2147482696" r:id="rId27"/>
    <p:sldId id="2147482634" r:id="rId28"/>
    <p:sldId id="2147482691" r:id="rId29"/>
    <p:sldId id="265" r:id="rId30"/>
    <p:sldId id="2147482730" r:id="rId31"/>
    <p:sldId id="262" r:id="rId32"/>
    <p:sldId id="268" r:id="rId33"/>
    <p:sldId id="2147482564" r:id="rId34"/>
    <p:sldId id="2147482635" r:id="rId35"/>
    <p:sldId id="2147482449" r:id="rId36"/>
    <p:sldId id="2147482450" r:id="rId37"/>
    <p:sldId id="2147482694" r:id="rId38"/>
    <p:sldId id="2147482543" r:id="rId39"/>
    <p:sldId id="2147482542" r:id="rId40"/>
    <p:sldId id="2147482619" r:id="rId41"/>
    <p:sldId id="2147482748" r:id="rId42"/>
    <p:sldId id="2147482622" r:id="rId43"/>
    <p:sldId id="2147482749" r:id="rId44"/>
    <p:sldId id="2147482545" r:id="rId45"/>
    <p:sldId id="2147482750" r:id="rId46"/>
    <p:sldId id="2147482751" r:id="rId47"/>
    <p:sldId id="2147482752" r:id="rId48"/>
    <p:sldId id="2147482753" r:id="rId49"/>
    <p:sldId id="2147482621" r:id="rId50"/>
    <p:sldId id="2147482629" r:id="rId51"/>
    <p:sldId id="2147482754" r:id="rId52"/>
    <p:sldId id="2147482632" r:id="rId53"/>
    <p:sldId id="2147482755" r:id="rId54"/>
    <p:sldId id="2147482760" r:id="rId55"/>
    <p:sldId id="2147482761" r:id="rId56"/>
    <p:sldId id="2147482762" r:id="rId57"/>
    <p:sldId id="2147482695" r:id="rId58"/>
    <p:sldId id="2147482552" r:id="rId59"/>
    <p:sldId id="2147482560" r:id="rId60"/>
    <p:sldId id="2147482735" r:id="rId61"/>
    <p:sldId id="2147482737" r:id="rId62"/>
    <p:sldId id="2147482738" r:id="rId63"/>
    <p:sldId id="2147482739" r:id="rId64"/>
    <p:sldId id="2147482740" r:id="rId65"/>
    <p:sldId id="2147482742" r:id="rId66"/>
    <p:sldId id="2147482743" r:id="rId67"/>
    <p:sldId id="2147482744" r:id="rId68"/>
    <p:sldId id="2147482745" r:id="rId69"/>
    <p:sldId id="2147482747" r:id="rId70"/>
    <p:sldId id="2147482562" r:id="rId71"/>
    <p:sldId id="2147482559" r:id="rId72"/>
    <p:sldId id="2147482741" r:id="rId73"/>
    <p:sldId id="2147482638" r:id="rId74"/>
    <p:sldId id="2147482615" r:id="rId75"/>
    <p:sldId id="2147482756" r:id="rId76"/>
    <p:sldId id="2147482438" r:id="rId77"/>
    <p:sldId id="2147482637" r:id="rId78"/>
    <p:sldId id="2147482522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48B2DC"/>
    <a:srgbClr val="DBDAED"/>
    <a:srgbClr val="959BB4"/>
    <a:srgbClr val="565F88"/>
    <a:srgbClr val="A1A7BC"/>
    <a:srgbClr val="9299B1"/>
    <a:srgbClr val="F2F2F2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8.xml"/><Relationship Id="rId82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77" Type="http://schemas.openxmlformats.org/officeDocument/2006/relationships/slide" Target="slides/slide5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67" Type="http://schemas.openxmlformats.org/officeDocument/2006/relationships/slide" Target="slides/slide4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49" name="Google Shape;10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>
          <a:extLst>
            <a:ext uri="{FF2B5EF4-FFF2-40B4-BE49-F238E27FC236}">
              <a16:creationId xmlns:a16="http://schemas.microsoft.com/office/drawing/2014/main" id="{192B73BE-62BD-8A0B-B570-218993B84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5:notes">
            <a:extLst>
              <a:ext uri="{FF2B5EF4-FFF2-40B4-BE49-F238E27FC236}">
                <a16:creationId xmlns:a16="http://schemas.microsoft.com/office/drawing/2014/main" id="{B3BC1689-7C5A-5D4C-E81F-187D0FCFDB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49" name="Google Shape;1049;p15:notes">
            <a:extLst>
              <a:ext uri="{FF2B5EF4-FFF2-40B4-BE49-F238E27FC236}">
                <a16:creationId xmlns:a16="http://schemas.microsoft.com/office/drawing/2014/main" id="{2FFFCFD0-C99E-46AB-6A44-E73B40903A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473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>
          <a:extLst>
            <a:ext uri="{FF2B5EF4-FFF2-40B4-BE49-F238E27FC236}">
              <a16:creationId xmlns:a16="http://schemas.microsoft.com/office/drawing/2014/main" id="{730F7DD3-B0E6-3B44-9C2E-0A8A225C3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5:notes">
            <a:extLst>
              <a:ext uri="{FF2B5EF4-FFF2-40B4-BE49-F238E27FC236}">
                <a16:creationId xmlns:a16="http://schemas.microsoft.com/office/drawing/2014/main" id="{E68E6F7B-97D6-CCF7-6DF0-C08B6E909B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49" name="Google Shape;1049;p15:notes">
            <a:extLst>
              <a:ext uri="{FF2B5EF4-FFF2-40B4-BE49-F238E27FC236}">
                <a16:creationId xmlns:a16="http://schemas.microsoft.com/office/drawing/2014/main" id="{134D2F90-46EA-EF08-3126-E5A445636D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009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15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15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15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6.png"/><Relationship Id="rId9" Type="http://schemas.microsoft.com/office/2007/relationships/hdphoto" Target="../media/hdphoto2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0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5.png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5.xml"/><Relationship Id="rId4" Type="http://schemas.microsoft.com/office/2007/relationships/hdphoto" Target="../media/hdphoto4.wdp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6.wdp"/><Relationship Id="rId4" Type="http://schemas.openxmlformats.org/officeDocument/2006/relationships/image" Target="../media/image29.png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0.png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0.png"/></Relationships>
</file>

<file path=ppt/slideLayouts/_rels/slideLayout3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06641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93446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3367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1302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591547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6990158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124183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8083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70823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16001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502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709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00916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9694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21076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964928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2289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1091609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079464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87928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52068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78520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783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623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21176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2966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459480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2335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70665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0818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46171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6360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59878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157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36570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4362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709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263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7184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711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9270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10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21644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3427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77421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7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7800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572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41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482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1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52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18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932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62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559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175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8989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56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825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932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035269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7572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327637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215957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68844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09663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96656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728383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38283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730295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481437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51529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201995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48129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08079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214065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787226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4840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598305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292732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78294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659671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5360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89220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2455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7605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2678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5256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48174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96401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276130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9950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96682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769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0094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4019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52598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0160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4377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20108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26276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5284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916921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7624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68917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67213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20642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09630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2746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2198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81604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6108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72390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40725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38426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04123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07640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0765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22509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5463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2066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30094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71122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80067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1444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23116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76184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84760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439681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19660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32155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35018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26478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26740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7028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78880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192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6838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87140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94313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465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8439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521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51681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008776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0960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49407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52563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6783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95646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785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34666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24254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01090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3504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388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62153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255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584205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3240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9839161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99370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86530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87145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459549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7871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56644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20856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33580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27400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5877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62269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19915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90925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455959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183450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042751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813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36843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439744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52749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452559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671481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270574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04511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26501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815653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990346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01388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5164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712068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913341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2002584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482773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341192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59239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324841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95395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03154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411996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336344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256882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757846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08162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312536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954719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263726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32595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940278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879277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84667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385521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373852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</a:endParaRPr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</a:endParaRPr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681175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127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13539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33103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326946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4273614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164098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876001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157557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</a:endParaRPr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50196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7892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638694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217355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161829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7249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138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61429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14661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445344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9509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9787081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2092841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533076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65804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4854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43622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42561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51196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28671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40771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13820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836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21891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3419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14321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90784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0384231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75436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099623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473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38548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4339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29895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592409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70696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62345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91183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156387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094580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63018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57070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165748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34410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68463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40021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58738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60846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39527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21701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1086544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0785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85966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65533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44843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86595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671035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2075634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30897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38910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6202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807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31206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25672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07035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3175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17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05662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508487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308882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423531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73601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782282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836987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11134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83331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3493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60940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62373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141266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25467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32036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599012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9873306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5358469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73054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7754742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03043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940282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71855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771156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116516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10027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488529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89497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095751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409945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670286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8911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022894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0380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39678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780815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250059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36386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342104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124425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879481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3964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903423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825126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820640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119163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4991494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555390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953826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30440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43671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364959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69084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16383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19584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2847825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533464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560270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0890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656383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285339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039151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742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87849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6205630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8501606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0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60729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7.jpg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4" Type="http://schemas.openxmlformats.org/officeDocument/2006/relationships/image" Target="../media/image17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7.jpg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7.jpg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19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3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5" Type="http://schemas.openxmlformats.org/officeDocument/2006/relationships/theme" Target="../theme/theme16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13" Type="http://schemas.openxmlformats.org/officeDocument/2006/relationships/slideLayout" Target="../slideLayouts/slideLayout272.xml"/><Relationship Id="rId1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1.xml"/><Relationship Id="rId16" Type="http://schemas.openxmlformats.org/officeDocument/2006/relationships/slideLayout" Target="../slideLayouts/slideLayout27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9.xml"/><Relationship Id="rId19" Type="http://schemas.openxmlformats.org/officeDocument/2006/relationships/theme" Target="../theme/theme18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image" Target="../media/image26.jpeg"/><Relationship Id="rId2" Type="http://schemas.openxmlformats.org/officeDocument/2006/relationships/slideLayout" Target="../slideLayouts/slideLayout279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3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9.xml"/><Relationship Id="rId2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theme" Target="../theme/theme20.xml"/><Relationship Id="rId5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slideLayout" Target="../slideLayouts/slideLayout326.xml"/><Relationship Id="rId18" Type="http://schemas.openxmlformats.org/officeDocument/2006/relationships/slideLayout" Target="../slideLayouts/slideLayout331.xml"/><Relationship Id="rId3" Type="http://schemas.openxmlformats.org/officeDocument/2006/relationships/slideLayout" Target="../slideLayouts/slideLayout316.xml"/><Relationship Id="rId21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20.xml"/><Relationship Id="rId12" Type="http://schemas.openxmlformats.org/officeDocument/2006/relationships/slideLayout" Target="../slideLayouts/slideLayout325.xml"/><Relationship Id="rId17" Type="http://schemas.openxmlformats.org/officeDocument/2006/relationships/slideLayout" Target="../slideLayouts/slideLayout330.xml"/><Relationship Id="rId2" Type="http://schemas.openxmlformats.org/officeDocument/2006/relationships/slideLayout" Target="../slideLayouts/slideLayout315.xml"/><Relationship Id="rId16" Type="http://schemas.openxmlformats.org/officeDocument/2006/relationships/slideLayout" Target="../slideLayouts/slideLayout329.xml"/><Relationship Id="rId20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18.xml"/><Relationship Id="rId15" Type="http://schemas.openxmlformats.org/officeDocument/2006/relationships/slideLayout" Target="../slideLayouts/slideLayout328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323.xml"/><Relationship Id="rId19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Relationship Id="rId14" Type="http://schemas.openxmlformats.org/officeDocument/2006/relationships/slideLayout" Target="../slideLayouts/slideLayout327.xml"/><Relationship Id="rId22" Type="http://schemas.openxmlformats.org/officeDocument/2006/relationships/slideLayout" Target="../slideLayouts/slideLayout33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13" Type="http://schemas.openxmlformats.org/officeDocument/2006/relationships/slideLayout" Target="../slideLayouts/slideLayout348.xml"/><Relationship Id="rId18" Type="http://schemas.openxmlformats.org/officeDocument/2006/relationships/slideLayout" Target="../slideLayouts/slideLayout353.xml"/><Relationship Id="rId26" Type="http://schemas.openxmlformats.org/officeDocument/2006/relationships/theme" Target="../theme/theme23.xml"/><Relationship Id="rId3" Type="http://schemas.openxmlformats.org/officeDocument/2006/relationships/slideLayout" Target="../slideLayouts/slideLayout338.xml"/><Relationship Id="rId21" Type="http://schemas.openxmlformats.org/officeDocument/2006/relationships/slideLayout" Target="../slideLayouts/slideLayout356.xml"/><Relationship Id="rId7" Type="http://schemas.openxmlformats.org/officeDocument/2006/relationships/slideLayout" Target="../slideLayouts/slideLayout342.xml"/><Relationship Id="rId12" Type="http://schemas.openxmlformats.org/officeDocument/2006/relationships/slideLayout" Target="../slideLayouts/slideLayout347.xml"/><Relationship Id="rId17" Type="http://schemas.openxmlformats.org/officeDocument/2006/relationships/slideLayout" Target="../slideLayouts/slideLayout352.xml"/><Relationship Id="rId25" Type="http://schemas.openxmlformats.org/officeDocument/2006/relationships/slideLayout" Target="../slideLayouts/slideLayout360.xml"/><Relationship Id="rId2" Type="http://schemas.openxmlformats.org/officeDocument/2006/relationships/slideLayout" Target="../slideLayouts/slideLayout337.xml"/><Relationship Id="rId16" Type="http://schemas.openxmlformats.org/officeDocument/2006/relationships/slideLayout" Target="../slideLayouts/slideLayout351.xml"/><Relationship Id="rId20" Type="http://schemas.openxmlformats.org/officeDocument/2006/relationships/slideLayout" Target="../slideLayouts/slideLayout355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24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40.xml"/><Relationship Id="rId15" Type="http://schemas.openxmlformats.org/officeDocument/2006/relationships/slideLayout" Target="../slideLayouts/slideLayout350.xml"/><Relationship Id="rId23" Type="http://schemas.openxmlformats.org/officeDocument/2006/relationships/slideLayout" Target="../slideLayouts/slideLayout358.xml"/><Relationship Id="rId10" Type="http://schemas.openxmlformats.org/officeDocument/2006/relationships/slideLayout" Target="../slideLayouts/slideLayout345.xml"/><Relationship Id="rId19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Relationship Id="rId14" Type="http://schemas.openxmlformats.org/officeDocument/2006/relationships/slideLayout" Target="../slideLayouts/slideLayout349.xml"/><Relationship Id="rId22" Type="http://schemas.openxmlformats.org/officeDocument/2006/relationships/slideLayout" Target="../slideLayouts/slideLayout357.xml"/><Relationship Id="rId27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98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46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2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90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82548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3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06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3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5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6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05404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  <p:sldLayoutId id="2147483886" r:id="rId21"/>
    <p:sldLayoutId id="214748388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113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277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9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5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97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1" r:id="rId14"/>
    <p:sldLayoutId id="214748399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49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30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  <p:sldLayoutId id="2147484034" r:id="rId17"/>
    <p:sldLayoutId id="2147484035" r:id="rId18"/>
    <p:sldLayoutId id="2147484036" r:id="rId19"/>
    <p:sldLayoutId id="2147484037" r:id="rId20"/>
    <p:sldLayoutId id="2147484038" r:id="rId21"/>
    <p:sldLayoutId id="214748403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79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  <p:sldLayoutId id="2147484057" r:id="rId17"/>
    <p:sldLayoutId id="2147484058" r:id="rId18"/>
    <p:sldLayoutId id="2147484059" r:id="rId19"/>
    <p:sldLayoutId id="2147484060" r:id="rId20"/>
    <p:sldLayoutId id="2147484061" r:id="rId21"/>
    <p:sldLayoutId id="2147484062" r:id="rId22"/>
    <p:sldLayoutId id="2147484063" r:id="rId23"/>
    <p:sldLayoutId id="2147484064" r:id="rId24"/>
    <p:sldLayoutId id="2147484065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0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1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9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0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4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99.xml"/><Relationship Id="rId7" Type="http://schemas.openxmlformats.org/officeDocument/2006/relationships/image" Target="../media/image5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gif"/><Relationship Id="rId11" Type="http://schemas.openxmlformats.org/officeDocument/2006/relationships/image" Target="../media/image49.png"/><Relationship Id="rId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93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5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93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7.png"/><Relationship Id="rId7" Type="http://schemas.openxmlformats.org/officeDocument/2006/relationships/image" Target="../media/image6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1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4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65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66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67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6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69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7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71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72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oleObject" Target="../embeddings/oleObject9.bin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73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355.xml"/><Relationship Id="rId7" Type="http://schemas.openxmlformats.org/officeDocument/2006/relationships/image" Target="../media/image4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4.png"/><Relationship Id="rId5" Type="http://schemas.openxmlformats.org/officeDocument/2006/relationships/image" Target="../media/image76.png"/><Relationship Id="rId10" Type="http://schemas.openxmlformats.org/officeDocument/2006/relationships/image" Target="../media/image37.gif"/><Relationship Id="rId4" Type="http://schemas.openxmlformats.org/officeDocument/2006/relationships/image" Target="../media/image75.png"/><Relationship Id="rId9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7.png"/><Relationship Id="rId4" Type="http://schemas.openxmlformats.org/officeDocument/2006/relationships/image" Target="../media/image37.gi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DBE01B-1962-BCF9-644F-3505A0630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 التربوي الرابع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5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التوقع والتحقق الفهم العام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تعلم استراتيجية الفهم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و توليف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الإثرائية 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 السادس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13251" y="1926331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545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53112" y="4561042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قراءة إثرائية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31381" y="3237813"/>
            <a:ext cx="2333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مراجعة و توليف 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99352" y="3134485"/>
            <a:ext cx="540000" cy="540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95769" y="4410006"/>
            <a:ext cx="534325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مراجعة و توليف- المعجم – القراءة – استثمار البنيات اللغوية – الإنتاج الكتابي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39352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بطاقة القراءة لقراءة القصة.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79926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بطاقة القراءة لقراءة القصة.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0163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177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الطلاقة.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5816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1CCC0D-EDFB-80F4-57C0-93E7DEDB0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7AE1ED-A384-EFEC-84E5-32FC688657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5B331C-4234-9F7F-7F1B-1CE5E88553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5806F9-D6C2-A95E-AEFA-416A401A54F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60C2E7-32A6-3651-532C-E1C7BF7D21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292C2E-0737-45A7-47CE-6947C0F9851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DF4DE8-1255-2ED0-06B6-3BDCF55345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C5CC7-9E17-6105-843D-FA3FCAABFD90}"/>
              </a:ext>
            </a:extLst>
          </p:cNvPr>
          <p:cNvSpPr>
            <a:spLocks/>
          </p:cNvSpPr>
          <p:nvPr/>
        </p:nvSpPr>
        <p:spPr>
          <a:xfrm>
            <a:off x="4745897" y="131773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20D17B-6F59-AE7F-D69B-0A2437029F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5B5C7A-219F-CD57-9545-69003C753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270" y="1793854"/>
            <a:ext cx="1737463" cy="1635146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EC166DA4-2C05-E696-8875-3CBB473D33B7}"/>
              </a:ext>
            </a:extLst>
          </p:cNvPr>
          <p:cNvSpPr/>
          <p:nvPr/>
        </p:nvSpPr>
        <p:spPr>
          <a:xfrm>
            <a:off x="5124209" y="1735480"/>
            <a:ext cx="1725358" cy="158570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6FD905D-E53C-6130-E7DF-DB02FA0AD9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461" y="4099469"/>
            <a:ext cx="1822862" cy="1737511"/>
          </a:xfrm>
          <a:prstGeom prst="rect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36" name="Google Shape;1333;p8">
            <a:extLst>
              <a:ext uri="{FF2B5EF4-FFF2-40B4-BE49-F238E27FC236}">
                <a16:creationId xmlns:a16="http://schemas.microsoft.com/office/drawing/2014/main" id="{A8EA66D0-C4F0-ACA4-19D6-097DDEACF0A0}"/>
              </a:ext>
            </a:extLst>
          </p:cNvPr>
          <p:cNvSpPr txBox="1"/>
          <p:nvPr/>
        </p:nvSpPr>
        <p:spPr>
          <a:xfrm>
            <a:off x="68480" y="4766004"/>
            <a:ext cx="629398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أُناقِشُ إِجاباتي مَعَ زَميلي أَوْ زَميلَتي وَ أَتَعاوَنُ مَعَهُ.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306FDE-EAF8-27E4-42D9-6E4C261718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B1C1F5-CFCD-AB30-4545-5EA9A3A576C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C5B40F-118B-6FB6-4BF4-D5002D0C887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7FC39E-E0A6-05C3-1A56-00A944AFE24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16D7A8-E477-948D-542E-4DE7441E9A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20C09C-3D51-7C4E-68E4-1C7CFC68042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0F7EDB-22D6-897D-65D9-2F9A92F809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7BB077-27FE-B45D-90D4-7EB864EB83D6}"/>
              </a:ext>
            </a:extLst>
          </p:cNvPr>
          <p:cNvSpPr>
            <a:spLocks/>
          </p:cNvSpPr>
          <p:nvPr/>
        </p:nvSpPr>
        <p:spPr>
          <a:xfrm>
            <a:off x="4745897" y="131773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3DEE48-31AD-6B95-6FAF-1FC2A095AD9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1955312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E6F87B3-F694-9740-BF3B-430D863848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548351-ED98-5C22-3AA6-FDB3E73BBEC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9D5126-5D19-D87A-AFEE-8E8B39CD721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DCD05A-C4A4-9842-D4B1-D68B614CAB3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112346-77EF-5637-6385-F927E827D3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A1A07F-16CF-20DF-76B2-0C4329B6207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3069E9-4324-0A2A-D45B-CACFE9FC2B2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33612F-9E4E-488E-0117-804FDC78069A}"/>
              </a:ext>
            </a:extLst>
          </p:cNvPr>
          <p:cNvSpPr>
            <a:spLocks/>
          </p:cNvSpPr>
          <p:nvPr/>
        </p:nvSpPr>
        <p:spPr>
          <a:xfrm>
            <a:off x="4745897" y="131773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3C6BE9-121B-E0F3-02D7-7A26335B0DF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1358;p13">
            <a:extLst>
              <a:ext uri="{FF2B5EF4-FFF2-40B4-BE49-F238E27FC236}">
                <a16:creationId xmlns:a16="http://schemas.microsoft.com/office/drawing/2014/main" id="{9FF332BE-A669-4F9A-4AC8-368D054935CB}"/>
              </a:ext>
            </a:extLst>
          </p:cNvPr>
          <p:cNvSpPr txBox="1">
            <a:spLocks/>
          </p:cNvSpPr>
          <p:nvPr/>
        </p:nvSpPr>
        <p:spPr>
          <a:xfrm>
            <a:off x="2744431" y="771779"/>
            <a:ext cx="483503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في حصة اليوم، ستقومون بقراءة جملة وفقرة بدقة واسترسال.</a:t>
            </a:r>
            <a:endParaRPr lang="ar-MA" sz="2400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8">
            <a:extLst>
              <a:ext uri="{FF2B5EF4-FFF2-40B4-BE49-F238E27FC236}">
                <a16:creationId xmlns:a16="http://schemas.microsoft.com/office/drawing/2014/main" id="{4E551BD6-039D-9919-80B5-03F63BB773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789799-21E0-4361-5938-3C081ADEB301}"/>
              </a:ext>
            </a:extLst>
          </p:cNvPr>
          <p:cNvSpPr/>
          <p:nvPr/>
        </p:nvSpPr>
        <p:spPr>
          <a:xfrm>
            <a:off x="6064301" y="2531742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عُمْرانِيٍّ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B33C77-17B0-04AF-2E46-9FEFDCEBE773}"/>
              </a:ext>
            </a:extLst>
          </p:cNvPr>
          <p:cNvSpPr/>
          <p:nvPr/>
        </p:nvSpPr>
        <p:spPr>
          <a:xfrm>
            <a:off x="4220106" y="2583697"/>
            <a:ext cx="1595593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اَلْأَزِقَّةُ</a:t>
            </a:r>
          </a:p>
        </p:txBody>
      </p:sp>
      <p:sp>
        <p:nvSpPr>
          <p:cNvPr id="4" name="Google Shape;1360;p13">
            <a:extLst>
              <a:ext uri="{FF2B5EF4-FFF2-40B4-BE49-F238E27FC236}">
                <a16:creationId xmlns:a16="http://schemas.microsoft.com/office/drawing/2014/main" id="{2C6E8004-D060-B905-C180-BCDA8C894DFF}"/>
              </a:ext>
            </a:extLst>
          </p:cNvPr>
          <p:cNvSpPr/>
          <p:nvPr/>
        </p:nvSpPr>
        <p:spPr>
          <a:xfrm>
            <a:off x="539398" y="3722357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تَتَعالى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ٱلْمَآذِنُ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وَٱلْقُصورُ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ٱلْحَمْراءُ.</a:t>
            </a:r>
          </a:p>
        </p:txBody>
      </p:sp>
      <p:sp>
        <p:nvSpPr>
          <p:cNvPr id="5" name="Google Shape;1360;p13">
            <a:extLst>
              <a:ext uri="{FF2B5EF4-FFF2-40B4-BE49-F238E27FC236}">
                <a16:creationId xmlns:a16="http://schemas.microsoft.com/office/drawing/2014/main" id="{5770D721-9ECF-EDBC-D10F-D383D22B034B}"/>
              </a:ext>
            </a:extLst>
          </p:cNvPr>
          <p:cNvSpPr/>
          <p:nvPr/>
        </p:nvSpPr>
        <p:spPr>
          <a:xfrm>
            <a:off x="539397" y="4920424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يَجْعَلُ مِنَ ٱلْمَغْرِبِ فُسَيْفِساءً حَضارِيَّةً جَميلَة.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7CC891-B7BF-09C2-3575-B2889065B1F3}"/>
              </a:ext>
            </a:extLst>
          </p:cNvPr>
          <p:cNvSpPr/>
          <p:nvPr/>
        </p:nvSpPr>
        <p:spPr>
          <a:xfrm>
            <a:off x="1381991" y="2583697"/>
            <a:ext cx="2589513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اَلْمَدارِسُ ٱلْعَتيقَةُ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E0C556-6C7D-23B3-442B-AF2D7F87E9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863EAF-C8AB-E870-6B7B-436E52E0BF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3B9429-8A75-4C19-34B0-744B6AA0EC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D74CB5-6F2C-BDDA-C0D4-0C064EFB4D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3485ADD-85F7-3D18-85A3-4054FD04D8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9AD359-FAE9-D636-76A9-4CBB8CDD441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C111BD-B5DF-ECF3-99E0-6D2EA01264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A0F1F5-6296-FB60-8285-9E093F26787D}"/>
              </a:ext>
            </a:extLst>
          </p:cNvPr>
          <p:cNvSpPr>
            <a:spLocks/>
          </p:cNvSpPr>
          <p:nvPr/>
        </p:nvSpPr>
        <p:spPr>
          <a:xfrm>
            <a:off x="4745897" y="131773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5A5373-375A-3965-3EA5-1FE11DE5060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>
          <a:extLst>
            <a:ext uri="{FF2B5EF4-FFF2-40B4-BE49-F238E27FC236}">
              <a16:creationId xmlns:a16="http://schemas.microsoft.com/office/drawing/2014/main" id="{E304B9FB-6E83-F027-EAFB-289CAC8F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9C29F00-F242-E8CD-B7ED-6DC80C8316C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5" name="Google Shape;1358;p13">
            <a:extLst>
              <a:ext uri="{FF2B5EF4-FFF2-40B4-BE49-F238E27FC236}">
                <a16:creationId xmlns:a16="http://schemas.microsoft.com/office/drawing/2014/main" id="{3587DB49-589E-0DCB-F3A3-6BBBF0BE9129}"/>
              </a:ext>
            </a:extLst>
          </p:cNvPr>
          <p:cNvSpPr txBox="1">
            <a:spLocks/>
          </p:cNvSpPr>
          <p:nvPr/>
        </p:nvSpPr>
        <p:spPr>
          <a:xfrm>
            <a:off x="1025913" y="771779"/>
            <a:ext cx="655355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انتبهوا لقراءتي؛ سأعين من بينكم من سيقرأ بعدي</a:t>
            </a:r>
          </a:p>
        </p:txBody>
      </p:sp>
      <p:sp>
        <p:nvSpPr>
          <p:cNvPr id="37" name="Google Shape;1358;p13">
            <a:extLst>
              <a:ext uri="{FF2B5EF4-FFF2-40B4-BE49-F238E27FC236}">
                <a16:creationId xmlns:a16="http://schemas.microsoft.com/office/drawing/2014/main" id="{E2B50C56-9B1A-E87D-09A7-3FA1A51F7D83}"/>
              </a:ext>
            </a:extLst>
          </p:cNvPr>
          <p:cNvSpPr txBox="1">
            <a:spLocks/>
          </p:cNvSpPr>
          <p:nvPr/>
        </p:nvSpPr>
        <p:spPr>
          <a:xfrm>
            <a:off x="1025913" y="771779"/>
            <a:ext cx="655355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انتبهوا لقراءتي؛ سأعين من بينكم من سيقرأ بعدي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3B5502B-385E-DCB0-E0CF-1146B1492316}"/>
              </a:ext>
            </a:extLst>
          </p:cNvPr>
          <p:cNvSpPr/>
          <p:nvPr/>
        </p:nvSpPr>
        <p:spPr>
          <a:xfrm>
            <a:off x="6064301" y="2531742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عُمْرانِيٍّ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67F5BC-C0F9-A94D-E042-359F5BBCCABE}"/>
              </a:ext>
            </a:extLst>
          </p:cNvPr>
          <p:cNvSpPr/>
          <p:nvPr/>
        </p:nvSpPr>
        <p:spPr>
          <a:xfrm>
            <a:off x="4220106" y="2583697"/>
            <a:ext cx="1595593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اَلْأَزِقَّةُ</a:t>
            </a:r>
          </a:p>
        </p:txBody>
      </p:sp>
      <p:sp>
        <p:nvSpPr>
          <p:cNvPr id="19" name="Google Shape;1360;p13">
            <a:extLst>
              <a:ext uri="{FF2B5EF4-FFF2-40B4-BE49-F238E27FC236}">
                <a16:creationId xmlns:a16="http://schemas.microsoft.com/office/drawing/2014/main" id="{BE5543C3-95A1-6F64-4DBF-43CC56EED525}"/>
              </a:ext>
            </a:extLst>
          </p:cNvPr>
          <p:cNvSpPr/>
          <p:nvPr/>
        </p:nvSpPr>
        <p:spPr>
          <a:xfrm>
            <a:off x="539398" y="3722357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تَتَعالى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ٱلْمَآذِنُ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وَٱلْقُصورُ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ٱلْحَمْراءُ.</a:t>
            </a:r>
          </a:p>
        </p:txBody>
      </p:sp>
      <p:sp>
        <p:nvSpPr>
          <p:cNvPr id="20" name="Google Shape;1360;p13">
            <a:extLst>
              <a:ext uri="{FF2B5EF4-FFF2-40B4-BE49-F238E27FC236}">
                <a16:creationId xmlns:a16="http://schemas.microsoft.com/office/drawing/2014/main" id="{9FC713A1-17A9-8D7F-9766-D9770E967706}"/>
              </a:ext>
            </a:extLst>
          </p:cNvPr>
          <p:cNvSpPr/>
          <p:nvPr/>
        </p:nvSpPr>
        <p:spPr>
          <a:xfrm>
            <a:off x="539397" y="4920424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يَجْعَلُ مِنَ ٱلْمَغْرِبِ فُسَيْفِساءً حَضارِيَّةً جَميلَة.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B92842B-06A2-3F76-88A1-9B2296B60555}"/>
              </a:ext>
            </a:extLst>
          </p:cNvPr>
          <p:cNvSpPr/>
          <p:nvPr/>
        </p:nvSpPr>
        <p:spPr>
          <a:xfrm>
            <a:off x="1381991" y="2583697"/>
            <a:ext cx="2589513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اَلْمَدارِسُ ٱلْعَتيقَةُ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E72C78-2470-9D95-5F2B-ED8D0A033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352423-EA42-5831-3349-26226B9270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7C86D2-6141-8BDE-0EEA-8BC347DFC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3A51CE-C689-EB14-7375-985C54DC18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39A77E0-56AC-C983-F046-1E2F53CBA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D79074-6743-C873-8F3F-E8DF6C35BAC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BE4582-4BBA-01BB-F784-C401161616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1BF5AE-8821-B8A4-7ACB-B0FD37471844}"/>
              </a:ext>
            </a:extLst>
          </p:cNvPr>
          <p:cNvSpPr>
            <a:spLocks/>
          </p:cNvSpPr>
          <p:nvPr/>
        </p:nvSpPr>
        <p:spPr>
          <a:xfrm>
            <a:off x="4745897" y="131773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09F284-2DCE-1D74-386E-1740755AA35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9600926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>
          <a:extLst>
            <a:ext uri="{FF2B5EF4-FFF2-40B4-BE49-F238E27FC236}">
              <a16:creationId xmlns:a16="http://schemas.microsoft.com/office/drawing/2014/main" id="{163DC523-E476-C7F2-2917-A9E77F18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23634419-7211-50A8-A949-E7329DBBBEE0}"/>
              </a:ext>
            </a:extLst>
          </p:cNvPr>
          <p:cNvSpPr txBox="1">
            <a:spLocks/>
          </p:cNvSpPr>
          <p:nvPr/>
        </p:nvSpPr>
        <p:spPr>
          <a:xfrm>
            <a:off x="1025913" y="771779"/>
            <a:ext cx="655355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الآن، سأختار متعلمين للقراءة، يتناوب 3 متعلمين على القراءة (الفئة د)، </a:t>
            </a:r>
          </a:p>
        </p:txBody>
      </p:sp>
      <p:pic>
        <p:nvPicPr>
          <p:cNvPr id="7" name="Espace réservé pour une image  2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0DAB84-90AE-04F3-2D00-ECC633DB2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17A202-35FB-5E17-44BD-40D0AB00C239}"/>
              </a:ext>
            </a:extLst>
          </p:cNvPr>
          <p:cNvSpPr/>
          <p:nvPr/>
        </p:nvSpPr>
        <p:spPr>
          <a:xfrm>
            <a:off x="6064301" y="2531742"/>
            <a:ext cx="1901037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عُمْرانِيٍّ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F1C6DFA-2358-DFDE-F121-AA8CEE791A37}"/>
              </a:ext>
            </a:extLst>
          </p:cNvPr>
          <p:cNvSpPr/>
          <p:nvPr/>
        </p:nvSpPr>
        <p:spPr>
          <a:xfrm>
            <a:off x="4220106" y="2583697"/>
            <a:ext cx="1595593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اَلْأَزِقَّةُ</a:t>
            </a:r>
          </a:p>
        </p:txBody>
      </p:sp>
      <p:sp>
        <p:nvSpPr>
          <p:cNvPr id="8" name="Google Shape;1360;p13">
            <a:extLst>
              <a:ext uri="{FF2B5EF4-FFF2-40B4-BE49-F238E27FC236}">
                <a16:creationId xmlns:a16="http://schemas.microsoft.com/office/drawing/2014/main" id="{52A25025-948C-84A9-7435-DC680452B492}"/>
              </a:ext>
            </a:extLst>
          </p:cNvPr>
          <p:cNvSpPr/>
          <p:nvPr/>
        </p:nvSpPr>
        <p:spPr>
          <a:xfrm>
            <a:off x="539398" y="3722357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تَتَعالى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ٱلْمَآذِنُ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وَٱلْقُصورُ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ٱلْحَمْراءُ.</a:t>
            </a:r>
          </a:p>
        </p:txBody>
      </p:sp>
      <p:sp>
        <p:nvSpPr>
          <p:cNvPr id="9" name="Google Shape;1360;p13">
            <a:extLst>
              <a:ext uri="{FF2B5EF4-FFF2-40B4-BE49-F238E27FC236}">
                <a16:creationId xmlns:a16="http://schemas.microsoft.com/office/drawing/2014/main" id="{9275A34C-33C9-7C68-B6D1-8747FFE77929}"/>
              </a:ext>
            </a:extLst>
          </p:cNvPr>
          <p:cNvSpPr/>
          <p:nvPr/>
        </p:nvSpPr>
        <p:spPr>
          <a:xfrm>
            <a:off x="539397" y="4920424"/>
            <a:ext cx="8109761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يَجْعَلُ مِنَ ٱلْمَغْرِبِ فُسَيْفِساءً حَضارِيَّةً جَميلَة.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7F43695-8D06-352E-0ADF-18E33C6F5FF1}"/>
              </a:ext>
            </a:extLst>
          </p:cNvPr>
          <p:cNvSpPr/>
          <p:nvPr/>
        </p:nvSpPr>
        <p:spPr>
          <a:xfrm>
            <a:off x="1381991" y="2583697"/>
            <a:ext cx="2589513" cy="900000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اَلْمَدارِسُ ٱلْعَتيقَةُ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58566E-5DFE-7B80-B49C-01D776E40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5E7D87D-9C50-5B0E-851A-6E85C650DE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ACA55A-5C1D-DA70-2892-58C07FCACD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41D822C-DC39-2123-DFA6-E59F583459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51E566D-3853-1CBB-F468-87CC13C619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A791BA-EF83-99DA-DDA3-0683BC90BA3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BD2901-7698-CFAC-DFB8-7A087344D7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FF36D3-C754-B622-B9B1-4891ED8893BC}"/>
              </a:ext>
            </a:extLst>
          </p:cNvPr>
          <p:cNvSpPr>
            <a:spLocks/>
          </p:cNvSpPr>
          <p:nvPr/>
        </p:nvSpPr>
        <p:spPr>
          <a:xfrm>
            <a:off x="4745897" y="131773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9102FC-B1E3-D8B4-6256-7612DC6EB3E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3376461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1DDEB-7677-BFBD-5D3C-8FF9C2631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4">
            <a:extLst>
              <a:ext uri="{FF2B5EF4-FFF2-40B4-BE49-F238E27FC236}">
                <a16:creationId xmlns:a16="http://schemas.microsoft.com/office/drawing/2014/main" id="{D0713D8D-7629-8E39-3D4E-7C6FA97A6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199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80;p14">
            <a:extLst>
              <a:ext uri="{FF2B5EF4-FFF2-40B4-BE49-F238E27FC236}">
                <a16:creationId xmlns:a16="http://schemas.microsoft.com/office/drawing/2014/main" id="{BA4C7E1F-0F70-51EE-5185-BDF5454E7CFB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استمعوا جيدا لقراءتي. 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07CD46-8FDB-527C-FC72-52CE3268D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C639CF-6055-C6E0-E9E2-47363BF9D4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C11C6E-58A3-7CE8-A739-5D96006EF0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B1918E-24AD-3B28-E079-13385D9859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7810D7-C095-7817-C952-9DAA33A688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639B41-0050-A13A-58AF-8BA4059DC9E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4516AF-695D-6B2D-A772-9006FDC353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AF99F4-ECE2-057C-E688-192E1C7A36B8}"/>
              </a:ext>
            </a:extLst>
          </p:cNvPr>
          <p:cNvSpPr>
            <a:spLocks/>
          </p:cNvSpPr>
          <p:nvPr/>
        </p:nvSpPr>
        <p:spPr>
          <a:xfrm>
            <a:off x="4745897" y="131773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2F998E-C232-3E4A-70E5-6A94CEA0AE4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721A43-F3FD-8F84-0823-1E99C8C6580B}"/>
              </a:ext>
            </a:extLst>
          </p:cNvPr>
          <p:cNvSpPr/>
          <p:nvPr/>
        </p:nvSpPr>
        <p:spPr>
          <a:xfrm>
            <a:off x="443294" y="1289864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يَتَمَيَّزُ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بِتَنَوُّعٍ عُمْرانِيٍّ فَريدٍ يَعْكِسُ ثَراءَ تاريخِهِ وَثَقافَت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هِ.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فَفي فا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سَ،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تَنْتَشِرُ ٱلْأَزِقَّةُ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ٱلضَّيِّقَةُ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وَٱلْمَدارِسُ ٱلْعَتيق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ةُ،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مُرّاك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شَ،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تَتَعالى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ٱلْمَآذِنُ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وَٱلْقُصورُ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ٱلْحَمْرا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ءُ،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مُدُنُ ٱلشَّما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فَتَتَمَيَّزُ بِعِمارَتِها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ٱلْبَديع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ةِ،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بَيْنَما يَصْبُغُ أَهالي شَفْشاوَنْ جُدْرانَ مَنازِلِهِمْ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بِٱلْأَزْر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كُلُّ هَذا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ٱلتَّنَوُّعِ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يَجْعَلُ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فُسَيْفِساءً حَضارِيَّةً جَميلَةً تَجْذِبُ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ٱلزُّوّارَ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كُلِّ أَنْحاءِ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88260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65BCA-C86D-D4B2-E638-A036D540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072EAC-8BCD-0E86-DB40-087FD722C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8" name="Google Shape;1380;p14">
            <a:extLst>
              <a:ext uri="{FF2B5EF4-FFF2-40B4-BE49-F238E27FC236}">
                <a16:creationId xmlns:a16="http://schemas.microsoft.com/office/drawing/2014/main" id="{E1B80754-A605-82B0-49DE-7DF73428F4CB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الآن، من سمع اسمه يتقدم لقراءة النص مثلي. (3 متعلمين الفئة ج وب)</a:t>
            </a:r>
            <a:endParaRPr lang="ar-MA" sz="2400" b="1" kern="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B96DF0-247B-9FDE-422A-13DB97CE92EA}"/>
              </a:ext>
            </a:extLst>
          </p:cNvPr>
          <p:cNvSpPr/>
          <p:nvPr/>
        </p:nvSpPr>
        <p:spPr>
          <a:xfrm>
            <a:off x="443294" y="1289864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يَتَمَيَّزُ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بِتَنَوُّعٍ عُمْرانِيٍّ فَريدٍ يَعْكِسُ ثَراءَ تاريخِهِ وَثَقافَت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هِ.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فَفي فا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سَ،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تَنْتَشِرُ ٱلْأَزِقَّةُ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ٱلضَّيِّقَةُ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وَٱلْمَدارِسُ ٱلْعَتيق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ةُ،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مُرّاك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شَ،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تَتَعالى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ٱلْمَآذِنُ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وَٱلْقُصورُ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ٱلْحَمْرا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ءُ،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مُدُنُ ٱلشَّما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فَتَتَمَيَّزُ بِعِمارَتِها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ٱلْبَديع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ةِ،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بَيْنَما يَصْبُغُ أَهالي شَفْشاوَنْ جُدْرانَ مَنازِلِهِمْ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بِٱلْأَزْر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كُلُّ هَذا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ٱلتَّنَوُّعِ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يَجْعَلُ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فُسَيْفِساءً حَضارِيَّةً جَميلَةً تَجْذِبُ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ٱلزُّوّارَ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كُلِّ أَنْحاءِ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E8079E-5C29-E567-22CD-C495FD4A8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A402C7-DAB4-DB3C-BC54-B50975DD6C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041D84-4927-2B34-26C1-154A673521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350440-D07D-0B96-D98C-A809697341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7BAD07-4CBE-4EA5-03BD-1B4D0CD613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7FBFF3-52F4-B5FB-46FA-E1613FC50C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C0F58B-0DD7-6F94-65C4-663EA05357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CCDDB0-E177-8B88-83B9-603BE90C129B}"/>
              </a:ext>
            </a:extLst>
          </p:cNvPr>
          <p:cNvSpPr>
            <a:spLocks/>
          </p:cNvSpPr>
          <p:nvPr/>
        </p:nvSpPr>
        <p:spPr>
          <a:xfrm>
            <a:off x="4745897" y="131773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C6F13B-E6F5-19F3-FBC7-E284354D1C0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674450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322E-BF69-90D9-A337-07EE5092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DC967A0-5EEB-10BF-1BB4-856422B1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مراجعة و توليف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26115FA-5F32-96C0-8E33-3B5AE18D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B565172-4113-DEE3-94FE-E26B3A053157}"/>
              </a:ext>
            </a:extLst>
          </p:cNvPr>
          <p:cNvSpPr txBox="1"/>
          <p:nvPr/>
        </p:nvSpPr>
        <p:spPr>
          <a:xfrm>
            <a:off x="5175157" y="1777877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مراجعة و توليف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5B2AA66-6DCA-E247-73E4-B09726067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EBBD440-5FF6-90D0-275B-3C0FE278B1C4}"/>
              </a:ext>
            </a:extLst>
          </p:cNvPr>
          <p:cNvSpPr txBox="1">
            <a:spLocks/>
          </p:cNvSpPr>
          <p:nvPr/>
        </p:nvSpPr>
        <p:spPr>
          <a:xfrm>
            <a:off x="2498646" y="328792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المعجم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القراءة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البنيات اللغوية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الإنتاج الكتابي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B9D8DAD-12AD-5F99-73C5-DCDC84FCA522}"/>
              </a:ext>
            </a:extLst>
          </p:cNvPr>
          <p:cNvSpPr/>
          <p:nvPr/>
        </p:nvSpPr>
        <p:spPr>
          <a:xfrm>
            <a:off x="5306208" y="1052777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309CE913-6A67-D29E-8E40-71E21507C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1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DB08-641C-B052-5761-53554F30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B5B751C-273E-5E2E-DBD5-401C0BC14D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D2D712-F43C-619A-B67F-6C7AC368EC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B9154D-C691-AA1F-1C86-D936D425F1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34E98B-0605-33E1-D427-C2656DEEC4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74B761-87C6-C390-3485-10CD1D7350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43688C-C6D6-E344-EFC6-0B36836DE4E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A30158-273C-F40F-8516-C92B819A267A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2B8218-7998-82A2-6C47-B75288376DC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FA342BB-D452-8380-4A4B-C5A38B578A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6DC32C-5118-E117-0D7E-ECCCEFD8BF44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52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C46D32F-3323-2B70-5D17-3C9CB30AD5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4071" y="2033241"/>
            <a:ext cx="2699070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0833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284D8-C0AB-1C8B-1870-C760F909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39A893-E8A5-A7CE-43A5-2D80E912889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15B737-7293-4EE8-1E8D-4B231AD30F01}"/>
              </a:ext>
            </a:extLst>
          </p:cNvPr>
          <p:cNvSpPr txBox="1"/>
          <p:nvPr/>
        </p:nvSpPr>
        <p:spPr>
          <a:xfrm>
            <a:off x="297804" y="647018"/>
            <a:ext cx="7261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التالي قراءة هامسة مع احترام قواعد الوقف والوصل. 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لمراقبة قراءاتكم.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8F423C-3730-4599-A8ED-C294AB9168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57494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587466-612B-00F1-DD9C-2C6C8729DC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FBE05-1B2D-809B-87A8-A691106082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04D3142-07BE-C787-1AAA-022B09F4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9873150-E080-D440-82A2-A0B61D2D66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FC70DFD-B300-84A5-3366-79D854A3F2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24FEA-9EC2-8572-FE48-58927BB2DA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D0F455-D1DE-5DA6-C77E-7B932055FFF9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1A9838-DF3A-CFD7-6516-A10DBDE012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40B72D-1352-BA4F-9C4D-B63495EA0804}"/>
              </a:ext>
            </a:extLst>
          </p:cNvPr>
          <p:cNvSpPr/>
          <p:nvPr/>
        </p:nvSpPr>
        <p:spPr>
          <a:xfrm>
            <a:off x="443294" y="1469036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تَجْلِسُ جَدّتي، كُلّ مَساءٍ، عَلى كُرْسِيِّها الْوَثيرِ، فَيَأْتيني صَوْتُها النَاعِمُ مِثْلَ النّسائِمِ، وَهِيَ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تَنْسِجُ مِنْ كَلِماتِها أَعْذَبَ الْحِكاياتِ. تَحْكي عَنِ الزّمَنِ الْبَعيدِ، وَعَنْ حَياةِ الأَجْدادِ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الْبُسَطاءِ،وَعَنِ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آلْجِنِّيّاتِ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الطَّيِيَاتِ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وَآلْأُمَراءِ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الشُّجْعانِ،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وَآلأَميراتِ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الْجَميلاتِ، وَعَنِ الْقِيَمِ النَبيلَةِ الَّتي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 تُشْرِقُ في الْقُلوبِ مِثْلَ شَمْسِ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الصّباحِ.أَجْلِسُ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قُبالَتَها، مُنْصِتاً إِلى سِحْرِ الْقِصَصِ وَالرِّواياتِ، مُنْبَهِراً بِعَوالِمِها، وَأَبْطالِها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آلْخارِقينَ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وَمُغامَراتِهِمُ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الْمُشَوِّقَةِ.وَفي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تِلْكَ اللَّحَظاتِ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آلدَافِئَةِ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يَمُرُّ الْوَقْتُ بِسُرْعَةٍ دونَ أنْ أَشْعُرَ، وَكَأَنَني أُحَلِقُ في حُلْمٍ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جَميلٍ.ما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أَرْوَعَ الاسْتِماعَ إلى حِكاياتِ الْأَجْدادِ! فَفي كُلِّ حِكايَةٍ دَرْسٌ، وَفي كُلِّ مَشْهَدٍ عِبْرَةٌ. إِنّهُمُ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الْجِسْرُ الَذي يَصِلُنا بِالْماضي، وَالْمِرْآةُ آلَّتي تَعْكِسُ لَنا الْحاضِرَ، وَالنّورُ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آلَّذي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يُرْشِدُنا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نَحْوَالْمُسْتَقْبَلِ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376674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2E865-B413-58AA-49B0-BE6D9C0E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BF47C5-65E2-6038-B5EF-ED95929DB41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التمرين التالي ص 52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DD2783-A8FB-BE65-E1C1-78726B4117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984B73-FA61-72F1-BA9A-DE6E1B16F7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164CE5-B525-2658-C8A8-CA25F81E0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BE3A7B-146C-2DB4-CDC3-6EB0F3F7DB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1EE8D2-FFA5-7934-742B-D1735A9CC7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7C10B3-912F-BA0F-E464-07827A1C1A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9154D3-9B33-788E-FC5F-2F16E59A91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FB6CC3-12E3-8DF2-B44B-42D2F284DCB8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8BD236-F701-FA30-CC53-1DF64D6D65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8B8B05-FD8D-10A5-B427-0E868A7470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4071" y="2033241"/>
            <a:ext cx="2699070" cy="4140000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B5E50D7-4F9B-B7CB-0DA4-69663039E519}"/>
              </a:ext>
            </a:extLst>
          </p:cNvPr>
          <p:cNvSpPr/>
          <p:nvPr/>
        </p:nvSpPr>
        <p:spPr>
          <a:xfrm>
            <a:off x="3294070" y="4190184"/>
            <a:ext cx="2669849" cy="83099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68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3BB0-4429-5581-F44F-12802CC96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9AB5ACB-2458-6573-D90B-07345C585918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على السؤال:. أُكْمِلُ خَريطَةَ ٱلْكَلِمَةِ ٱلَّتي تَحْتَها سَطْرٌ.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01E7D47-64C9-ED3B-7B8E-6FB72A031A35}"/>
              </a:ext>
            </a:extLst>
          </p:cNvPr>
          <p:cNvSpPr txBox="1"/>
          <p:nvPr/>
        </p:nvSpPr>
        <p:spPr>
          <a:xfrm>
            <a:off x="462472" y="1992482"/>
            <a:ext cx="8071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أُكْمِلُ خَريطَةَ ٱلْكَلِمَةِ ٱلَّتي تَحْتَها سَطْرٌ.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3A1B46-CC58-658C-F05F-F2DDEBC886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8D802F-6B3C-C854-76E9-4604C745E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09" y="2825850"/>
            <a:ext cx="8358340" cy="30346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6BB18EE-C7D6-95E9-69AE-91EF274D3E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27C8062-4CE0-EC82-C5D4-C19D54B421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95EAF8-8DDC-7AC4-116F-8A0FB6C1E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FCAB54-50F8-78D9-B0E4-C273938B9E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C809B16-F943-C95D-9489-6B5C3CCC1A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9AE7B-0D70-34C4-DCAD-773111D9AF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FC9B7C-3E63-8C27-D376-6726E50616E6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14FD67-7635-8B06-391B-3538CE7FA6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1670496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25343-B6B8-37BF-C333-3E4B4CD5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86E88F-157A-3F04-1BBB-E19F67DF13BA}"/>
              </a:ext>
            </a:extLst>
          </p:cNvPr>
          <p:cNvSpPr txBox="1"/>
          <p:nvPr/>
        </p:nvSpPr>
        <p:spPr>
          <a:xfrm>
            <a:off x="-309475" y="6678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</a:t>
            </a: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6AB8E9-EC62-E22C-C49E-3E95F897DA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F649FB-591C-0F57-9302-54F4928D6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09" y="2825850"/>
            <a:ext cx="8358340" cy="3034623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AC26428-E475-C370-8A48-390E538C411F}"/>
              </a:ext>
            </a:extLst>
          </p:cNvPr>
          <p:cNvSpPr txBox="1"/>
          <p:nvPr/>
        </p:nvSpPr>
        <p:spPr>
          <a:xfrm>
            <a:off x="462472" y="1992482"/>
            <a:ext cx="8071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أُكْمِلُ خَريطَةَ الْكَلِمَةِ الَّتي تَحْتَها سَطْرٌ.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09F97B6-0DAE-DAD4-32A6-6BF3B03BC7A0}"/>
              </a:ext>
            </a:extLst>
          </p:cNvPr>
          <p:cNvSpPr txBox="1"/>
          <p:nvPr/>
        </p:nvSpPr>
        <p:spPr>
          <a:xfrm>
            <a:off x="6508663" y="3871309"/>
            <a:ext cx="731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وَثيرٍ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E17EB02-6D47-6A43-91CB-A4245CF0E8AB}"/>
              </a:ext>
            </a:extLst>
          </p:cNvPr>
          <p:cNvSpPr txBox="1"/>
          <p:nvPr/>
        </p:nvSpPr>
        <p:spPr>
          <a:xfrm>
            <a:off x="6229136" y="2986691"/>
            <a:ext cx="1346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اَلنَّوْعُ: اِسْمٌ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C89AB88-D18E-6B94-275B-74433DCF67FC}"/>
              </a:ext>
            </a:extLst>
          </p:cNvPr>
          <p:cNvSpPr txBox="1"/>
          <p:nvPr/>
        </p:nvSpPr>
        <p:spPr>
          <a:xfrm>
            <a:off x="7341453" y="3924574"/>
            <a:ext cx="16416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اَلْمُرادِفُ:مُريحٌ</a:t>
            </a:r>
            <a:endParaRPr lang="fr-FR" sz="3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EEB0285-F358-0A8D-09E1-91AE8F4520FF}"/>
              </a:ext>
            </a:extLst>
          </p:cNvPr>
          <p:cNvSpPr txBox="1"/>
          <p:nvPr/>
        </p:nvSpPr>
        <p:spPr>
          <a:xfrm>
            <a:off x="4821411" y="3880663"/>
            <a:ext cx="1641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اَلضِّدُ:قاسٍ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C4B4AF5-CD24-1A1D-FD0D-66E10DC7C6F7}"/>
              </a:ext>
            </a:extLst>
          </p:cNvPr>
          <p:cNvSpPr txBox="1"/>
          <p:nvPr/>
        </p:nvSpPr>
        <p:spPr>
          <a:xfrm>
            <a:off x="1994507" y="3899353"/>
            <a:ext cx="920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اِهْتِمامٌ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E0A07D1-6726-3B04-4BBB-6FCE4D2A0287}"/>
              </a:ext>
            </a:extLst>
          </p:cNvPr>
          <p:cNvSpPr txBox="1"/>
          <p:nvPr/>
        </p:nvSpPr>
        <p:spPr>
          <a:xfrm>
            <a:off x="1752187" y="3019194"/>
            <a:ext cx="1346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اَلنَّوْعُ: اِسْمٌ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F970615-222C-7EF6-C887-9D86427E9381}"/>
              </a:ext>
            </a:extLst>
          </p:cNvPr>
          <p:cNvSpPr txBox="1"/>
          <p:nvPr/>
        </p:nvSpPr>
        <p:spPr>
          <a:xfrm>
            <a:off x="3002002" y="3960908"/>
            <a:ext cx="164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اَلْمُرادِفُ:عِنايَةٌ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0AE661F-1FA4-8614-340F-38DE6795744D}"/>
              </a:ext>
            </a:extLst>
          </p:cNvPr>
          <p:cNvSpPr txBox="1"/>
          <p:nvPr/>
        </p:nvSpPr>
        <p:spPr>
          <a:xfrm>
            <a:off x="470268" y="3880663"/>
            <a:ext cx="1641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اَلضِّدُ:إِهْمالٌ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2E22B34-46DD-737E-6D2A-B141908F05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4127C2-D593-BFDA-0AF3-B35DA27A2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944AFA-DF86-3A6E-9EA8-53CEADC02F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9539DE-6C3C-9CC3-F2C8-69B078B443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872762-1DD0-FD92-4C6A-3D95229173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A03D2E-69A4-A47D-75ED-1E8B055CA1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167F41-75DA-EAD4-6049-0F0C0D63881F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2E9086-479D-714C-C85B-499179066D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01517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F7634-5205-A80D-8DFC-EC73D0C6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AD12AF7-F480-24DA-B758-DA5DD35DBDBB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التمرين التالي ص 52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FF3A81-ABD6-C223-E90C-7064295A42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F6107-8275-A0D7-133B-E8937779D1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752974-FDE9-1812-9C77-535334C950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86A9BF7-2AC3-DC02-EC8C-2EF35F14F1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05490F-17AD-9296-1381-F5CAA5C81D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65FDF9C-6D68-76F0-F26A-BB0A2C3DB0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E6BF22-4E32-1AC7-17EC-862D193832B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C89CFC-F6E7-2164-41BA-BAEF08BB86C9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6F3D9C-474A-07B8-FBE7-B75490A249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753460-3C21-AEA5-5F74-9A0C750E91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4071" y="2033241"/>
            <a:ext cx="2699070" cy="414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D1D1020-2D3A-7020-51E8-3103FCD81806}"/>
              </a:ext>
            </a:extLst>
          </p:cNvPr>
          <p:cNvSpPr/>
          <p:nvPr/>
        </p:nvSpPr>
        <p:spPr>
          <a:xfrm>
            <a:off x="3294070" y="5133474"/>
            <a:ext cx="2669849" cy="60959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829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E6ABD-E365-A8B9-9E71-6965421F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A98FAE-4385-F984-C453-6C1FE4251A25}"/>
              </a:ext>
            </a:extLst>
          </p:cNvPr>
          <p:cNvSpPr txBox="1"/>
          <p:nvPr/>
        </p:nvSpPr>
        <p:spPr>
          <a:xfrm>
            <a:off x="396000" y="627816"/>
            <a:ext cx="7141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على الأسئلة.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AD48E1-5FEA-D046-2789-BAC96F60E71F}"/>
              </a:ext>
            </a:extLst>
          </p:cNvPr>
          <p:cNvSpPr txBox="1"/>
          <p:nvPr/>
        </p:nvSpPr>
        <p:spPr>
          <a:xfrm>
            <a:off x="811765" y="1584000"/>
            <a:ext cx="73364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كانَ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ٱلرّاوي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يَسْتَمِعُ بِشَغَفٍ لِحِكاياتِ ٱلْجَدَّةِ؟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49BB27-E5CA-F614-35D3-78941B19F7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B6E6C-E992-0CBF-AEAC-678D424947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E044DE-9C88-23B1-A5B7-3B670CFBED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8F765F-5A17-AB5C-084D-7139B50344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5B2768-4999-3CE3-9ECB-692595C300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67748C5-0618-3829-2296-DCBF92E18B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D2EF01-C932-56A8-ECDA-14730AD71C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A3392B-DEA3-6771-7A9D-2FC681277ABF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5DCE33-0F51-A323-5FF3-82668A8988E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6AB465-08D7-13DA-7BF8-A9212C481B3E}"/>
              </a:ext>
            </a:extLst>
          </p:cNvPr>
          <p:cNvSpPr/>
          <p:nvPr/>
        </p:nvSpPr>
        <p:spPr>
          <a:xfrm>
            <a:off x="443294" y="2089619"/>
            <a:ext cx="8109761" cy="434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تَجْلِسُ جَدّتي، كُلّ مَساءٍ، عَلى كُرْسِيِّها الْوَثيرِ، فَيَأْتيني صَوْتُها النَاعِمُ مِثْلَ النّسائِمِ، وَهِيَ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تَنْسِجُ مِنْ كَلِماتِها أَعْذَبَ الْحِكاياتِ. تَحْكي عَنِ الزّمَنِ الْبَعيدِ، وَعَنْ حَياةِ الأَجْدادِ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الْبُسَطاءِ،وَعَنِ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آلْجِنِّيّاتِ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الطَّيِيَاتِ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وَآلْأُمَراءِ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الشُّجْعانِ،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وَآلأَميراتِ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الْجَميلاتِ، وَعَنِ الْقِيَمِ النَبيلَةِ الَّتي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 تُشْرِقُ في الْقُلوبِ مِثْلَ شَمْسِ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الصّباحِ.أَجْلِسُ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قُبالَتَها، مُنْصِتاً إِلى سِحْرِ الْقِصَصِ وَالرِّواياتِ، مُنْبَهِراً بِعَوالِمِها، وَأَبْطالِها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آلْخارِقينَ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وَمُغامَراتِهِمُ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الْمُشَوِّقَةِ.وَفي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تِلْكَ اللَّحَظاتِ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آلدَافِئَةِ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يَمُرُّ الْوَقْتُ بِسُرْعَةٍ دونَ أنْ أَشْعُرَ، وَكَأَنَني أُحَلِقُ في حُلْمٍ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جَميلٍ.ما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أَرْوَعَ الاسْتِماعَ إلى حِكاياتِ الْأَجْدادِ! فَفي كُلِّ حِكايَةٍ دَرْسٌ، وَفي كُلِّ مَشْهَدٍ عِبْرَةٌ. إِنّهُمُ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الْجِسْرُ الَذي يَصِلُنا بِالْماضي، وَالْمِرْآةُ آلَّتي تَعْكِسُ لَنا الْحاضِرَ، وَالنّورُ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آلَّذي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يُرْشِدُنا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نَحْوَالْمُسْتَقْبَلِ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134715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700FA-644D-CF4B-9C45-74AC3FECA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CA7EEB-8ECF-B056-69FE-27E1D062DA58}"/>
              </a:ext>
            </a:extLst>
          </p:cNvPr>
          <p:cNvSpPr/>
          <p:nvPr/>
        </p:nvSpPr>
        <p:spPr>
          <a:xfrm>
            <a:off x="443294" y="3083011"/>
            <a:ext cx="8109761" cy="334930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تَجْلِسُ جَدّتي، كُلّ مَساءٍ، عَلى كُرْسِيِّها الْوَثيرِ، فَيَأْتيني صَوْتُها النَاعِمُ مِثْلَ النّسائِمِ، وَهِيَ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تَنْسِجُ مِنْ كَلِماتِها أَعْذَبَ الْحِكاياتِ. تَحْكي عَنِ الزّمَنِ الْبَعيدِ، وَعَنْ حَياةِ الأَجْدادِ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الْبُسَطاءِ،وَعَنِ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آلْجِنِّيّاتِ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الطَّيِيَاتِ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وَآلْأُمَراءِ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الشُّجْعانِ،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وَآلأَميراتِ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الْجَميلاتِ، وَعَنِ الْقِيَمِ النَبيلَةِ الَّتي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 تُشْرِقُ في الْقُلوبِ مِثْلَ شَمْسِ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الصّباحِ.أَجْلِسُ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قُبالَتَها، مُنْصِتاً إِلى سِحْرِ الْقِصَصِ وَالرِّواياتِ، مُنْبَهِراً بِعَوالِمِها، وَأَبْطالِها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آلْخارِقينَ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وَمُغامَراتِهِمُ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الْمُشَوِّقَةِ.وَفي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تِلْكَ اللَّحَظاتِ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آلدَافِئَةِ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يَمُرُّ الْوَقْتُ بِسُرْعَةٍ دونَ أنْ أَشْعُرَ، وَكَأَنَني أُحَلِقُ في حُلْمٍ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جَميلٍ.ما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أَرْوَعَ الاسْتِماعَ إلى حِكاياتِ الْأَجْدادِ! فَفي كُلِّ حِكايَةٍ دَرْسٌ، وَفي كُلِّ مَشْهَدٍ عِبْرَةٌ. إِنّهُمُ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الْجِسْرُ الَذي يَصِلُنا بِالْماضي، وَالْمِرْآةُ آلَّتي تَعْكِسُ لَنا الْحاضِرَ، وَالنّورُ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آلَّذي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يُرْشِدُنا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نَحْوَالْمُسْتَقْبَلِ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05717AF-AD0A-7BE3-3258-561EF3F78629}"/>
              </a:ext>
            </a:extLst>
          </p:cNvPr>
          <p:cNvSpPr txBox="1"/>
          <p:nvPr/>
        </p:nvSpPr>
        <p:spPr>
          <a:xfrm>
            <a:off x="995680" y="820856"/>
            <a:ext cx="6541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24C56F-1BEB-6329-B15B-78C04EE2761D}"/>
              </a:ext>
            </a:extLst>
          </p:cNvPr>
          <p:cNvSpPr txBox="1"/>
          <p:nvPr/>
        </p:nvSpPr>
        <p:spPr>
          <a:xfrm>
            <a:off x="420274" y="1392693"/>
            <a:ext cx="73364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                                       لِحِكاياتِ ٱلْجَدَّةِ؟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ACA1A5-0C48-F5D9-1897-A72B0B11C2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9D7C4CB-A079-EAFD-C212-12BB26AFE86B}"/>
              </a:ext>
            </a:extLst>
          </p:cNvPr>
          <p:cNvSpPr txBox="1"/>
          <p:nvPr/>
        </p:nvSpPr>
        <p:spPr>
          <a:xfrm>
            <a:off x="6849608" y="1397659"/>
            <a:ext cx="8018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9C5B8A-A6BC-5395-0ABB-228FC871F454}"/>
              </a:ext>
            </a:extLst>
          </p:cNvPr>
          <p:cNvSpPr txBox="1"/>
          <p:nvPr/>
        </p:nvSpPr>
        <p:spPr>
          <a:xfrm>
            <a:off x="5394797" y="1387727"/>
            <a:ext cx="9740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ٱلرّاوي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29096C-FEAC-82FC-FA2F-E95558FDCD0D}"/>
              </a:ext>
            </a:extLst>
          </p:cNvPr>
          <p:cNvSpPr txBox="1"/>
          <p:nvPr/>
        </p:nvSpPr>
        <p:spPr>
          <a:xfrm>
            <a:off x="3494049" y="1387727"/>
            <a:ext cx="19516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يَسْتَمِعُ بِشَغَفٍ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65F345-08B1-662B-6DDC-3847041D98B3}"/>
              </a:ext>
            </a:extLst>
          </p:cNvPr>
          <p:cNvSpPr txBox="1"/>
          <p:nvPr/>
        </p:nvSpPr>
        <p:spPr>
          <a:xfrm>
            <a:off x="657152" y="2045737"/>
            <a:ext cx="69943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ٱلرّاوي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يَسْتَمِعُ بِشَغَفٍ لِحِكاياتِ ٱلْجَدَّةِ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لِأَنَّها كانَتْ تَتَحَدَّثُ عَنْ ٱلْأَبْطالِ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ٱلْخارِقينَ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مَغامَراتِهم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ٱلشَّيِّقَةِ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C895CAC-9AD9-EA72-E66C-174028CFAE4E}"/>
              </a:ext>
            </a:extLst>
          </p:cNvPr>
          <p:cNvCxnSpPr>
            <a:cxnSpLocks/>
          </p:cNvCxnSpPr>
          <p:nvPr/>
        </p:nvCxnSpPr>
        <p:spPr>
          <a:xfrm flipH="1">
            <a:off x="995680" y="5161280"/>
            <a:ext cx="14368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93F3E08-0343-FDB5-DA28-4EA30729B663}"/>
              </a:ext>
            </a:extLst>
          </p:cNvPr>
          <p:cNvCxnSpPr>
            <a:cxnSpLocks/>
          </p:cNvCxnSpPr>
          <p:nvPr/>
        </p:nvCxnSpPr>
        <p:spPr>
          <a:xfrm flipH="1">
            <a:off x="6623337" y="5608878"/>
            <a:ext cx="18276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F85A1A8-0A35-B9D6-146F-E4B44C514FFE}"/>
              </a:ext>
            </a:extLst>
          </p:cNvPr>
          <p:cNvCxnSpPr>
            <a:cxnSpLocks/>
          </p:cNvCxnSpPr>
          <p:nvPr/>
        </p:nvCxnSpPr>
        <p:spPr>
          <a:xfrm flipH="1">
            <a:off x="6733309" y="5161280"/>
            <a:ext cx="59528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A6F4BB1-60D8-E47B-1012-80F9F80F393D}"/>
              </a:ext>
            </a:extLst>
          </p:cNvPr>
          <p:cNvCxnSpPr>
            <a:cxnSpLocks/>
          </p:cNvCxnSpPr>
          <p:nvPr/>
        </p:nvCxnSpPr>
        <p:spPr>
          <a:xfrm flipH="1">
            <a:off x="3494049" y="5161280"/>
            <a:ext cx="13047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44AF5417-A365-ED78-B373-AE8CBE4B63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FA59C46-C42B-79B4-B3AF-EF7E700AFB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AC25E36-B5D0-BB77-F815-E3FF85569D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915123B-557C-01E5-DB2A-84E036FBA2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52C067B-39F2-B528-8477-AA35025877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218314-12FC-0BE2-4DBB-5C0EC2C520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21F21D-517F-ED9F-83F9-8B3553E222EC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5B8151-0CA3-E6F3-EFAA-1ED39EE54F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5350115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E6DCC-3456-DDCA-52D8-24ACD4B61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4855EB3-0232-0551-E3B6-CC7FE0A2BEAC}"/>
              </a:ext>
            </a:extLst>
          </p:cNvPr>
          <p:cNvSpPr txBox="1"/>
          <p:nvPr/>
        </p:nvSpPr>
        <p:spPr>
          <a:xfrm>
            <a:off x="123825" y="637147"/>
            <a:ext cx="74133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على الأسئلة.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7B1E3C4-997F-C31B-0866-DA37B861B149}"/>
              </a:ext>
            </a:extLst>
          </p:cNvPr>
          <p:cNvSpPr txBox="1"/>
          <p:nvPr/>
        </p:nvSpPr>
        <p:spPr>
          <a:xfrm>
            <a:off x="811765" y="1584000"/>
            <a:ext cx="73364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ٱلْعِبْرَةُ ٱلَّتي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ٱسْتَخْلَصَها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ٱلْحَفيدُ مِنْ حَكايا ٱلْجَدَّةِ؟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E6F845-CD53-D6D0-73EC-EF18426F90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8C4547-002F-7FD8-C639-502B1B873C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43B4327-C868-7394-90D1-37DB9EDFC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186134-6F8D-646A-5D10-66300545B3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D3C3D4-98AB-3793-B930-B4C132FC59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3C39F73-81A6-FFAF-7831-9C4D585F68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96EF37-7C63-3FCF-9FAB-F00A7D345E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18D9A8-2B97-EF9A-7FD5-C27924A009A9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2C612A-16C5-7E16-C38E-9AA25613C1C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B9FF20-BA68-AB5A-AB0F-8C47AB0A7B6C}"/>
              </a:ext>
            </a:extLst>
          </p:cNvPr>
          <p:cNvSpPr/>
          <p:nvPr/>
        </p:nvSpPr>
        <p:spPr>
          <a:xfrm>
            <a:off x="443294" y="2089619"/>
            <a:ext cx="8109761" cy="434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تَجْلِسُ جَدّتي، كُلّ مَساءٍ، عَلى كُرْسِيِّها الْوَثيرِ، فَيَأْتيني صَوْتُها النَاعِمُ مِثْلَ النّسائِمِ، وَهِيَ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تَنْسِجُ مِنْ كَلِماتِها أَعْذَبَ الْحِكاياتِ. تَحْكي عَنِ الزّمَنِ الْبَعيدِ، وَعَنْ حَياةِ الأَجْدادِ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الْبُسَطاءِ،وَعَنِ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آلْجِنِّيّاتِ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الطَّيِيَاتِ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وَآلْأُمَراءِ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الشُّجْعانِ،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وَآلأَميراتِ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الْجَميلاتِ، وَعَنِ الْقِيَمِ النَبيلَةِ الَّتي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 تُشْرِقُ في الْقُلوبِ مِثْلَ شَمْسِ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الصّباحِ.أَجْلِسُ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قُبالَتَها، مُنْصِتاً إِلى سِحْرِ الْقِصَصِ وَالرِّواياتِ، مُنْبَهِراً بِعَوالِمِها، وَأَبْطالِها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آلْخارِقينَ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وَمُغامَراتِهِمُ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الْمُشَوِّقَةِ.وَفي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تِلْكَ اللَّحَظاتِ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آلدَافِئَةِ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يَمُرُّ الْوَقْتُ بِسُرْعَةٍ دونَ أنْ أَشْعُرَ، وَكَأَنَني أُحَلِقُ في حُلْمٍ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جَميلٍ.ما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أَرْوَعَ الاسْتِماعَ إلى حِكاياتِ الْأَجْدادِ! فَفي كُلِّ حِكايَةٍ دَرْسٌ، وَفي كُلِّ مَشْهَدٍ عِبْرَةٌ. إِنّهُمُ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الْجِسْرُ الَذي يَصِلُنا بِالْماضي، وَالْمِرْآةُ آلَّتي تَعْكِسُ لَنا الْحاضِرَ، وَالنّورُ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آلَّذي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يُرْشِدُنا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نَحْوَالْمُسْتَقْبَلِ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531922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C230F-33CD-6FE6-4717-AA9230DAE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23D4E26-CAAE-01AE-820E-AF5231D2AA40}"/>
              </a:ext>
            </a:extLst>
          </p:cNvPr>
          <p:cNvSpPr/>
          <p:nvPr/>
        </p:nvSpPr>
        <p:spPr>
          <a:xfrm>
            <a:off x="443294" y="3083011"/>
            <a:ext cx="8109761" cy="334930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تَجْلِسُ جَدّتي، كُلّ مَساءٍ، عَلى كُرْسِيِّها الْوَثيرِ، فَيَأْتيني صَوْتُها النَاعِمُ مِثْلَ النّسائِمِ، وَهِيَ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تَنْسِجُ مِنْ كَلِماتِها أَعْذَبَ الْحِكاياتِ. تَحْكي عَنِ الزّمَنِ الْبَعيدِ، وَعَنْ حَياةِ الأَجْدادِ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الْبُسَطاءِ،وَعَنِ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آلْجِنِّيّاتِ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الطَّيِيَاتِ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وَآلْأُمَراءِ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الشُّجْعانِ،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وَآلأَميراتِ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الْجَميلاتِ، وَعَنِ الْقِيَمِ النَبيلَةِ الَّتي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 تُشْرِقُ في الْقُلوبِ مِثْلَ شَمْسِ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الصّباحِ.أَجْلِسُ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قُبالَتَها، مُنْصِتاً إِلى سِحْرِ الْقِصَصِ وَالرِّواياتِ، مُنْبَهِراً بِعَوالِمِها، وَأَبْطالِها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آلْخارِقينَ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وَمُغامَراتِهِمُ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الْمُشَوِّقَةِ.وَفي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تِلْكَ اللَّحَظاتِ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آلدَافِئَةِ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يَمُرُّ الْوَقْتُ بِسُرْعَةٍ دونَ أنْ أَشْعُرَ، وَكَأَنَني أُحَلِقُ في حُلْمٍ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جَميلٍ.ما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أَرْوَعَ الاسْتِماعَ إلى حِكاياتِ الْأَجْدادِ! فَفي كُلِّ حِكايَةٍ دَرْسٌ، وَفي كُلِّ مَشْهَدٍ عِبْرَةٌ. إِنّهُمُ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الْجِسْرُ الَذي يَصِلُنا بِالْماضي، وَالْمِرْآةُ آلَّتي تَعْكِسُ لَنا الْحاضِرَ، وَالنّورُ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آلَّذي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يُرْشِدُنا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نَحْوَالْمُسْتَقْبَلِ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CA88DE-C92B-B19C-FBAB-D4C8B7B8E821}"/>
              </a:ext>
            </a:extLst>
          </p:cNvPr>
          <p:cNvSpPr txBox="1"/>
          <p:nvPr/>
        </p:nvSpPr>
        <p:spPr>
          <a:xfrm>
            <a:off x="985520" y="790376"/>
            <a:ext cx="65516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B7FF2-6EF3-8489-9101-3446CEB7F462}"/>
              </a:ext>
            </a:extLst>
          </p:cNvPr>
          <p:cNvSpPr txBox="1"/>
          <p:nvPr/>
        </p:nvSpPr>
        <p:spPr>
          <a:xfrm>
            <a:off x="370129" y="1343759"/>
            <a:ext cx="73364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ٱسْتَخْلَصَها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ٱلْحَفيدُ مِنْ                     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AC227F-9BF6-C602-4718-68E8B26CAC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4FAB5BA-BB79-97E0-B01C-9653A9202867}"/>
              </a:ext>
            </a:extLst>
          </p:cNvPr>
          <p:cNvSpPr txBox="1"/>
          <p:nvPr/>
        </p:nvSpPr>
        <p:spPr>
          <a:xfrm>
            <a:off x="6480437" y="1330671"/>
            <a:ext cx="132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ٱلْعِبْرَةُ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8F938E-65F1-AD19-B375-493239BB8388}"/>
              </a:ext>
            </a:extLst>
          </p:cNvPr>
          <p:cNvSpPr txBox="1"/>
          <p:nvPr/>
        </p:nvSpPr>
        <p:spPr>
          <a:xfrm>
            <a:off x="1450224" y="1356847"/>
            <a:ext cx="2076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حَكايا ٱلْجَدَّةِ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1FDD09-9D2C-D300-7C52-7E19A97B1BD1}"/>
              </a:ext>
            </a:extLst>
          </p:cNvPr>
          <p:cNvSpPr txBox="1"/>
          <p:nvPr/>
        </p:nvSpPr>
        <p:spPr>
          <a:xfrm>
            <a:off x="71117" y="1992705"/>
            <a:ext cx="80881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اَلْعِبْرَةُ ٱلَّتي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ٱسْتَخْلَصَها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ٱلْحَفيدُ مِنْ حَكايا ٱلْجَدَّةِ أَنَّ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هَذِهِ ٱلْحِكاياتُ تُعْتَبَرُ جِسْراً يَصِلُهُ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بِٱلْماضي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مِرْآةً تَعْكِسُ ٱلْحاضِرَ وَ نوراً نَحْوَ ٱلْمُسْتَقْبَلِ.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E540EC4-3EC8-E127-B251-C58D233B1DCA}"/>
              </a:ext>
            </a:extLst>
          </p:cNvPr>
          <p:cNvCxnSpPr>
            <a:cxnSpLocks/>
          </p:cNvCxnSpPr>
          <p:nvPr/>
        </p:nvCxnSpPr>
        <p:spPr>
          <a:xfrm flipH="1">
            <a:off x="562232" y="6036276"/>
            <a:ext cx="54987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26B84A8-E0AE-7A09-8455-36F392F7A4DA}"/>
              </a:ext>
            </a:extLst>
          </p:cNvPr>
          <p:cNvCxnSpPr>
            <a:cxnSpLocks/>
          </p:cNvCxnSpPr>
          <p:nvPr/>
        </p:nvCxnSpPr>
        <p:spPr>
          <a:xfrm flipH="1">
            <a:off x="1235676" y="6036276"/>
            <a:ext cx="280269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61CA4B0-5B38-9F99-57C4-C3A928A11016}"/>
              </a:ext>
            </a:extLst>
          </p:cNvPr>
          <p:cNvCxnSpPr>
            <a:cxnSpLocks/>
          </p:cNvCxnSpPr>
          <p:nvPr/>
        </p:nvCxnSpPr>
        <p:spPr>
          <a:xfrm flipH="1">
            <a:off x="3466070" y="6514388"/>
            <a:ext cx="511107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extLst>
              <a:ext uri="{FF2B5EF4-FFF2-40B4-BE49-F238E27FC236}">
                <a16:creationId xmlns:a16="http://schemas.microsoft.com/office/drawing/2014/main" id="{2FBF463E-3042-3AAF-63B7-D7ACA903F9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F7C8897-802E-EF01-AEAF-ED03C7766E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0C5B03-241A-DE74-0348-8CA7F75836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4FFACD-4B5F-8EE5-A798-90EA1B18B7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799CB74-F99B-4D22-2F3A-9DD2639948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895592-DC82-3811-3E25-D490812621A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E0B539-30D9-0EEB-E477-EEF687F89559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63C3D3-1B3E-048A-0A58-3DAEBED6C2C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056012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15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65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15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6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D05F6-FB51-2403-7797-90200E309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9DD3BC3-0D3F-C92F-7997-864CA079FE4D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التمرين رقم 1 ص 53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C6AA7A-EAA7-D078-8A4E-7F0755175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B679A1-ED6D-482F-0E90-108C20E2E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8236" y="1977031"/>
            <a:ext cx="2699069" cy="4140000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9DCD4B1-82BC-F6CD-5B16-F92B2995B8E4}"/>
              </a:ext>
            </a:extLst>
          </p:cNvPr>
          <p:cNvSpPr/>
          <p:nvPr/>
        </p:nvSpPr>
        <p:spPr>
          <a:xfrm>
            <a:off x="3676650" y="2684120"/>
            <a:ext cx="2434590" cy="58846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13FA8E-8C98-1267-3F05-9B2599AA4B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5B9468-D634-47AD-58F5-465052E29E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6CA6CC-3B21-E41A-6FE0-5AAFD902B9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C55647-C78A-E8C2-43C4-D76B84CA27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E929E9-2327-B68F-6F97-87523D0D80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0A41C5-F392-08D6-F341-AF9DF41CECB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8F499B-0AB8-DC54-B7FD-21F0C0D63048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583540-1A74-B31C-3FB4-6F0C56C354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404671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737E5-7061-E068-E6D0-DDDF9B29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672B2E4-86AE-D8DD-B926-C3BB0B77622B}"/>
              </a:ext>
            </a:extLst>
          </p:cNvPr>
          <p:cNvSpPr txBox="1"/>
          <p:nvPr/>
        </p:nvSpPr>
        <p:spPr>
          <a:xfrm>
            <a:off x="-199899" y="62773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أضبط الجملة بالشكل التام: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CA84D3-7869-7286-C783-533DB016B19A}"/>
              </a:ext>
            </a:extLst>
          </p:cNvPr>
          <p:cNvSpPr txBox="1"/>
          <p:nvPr/>
        </p:nvSpPr>
        <p:spPr>
          <a:xfrm>
            <a:off x="1037762" y="1848227"/>
            <a:ext cx="73364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أَضْبِطُ ٱلْجُمْلَةَ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بِٱلشَّكْلِ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ٱلتّامِّ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F7FDB9-60DA-BC71-F565-EF8A10E15397}"/>
              </a:ext>
            </a:extLst>
          </p:cNvPr>
          <p:cNvSpPr txBox="1"/>
          <p:nvPr/>
        </p:nvSpPr>
        <p:spPr>
          <a:xfrm>
            <a:off x="1597288" y="3328683"/>
            <a:ext cx="7336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0" indent="-68580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 جدي يستلقي على سريره الوثير.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B33F05-2988-F2AD-97BA-259FC2EA11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5806118-7827-954A-6D33-B8103B9AEB91}"/>
              </a:ext>
            </a:extLst>
          </p:cNvPr>
          <p:cNvSpPr txBox="1"/>
          <p:nvPr/>
        </p:nvSpPr>
        <p:spPr>
          <a:xfrm>
            <a:off x="1037762" y="4159680"/>
            <a:ext cx="7336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0" indent="-68580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أحسست كأنني أسافر في عالم خيالي ساحر.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059FC89-7862-B97E-C2EE-242BC3E393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E4E86D-DA72-F828-F37A-FFDE93708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81E0B0-360A-4263-FE46-57D2674021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53E3D1C-E72F-FD04-3F63-7E32DB79AD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5201E29-DDFB-5535-3E1B-38E7510019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900B41-FC77-EEC4-D5E6-2F0C3A1644E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93150D-307C-9671-2253-C8ADBF9088E0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7A28C9-7E83-DFC1-3D2D-CBD7D39C34D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87176558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CCA1D-7D37-E84D-76EA-E115E1EF2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EDB0A1A-5634-274A-0AEC-5F42542103B9}"/>
              </a:ext>
            </a:extLst>
          </p:cNvPr>
          <p:cNvSpPr txBox="1"/>
          <p:nvPr/>
        </p:nvSpPr>
        <p:spPr>
          <a:xfrm>
            <a:off x="1037762" y="1848227"/>
            <a:ext cx="73364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أَضْبِطُ ٱلْجُمْلَةَ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بِٱلشَّكْلِ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ٱلتّامِّ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17" name="Titre 5">
            <a:extLst>
              <a:ext uri="{FF2B5EF4-FFF2-40B4-BE49-F238E27FC236}">
                <a16:creationId xmlns:a16="http://schemas.microsoft.com/office/drawing/2014/main" id="{2600A09B-9E6A-922C-B2B3-F3C11C11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9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64A0896-93E1-6EC8-5DA4-7FD5015C7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BD0064-0D35-821D-C631-CBDEFF29A3AD}"/>
              </a:ext>
            </a:extLst>
          </p:cNvPr>
          <p:cNvSpPr txBox="1"/>
          <p:nvPr/>
        </p:nvSpPr>
        <p:spPr>
          <a:xfrm>
            <a:off x="1597288" y="3328683"/>
            <a:ext cx="7336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0" indent="-68580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 جدي يستلقي على سريره الوثير.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F81BF6-95ED-91E0-DA1D-A9322BF48656}"/>
              </a:ext>
            </a:extLst>
          </p:cNvPr>
          <p:cNvSpPr txBox="1"/>
          <p:nvPr/>
        </p:nvSpPr>
        <p:spPr>
          <a:xfrm>
            <a:off x="1037762" y="4159680"/>
            <a:ext cx="7336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0" indent="-68580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أحسست كأنني أسافر في عالم خيالي ساحر.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55E8C4-0507-A4E0-CF4B-7A8A27CD52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DD1B82-17A4-D79E-BB17-D5E54060B9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97A7F7-52BC-51F1-0F71-31582BEDAC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E06810-1C13-EB10-F66D-76C5409CE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C755115-1C85-9D6B-0677-F9BCB297F2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D2054-BBB0-AEAD-F1A1-6C3A11057B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A41906-9B45-E7BE-14DC-BB616487979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05A407-E6FE-EF16-BF32-2EA06869951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23055261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5D06F-8300-3D85-BDFA-602C1337C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639F7DB-575A-B807-7692-CFE20730B285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التمرين رقم 2 ص 53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51F7FE-BE90-0463-4CA7-05B1CDE865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C18DBE-FE5D-F6D0-EC7C-598F7E5B03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6998ED-F36D-396F-94C5-2A17AFF8E8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15D97C-1157-5BC3-F116-1536C142F9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CAB759D-5C26-BBD9-4007-F78346C924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D1F161-D064-13C1-D8E6-E852E08EFD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5E4330-38B7-421F-E3D7-5DCA1895A1E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BBC512-C40B-13C7-1FFB-B58B0BF9C0FF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5E5849-48E3-9D64-C0BC-A166ED31B8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1E4846-48F2-B25F-F0AF-DB58B0C399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8236" y="1977031"/>
            <a:ext cx="2699069" cy="414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E6D92EF-B0A9-0932-216C-3E70D7B17B75}"/>
              </a:ext>
            </a:extLst>
          </p:cNvPr>
          <p:cNvSpPr/>
          <p:nvPr/>
        </p:nvSpPr>
        <p:spPr>
          <a:xfrm>
            <a:off x="3676650" y="3280611"/>
            <a:ext cx="2447290" cy="762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461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5517E-BF7E-C630-CFEC-C9108046A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6894036-5014-57D3-11C2-C5CEDC07934D}"/>
              </a:ext>
            </a:extLst>
          </p:cNvPr>
          <p:cNvSpPr txBox="1"/>
          <p:nvPr/>
        </p:nvSpPr>
        <p:spPr>
          <a:xfrm>
            <a:off x="811765" y="1875830"/>
            <a:ext cx="73364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أَسْتَخْرِجُ مِنَ ٱلنَّصِّ ثَلاثَةَ أَسْماءٍ ثُمَّ أَوَظِّفُها في تَرْكيبِ جُمَلٍ ٱسْمِيَّةٍ.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AD4851-B27D-C069-F3E9-E2FEF8B21B2F}"/>
              </a:ext>
            </a:extLst>
          </p:cNvPr>
          <p:cNvSpPr txBox="1"/>
          <p:nvPr/>
        </p:nvSpPr>
        <p:spPr>
          <a:xfrm>
            <a:off x="-231072" y="63734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أَسْتَخْرِجُ مِنَ ٱلنَّصِّ ثَلاثَةَ أَسْماءٍ ثُمَّ أَوَظِّفُها في تَرْكيبِ جُمَلٍ ٱسْمِيَّةٍ.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765B59-5EDE-F692-BF54-FA045FBFD5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33882D-7B0A-B852-977F-26E89ECB50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2031FF-F151-1FF2-E76E-0D66A93CC1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8F5A5A9-2A5F-0EAB-742A-53244791A8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38C40C-98DF-706B-A3C5-BAC2D61304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D13F99-F2E5-1E93-843E-A160C1130E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44D88F-03CE-054F-3D5C-5359F0EC65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06F4F9-94ED-70CE-30A1-E92DB8EE32AF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C7A31B-08E7-22C3-E695-6903716BBD2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290043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124B5-5F09-0D67-DB7D-AB8D981B8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F4923D4-371E-539B-3570-21B52BEA0445}"/>
              </a:ext>
            </a:extLst>
          </p:cNvPr>
          <p:cNvSpPr txBox="1"/>
          <p:nvPr/>
        </p:nvSpPr>
        <p:spPr>
          <a:xfrm>
            <a:off x="811765" y="1875830"/>
            <a:ext cx="73364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أَسْتَخْرِجُ مِنَ ٱلنَّصِّ ثَلاثَةَ أَسْماءٍ ثُمَّ أَوَظِّفُها في تَرْكيبِ جُمَلٍ ٱسْمِيَّةٍ.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1CE66B-D5C7-434E-CDAD-4AFA22BB0A12}"/>
              </a:ext>
            </a:extLst>
          </p:cNvPr>
          <p:cNvSpPr txBox="1"/>
          <p:nvPr/>
        </p:nvSpPr>
        <p:spPr>
          <a:xfrm>
            <a:off x="-231072" y="646676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يقدم لنا إجابته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89E0E-C1BC-0166-5134-2C143E7E93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AE7EB3D-AF6D-BB15-30A1-E277BA86B5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692F04-5FEA-1D13-1720-2EAB510A81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0285812-2F93-3019-2999-71C48F6A51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D8D470-3FDD-52CF-8D61-9B8D4D9E8C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A12AC25-BA0E-F6FC-5665-4A776B00E2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FC15F5-A6C9-8012-24D0-3EC361B63C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206FE3-A036-545E-9AD8-B4F17FEDAA7B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44F2F1-E6DF-4458-6223-7F7206A318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02105076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15C5A-CCF2-BC2E-1F8B-1BDCD2809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F110B744-91D2-1ED5-193C-89528E41001F}"/>
              </a:ext>
            </a:extLst>
          </p:cNvPr>
          <p:cNvSpPr txBox="1"/>
          <p:nvPr/>
        </p:nvSpPr>
        <p:spPr>
          <a:xfrm>
            <a:off x="-231072" y="80869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 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568DCC-9C6B-3D71-340F-1263B0594A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Espace réservé pour une image  6">
            <a:extLst>
              <a:ext uri="{FF2B5EF4-FFF2-40B4-BE49-F238E27FC236}">
                <a16:creationId xmlns:a16="http://schemas.microsoft.com/office/drawing/2014/main" id="{D3316C32-A152-A3ED-24FC-C3D230356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666" r="-4666"/>
          <a:stretch>
            <a:fillRect/>
          </a:stretch>
        </p:blipFill>
        <p:spPr>
          <a:xfrm>
            <a:off x="2949848" y="2265218"/>
            <a:ext cx="3578472" cy="35784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BBC99A-4C33-6767-E769-36584CBB85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187F6A-ECF8-A8D0-9868-2085E29B96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9B77B3-5EA3-EF86-01C6-E0C94CCA76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020F99-A03C-2CD6-B409-C74283EA0D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42763D-D5C8-CD2D-D71C-452F04E63F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C41CE6-FEA8-34D9-E78B-F4A9C6CF49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ACDF5-9B9C-BFA5-2C3C-226B2E8ABA8F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0FEA83-1DF2-1C9B-C80B-E3E705C0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2889714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41350-BC50-84C9-F6FB-A0EAA7346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3BF2CB72-429E-F96C-1B4E-00A4A56E8918}"/>
              </a:ext>
            </a:extLst>
          </p:cNvPr>
          <p:cNvSpPr txBox="1"/>
          <p:nvPr/>
        </p:nvSpPr>
        <p:spPr>
          <a:xfrm>
            <a:off x="-231072" y="656007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فَقْرَةً أُقَدِّمُ  فيها أَحَدَ أَفْرادِ عائِلَتي.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8400F9-3914-F9CB-9ABC-B167F6E22A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AD7FD4-0498-D587-9F65-9E68F47D9406}"/>
              </a:ext>
            </a:extLst>
          </p:cNvPr>
          <p:cNvSpPr txBox="1"/>
          <p:nvPr/>
        </p:nvSpPr>
        <p:spPr>
          <a:xfrm>
            <a:off x="510789" y="1779224"/>
            <a:ext cx="797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فَقْرَةً أُقَدِّمُ  فيها أَحَدَ أَفْرادِ عائِلَتي.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0DD7100-F765-433A-00CF-E21F7533C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62CF8F0-1760-7BC0-2CD8-B87A222BD6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B7D019-F059-9524-CF91-FA7991792F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B70947-F3F8-73BC-DCF6-DE88090790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B41A03A-4204-B06A-2063-AFCB2A051A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95CDCD-1F0B-9ACE-717D-E8F713D90EB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379637-23A0-C514-2162-91350D3881AE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59D412-4C6D-BC19-8E3C-1A9A6A6D33F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5003809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D59B9-7A0E-8D29-0244-D38A7F2D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4D1AEB6-F742-E815-1E82-08E5F7EE93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2A41DD7-DAD9-4E3F-7C81-238E624CD60B}"/>
              </a:ext>
            </a:extLst>
          </p:cNvPr>
          <p:cNvSpPr txBox="1"/>
          <p:nvPr/>
        </p:nvSpPr>
        <p:spPr>
          <a:xfrm>
            <a:off x="-231072" y="80592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يقرأ إنتاجه الكتابي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EAD45-8A4D-522F-0220-89D454F44C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F299FF-89A9-679E-934C-F10AFC899D37}"/>
              </a:ext>
            </a:extLst>
          </p:cNvPr>
          <p:cNvSpPr txBox="1"/>
          <p:nvPr/>
        </p:nvSpPr>
        <p:spPr>
          <a:xfrm>
            <a:off x="510789" y="1779224"/>
            <a:ext cx="797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فَقْرَةً أُقَدِّمُ  فيها أَحَدَ أَفْرادِ عائِلَتي.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5FC8A82-E887-7F9F-0F85-7C69851DBF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72682E-73E4-71EA-1D58-75496DD105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930FEF-3092-ADD1-0F5F-F97BB76C93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10FBB9-9502-90B8-D4AC-4346EA7500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2D5784D-0A0F-CFAD-D0A5-101E8C2044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9B93CA-BE7C-BDBA-EA0D-24094C2079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4964FF-9074-6956-8C60-6280DAF67117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908631-F5CE-406F-622C-98185CBD0F7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4591214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DD51-9272-E4F6-93E2-7B9497E47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D3BAC2-9791-0107-F9E8-3A7F462E9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 إثرائية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71B97B7-E1E1-2DE7-1E8B-BAD0D867F5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D068E0C-9E7C-CCD1-8C8E-2027F8768008}"/>
              </a:ext>
            </a:extLst>
          </p:cNvPr>
          <p:cNvSpPr txBox="1"/>
          <p:nvPr/>
        </p:nvSpPr>
        <p:spPr>
          <a:xfrm>
            <a:off x="5816358" y="1777877"/>
            <a:ext cx="1354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92D8678-C6F0-E054-2CB6-65A97A25AE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D15867BF-5878-4665-D0A3-C9BDED5D0F34}"/>
              </a:ext>
            </a:extLst>
          </p:cNvPr>
          <p:cNvSpPr txBox="1">
            <a:spLocks/>
          </p:cNvSpPr>
          <p:nvPr/>
        </p:nvSpPr>
        <p:spPr>
          <a:xfrm>
            <a:off x="2457081" y="2745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36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بطاقة القراءة لقراءة القصة.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DE98390-28A1-43AC-379E-0D922EBE9126}"/>
              </a:ext>
            </a:extLst>
          </p:cNvPr>
          <p:cNvSpPr/>
          <p:nvPr/>
        </p:nvSpPr>
        <p:spPr>
          <a:xfrm>
            <a:off x="5175157" y="1052777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t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0B2695C2-058E-44A0-E381-01210DE380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8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7B51A-F101-C47E-B407-5F06FEF8A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9A231D-7926-A413-9B38-5046C73CF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0F0208-ADD5-9A47-4843-79D21FFD4C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8CF0F-1DB2-336A-0EB3-47B9DBBF23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BEAE4E-F27E-7668-630F-184715F5FB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5986AD-4A4D-317E-0599-8D1C60BFD8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0C1779-C9D9-8CAF-6010-EBB6900A8B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5794B8-A6E2-A33C-41D8-3D019244F723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AE58B3-BA86-DB26-1414-EB788A83D8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0DC01F-A3FB-8C65-32DE-3B4E4B34C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257" y="2253702"/>
            <a:ext cx="4044732" cy="36021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7AE415-AC2A-37BB-B3FC-613B1B989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399" y="2253702"/>
            <a:ext cx="2426449" cy="312984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4513A8C-212F-F57F-8AB8-B3AC534DC417}"/>
              </a:ext>
            </a:extLst>
          </p:cNvPr>
          <p:cNvSpPr txBox="1"/>
          <p:nvPr/>
        </p:nvSpPr>
        <p:spPr>
          <a:xfrm>
            <a:off x="-309475" y="81489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سنواصل قراءة قصة "حقيبة أمي العجيبة"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E672AB-112E-4B2C-B0B3-8A81E5B578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41653671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CFCD1-316A-7646-33D9-3799CFC8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6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99FF399-074E-A4F0-71D1-B1B91C9AAB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2939A07-ED1F-F35A-F4EF-F3733DF444C1}"/>
              </a:ext>
            </a:extLst>
          </p:cNvPr>
          <p:cNvSpPr txBox="1"/>
          <p:nvPr/>
        </p:nvSpPr>
        <p:spPr>
          <a:xfrm>
            <a:off x="-460732" y="81264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توقعاتكم حَوْلَ الْجُزْءِ الثاني من القصة؟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8583144-635A-8DFC-8F8F-43C6DDA71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6063" y="862377"/>
            <a:ext cx="4586152" cy="635311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E0C360-1112-2134-85CC-700C34E71C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ACC99E-6E35-05EB-EEBC-DE14C442D5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41BAD53-CEBA-2FBD-139A-68AFF5A572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8B23FF-CB1C-6777-36B9-6F6658A7E8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6A777C4-FE2C-3C2E-C74D-F070C3A385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E262DF-AC39-2164-968D-1E754A0368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4F06F2-2789-710A-1236-348F17FA33D7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813B70-E457-D295-4522-ED749FC38D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2147689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64ED8-0DBD-634E-61B8-76657362F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F7B5F71-6C07-CBAD-84B5-77743615C9EF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، سأقرأ عليكم الجزء الثاني من القصة.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1874AA-D089-8995-EC9E-D91E031CAD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60EF6C-8138-1916-2155-E1EE857E4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6063" y="862377"/>
            <a:ext cx="4586152" cy="63531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6286C1-560D-9D7C-969C-FE3A10E167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8BA36CE-F1A9-4A82-EB29-27E69CB9A3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18E772-1B8E-C685-DCE5-9C18A4B61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F2BF9F-5A68-D9E9-95A4-238400D04F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A8460B-8294-B585-E00B-E7F25DBB86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DF6F01-1E36-43ED-6E29-2558F7C2E5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155657-426C-7904-0C49-F12DE6E50099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ADFE03-13BB-8370-A3E7-BB494C4BB8F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2678414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2D368-D376-F183-67B9-AF80059C1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DB54CC-C75C-8AF9-50CC-2C3FC97A0CDB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الصفحة الموالية.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3D99E1-AE8C-56DD-A8D4-2ADCBFC669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9AFCB2A2-223E-B7D8-8B3E-D6C8C406A0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3100575"/>
              </p:ext>
            </p:extLst>
          </p:nvPr>
        </p:nvGraphicFramePr>
        <p:xfrm>
          <a:off x="1437097" y="1863137"/>
          <a:ext cx="6413018" cy="4519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7097" y="1863137"/>
                        <a:ext cx="6413018" cy="4519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B6B67AE5-ADD7-97BD-4F79-D0CCB418BA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909A67-C18C-A8FA-8005-80BDC6CA71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6E7906-5E82-D30F-E6F5-DF0683E3C0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C4A68B-C23A-EAC4-C442-E440CB5477B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960EDBC-8AFC-BE38-5BE4-A7D82C770B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3ED368-90C8-9694-33F9-7550BF92EF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BCBA92-5C9C-15B8-6D14-94F8A00D80B9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AB2EFB-6CF7-C4D2-332E-561012A3275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8742223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2B81-308D-DD81-5176-1C6395C10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42B8197-8FEE-E18C-310E-AAF2FC29AE7D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02CE50-890A-EF73-4DD8-E47998C09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D62880AC-EDDC-BF06-8EBB-7029B3AF55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628943"/>
              </p:ext>
            </p:extLst>
          </p:nvPr>
        </p:nvGraphicFramePr>
        <p:xfrm>
          <a:off x="1286511" y="1819344"/>
          <a:ext cx="6583672" cy="464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6511" y="1819344"/>
                        <a:ext cx="6583672" cy="464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AC9D0B4C-983F-D7D9-CFAB-FE658A3C5D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6DFBF1-5CFC-AFF9-8C81-838A9DCA50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7F9135-5B5B-7198-A5B7-6C8DAD8F42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C3DE570-792A-92AF-BB76-2A23D012934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AFEE972-4DFF-31DC-C88F-CF5616D8E5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316B39-0D38-DCF5-3A2A-B3A88CDDE25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E664F9-CFF3-0BF0-CF63-80587C8D16D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996C02-3598-422E-0862-A68ADDD6BFC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91207615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E77D1-5453-A75C-8080-0DD9FCB6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BC2204A-3519-F8FE-4BDD-8E90513DB003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4D36F9-1E03-709E-2CA3-75885151CF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17A2453D-E5EC-4373-524B-E5E360E3A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997869"/>
              </p:ext>
            </p:extLst>
          </p:nvPr>
        </p:nvGraphicFramePr>
        <p:xfrm>
          <a:off x="1470790" y="1907359"/>
          <a:ext cx="6345632" cy="4472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0790" y="1907359"/>
                        <a:ext cx="6345632" cy="44726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C9E2E2D7-ECEC-90DD-F2AA-F723C1A9E6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84FF9FD-A56A-5CD2-841F-93F230561C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067015-22D4-2DB9-6444-3DBC5C0A39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8BF6D9-30A9-4A18-9607-B538D73611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0410D40-8EA9-2F5C-F56D-A0525F9FC9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A07E59-AF71-5DBE-8F2C-D5026B2E732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470237-E0E9-62EC-A7E9-027414D6CB3C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D195DC-64ED-5E70-F5A6-BD53586A646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5168170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E8995-5033-E39F-2545-1D33FCF91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AD406B1-6661-3585-2A11-196DCC8AF008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1A9D71-FF9C-BC4D-DC1B-9CB94070D1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07368D69-C5AF-ED3E-A5BA-DB17BCEE87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684556"/>
              </p:ext>
            </p:extLst>
          </p:nvPr>
        </p:nvGraphicFramePr>
        <p:xfrm>
          <a:off x="1196891" y="1763539"/>
          <a:ext cx="6673292" cy="4703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6891" y="1763539"/>
                        <a:ext cx="6673292" cy="47036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7D2F6B45-370E-8885-560E-A6C076274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15577B-1FA1-80D9-2B5C-64EBFD0F2D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2B197C-C6E6-A641-F16A-BC3550369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7C467F-1D3D-5CDB-B609-11015CF05D4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C596D82-2AF1-C6F6-99D0-BC0825F654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B3B03A-04F6-E1F4-1644-DBD2F52253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D1B746-6FE4-4ADA-F452-9BAAC8B3BDB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83FCEF-CB35-1BD1-1CE6-F2821B6B22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6769363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60194-5782-501A-534B-D97A29412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FF46F6-51BE-E22A-A1D5-BA26AC020698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56F6CE-0C89-0D15-A7A4-A13BBED922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A600AF5E-963E-0FF3-4327-DECE7475C7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419744"/>
              </p:ext>
            </p:extLst>
          </p:nvPr>
        </p:nvGraphicFramePr>
        <p:xfrm>
          <a:off x="1115809" y="1762975"/>
          <a:ext cx="6764731" cy="4768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809" y="1762975"/>
                        <a:ext cx="6764731" cy="4768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F6DAFF31-6F95-ECE1-595E-8E2BD2ED9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A1A900-8353-1A76-7890-477D5ADCAB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D7328E-9816-FD0D-F5F5-6076DA27309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3E2E70-505A-80B0-2B7C-4BA32E8326F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65A6A59-D278-C2B2-ADB2-60DAAF0619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F648E8-6F21-3F30-F410-594F43F8FE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38CD83-876A-40B3-BDC2-C43BE53C0352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AB95B3-15BD-44D7-B41F-A57FE2705A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387574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61E8E-136D-F774-A22A-90EE2A1DD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0BBED06-27BD-C181-5388-F34BBF3F8C77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9D491F-2FC5-4C59-9684-C35F1C7AE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D5708AD8-FF64-7EE4-5E47-B03E396CA3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252460"/>
              </p:ext>
            </p:extLst>
          </p:nvPr>
        </p:nvGraphicFramePr>
        <p:xfrm>
          <a:off x="1275829" y="1791014"/>
          <a:ext cx="6444691" cy="4542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5829" y="1791014"/>
                        <a:ext cx="6444691" cy="4542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1FA16FD2-FF97-572B-D525-C2E454B762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79C3F1-3331-91F5-CDB1-CA68728227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FA7D6E2-ADDB-41A0-FC31-2AC21F9B687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DD602B9-FF9E-4E7C-7731-1759A0AE84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4844E0-F7F5-119B-C3A6-1592C80031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4D487C-F966-C6A4-AB3E-5D25DC2427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77CD5B-5A49-68F6-732B-F3295000EDB1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769F53-F4FC-AC33-35B2-A16696FF0BC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6781660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709B3-3AEF-8A0C-33CF-9E9B97FAB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64CF36B-96CE-9F6E-C977-A604912490CD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12E97-E97D-58D8-023B-0E353C03C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51980447-27A0-782E-7724-A58FECBBFA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829898"/>
              </p:ext>
            </p:extLst>
          </p:nvPr>
        </p:nvGraphicFramePr>
        <p:xfrm>
          <a:off x="1399184" y="1858684"/>
          <a:ext cx="6345631" cy="4472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9184" y="1858684"/>
                        <a:ext cx="6345631" cy="44726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11AB4BC2-3ADC-1A51-0CC9-8C327A50CF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BA9598-F71F-87AA-3604-D9E685048A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3CA7E53-2328-F726-A06B-CD93F2B48B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AFA9A9-7D7A-2DCD-A852-0430A65C1A8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EF3778-98B1-200F-6EEF-CD32E87F77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4527B1-373E-D9FD-2D2C-954B43A74C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9C3EAE-B468-2B2C-014C-2AF588F87B90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FECD6C-DAD3-27BF-EF85-AC223A376D4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2760051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27A5A-5FA2-6DE2-3A89-01F428BAC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D26B8D-FEFE-5FD2-643D-7E5A15A96EC9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94709F-6636-97CA-2A28-64B7571265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11E3BDD1-8A0D-BBD1-91DA-A0B5ACD823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107853"/>
              </p:ext>
            </p:extLst>
          </p:nvPr>
        </p:nvGraphicFramePr>
        <p:xfrm>
          <a:off x="1336207" y="1745993"/>
          <a:ext cx="6514548" cy="4591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6207" y="1745993"/>
                        <a:ext cx="6514548" cy="4591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797122F-F7AD-2779-0644-66A3756C72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226D47-8420-30AA-1239-EB442A75DA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99BF33-516E-8445-1E64-AA66C64AD5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3E10AA-8C56-4D3F-710B-83A075342F4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D9CF44-B13C-292F-78FB-FDF44CBBCE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84C1E5-1408-F3BF-B6DC-4D23B9218B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27D552-EA75-2AAF-AE6C-D118D81140F8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A15941-31E7-A0A8-042E-3810C02D4D2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09404831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D5D3E-7953-1D09-5A72-4C1E597CB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1F619F1-08CB-7EAA-11EF-F86DDE3DFA76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بانتباه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04D895-E94A-E14C-1884-7E8B48530C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2944F6E4-4BAD-1B34-CB8B-B851F35980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774388"/>
              </p:ext>
            </p:extLst>
          </p:nvPr>
        </p:nvGraphicFramePr>
        <p:xfrm>
          <a:off x="1524551" y="1816264"/>
          <a:ext cx="6345632" cy="4472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PhantomPDF.Document">
                  <p:embed/>
                </p:oleObj>
              </mc:Choice>
              <mc:Fallback>
                <p:oleObj name="PDF" r:id="rId3" imgW="0" imgH="360" progId="FoxitPhantom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551" y="1816264"/>
                        <a:ext cx="6345632" cy="44726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E6D35385-3811-A1AF-E8A8-987CF711A8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DCBA4B-6B9B-8253-39CE-3855FD137C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74767C-480C-9AD9-B872-F0FAB49A3D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26F498-02A3-C092-3CEF-54311D9E4E1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365FFC-372A-2693-1E40-7CD1D24550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EE59E8-CCE5-341D-BCD3-C4CA8E20EC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16C258-8258-F823-7500-AAAC78AD5E08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0BF7970-6993-4F01-BF8E-ADFC47D03A9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07561956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ECFE8-A453-0E59-5913-B211121A8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FB0378-6C00-1A2E-8FAE-7D0CAE04B974}"/>
              </a:ext>
            </a:extLst>
          </p:cNvPr>
          <p:cNvSpPr txBox="1"/>
          <p:nvPr/>
        </p:nvSpPr>
        <p:spPr>
          <a:xfrm>
            <a:off x="-242950" y="8802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منكم يقوم بقراءة الجزء  الثاني  من القصة، ويملأ بطاقة القراءة.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4040BEA-7ED3-BBDB-53F9-A636CA05C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79621" y="968701"/>
            <a:ext cx="4327970" cy="5995456"/>
          </a:xfrm>
          <a:prstGeom prst="rect">
            <a:avLst/>
          </a:prstGeom>
        </p:spPr>
      </p:pic>
      <p:pic>
        <p:nvPicPr>
          <p:cNvPr id="20" name="Espace réservé pour une image  15">
            <a:extLst>
              <a:ext uri="{FF2B5EF4-FFF2-40B4-BE49-F238E27FC236}">
                <a16:creationId xmlns:a16="http://schemas.microsoft.com/office/drawing/2014/main" id="{7FBD8F67-181B-C357-948E-EE7C02B34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95366-0B56-887B-2E25-45B66046CC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C43C9-2CC0-961D-33A6-487FE5A4D8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56B732-1FD5-8725-84EB-511ECDD154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717BB9-9C0A-5E28-EA7E-7E23D037F9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7AE727D-8D3F-64BE-6EFB-1619D05CD2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40E631-60FB-52AE-5D09-AFA4EE6E03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E69815-9E04-E9C5-1E86-96034679CA30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4B891-006C-3420-3281-FDBA9AAA28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7300316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CF3C5-7F58-C254-3D45-AE4AE565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E981ADC-4580-135E-30A0-869882991CD6}"/>
              </a:ext>
            </a:extLst>
          </p:cNvPr>
          <p:cNvSpPr txBox="1"/>
          <p:nvPr/>
        </p:nvSpPr>
        <p:spPr>
          <a:xfrm>
            <a:off x="-309475" y="8108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جذاذة القراءة . من منكم يذكرنا بالعناصر التي سجلها في جذاذته؟ 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2D4075-7838-768F-10C1-6DBCF5E0F9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3DC16EE-1305-4DD8-8570-DC50239DD3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684948"/>
              </p:ext>
            </p:extLst>
          </p:nvPr>
        </p:nvGraphicFramePr>
        <p:xfrm>
          <a:off x="647676" y="1909781"/>
          <a:ext cx="7834743" cy="4531840"/>
        </p:xfrm>
        <a:graphic>
          <a:graphicData uri="http://schemas.openxmlformats.org/drawingml/2006/table">
            <a:tbl>
              <a:tblPr firstRow="1" firstCol="1" bandRow="1"/>
              <a:tblGrid>
                <a:gridCol w="5614202">
                  <a:extLst>
                    <a:ext uri="{9D8B030D-6E8A-4147-A177-3AD203B41FA5}">
                      <a16:colId xmlns:a16="http://schemas.microsoft.com/office/drawing/2014/main" val="955859640"/>
                    </a:ext>
                  </a:extLst>
                </a:gridCol>
                <a:gridCol w="2220541">
                  <a:extLst>
                    <a:ext uri="{9D8B030D-6E8A-4147-A177-3AD203B41FA5}">
                      <a16:colId xmlns:a16="http://schemas.microsoft.com/office/drawing/2014/main" val="2781370982"/>
                    </a:ext>
                  </a:extLst>
                </a:gridCol>
              </a:tblGrid>
              <a:tr h="404844">
                <a:tc gridSpan="2"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عُنْوانُ ﭐلْقِصَّةِ: .............................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4D7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924" marR="37924" marT="0" marB="0" anchor="ctr"/>
                </a:tc>
                <a:extLst>
                  <a:ext uri="{0D108BD9-81ED-4DB2-BD59-A6C34878D82A}">
                    <a16:rowId xmlns:a16="http://schemas.microsoft.com/office/drawing/2014/main" val="553819832"/>
                  </a:ext>
                </a:extLst>
              </a:tr>
              <a:tr h="40484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صفحات </a:t>
                      </a:r>
                      <a:endParaRPr lang="fr-MA" sz="1800" b="0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اَلْجُزْءُ ٱلثّاني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702333"/>
                  </a:ext>
                </a:extLst>
              </a:tr>
              <a:tr h="93053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كار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SA" sz="1800" b="1" kern="1200" dirty="0" err="1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ز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ء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090607"/>
                  </a:ext>
                </a:extLst>
              </a:tr>
              <a:tr h="93053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مَعْلوماتٌ جَديدَةٌ وَتَعابيرُ جَميلَةٌ 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686766"/>
                  </a:ext>
                </a:extLst>
              </a:tr>
              <a:tr h="93053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مُلَخَّصُ </a:t>
                      </a:r>
                      <a:r>
                        <a:rPr lang="ar-MA" sz="1800" b="1" kern="1200" dirty="0" err="1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ﭐلْجُزْءِ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021215"/>
                  </a:ext>
                </a:extLst>
              </a:tr>
              <a:tr h="93053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kumimoji="0" lang="fr-MA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مُعْجَمي </a:t>
                      </a:r>
                      <a:r>
                        <a:rPr lang="ar-MA" sz="1800" b="1" kern="1200" dirty="0" err="1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ﭐلْجَديدُ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641313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F3E496D7-B992-D49A-5B56-9F969981DE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D793B0-0D80-417C-DC1F-87E696BA9E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5BE98C-75B2-6348-FAE3-1B3872DD48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756A1A-0B72-D894-1BEE-4EA73F7824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8221F9-F291-2AC7-7068-F09EC12CB6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E738C1-04A2-1863-1450-CC0D3A95AB5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F4B360-DDF0-27B7-255B-8D58A84F1B9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1991F1-17DE-0A8F-A93D-4C7C8F1CF76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24743151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D08E-3444-7825-1E77-4499CD809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ED97644-C03E-68D3-DC25-0E5C4BF4148C}"/>
              </a:ext>
            </a:extLst>
          </p:cNvPr>
          <p:cNvSpPr txBox="1"/>
          <p:nvPr/>
        </p:nvSpPr>
        <p:spPr>
          <a:xfrm>
            <a:off x="-309475" y="8243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سجلوا جذاذة القراءة التالية على دفاتركم  وقوموا بتعبئتها.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D51D24-26AD-B932-60B4-E4A777559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4F2D74E-1433-1B99-EAD3-1D8F4BDD5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077409"/>
              </p:ext>
            </p:extLst>
          </p:nvPr>
        </p:nvGraphicFramePr>
        <p:xfrm>
          <a:off x="594257" y="1979320"/>
          <a:ext cx="7677958" cy="4428261"/>
        </p:xfrm>
        <a:graphic>
          <a:graphicData uri="http://schemas.openxmlformats.org/drawingml/2006/table">
            <a:tbl>
              <a:tblPr firstRow="1" firstCol="1" bandRow="1"/>
              <a:tblGrid>
                <a:gridCol w="5501853">
                  <a:extLst>
                    <a:ext uri="{9D8B030D-6E8A-4147-A177-3AD203B41FA5}">
                      <a16:colId xmlns:a16="http://schemas.microsoft.com/office/drawing/2014/main" val="955859640"/>
                    </a:ext>
                  </a:extLst>
                </a:gridCol>
                <a:gridCol w="2176105">
                  <a:extLst>
                    <a:ext uri="{9D8B030D-6E8A-4147-A177-3AD203B41FA5}">
                      <a16:colId xmlns:a16="http://schemas.microsoft.com/office/drawing/2014/main" val="2781370982"/>
                    </a:ext>
                  </a:extLst>
                </a:gridCol>
              </a:tblGrid>
              <a:tr h="492494">
                <a:tc gridSpan="2"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عُنْوانُ </a:t>
                      </a:r>
                      <a:r>
                        <a:rPr lang="ar-MA" sz="1800" b="1" kern="12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ﭐلْكِتابِ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ﭐلْقِصَّةِ: .......................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4D7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M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924" marR="37924" marT="0" marB="0" anchor="ctr"/>
                </a:tc>
                <a:extLst>
                  <a:ext uri="{0D108BD9-81ED-4DB2-BD59-A6C34878D82A}">
                    <a16:rowId xmlns:a16="http://schemas.microsoft.com/office/drawing/2014/main" val="553819832"/>
                  </a:ext>
                </a:extLst>
              </a:tr>
              <a:tr h="49249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مِنَ </a:t>
                      </a:r>
                      <a:r>
                        <a:rPr lang="ar-MA" sz="1800" b="1" kern="1200" dirty="0" err="1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ﭐلصّفْحَةِ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 إِلى </a:t>
                      </a:r>
                      <a:r>
                        <a:rPr lang="ar-MA" sz="1800" b="1" kern="1200" dirty="0" err="1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ﭐلصَّفْحَةِ</a:t>
                      </a: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اَلْجُزْءُ ٱلثّاني</a:t>
                      </a: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702333"/>
                  </a:ext>
                </a:extLst>
              </a:tr>
              <a:tr h="1041959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شَخْصِيّاتُ ٱلْقِصَّةِ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090607"/>
                  </a:ext>
                </a:extLst>
              </a:tr>
              <a:tr h="1041959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أَحْداثُ ٱلْجُزْءِ الْأَوَّلِ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686766"/>
                  </a:ext>
                </a:extLst>
              </a:tr>
              <a:tr h="135935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مُعْجَمي </a:t>
                      </a:r>
                      <a:r>
                        <a:rPr lang="ar-MA" sz="1800" b="1" kern="1200" dirty="0" err="1">
                          <a:solidFill>
                            <a:srgbClr val="424D7B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ﭐلْجَديدُ</a:t>
                      </a:r>
                      <a:endParaRPr lang="fr-MA" sz="1800" b="1" kern="1200" dirty="0">
                        <a:solidFill>
                          <a:srgbClr val="424D7B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7924" marR="37924" marT="0" marB="0" anchor="ctr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641313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A8FF06E-E4EE-6A26-E945-84A52958ED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9FB7DB-B69E-C234-C4D0-D4FE7271B3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E94461-1EB0-46D1-F003-B64C937745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348484-4BF4-67CF-F4AE-2DAC96F541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B510AE8-B590-4ED5-CDC3-BBD59752AB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3FED65-3786-E86B-1241-43B2FF7492C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48BB1A-8736-376B-C000-13EC2416B96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3EF9F7-4DE1-9302-FEAF-166E01EE68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4351420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68D141B-4993-652D-1866-8FAF2FD327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424D7B"/>
                </a:solidFill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1323" y="1028945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2498" y="1778798"/>
            <a:ext cx="469218" cy="540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27295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الواجب المنزلي.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اَلتَّراكيبُ– اَلْإِنْتاجُ ٱلْكِتابِيُّ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ٱلْجُزْءِ الثّاني مِنْ  قِصَّةٍ وَ تَسْجيلِ مَعْطَياتِها.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563072" y="1744300"/>
            <a:ext cx="2017856" cy="1099690"/>
          </a:xfrm>
          <a:prstGeom prst="ellipse">
            <a:avLst/>
          </a:prstGeom>
          <a:solidFill>
            <a:srgbClr val="424D7B"/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F051EB-1B35-2AD5-EB51-DE8D259C2F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936920-B92F-E91B-75D4-48BCACCB20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5404C1-6934-E029-B7AD-AA0D6D33E4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EE767B-D0BE-549E-5517-421373C7B9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159D4F-0485-513E-67DA-5A1E126589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34A134-E2D6-9638-3B88-4E8D38F7D33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3D5265-1444-DF28-24D0-311A58DA7450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9E419F-1A52-7138-6F93-50600EBAB61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cxnSp>
        <p:nvCxnSpPr>
          <p:cNvPr id="15" name="Connecteur : en angle 14">
            <a:extLst>
              <a:ext uri="{FF2B5EF4-FFF2-40B4-BE49-F238E27FC236}">
                <a16:creationId xmlns:a16="http://schemas.microsoft.com/office/drawing/2014/main" id="{BBD94026-724D-8A1E-CFB8-4768D1873B66}"/>
              </a:ext>
            </a:extLst>
          </p:cNvPr>
          <p:cNvCxnSpPr>
            <a:stCxn id="22" idx="4"/>
            <a:endCxn id="19" idx="0"/>
          </p:cNvCxnSpPr>
          <p:nvPr/>
        </p:nvCxnSpPr>
        <p:spPr>
          <a:xfrm rot="5400000">
            <a:off x="2919674" y="2361684"/>
            <a:ext cx="1170020" cy="2134632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EB239EB3-8BE9-8F72-74B2-85EAD095413F}"/>
              </a:ext>
            </a:extLst>
          </p:cNvPr>
          <p:cNvCxnSpPr>
            <a:cxnSpLocks/>
            <a:stCxn id="22" idx="4"/>
            <a:endCxn id="13" idx="0"/>
          </p:cNvCxnSpPr>
          <p:nvPr/>
        </p:nvCxnSpPr>
        <p:spPr>
          <a:xfrm rot="16200000" flipH="1">
            <a:off x="5152905" y="2263085"/>
            <a:ext cx="1170020" cy="2331830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C5700-12E3-4CBF-57DA-539FA01E4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F852D6-650C-2DDF-C4E1-12BAD08BE1B1}"/>
              </a:ext>
            </a:extLst>
          </p:cNvPr>
          <p:cNvSpPr txBox="1"/>
          <p:nvPr/>
        </p:nvSpPr>
        <p:spPr>
          <a:xfrm>
            <a:off x="-208311" y="7825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 انجزوا التمرين  رقم 3 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5DC09A-07C5-3F6A-7CDC-56A19E762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0874D0-163D-50BE-FDAF-0AFF8A0F0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6141" y="2033179"/>
            <a:ext cx="2699069" cy="4140000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1544D33-B9D7-1C14-936F-D9D6E07285DA}"/>
              </a:ext>
            </a:extLst>
          </p:cNvPr>
          <p:cNvSpPr/>
          <p:nvPr/>
        </p:nvSpPr>
        <p:spPr>
          <a:xfrm>
            <a:off x="3476141" y="4098758"/>
            <a:ext cx="2669389" cy="162025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A510EA-DC4D-48B2-3DC7-7DA846A03C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605571-99A6-2C40-BB8F-C69D07DFC8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DBD61FB-B0B4-D132-3F35-4190744EC5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53EEE1-9C74-D16D-3583-093036832F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7ED5E9-1350-FE85-E413-1560534EB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EE0B8B-34EF-3909-5677-E3EEF0E40A8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5DE938-3F39-7905-90E0-2E90D6B5573D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FA1150-24B3-AA53-5495-636CA0A544C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6026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27920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B67442-8BD9-5183-FED2-8C51CA96FF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123AD-25D8-7890-B1AB-3FD2814833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8F1D00F-480A-54E0-C67C-8F05F1E308F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C39C60-F3A2-9930-E83D-7AA99850564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76370AE-3653-55F9-AE2E-09A2A222D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7FCBDF-D72F-12E8-B3A8-759D48965B5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095776-FB1E-DFCB-4CA3-56596CFD4981}"/>
              </a:ext>
            </a:extLst>
          </p:cNvPr>
          <p:cNvSpPr>
            <a:spLocks/>
          </p:cNvSpPr>
          <p:nvPr/>
        </p:nvSpPr>
        <p:spPr>
          <a:xfrm>
            <a:off x="4643606" y="131773"/>
            <a:ext cx="144420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25836B-C754-5EE8-8DB9-885AA892F4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B3C22CA-D39F-5DE4-A42F-EB7BE38D07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041418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10632</TotalTime>
  <Words>2237</Words>
  <Application>Microsoft Office PowerPoint</Application>
  <PresentationFormat>Affichage à l'écran (4:3)</PresentationFormat>
  <Paragraphs>382</Paragraphs>
  <Slides>56</Slides>
  <Notes>5</Notes>
  <HiddenSlides>0</HiddenSlides>
  <MMClips>3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56</vt:i4>
      </vt:variant>
    </vt:vector>
  </HeadingPairs>
  <TitlesOfParts>
    <vt:vector size="92" baseType="lpstr">
      <vt:lpstr>Abadi</vt:lpstr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Noto Sans Symbols</vt:lpstr>
      <vt:lpstr>Wingdings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2_01- نشاط اعتيادي</vt:lpstr>
      <vt:lpstr>01- نشاط اعتيادي</vt:lpstr>
      <vt:lpstr>02- معــــــــــجم</vt:lpstr>
      <vt:lpstr>اختتام الحصة</vt:lpstr>
      <vt:lpstr>3_Env-Enseignant</vt:lpstr>
      <vt:lpstr>2_Env-Enseignant</vt:lpstr>
      <vt:lpstr>5_Env-Apprenant_Tmplt</vt:lpstr>
      <vt:lpstr>3_01- نشاط اعتيادي</vt:lpstr>
      <vt:lpstr>1_اختتام الحصة</vt:lpstr>
      <vt:lpstr>4_Env-Enseignant</vt:lpstr>
      <vt:lpstr>5_Env-Enseignant</vt:lpstr>
      <vt:lpstr>6_Env-Enseignant</vt:lpstr>
      <vt:lpstr>1_03- استماع وتحدث</vt:lpstr>
      <vt:lpstr>7_Env-Enseignant</vt:lpstr>
      <vt:lpstr>Thème Office</vt:lpstr>
      <vt:lpstr>1_Thème Office</vt:lpstr>
      <vt:lpstr>4_01- نشاط اعتيادي</vt:lpstr>
      <vt:lpstr>3_04- قراءة/ كتابة</vt:lpstr>
      <vt:lpstr>PDF</vt:lpstr>
      <vt:lpstr>Présentation PowerPoint</vt:lpstr>
      <vt:lpstr>Présentation PowerPoint</vt:lpstr>
      <vt:lpstr>تنظيم حصص الأسبوع التربوي الرابع</vt:lpstr>
      <vt:lpstr>هيكلة حصة اليوم السادس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القمطر.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مراجعة و توليف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انتبهوا للتصحيح  -ينقل الأستاذ الجمل على السبورة الجانبية ويعمل على نمذجة شكلها.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قراءة إثرائية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308</cp:revision>
  <dcterms:created xsi:type="dcterms:W3CDTF">2023-09-20T21:35:22Z</dcterms:created>
  <dcterms:modified xsi:type="dcterms:W3CDTF">2025-11-21T11:48:35Z</dcterms:modified>
</cp:coreProperties>
</file>