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7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8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9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0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1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2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3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4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5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16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17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theme/theme18.xml" ContentType="application/vnd.openxmlformats-officedocument.theme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theme/theme19.xml" ContentType="application/vnd.openxmlformats-officedocument.theme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01" r:id="rId2"/>
    <p:sldMasterId id="2147483723" r:id="rId3"/>
    <p:sldMasterId id="2147483727" r:id="rId4"/>
    <p:sldMasterId id="2147483742" r:id="rId5"/>
    <p:sldMasterId id="2147483765" r:id="rId6"/>
    <p:sldMasterId id="2147483788" r:id="rId7"/>
    <p:sldMasterId id="2147483803" r:id="rId8"/>
    <p:sldMasterId id="2147483820" r:id="rId9"/>
    <p:sldMasterId id="2147483843" r:id="rId10"/>
    <p:sldMasterId id="2147483866" r:id="rId11"/>
    <p:sldMasterId id="2147483882" r:id="rId12"/>
    <p:sldMasterId id="2147483905" r:id="rId13"/>
    <p:sldMasterId id="2147483920" r:id="rId14"/>
    <p:sldMasterId id="2147483939" r:id="rId15"/>
    <p:sldMasterId id="2147483956" r:id="rId16"/>
    <p:sldMasterId id="2147483968" r:id="rId17"/>
    <p:sldMasterId id="2147483991" r:id="rId18"/>
    <p:sldMasterId id="2147484014" r:id="rId19"/>
    <p:sldMasterId id="2147484026" r:id="rId20"/>
  </p:sldMasterIdLst>
  <p:notesMasterIdLst>
    <p:notesMasterId r:id="rId84"/>
  </p:notesMasterIdLst>
  <p:sldIdLst>
    <p:sldId id="2134804867" r:id="rId21"/>
    <p:sldId id="2147482615" r:id="rId22"/>
    <p:sldId id="2147482469" r:id="rId23"/>
    <p:sldId id="2147482693" r:id="rId24"/>
    <p:sldId id="2147482488" r:id="rId25"/>
    <p:sldId id="2147482691" r:id="rId26"/>
    <p:sldId id="265" r:id="rId27"/>
    <p:sldId id="2147482730" r:id="rId28"/>
    <p:sldId id="262" r:id="rId29"/>
    <p:sldId id="2147482601" r:id="rId30"/>
    <p:sldId id="2147482602" r:id="rId31"/>
    <p:sldId id="2147482616" r:id="rId32"/>
    <p:sldId id="2147482449" r:id="rId33"/>
    <p:sldId id="2147482450" r:id="rId34"/>
    <p:sldId id="2147482726" r:id="rId35"/>
    <p:sldId id="2147482541" r:id="rId36"/>
    <p:sldId id="2147482748" r:id="rId37"/>
    <p:sldId id="2147482542" r:id="rId38"/>
    <p:sldId id="2147482762" r:id="rId39"/>
    <p:sldId id="2147482761" r:id="rId40"/>
    <p:sldId id="2147482749" r:id="rId41"/>
    <p:sldId id="2147482750" r:id="rId42"/>
    <p:sldId id="2147482560" r:id="rId43"/>
    <p:sldId id="2147482606" r:id="rId44"/>
    <p:sldId id="2147482751" r:id="rId45"/>
    <p:sldId id="2147482752" r:id="rId46"/>
    <p:sldId id="2147482753" r:id="rId47"/>
    <p:sldId id="2147482754" r:id="rId48"/>
    <p:sldId id="2147482755" r:id="rId49"/>
    <p:sldId id="2147482756" r:id="rId50"/>
    <p:sldId id="2147482757" r:id="rId51"/>
    <p:sldId id="2147482758" r:id="rId52"/>
    <p:sldId id="2147482607" r:id="rId53"/>
    <p:sldId id="2147482759" r:id="rId54"/>
    <p:sldId id="2147482760" r:id="rId55"/>
    <p:sldId id="2147482727" r:id="rId56"/>
    <p:sldId id="2147482569" r:id="rId57"/>
    <p:sldId id="2147482731" r:id="rId58"/>
    <p:sldId id="2147482732" r:id="rId59"/>
    <p:sldId id="2147482733" r:id="rId60"/>
    <p:sldId id="2147482735" r:id="rId61"/>
    <p:sldId id="2147482737" r:id="rId62"/>
    <p:sldId id="2147482738" r:id="rId63"/>
    <p:sldId id="2147482739" r:id="rId64"/>
    <p:sldId id="2147482736" r:id="rId65"/>
    <p:sldId id="2147482734" r:id="rId66"/>
    <p:sldId id="2147482584" r:id="rId67"/>
    <p:sldId id="2147482745" r:id="rId68"/>
    <p:sldId id="2147482743" r:id="rId69"/>
    <p:sldId id="2147482746" r:id="rId70"/>
    <p:sldId id="2147482744" r:id="rId71"/>
    <p:sldId id="2147482747" r:id="rId72"/>
    <p:sldId id="2147482592" r:id="rId73"/>
    <p:sldId id="2147482621" r:id="rId74"/>
    <p:sldId id="2147482593" r:id="rId75"/>
    <p:sldId id="2147482741" r:id="rId76"/>
    <p:sldId id="2147482740" r:id="rId77"/>
    <p:sldId id="2147482742" r:id="rId78"/>
    <p:sldId id="2147482704" r:id="rId79"/>
    <p:sldId id="2147482619" r:id="rId80"/>
    <p:sldId id="2147482438" r:id="rId81"/>
    <p:sldId id="2147482563" r:id="rId82"/>
    <p:sldId id="2147482522" r:id="rId83"/>
  </p:sldIdLst>
  <p:sldSz cx="9144000" cy="6858000" type="screen4x3"/>
  <p:notesSz cx="6858000" cy="9144000"/>
  <p:embeddedFontLst>
    <p:embeddedFont>
      <p:font typeface="Abadi" panose="020B0604020104020204" pitchFamily="34" charset="0"/>
      <p:regular r:id="rId85"/>
      <p:bold r:id="rId86"/>
      <p:italic r:id="rId87"/>
      <p:boldItalic r:id="rId88"/>
    </p:embeddedFont>
    <p:embeddedFont>
      <p:font typeface="Arial Rounded MT Bold" panose="020F0704030504030204" pitchFamily="34" charset="0"/>
      <p:regular r:id="rId89"/>
    </p:embeddedFont>
    <p:embeddedFont>
      <p:font typeface="Dosis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</p:embeddedFont>
    <p:embeddedFont>
      <p:font typeface="Dosis SemiBold" pitchFamily="2" charset="0"/>
      <p:bold r:id="rId94"/>
    </p:embeddedFont>
    <p:embeddedFont>
      <p:font typeface="Microsoft Uighur" panose="02000000000000000000" pitchFamily="2" charset="-78"/>
      <p:regular r:id="rId95"/>
      <p:bold r:id="rId96"/>
    </p:embeddedFont>
    <p:embeddedFont>
      <p:font typeface="Modern Love" panose="04090805081005020601" pitchFamily="82" charset="0"/>
      <p:regular r:id="rId97"/>
    </p:embeddedFont>
    <p:embeddedFont>
      <p:font typeface="Noto Sans Symbols" panose="020B0604020202020204" charset="0"/>
      <p:regular r:id="rId98"/>
      <p:bold r:id="rId9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00ACA4"/>
    <a:srgbClr val="D9E3EA"/>
    <a:srgbClr val="E1F4FD"/>
    <a:srgbClr val="424D7B"/>
    <a:srgbClr val="FDA40D"/>
    <a:srgbClr val="FEF4E4"/>
    <a:srgbClr val="106585"/>
    <a:srgbClr val="9299B1"/>
    <a:srgbClr val="9DA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44F4A0-8B26-4534-939B-0D9080270141}" v="1" dt="2025-11-11T10:10:24.3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836" autoAdjust="0"/>
    <p:restoredTop sz="94660"/>
  </p:normalViewPr>
  <p:slideViewPr>
    <p:cSldViewPr snapToGrid="0">
      <p:cViewPr varScale="1">
        <p:scale>
          <a:sx n="75" d="100"/>
          <a:sy n="75" d="100"/>
        </p:scale>
        <p:origin x="55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6.fntdata"/><Relationship Id="rId95" Type="http://schemas.openxmlformats.org/officeDocument/2006/relationships/font" Target="fonts/font11.fntdata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font" Target="fonts/font1.fntdata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103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font" Target="fonts/font2.fntdata"/><Relationship Id="rId94" Type="http://schemas.openxmlformats.org/officeDocument/2006/relationships/font" Target="fonts/font10.fntdata"/><Relationship Id="rId99" Type="http://schemas.openxmlformats.org/officeDocument/2006/relationships/font" Target="fonts/font15.fntdata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font" Target="fonts/font13.fntdata"/><Relationship Id="rId104" Type="http://schemas.microsoft.com/office/2015/10/relationships/revisionInfo" Target="revisionInfo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font" Target="fonts/font3.fntdata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font" Target="fonts/font9.fntdata"/><Relationship Id="rId98" Type="http://schemas.openxmlformats.org/officeDocument/2006/relationships/font" Target="fonts/font14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22/11/2025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image" Target="../media/image7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slideMaster" Target="../slideMasters/slideMaster3.xml"/><Relationship Id="rId9" Type="http://schemas.openxmlformats.org/officeDocument/2006/relationships/image" Target="../media/image9.sv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4.png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0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4.png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pn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9.png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4.wdp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5.wdp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4.png"/></Relationships>
</file>

<file path=ppt/slideLayouts/_rels/slideLayout2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5.xml"/><Relationship Id="rId5" Type="http://schemas.microsoft.com/office/2007/relationships/hdphoto" Target="../media/hdphoto6.wdp"/><Relationship Id="rId4" Type="http://schemas.openxmlformats.org/officeDocument/2006/relationships/image" Target="../media/image33.png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4.png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4.png"/></Relationships>
</file>

<file path=ppt/slideLayouts/_rels/slideLayout3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hdphoto" Target="../media/hdphoto1.wdp"/><Relationship Id="rId7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7.wdp"/><Relationship Id="rId5" Type="http://schemas.openxmlformats.org/officeDocument/2006/relationships/image" Target="../media/image34.png"/><Relationship Id="rId4" Type="http://schemas.openxmlformats.org/officeDocument/2006/relationships/image" Target="../media/image16.png"/><Relationship Id="rId9" Type="http://schemas.microsoft.com/office/2007/relationships/hdphoto" Target="../media/hdphoto8.wdp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4.png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0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20180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8500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217841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51401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971106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69033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623316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357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52001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938930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1070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925111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71827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67719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7136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3237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202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53454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90343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52391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01363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0580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9937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3829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5431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366513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43643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29237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65893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5495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9382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203156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9762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0483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4394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14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0847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6262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92680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6118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589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653108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864565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638177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322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48899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580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47380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87232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1922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582696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313323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3375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1356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720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42325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760961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7928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51184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01806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9452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1995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19052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06481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4512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57420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72813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013017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007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24511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4863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49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58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3105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6056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3531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99574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76920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414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6979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48335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0739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27305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00656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59826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18106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850198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6745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43786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56066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4172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72263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65782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0685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6134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40464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250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67399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2691010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010254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4486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9337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129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65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19130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20596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50180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1286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14299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03309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84864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33388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5226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746890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680734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046724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28584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191059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875845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4139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6540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41902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45924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22051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52381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50835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15578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80861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26976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65968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58196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02957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8670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71722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70312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27058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54045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0873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54095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69285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5383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3888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312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44881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10373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66284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2968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10084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98694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79163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2768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18351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763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82782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02838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06851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98161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5986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50274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84212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9738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90472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4756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58878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56266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65672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07447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00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18444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6489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754567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739857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498484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067043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4235039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6533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370617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392918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634748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566415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598752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85709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5843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76901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164277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1558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88165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92418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30615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94322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931701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1079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4870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6048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292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3770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7612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40367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1889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157391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28368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3075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614992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3487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909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34555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75651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95938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0442835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170611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879580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768407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5246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232969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09897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00841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72550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38931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21223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594522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56963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759144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01732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4139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3656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77115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880057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031641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5097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22941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8588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3122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624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31929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206850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32445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05316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74649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14145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9592194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3495251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2437184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44559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29552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3955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784791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19496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38564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645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979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118603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61850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901980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53188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263012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707748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144183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2532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921322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92114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36192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145528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662410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532566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727359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305716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680230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627441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990649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433090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637582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3576337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5571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097340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866319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00028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33773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03533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44425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022606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41333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1200842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68064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6592098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479895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865294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602954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1852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99603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297290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37389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27950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6023483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85901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21764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790282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54184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22236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53842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123061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082708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198078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736765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42489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3374290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634156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934683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621872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491510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365678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30323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147223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4027560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7385610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11344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200425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517725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051178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190343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89677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132367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56996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577071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400406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0785321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285285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886423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564152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055224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492418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908146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430653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239463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44440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1067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409891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53413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745946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89" y="11617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97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47596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11.jp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26.xml"/><Relationship Id="rId21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3.xml"/><Relationship Id="rId19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slideLayout" Target="../slideLayouts/slideLayout14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69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221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28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image" Target="../media/image30.jpeg"/><Relationship Id="rId2" Type="http://schemas.openxmlformats.org/officeDocument/2006/relationships/slideLayout" Target="../slideLayouts/slideLayout237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13" Type="http://schemas.openxmlformats.org/officeDocument/2006/relationships/slideLayout" Target="../slideLayouts/slideLayout273.xml"/><Relationship Id="rId18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63.xml"/><Relationship Id="rId21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67.xml"/><Relationship Id="rId12" Type="http://schemas.openxmlformats.org/officeDocument/2006/relationships/slideLayout" Target="../slideLayouts/slideLayout272.xml"/><Relationship Id="rId1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62.xml"/><Relationship Id="rId16" Type="http://schemas.openxmlformats.org/officeDocument/2006/relationships/slideLayout" Target="../slideLayouts/slideLayout276.xml"/><Relationship Id="rId20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65.xml"/><Relationship Id="rId15" Type="http://schemas.openxmlformats.org/officeDocument/2006/relationships/slideLayout" Target="../slideLayouts/slideLayout275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70.xml"/><Relationship Id="rId19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Relationship Id="rId14" Type="http://schemas.openxmlformats.org/officeDocument/2006/relationships/slideLayout" Target="../slideLayouts/slideLayout274.xml"/><Relationship Id="rId22" Type="http://schemas.openxmlformats.org/officeDocument/2006/relationships/slideLayout" Target="../slideLayouts/slideLayout28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0.xml"/><Relationship Id="rId13" Type="http://schemas.openxmlformats.org/officeDocument/2006/relationships/slideLayout" Target="../slideLayouts/slideLayout295.xml"/><Relationship Id="rId18" Type="http://schemas.openxmlformats.org/officeDocument/2006/relationships/slideLayout" Target="../slideLayouts/slideLayout300.xml"/><Relationship Id="rId3" Type="http://schemas.openxmlformats.org/officeDocument/2006/relationships/slideLayout" Target="../slideLayouts/slideLayout285.xml"/><Relationship Id="rId21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289.xml"/><Relationship Id="rId12" Type="http://schemas.openxmlformats.org/officeDocument/2006/relationships/slideLayout" Target="../slideLayouts/slideLayout294.xml"/><Relationship Id="rId17" Type="http://schemas.openxmlformats.org/officeDocument/2006/relationships/slideLayout" Target="../slideLayouts/slideLayout299.xml"/><Relationship Id="rId2" Type="http://schemas.openxmlformats.org/officeDocument/2006/relationships/slideLayout" Target="../slideLayouts/slideLayout284.xml"/><Relationship Id="rId16" Type="http://schemas.openxmlformats.org/officeDocument/2006/relationships/slideLayout" Target="../slideLayouts/slideLayout298.xml"/><Relationship Id="rId20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8.xml"/><Relationship Id="rId11" Type="http://schemas.openxmlformats.org/officeDocument/2006/relationships/slideLayout" Target="../slideLayouts/slideLayout293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7.xml"/><Relationship Id="rId15" Type="http://schemas.openxmlformats.org/officeDocument/2006/relationships/slideLayout" Target="../slideLayouts/slideLayout297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92.xml"/><Relationship Id="rId19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91.xml"/><Relationship Id="rId14" Type="http://schemas.openxmlformats.org/officeDocument/2006/relationships/slideLayout" Target="../slideLayouts/slideLayout296.xml"/><Relationship Id="rId22" Type="http://schemas.openxmlformats.org/officeDocument/2006/relationships/slideLayout" Target="../slideLayouts/slideLayout304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2.xml"/><Relationship Id="rId3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311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10.xml"/><Relationship Id="rId11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09.xml"/><Relationship Id="rId10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1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3.xml"/><Relationship Id="rId13" Type="http://schemas.openxmlformats.org/officeDocument/2006/relationships/slideLayout" Target="../slideLayouts/slideLayout328.xml"/><Relationship Id="rId18" Type="http://schemas.openxmlformats.org/officeDocument/2006/relationships/slideLayout" Target="../slideLayouts/slideLayout333.xml"/><Relationship Id="rId26" Type="http://schemas.openxmlformats.org/officeDocument/2006/relationships/theme" Target="../theme/theme20.xml"/><Relationship Id="rId3" Type="http://schemas.openxmlformats.org/officeDocument/2006/relationships/slideLayout" Target="../slideLayouts/slideLayout318.xml"/><Relationship Id="rId21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22.xml"/><Relationship Id="rId12" Type="http://schemas.openxmlformats.org/officeDocument/2006/relationships/slideLayout" Target="../slideLayouts/slideLayout327.xml"/><Relationship Id="rId17" Type="http://schemas.openxmlformats.org/officeDocument/2006/relationships/slideLayout" Target="../slideLayouts/slideLayout332.xml"/><Relationship Id="rId25" Type="http://schemas.openxmlformats.org/officeDocument/2006/relationships/slideLayout" Target="../slideLayouts/slideLayout340.xml"/><Relationship Id="rId2" Type="http://schemas.openxmlformats.org/officeDocument/2006/relationships/slideLayout" Target="../slideLayouts/slideLayout317.xml"/><Relationship Id="rId16" Type="http://schemas.openxmlformats.org/officeDocument/2006/relationships/slideLayout" Target="../slideLayouts/slideLayout331.xml"/><Relationship Id="rId20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21.xml"/><Relationship Id="rId11" Type="http://schemas.openxmlformats.org/officeDocument/2006/relationships/slideLayout" Target="../slideLayouts/slideLayout326.xml"/><Relationship Id="rId24" Type="http://schemas.openxmlformats.org/officeDocument/2006/relationships/slideLayout" Target="../slideLayouts/slideLayout339.xml"/><Relationship Id="rId5" Type="http://schemas.openxmlformats.org/officeDocument/2006/relationships/slideLayout" Target="../slideLayouts/slideLayout320.xml"/><Relationship Id="rId15" Type="http://schemas.openxmlformats.org/officeDocument/2006/relationships/slideLayout" Target="../slideLayouts/slideLayout330.xml"/><Relationship Id="rId23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25.xml"/><Relationship Id="rId19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4.xml"/><Relationship Id="rId14" Type="http://schemas.openxmlformats.org/officeDocument/2006/relationships/slideLayout" Target="../slideLayouts/slideLayout329.xml"/><Relationship Id="rId22" Type="http://schemas.openxmlformats.org/officeDocument/2006/relationships/slideLayout" Target="../slideLayouts/slideLayout337.xml"/><Relationship Id="rId27" Type="http://schemas.openxmlformats.org/officeDocument/2006/relationships/image" Target="../media/image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77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8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76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33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1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85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9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64935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25230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8653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75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96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12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58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4" r:id="rId14"/>
    <p:sldLayoutId id="214748395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8835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00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029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  <p:sldLayoutId id="2147484008" r:id="rId17"/>
    <p:sldLayoutId id="2147484009" r:id="rId18"/>
    <p:sldLayoutId id="2147484010" r:id="rId19"/>
    <p:sldLayoutId id="2147484011" r:id="rId20"/>
    <p:sldLayoutId id="2147484012" r:id="rId21"/>
    <p:sldLayoutId id="21474840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84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15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51.xml"/><Relationship Id="rId6" Type="http://schemas.openxmlformats.org/officeDocument/2006/relationships/image" Target="../media/image18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3.jp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7.png"/><Relationship Id="rId7" Type="http://schemas.openxmlformats.org/officeDocument/2006/relationships/image" Target="../media/image5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80.xml"/><Relationship Id="rId6" Type="http://schemas.openxmlformats.org/officeDocument/2006/relationships/image" Target="../media/image51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149.xml"/><Relationship Id="rId7" Type="http://schemas.openxmlformats.org/officeDocument/2006/relationships/image" Target="../media/image6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gif"/><Relationship Id="rId11" Type="http://schemas.openxmlformats.org/officeDocument/2006/relationships/image" Target="../media/image56.png"/><Relationship Id="rId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51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5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5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5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5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51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5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1.png"/><Relationship Id="rId5" Type="http://schemas.openxmlformats.org/officeDocument/2006/relationships/image" Target="../media/image43.png"/><Relationship Id="rId10" Type="http://schemas.openxmlformats.org/officeDocument/2006/relationships/image" Target="../media/image44.gif"/><Relationship Id="rId4" Type="http://schemas.openxmlformats.org/officeDocument/2006/relationships/image" Target="../media/image68.png"/><Relationship Id="rId9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5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5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340.xml"/><Relationship Id="rId4" Type="http://schemas.openxmlformats.org/officeDocument/2006/relationships/image" Target="../media/image5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302.xml"/><Relationship Id="rId7" Type="http://schemas.openxmlformats.org/officeDocument/2006/relationships/image" Target="../media/image5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4.png"/><Relationship Id="rId5" Type="http://schemas.openxmlformats.org/officeDocument/2006/relationships/image" Target="../media/image44.gif"/><Relationship Id="rId10" Type="http://schemas.openxmlformats.org/officeDocument/2006/relationships/image" Target="../media/image56.png"/><Relationship Id="rId4" Type="http://schemas.openxmlformats.org/officeDocument/2006/relationships/image" Target="../media/image73.png"/><Relationship Id="rId9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75.png"/><Relationship Id="rId4" Type="http://schemas.openxmlformats.org/officeDocument/2006/relationships/image" Target="../media/image44.gi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 التربوي الرابع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8649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– الحصة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4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الأساليب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5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التوقع والتحقق الفهم العام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تعلم استراتيجية الفهم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sz="20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الثالث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2013820"/>
            <a:ext cx="5525521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11" y="209404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56257" y="203626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50823" y="4561042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تراكيب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941700" y="3279307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22998" y="3217334"/>
            <a:ext cx="468000" cy="468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656257" y="4467664"/>
            <a:ext cx="468000" cy="4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71337" y="3298738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قَصيدَةُ َوَطَني </a:t>
            </a:r>
            <a:r>
              <a:rPr lang="ar-MA" sz="2200" b="1" dirty="0" err="1">
                <a:solidFill>
                  <a:srgbClr val="424D7B"/>
                </a:solidFill>
                <a:cs typeface="Microsoft Uighur" panose="02000000000000000000" pitchFamily="2" charset="-78"/>
              </a:rPr>
              <a:t>ٱلْغالي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(الحصة الثانية)</a:t>
            </a:r>
          </a:p>
          <a:p>
            <a:pPr lvl="0" indent="-7200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تذوق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عناصر الجملة الاسمية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2908660"/>
            <a:ext cx="729135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50387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الكلمات المفاتيح باعتماد مطابقة الكلمات المترادفة؛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628650" y="4022136"/>
            <a:ext cx="729135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65061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وتمييز الجملة المفيدة، وتوظيفها في الإنتاج الشفهي والكتابي.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38207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812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الطلاقة.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5DA30E-535C-CD4D-367B-F27DC6982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118FAB-B974-3BFA-6E82-00B2CA2801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DE347B-3115-ADD1-BABF-BD03166880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B71C19-993D-50E2-8B17-204342DC46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A3B0E1-43AE-ED29-4E29-347FB8EF1479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B63DD-10AD-A0A8-FA6B-A3C5020AE1C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3B5C72-440E-137E-3D9B-DF72C52583E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E3BC5A-929E-7824-E25A-25FC1D24C95E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F58AA9-C70F-AE53-449F-65B8B0FBA0B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6773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5B5C7A-219F-CD57-9545-69003C753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270" y="1793854"/>
            <a:ext cx="1737463" cy="1635146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EC166DA4-2C05-E696-8875-3CBB473D33B7}"/>
              </a:ext>
            </a:extLst>
          </p:cNvPr>
          <p:cNvSpPr/>
          <p:nvPr/>
        </p:nvSpPr>
        <p:spPr>
          <a:xfrm>
            <a:off x="5124209" y="1735480"/>
            <a:ext cx="1725358" cy="158570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 cap="flat" cmpd="sng" algn="ctr">
            <a:solidFill>
              <a:schemeClr val="bg1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06FD905D-E53C-6130-E7DF-DB02FA0AD9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2461" y="4099469"/>
            <a:ext cx="1822862" cy="173751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36" name="Google Shape;1333;p8">
            <a:extLst>
              <a:ext uri="{FF2B5EF4-FFF2-40B4-BE49-F238E27FC236}">
                <a16:creationId xmlns:a16="http://schemas.microsoft.com/office/drawing/2014/main" id="{A8EA66D0-C4F0-ACA4-19D6-097DDEACF0A0}"/>
              </a:ext>
            </a:extLst>
          </p:cNvPr>
          <p:cNvSpPr txBox="1"/>
          <p:nvPr/>
        </p:nvSpPr>
        <p:spPr>
          <a:xfrm>
            <a:off x="68480" y="4766004"/>
            <a:ext cx="629398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أُناقِشُ إِجاباتي مَعَ زَميلي أَوْ زَميلَتي وَ أَتَعاوَنُ مَعَهُ.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9F113C8-5D25-574E-E7A5-21D79E345D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F135C3-53AF-8030-442A-2188EBE00E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A24EDA-5886-34E0-0AC6-76D0439034A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CC75626-BDE4-7167-7B63-05C8CE101CB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E14DFD7-5BD4-7787-A6DF-261C023E6516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79A6C2-E864-467D-B895-0F3F04C602B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4DA05-EB65-39FE-ACDE-EDFCDF9E8B78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B4ACCC-F750-169D-81A9-08EDA994C8B6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defTabSz="514337">
              <a:spcBef>
                <a:spcPct val="0"/>
              </a:spcBef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C0731B-AD8D-C671-2BBD-1E53FB16CF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417DC1-784B-DAE7-F722-AC1429799FC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BFA069-B47C-9BB5-05A5-BD8106AB63F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873DD9-B5AB-DF14-12FD-B5F65CB9C33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132EBF7-B67E-2717-78A2-AF1A08C4CD67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4E1BA8-A712-346E-3694-F7B17F1AC140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85331E-D690-DF1F-A09F-F51AFAF9A063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7FBED1-22AD-E138-891B-4EF7BD349E4E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4439F-69A7-557A-570F-60B37024F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64AC0B25-0D45-DAE7-DF62-47DB736B2B9A}"/>
              </a:ext>
            </a:extLst>
          </p:cNvPr>
          <p:cNvSpPr txBox="1">
            <a:spLocks/>
          </p:cNvSpPr>
          <p:nvPr/>
        </p:nvSpPr>
        <p:spPr>
          <a:xfrm>
            <a:off x="2744431" y="771779"/>
            <a:ext cx="483503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514337">
              <a:spcBef>
                <a:spcPct val="0"/>
              </a:spcBef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حصة اليوم، ستقومون بقراءة جملة وفقرة بدقة واسترسال.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7C39D-72BC-4812-872F-2EA4EE862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3F4DC9A-0AC4-F781-697E-96351B13208C}"/>
              </a:ext>
            </a:extLst>
          </p:cNvPr>
          <p:cNvSpPr/>
          <p:nvPr/>
        </p:nvSpPr>
        <p:spPr>
          <a:xfrm>
            <a:off x="6342440" y="2355209"/>
            <a:ext cx="1783575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اَلْأَمازيغُ</a:t>
            </a:r>
          </a:p>
        </p:txBody>
      </p:sp>
      <p:sp>
        <p:nvSpPr>
          <p:cNvPr id="8" name="Google Shape;1360;p13">
            <a:extLst>
              <a:ext uri="{FF2B5EF4-FFF2-40B4-BE49-F238E27FC236}">
                <a16:creationId xmlns:a16="http://schemas.microsoft.com/office/drawing/2014/main" id="{8B2FA0F1-6986-9FB0-70E0-16F9BE475987}"/>
              </a:ext>
            </a:extLst>
          </p:cNvPr>
          <p:cNvSpPr/>
          <p:nvPr/>
        </p:nvSpPr>
        <p:spPr>
          <a:xfrm>
            <a:off x="768930" y="3700695"/>
            <a:ext cx="7357085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يَعودُ تاريخُهُمْ لِآلافِ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ٱلسِّنينَ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32A48DE-C12E-48CD-C7DB-B5D85966ABA5}"/>
              </a:ext>
            </a:extLst>
          </p:cNvPr>
          <p:cNvSpPr/>
          <p:nvPr/>
        </p:nvSpPr>
        <p:spPr>
          <a:xfrm>
            <a:off x="3813257" y="2381289"/>
            <a:ext cx="2225454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شَمالِ إِفْريقْيا</a:t>
            </a:r>
          </a:p>
        </p:txBody>
      </p:sp>
      <p:sp>
        <p:nvSpPr>
          <p:cNvPr id="10" name="Google Shape;1360;p13">
            <a:extLst>
              <a:ext uri="{FF2B5EF4-FFF2-40B4-BE49-F238E27FC236}">
                <a16:creationId xmlns:a16="http://schemas.microsoft.com/office/drawing/2014/main" id="{68FCA516-74A2-2150-B98E-43DFBFD614F7}"/>
              </a:ext>
            </a:extLst>
          </p:cNvPr>
          <p:cNvSpPr/>
          <p:nvPr/>
        </p:nvSpPr>
        <p:spPr>
          <a:xfrm>
            <a:off x="768930" y="5020102"/>
            <a:ext cx="7357085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يَعودُ لَهُمُ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ٱلْفَضْلُ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ٱلْأَكْبَرُ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نَشْرِ ٱلْإِسْلامِ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ٱلْمِنْطَقَةِ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3CCCC20-2AF6-EE48-5E69-D8D7856DC181}"/>
              </a:ext>
            </a:extLst>
          </p:cNvPr>
          <p:cNvSpPr/>
          <p:nvPr/>
        </p:nvSpPr>
        <p:spPr>
          <a:xfrm>
            <a:off x="768930" y="2381289"/>
            <a:ext cx="2794167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اَلْقَبائِلُ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ٱلْأَمازيغِيَّةُ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CBD73B-369B-BDDC-7F0B-D0B04ED33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434FDD-ED3B-AC1F-145E-62D083D388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36E567-4C1E-3123-A92B-4624AB236F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36471F-B067-E594-2CD1-8F0753046B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27AFC19-8C67-E418-B7E2-030E9589B5D6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B22D3C-411D-780B-E039-7F70D607328C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41F91B-A225-B64F-BD4C-88AD1D6EA1D3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6BC0BE-5AA8-8555-9D0B-B30B9C905027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49554522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FBEE9-3EB9-42BE-8DD6-AAD50F2E1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358;p13">
            <a:extLst>
              <a:ext uri="{FF2B5EF4-FFF2-40B4-BE49-F238E27FC236}">
                <a16:creationId xmlns:a16="http://schemas.microsoft.com/office/drawing/2014/main" id="{7E367047-C09E-2B0D-4AB3-CB1412E9751D}"/>
              </a:ext>
            </a:extLst>
          </p:cNvPr>
          <p:cNvSpPr txBox="1">
            <a:spLocks/>
          </p:cNvSpPr>
          <p:nvPr/>
        </p:nvSpPr>
        <p:spPr>
          <a:xfrm>
            <a:off x="1025913" y="771779"/>
            <a:ext cx="655355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514337">
              <a:spcBef>
                <a:spcPct val="0"/>
              </a:spcBef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انتبهوا لقراءتي؛ سأعين من بينكم من سيقرأ بعدي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3B7705A-8B05-EA7A-E665-62FA3861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C99E7C6-41DC-0C36-D830-CBFA95A266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D46CD33-0C8F-2740-798B-82B498D826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49682B3-2820-934B-4503-06FBF6BCB0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ADD0136-A545-3D63-91A2-D6C6CEA558D4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96435D-38FF-39AD-DBCF-9D4B8D9BD01A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167488-DC12-057A-31D8-2CE182047029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A3B6CB-D092-EA4F-2742-E58508B05BAA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8">
            <a:extLst>
              <a:ext uri="{FF2B5EF4-FFF2-40B4-BE49-F238E27FC236}">
                <a16:creationId xmlns:a16="http://schemas.microsoft.com/office/drawing/2014/main" id="{3439675D-4FF0-8CF0-3769-10E010CD20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961EFC2-DBA4-113A-3140-2474D82513AD}"/>
              </a:ext>
            </a:extLst>
          </p:cNvPr>
          <p:cNvSpPr/>
          <p:nvPr/>
        </p:nvSpPr>
        <p:spPr>
          <a:xfrm>
            <a:off x="6342440" y="2355209"/>
            <a:ext cx="1783575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اَلْأَمازيغُ</a:t>
            </a:r>
          </a:p>
        </p:txBody>
      </p:sp>
      <p:sp>
        <p:nvSpPr>
          <p:cNvPr id="3" name="Google Shape;1360;p13">
            <a:extLst>
              <a:ext uri="{FF2B5EF4-FFF2-40B4-BE49-F238E27FC236}">
                <a16:creationId xmlns:a16="http://schemas.microsoft.com/office/drawing/2014/main" id="{BECBE0CB-618C-0341-5D2F-33C47043D5C9}"/>
              </a:ext>
            </a:extLst>
          </p:cNvPr>
          <p:cNvSpPr/>
          <p:nvPr/>
        </p:nvSpPr>
        <p:spPr>
          <a:xfrm>
            <a:off x="768930" y="3700695"/>
            <a:ext cx="7357085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يَعودُ تاريخُهُمْ لِآلافِ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ٱلسِّنينَ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64F6ADC-903C-A8F3-ED2A-49DE98747807}"/>
              </a:ext>
            </a:extLst>
          </p:cNvPr>
          <p:cNvSpPr/>
          <p:nvPr/>
        </p:nvSpPr>
        <p:spPr>
          <a:xfrm>
            <a:off x="3813257" y="2381289"/>
            <a:ext cx="2225454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شَمالِ إِفْريقْيا</a:t>
            </a:r>
          </a:p>
        </p:txBody>
      </p:sp>
      <p:sp>
        <p:nvSpPr>
          <p:cNvPr id="6" name="Google Shape;1360;p13">
            <a:extLst>
              <a:ext uri="{FF2B5EF4-FFF2-40B4-BE49-F238E27FC236}">
                <a16:creationId xmlns:a16="http://schemas.microsoft.com/office/drawing/2014/main" id="{4E1561CA-A923-9F7F-8871-0EE8A009C9B3}"/>
              </a:ext>
            </a:extLst>
          </p:cNvPr>
          <p:cNvSpPr/>
          <p:nvPr/>
        </p:nvSpPr>
        <p:spPr>
          <a:xfrm>
            <a:off x="768930" y="5020102"/>
            <a:ext cx="7357085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يَعودُ لَهُمُ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ٱلْفَضْلُ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ٱلْأَكْبَرُ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نَشْرِ ٱلْإِسْلامِ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ٱلْمِنْطَقَةِ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8C49CB-48B2-DBB6-0DB8-B5172331A4A5}"/>
              </a:ext>
            </a:extLst>
          </p:cNvPr>
          <p:cNvSpPr/>
          <p:nvPr/>
        </p:nvSpPr>
        <p:spPr>
          <a:xfrm>
            <a:off x="768930" y="2381289"/>
            <a:ext cx="2794167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اَلْقَبائِلُ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ٱلْأَمازيغِيَّةُ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353772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E73AD-060E-D2E2-8AE8-153CD6672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8FA684A-89B3-FF71-8031-53DAE1EAA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Google Shape;1358;p13">
            <a:extLst>
              <a:ext uri="{FF2B5EF4-FFF2-40B4-BE49-F238E27FC236}">
                <a16:creationId xmlns:a16="http://schemas.microsoft.com/office/drawing/2014/main" id="{DE80CA8B-B86D-1C8B-434A-C343C966214D}"/>
              </a:ext>
            </a:extLst>
          </p:cNvPr>
          <p:cNvSpPr txBox="1">
            <a:spLocks/>
          </p:cNvSpPr>
          <p:nvPr/>
        </p:nvSpPr>
        <p:spPr>
          <a:xfrm>
            <a:off x="1025913" y="771779"/>
            <a:ext cx="655355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514337">
              <a:spcBef>
                <a:spcPct val="0"/>
              </a:spcBef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الآن، سأختار متعلمين للقراءة، يتناوب 3 متعلمين على القراءة (الفئة د)،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B9A5BAC-DFC7-34C8-8C9F-9074E3DB1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3B5D39-3ECB-DED9-EF87-A6D3E472BB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946D26-9FE9-D394-3E95-BE43F3DFA2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E7ADCD8-9773-2396-9FEA-A320A98891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BC95770-FFF3-9A73-A75F-0DC2EEFBB6C0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0D4569-51F1-4A20-5AE4-3D63F2000040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D9158C-82E9-0608-5659-F642CDDF132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4E14A8-1602-4D72-DC37-D526DC5B4342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DD9D7F4-478B-C456-ED42-7362509794DD}"/>
              </a:ext>
            </a:extLst>
          </p:cNvPr>
          <p:cNvSpPr/>
          <p:nvPr/>
        </p:nvSpPr>
        <p:spPr>
          <a:xfrm>
            <a:off x="6342440" y="2355209"/>
            <a:ext cx="1783575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اَلْأَمازيغُ</a:t>
            </a:r>
          </a:p>
        </p:txBody>
      </p:sp>
      <p:sp>
        <p:nvSpPr>
          <p:cNvPr id="5" name="Google Shape;1360;p13">
            <a:extLst>
              <a:ext uri="{FF2B5EF4-FFF2-40B4-BE49-F238E27FC236}">
                <a16:creationId xmlns:a16="http://schemas.microsoft.com/office/drawing/2014/main" id="{173C860B-8734-3184-7FE8-185B628E93AB}"/>
              </a:ext>
            </a:extLst>
          </p:cNvPr>
          <p:cNvSpPr/>
          <p:nvPr/>
        </p:nvSpPr>
        <p:spPr>
          <a:xfrm>
            <a:off x="768930" y="3700695"/>
            <a:ext cx="7357085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يَعودُ تاريخُهُمْ لِآلافِ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ٱلسِّنينَ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702B4A5-E54E-7E29-3F2A-D2437857878B}"/>
              </a:ext>
            </a:extLst>
          </p:cNvPr>
          <p:cNvSpPr/>
          <p:nvPr/>
        </p:nvSpPr>
        <p:spPr>
          <a:xfrm>
            <a:off x="3813257" y="2381289"/>
            <a:ext cx="2225454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شَمالِ إِفْريقْيا</a:t>
            </a:r>
          </a:p>
        </p:txBody>
      </p:sp>
      <p:sp>
        <p:nvSpPr>
          <p:cNvPr id="12" name="Google Shape;1360;p13">
            <a:extLst>
              <a:ext uri="{FF2B5EF4-FFF2-40B4-BE49-F238E27FC236}">
                <a16:creationId xmlns:a16="http://schemas.microsoft.com/office/drawing/2014/main" id="{12A24606-3635-F852-BAA9-86D58934F71F}"/>
              </a:ext>
            </a:extLst>
          </p:cNvPr>
          <p:cNvSpPr/>
          <p:nvPr/>
        </p:nvSpPr>
        <p:spPr>
          <a:xfrm>
            <a:off x="768930" y="5020102"/>
            <a:ext cx="7357085" cy="90000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يَعودُ لَهُمُ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ٱلْفَضْلُ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ٱلْأَكْبَرُ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نَشْرِ ٱلْإِسْلامِ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ٱلْمِنْطَقَةِ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4116831-1A44-FB42-B310-F9B10C6818C1}"/>
              </a:ext>
            </a:extLst>
          </p:cNvPr>
          <p:cNvSpPr/>
          <p:nvPr/>
        </p:nvSpPr>
        <p:spPr>
          <a:xfrm>
            <a:off x="768930" y="2381289"/>
            <a:ext cx="2794167" cy="900000"/>
          </a:xfrm>
          <a:prstGeom prst="roundRect">
            <a:avLst/>
          </a:prstGeom>
          <a:solidFill>
            <a:srgbClr val="ECF8F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اَلْقَبائِلُ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ٱلْأَمازيغِيَّةُ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720693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1DDEB-7677-BFBD-5D3C-8FF9C2631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DD3E08-CA40-E825-A1F1-8A4182CBF9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1" name="Google Shape;1380;p14">
            <a:extLst>
              <a:ext uri="{FF2B5EF4-FFF2-40B4-BE49-F238E27FC236}">
                <a16:creationId xmlns:a16="http://schemas.microsoft.com/office/drawing/2014/main" id="{8F5EF558-74AB-16B8-E532-0168EAE8822E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514337">
              <a:spcBef>
                <a:spcPct val="0"/>
              </a:spcBef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استمعوا جيدا لقراءتي.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B16DBB-B52B-0A02-23CA-46ED783C7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50" y="1526030"/>
            <a:ext cx="8553429" cy="535275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DBA90A-55E2-27CB-43BB-10693665F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3E4DEA-E6CA-679F-64C0-95B5CA9A1C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95F900E-2439-0E1D-FD2B-836482385F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4E77FE-76DE-4BFB-98C5-38CD7DE5934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BE08566-6BB3-D206-B99E-C82E47AB3E76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808EC7-73CD-F917-EDFD-D0C6F8C2535A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C07FDA-45C9-D5B6-11B6-DBF77FDFD62F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9E1D0F-2D1D-9A89-CE61-030D4AADB7C7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33882605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65BCA-C86D-D4B2-E638-A036D540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B8CB616-1C46-9D62-8494-EBA5FB09A4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6" name="Google Shape;1408;p15">
            <a:extLst>
              <a:ext uri="{FF2B5EF4-FFF2-40B4-BE49-F238E27FC236}">
                <a16:creationId xmlns:a16="http://schemas.microsoft.com/office/drawing/2014/main" id="{A4D18035-CDDF-7B08-EC98-C3AB2A091E3E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514337">
              <a:spcBef>
                <a:spcPct val="0"/>
              </a:spcBef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الآن، من سمع اسمه يتقدم لقراءة النص مثلي. (3 متعلمين الفئة ج وب)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88CF8E-030E-D9FE-D602-7A4A61A75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50" y="1526030"/>
            <a:ext cx="8553429" cy="535275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7B1CE2-A279-D220-C747-C376F8A09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E873D3-696C-9D6A-8414-D5FA244A8C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E3432F-2459-6341-000B-9EE710DF77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5C19FE-209A-44F8-A390-1E94EC3C89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E3F3B1-B619-76C1-2760-EFBA33773BBA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00B37F-BAF1-2D10-BC48-CE2B922F52F5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EEADD-053B-0C47-619E-E253C0E092D3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185199-250A-76D4-1D66-D2BAEF0961B9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674450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E20C0-B0D8-B6BB-A91B-D2B2FC761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7EC6AFC-6272-2B71-F358-2EAB4C8EE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F533984-0903-DA34-CFE7-501FE05B80FF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DD2ECEF-1D64-303C-1564-0A116A96B7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F2C1720-479C-A7B0-9656-4B27620CBACE}"/>
              </a:ext>
            </a:extLst>
          </p:cNvPr>
          <p:cNvSpPr txBox="1">
            <a:spLocks/>
          </p:cNvSpPr>
          <p:nvPr/>
        </p:nvSpPr>
        <p:spPr>
          <a:xfrm>
            <a:off x="581331" y="976217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Microsoft Uighur" panose="02000000000000000000" pitchFamily="2" charset="-78"/>
              </a:rPr>
              <a:t> قراءة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D83F271-D690-062B-CE83-17A55EF0616E}"/>
              </a:ext>
            </a:extLst>
          </p:cNvPr>
          <p:cNvSpPr/>
          <p:nvPr/>
        </p:nvSpPr>
        <p:spPr>
          <a:xfrm>
            <a:off x="5063306" y="114515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528E62DA-6577-D0A8-DDA3-3893EE50E1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05ACF09-7E3F-8C2E-D033-86652776D892}"/>
              </a:ext>
            </a:extLst>
          </p:cNvPr>
          <p:cNvSpPr txBox="1">
            <a:spLocks/>
          </p:cNvSpPr>
          <p:nvPr/>
        </p:nvSpPr>
        <p:spPr>
          <a:xfrm>
            <a:off x="1169972" y="2909525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نص: قَصيدَةُ وَطَني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ٱلْغالي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(الحصة الثانية)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تَذَوُّقُ ٱلنَّصِّ ٱلشِّعْرِيِّ.</a:t>
            </a:r>
          </a:p>
        </p:txBody>
      </p:sp>
    </p:spTree>
    <p:extLst>
      <p:ext uri="{BB962C8B-B14F-4D97-AF65-F5344CB8AC3E}">
        <p14:creationId xmlns:p14="http://schemas.microsoft.com/office/powerpoint/2010/main" val="1520112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1C72-51D3-DEAC-3C4C-F522A2C91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96E706-916C-F5C8-216D-E9BA89179A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269084-E9F6-85FA-6BA8-99A6C3D342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1C9D26-3661-9161-DF83-4B608C0D3D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44CD00F-911D-0E4E-9D97-46038151CA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BD506F9-CD4C-9DF3-5445-25DE11D948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37B129-8E5A-E232-482B-A0230EE740C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4E8A12-35AF-5EF5-2014-3E2825B2E6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BEA573-8DD5-A7D2-F1AD-F768E2D6532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3556D8-A7A6-59BA-EC17-C15D3243253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B41A57C-F155-57CF-9F4A-11241B8C29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D107AB-3CD3-DC1D-CF4A-10CD065F4C38}"/>
              </a:ext>
            </a:extLst>
          </p:cNvPr>
          <p:cNvSpPr txBox="1"/>
          <p:nvPr/>
        </p:nvSpPr>
        <p:spPr>
          <a:xfrm>
            <a:off x="-309475" y="84321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الآن، سنبدأ حصة القراءة بتذكر ما جاء في النص الشعري "قَصيدَةُ وَطَني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ٱلْغالي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".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076FB5D-9FEE-C41B-E54A-19D20C7F8E1D}"/>
              </a:ext>
            </a:extLst>
          </p:cNvPr>
          <p:cNvSpPr txBox="1"/>
          <p:nvPr/>
        </p:nvSpPr>
        <p:spPr>
          <a:xfrm>
            <a:off x="1742099" y="1856657"/>
            <a:ext cx="5783663" cy="450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416"/>
              </a:lnSpc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قَصيدَةُ وَطَني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ٱلْغالي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56DCBC2-34A3-04D2-0A0C-B5F532632199}"/>
              </a:ext>
            </a:extLst>
          </p:cNvPr>
          <p:cNvGrpSpPr/>
          <p:nvPr/>
        </p:nvGrpSpPr>
        <p:grpSpPr>
          <a:xfrm>
            <a:off x="3404558" y="2455421"/>
            <a:ext cx="2513529" cy="3855406"/>
            <a:chOff x="3383104" y="1704227"/>
            <a:chExt cx="2567362" cy="449129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D2B48E8-9DE5-FB22-65D4-79FD25892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83104" y="1704227"/>
              <a:ext cx="2567362" cy="4491291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F244622-2BE3-75C2-B3D0-3BECBCFA41EE}"/>
                </a:ext>
              </a:extLst>
            </p:cNvPr>
            <p:cNvSpPr txBox="1"/>
            <p:nvPr/>
          </p:nvSpPr>
          <p:spPr>
            <a:xfrm>
              <a:off x="3435050" y="4134964"/>
              <a:ext cx="647700" cy="261610"/>
            </a:xfrm>
            <a:prstGeom prst="rect">
              <a:avLst/>
            </a:prstGeom>
            <a:solidFill>
              <a:srgbClr val="D9E3EA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MA" sz="11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ياسين عدنان</a:t>
              </a:r>
              <a:endParaRPr lang="fr-FR" sz="11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632970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889A4-7EC7-FB0E-0FF3-31A742B20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8418CB26-C80B-BADE-E1EC-C8050D7B47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2CF142D-D697-76FB-912C-FF3C2CDBE36C}"/>
              </a:ext>
            </a:extLst>
          </p:cNvPr>
          <p:cNvSpPr txBox="1"/>
          <p:nvPr/>
        </p:nvSpPr>
        <p:spPr>
          <a:xfrm>
            <a:off x="-309475" y="84321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سنصحح الواجب المنزلي. ص 46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1BEA6F-2738-A835-ECC4-BC5CA5782A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17FB05-8501-23A3-F4E3-6D803DD1EB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6C5DCF-DC30-AF58-FB5D-02ED53F9F5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98D086-BC07-5A6A-A3F0-CA498F5EBF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127BB9-F97B-3C14-315A-7A3136D54A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64B8A7-EF87-CA88-F89B-D574B20E5AC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D2CD29-C516-4DB6-1AD2-1CA4A60CE38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1ED631-57D3-2938-B956-EAC607E9363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6897EC-9836-4795-7362-10F579063A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3ADAA20-862F-59A7-CD85-BF16362912F8}"/>
              </a:ext>
            </a:extLst>
          </p:cNvPr>
          <p:cNvSpPr txBox="1"/>
          <p:nvPr/>
        </p:nvSpPr>
        <p:spPr>
          <a:xfrm>
            <a:off x="2104236" y="2039750"/>
            <a:ext cx="941538" cy="515035"/>
          </a:xfrm>
          <a:prstGeom prst="round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>
              <a:lnSpc>
                <a:spcPts val="3416"/>
              </a:lnSpc>
              <a:defRPr/>
            </a:pPr>
            <a:r>
              <a:rPr lang="ar-MA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شِيَمٌ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C1184734-72DB-E54D-36D1-E3781B8CF40B}"/>
              </a:ext>
            </a:extLst>
          </p:cNvPr>
          <p:cNvSpPr txBox="1"/>
          <p:nvPr/>
        </p:nvSpPr>
        <p:spPr>
          <a:xfrm>
            <a:off x="2150274" y="5360022"/>
            <a:ext cx="849462" cy="532061"/>
          </a:xfrm>
          <a:prstGeom prst="round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>
              <a:lnSpc>
                <a:spcPts val="3416"/>
              </a:lnSpc>
            </a:pPr>
            <a:r>
              <a:rPr lang="ar-MA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وَتَدٌ</a:t>
            </a:r>
            <a:endParaRPr lang="ar-MA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DBB3B1D0-20F2-9C87-E204-273E2514EBF9}"/>
              </a:ext>
            </a:extLst>
          </p:cNvPr>
          <p:cNvSpPr txBox="1"/>
          <p:nvPr/>
        </p:nvSpPr>
        <p:spPr>
          <a:xfrm>
            <a:off x="2061373" y="4216298"/>
            <a:ext cx="1027264" cy="627831"/>
          </a:xfrm>
          <a:prstGeom prst="round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r">
              <a:defRPr/>
            </a:pPr>
            <a:r>
              <a:rPr lang="ar-MA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هِمَّةٌ</a:t>
            </a:r>
            <a:endParaRPr lang="ar-MA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BB124069-4C12-362F-B287-1721DAC9EA2B}"/>
              </a:ext>
            </a:extLst>
          </p:cNvPr>
          <p:cNvSpPr txBox="1"/>
          <p:nvPr/>
        </p:nvSpPr>
        <p:spPr>
          <a:xfrm>
            <a:off x="1879285" y="3162969"/>
            <a:ext cx="1391440" cy="532061"/>
          </a:xfrm>
          <a:prstGeom prst="round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r">
              <a:defRPr/>
            </a:pPr>
            <a:r>
              <a:rPr lang="ar-MA" sz="3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اَلنَّبْضُ</a:t>
            </a:r>
            <a:endParaRPr lang="ar-MA" sz="3600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C30CB50F-7772-9B9F-1D35-0DFC537C241F}"/>
              </a:ext>
            </a:extLst>
          </p:cNvPr>
          <p:cNvSpPr txBox="1"/>
          <p:nvPr/>
        </p:nvSpPr>
        <p:spPr>
          <a:xfrm>
            <a:off x="5219699" y="5357721"/>
            <a:ext cx="2880000" cy="610806"/>
          </a:xfrm>
          <a:prstGeom prst="round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خَشبَةٌ تُثَبَّتُ في </a:t>
            </a:r>
            <a:r>
              <a:rPr lang="ar-MA" dirty="0" err="1"/>
              <a:t>ٱلْأَرْضِ</a:t>
            </a:r>
            <a:r>
              <a:rPr lang="fr-MA" dirty="0"/>
              <a:t>:...</a:t>
            </a:r>
            <a:endParaRPr lang="ar-MA" dirty="0"/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F682C811-6B68-5EC8-C462-DE0AAC988831}"/>
              </a:ext>
            </a:extLst>
          </p:cNvPr>
          <p:cNvSpPr txBox="1"/>
          <p:nvPr/>
        </p:nvSpPr>
        <p:spPr>
          <a:xfrm>
            <a:off x="5219699" y="3071519"/>
            <a:ext cx="2880000" cy="610806"/>
          </a:xfrm>
          <a:prstGeom prst="round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>
              <a:defRPr/>
            </a:pPr>
            <a:r>
              <a:rPr lang="ar-MA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حَرَكَةٌ مُتَكَرِّرَةٌ لِلْقَلْبِ…</a:t>
            </a:r>
            <a:r>
              <a:rPr lang="fr-MA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:…</a:t>
            </a:r>
            <a:endParaRPr lang="ar-MA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161695E6-8E52-FB91-13E0-6F9D5A1D6BCD}"/>
              </a:ext>
            </a:extLst>
          </p:cNvPr>
          <p:cNvSpPr txBox="1"/>
          <p:nvPr/>
        </p:nvSpPr>
        <p:spPr>
          <a:xfrm>
            <a:off x="5219699" y="4211715"/>
            <a:ext cx="2880000" cy="610806"/>
          </a:xfrm>
          <a:prstGeom prst="round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>
              <a:defRPr/>
            </a:pPr>
            <a:r>
              <a:rPr lang="ar-MA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عَزيمَةٌ وَإِرادَةٌ قَوِيَّةٌ……</a:t>
            </a:r>
            <a:r>
              <a:rPr lang="fr-MA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:…</a:t>
            </a:r>
            <a:endParaRPr lang="ar-MA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84D105AC-F949-5EE9-EB9F-9968B07F14D1}"/>
              </a:ext>
            </a:extLst>
          </p:cNvPr>
          <p:cNvSpPr txBox="1"/>
          <p:nvPr/>
        </p:nvSpPr>
        <p:spPr>
          <a:xfrm>
            <a:off x="5219699" y="1932033"/>
            <a:ext cx="2880000" cy="610806"/>
          </a:xfrm>
          <a:prstGeom prst="round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>
              <a:defRPr/>
            </a:pPr>
            <a:r>
              <a:rPr lang="ar-MA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صِفاتٌ وَأَخْلاقٌ…</a:t>
            </a:r>
            <a:r>
              <a:rPr lang="fr-MA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:………</a:t>
            </a:r>
            <a:endParaRPr lang="ar-MA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35569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6 L 0.22986 0.0018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3" y="9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L 0.23021 -0.0023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10" y="-11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3333E-6 L 0.22118 0.0016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9" y="6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 L 0.20364 0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/>
      <p:bldP spid="12" grpId="0" animBg="1"/>
      <p:bldP spid="12" grpId="1"/>
      <p:bldP spid="21" grpId="0" animBg="1"/>
      <p:bldP spid="21" grpId="1"/>
      <p:bldP spid="26" grpId="0" animBg="1"/>
      <p:bldP spid="26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3623-11EC-4EAD-9800-3E68BB117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8CBD9CA5-428D-B179-0AC5-E7BED3247C2E}"/>
              </a:ext>
            </a:extLst>
          </p:cNvPr>
          <p:cNvSpPr/>
          <p:nvPr/>
        </p:nvSpPr>
        <p:spPr>
          <a:xfrm>
            <a:off x="1831791" y="5439406"/>
            <a:ext cx="5616340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عَنْ ماذا تَتَحَدَّثُ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9B6CF6-7BCA-AB7C-C92D-80C5DB711F60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E5E0DB-2BAB-EE34-489B-47311BE57D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2DE524-635A-19B3-040F-E1E7C21B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4B9C06-3959-726C-B08A-E3F8DB8ED8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8419BE-7CC8-89FB-4CAF-A655DD866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BC05B5-BE8F-A3B0-5F44-A9C30FEE07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256218-AB7A-4E73-BEFB-34528E5BC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2AE29C-E5E4-3DA7-5823-9EAA65EA933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13C133-6CD9-BF9D-F0E0-55AA2D1AA3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CB6FD2-4BB1-35BC-EFF6-8FE7E876C4A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8350A1-3A9F-6547-F550-B26ABB0FEBE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9C0418D-7E86-C261-7E5E-7D00E78A94E1}"/>
              </a:ext>
            </a:extLst>
          </p:cNvPr>
          <p:cNvGrpSpPr/>
          <p:nvPr/>
        </p:nvGrpSpPr>
        <p:grpSpPr>
          <a:xfrm>
            <a:off x="3404558" y="1721394"/>
            <a:ext cx="2513529" cy="3855406"/>
            <a:chOff x="3383104" y="1704227"/>
            <a:chExt cx="2567362" cy="449129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20DC919-AF4B-01BE-43B4-BDEA03B86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83104" y="1704227"/>
              <a:ext cx="2567362" cy="4491291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FFA736E-F290-E4ED-83ED-1CDBB1D6E210}"/>
                </a:ext>
              </a:extLst>
            </p:cNvPr>
            <p:cNvSpPr txBox="1"/>
            <p:nvPr/>
          </p:nvSpPr>
          <p:spPr>
            <a:xfrm>
              <a:off x="3435050" y="4134964"/>
              <a:ext cx="647700" cy="261610"/>
            </a:xfrm>
            <a:prstGeom prst="rect">
              <a:avLst/>
            </a:prstGeom>
            <a:solidFill>
              <a:srgbClr val="D9E3EA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MA" sz="11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ياسين عدنان</a:t>
              </a:r>
              <a:endParaRPr lang="fr-FR" sz="11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972615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CE7EF-1F8A-63BA-C8D9-9D99A5B5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396DC352-6317-DF41-7814-8D013AF93BCB}"/>
              </a:ext>
            </a:extLst>
          </p:cNvPr>
          <p:cNvSpPr/>
          <p:nvPr/>
        </p:nvSpPr>
        <p:spPr>
          <a:xfrm>
            <a:off x="1658069" y="5439406"/>
            <a:ext cx="5790062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ماهُوَ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ٱلصَّوْتُ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ٱلَّذي يَنْتَهي بِهِ كَلُّ بَيْتٍ شِعْرِيٍّ؟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388CB74-CBAE-1708-A585-DD2CE7298C0A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9A3599-E67A-7622-87FB-B08987CD51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DCCECB-DBE7-C5F0-F1CA-391B7ABCF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80CC56-8C87-A640-FC2C-89E136FA2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D9D475-A80B-1AD8-5FEE-448ECDC474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2C0AC4-67D9-02FE-06A6-AFE472962C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81C7121-622A-0A8C-F39E-A1F1294F42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17072-A48C-C752-060D-F28D0F6749D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F245B6-B670-F182-373B-61A3AD2747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00E5B5-7641-17E1-5CD8-EC66643BFB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F1E725-3EED-FA5B-F07C-C7CDFBE7CA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F23F050-B7DE-79DB-F3AD-B3B8527965B1}"/>
              </a:ext>
            </a:extLst>
          </p:cNvPr>
          <p:cNvGrpSpPr/>
          <p:nvPr/>
        </p:nvGrpSpPr>
        <p:grpSpPr>
          <a:xfrm>
            <a:off x="3404558" y="1721394"/>
            <a:ext cx="2513529" cy="3855406"/>
            <a:chOff x="3383104" y="1704227"/>
            <a:chExt cx="2567362" cy="449129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78247DE-6444-78EC-D151-B4FB25B87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83104" y="1704227"/>
              <a:ext cx="2567362" cy="4491291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9C06CDA-FF4A-8BEC-89A5-C723DC9BE48E}"/>
                </a:ext>
              </a:extLst>
            </p:cNvPr>
            <p:cNvSpPr txBox="1"/>
            <p:nvPr/>
          </p:nvSpPr>
          <p:spPr>
            <a:xfrm>
              <a:off x="3435050" y="4134964"/>
              <a:ext cx="647700" cy="261610"/>
            </a:xfrm>
            <a:prstGeom prst="rect">
              <a:avLst/>
            </a:prstGeom>
            <a:solidFill>
              <a:srgbClr val="D9E3EA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MA" sz="11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ياسين عدنان</a:t>
              </a:r>
              <a:endParaRPr lang="fr-FR" sz="11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632472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D87A-F000-6888-8F99-09CE06E78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45018038-09A5-5CCB-7795-00033E6ADC53}"/>
              </a:ext>
            </a:extLst>
          </p:cNvPr>
          <p:cNvSpPr/>
          <p:nvPr/>
        </p:nvSpPr>
        <p:spPr>
          <a:xfrm>
            <a:off x="1831791" y="5439406"/>
            <a:ext cx="5616340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أَكْثَرُ بَيْتٍ أَعْجَبَكَ؟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329E48-4BCD-6700-0A61-FCB4E5EAE793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B32DBA-CC1A-EC56-5C89-DA05ADB34B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4A9304-723B-7480-75EF-8A3DA98CBE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B7F685-CEFF-8A1A-AD15-27EBAA228B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F20A63-E11F-AABD-65A7-3647DFFEA6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20E421-1C1A-6D1E-C127-79D1FDAE7E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66FDF0-DA5A-0EA5-9BC1-4B5985FFDC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9C6A93-2A1C-56B2-36D1-8303154D808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EB8D17-80EC-2BAE-3FB9-6E540AE3E52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9A4EFF-73F7-F3CF-7976-7F8F19DA8E4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FF810F-2361-D4E0-4C18-E50F4954211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ADEE5A-235B-0113-3819-2CC52334D6F6}"/>
              </a:ext>
            </a:extLst>
          </p:cNvPr>
          <p:cNvGrpSpPr/>
          <p:nvPr/>
        </p:nvGrpSpPr>
        <p:grpSpPr>
          <a:xfrm>
            <a:off x="3404558" y="1721394"/>
            <a:ext cx="2513529" cy="3855406"/>
            <a:chOff x="3383104" y="1704227"/>
            <a:chExt cx="2567362" cy="449129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1162ABC-6D12-38FC-7627-3DB1C5CE3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83104" y="1704227"/>
              <a:ext cx="2567362" cy="4491291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5A47965-B249-0653-67FC-49E86EA328AB}"/>
                </a:ext>
              </a:extLst>
            </p:cNvPr>
            <p:cNvSpPr txBox="1"/>
            <p:nvPr/>
          </p:nvSpPr>
          <p:spPr>
            <a:xfrm>
              <a:off x="3435050" y="4134964"/>
              <a:ext cx="647700" cy="261610"/>
            </a:xfrm>
            <a:prstGeom prst="rect">
              <a:avLst/>
            </a:prstGeom>
            <a:solidFill>
              <a:srgbClr val="D9E3EA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MA" sz="11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ياسين عدنان</a:t>
              </a:r>
              <a:endParaRPr lang="fr-FR" sz="11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189571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4B501-406D-B62E-FBAC-E7BCF0235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E8E7CA6-0478-0DB7-6007-FE465AE256CB}"/>
              </a:ext>
            </a:extLst>
          </p:cNvPr>
          <p:cNvSpPr txBox="1"/>
          <p:nvPr/>
        </p:nvSpPr>
        <p:spPr>
          <a:xfrm>
            <a:off x="694944" y="853601"/>
            <a:ext cx="6789337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سنقرأ القصيدة قراءة شعرية جماعية. تتبعوا الكلمات في النص بأصبعكم.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 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3A4762-8247-B279-4465-6CF5B76988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42B738D-6909-D7CB-D0DB-EDF581952F53}"/>
              </a:ext>
            </a:extLst>
          </p:cNvPr>
          <p:cNvSpPr txBox="1">
            <a:spLocks/>
          </p:cNvSpPr>
          <p:nvPr/>
        </p:nvSpPr>
        <p:spPr>
          <a:xfrm>
            <a:off x="90080" y="6135224"/>
            <a:ext cx="1330913" cy="5571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ياسين عدنان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E04079-1707-47B4-8A1D-CD45BC6F9A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5B5B53-A1B9-D76D-2C86-C7BB014A16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E7E834-C260-CBF5-3DB0-5EE311CE96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7ECFE8-CCD7-9F76-97EA-26AD632078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58A7599-5C9C-B897-07FE-DCF1B01DBC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A5ED83-D7AF-FA07-12C8-FC0D274F937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5C3BEF-4A15-0063-E5B3-81F8D6AE875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4EFE93-CA18-E1D2-5CC9-2248552E34B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7C814D-38B0-3065-96DA-5849DAD777D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F90E8D0-1921-7486-4BBD-F65A8064322E}"/>
              </a:ext>
            </a:extLst>
          </p:cNvPr>
          <p:cNvGrpSpPr/>
          <p:nvPr/>
        </p:nvGrpSpPr>
        <p:grpSpPr>
          <a:xfrm>
            <a:off x="3404558" y="1721394"/>
            <a:ext cx="2513529" cy="3855406"/>
            <a:chOff x="3383104" y="1704227"/>
            <a:chExt cx="2567362" cy="4491291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B4D51EE-DC1F-AAF8-8DBF-FFFE34D78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83104" y="1704227"/>
              <a:ext cx="2567362" cy="4491291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1A1C109-73FD-00D0-2CCF-104BBEFB0D8B}"/>
                </a:ext>
              </a:extLst>
            </p:cNvPr>
            <p:cNvSpPr txBox="1"/>
            <p:nvPr/>
          </p:nvSpPr>
          <p:spPr>
            <a:xfrm>
              <a:off x="3435050" y="4134964"/>
              <a:ext cx="647700" cy="261610"/>
            </a:xfrm>
            <a:prstGeom prst="rect">
              <a:avLst/>
            </a:prstGeom>
            <a:solidFill>
              <a:srgbClr val="D9E3EA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ar-MA" sz="11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ياسين عدنان</a:t>
              </a:r>
              <a:endParaRPr lang="fr-FR" sz="1100" b="1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938194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6C42C-2C4D-C938-6D56-F6C7CC764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3703750-478F-7476-E829-9E12853607C2}"/>
              </a:ext>
            </a:extLst>
          </p:cNvPr>
          <p:cNvSpPr txBox="1"/>
          <p:nvPr/>
        </p:nvSpPr>
        <p:spPr>
          <a:xfrm>
            <a:off x="1936137" y="846955"/>
            <a:ext cx="5559029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سأختار 7 منكم لقراءة القصيدة قراءة شعرية محترما قواعد الإيقاع. 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CEBCDA-3F04-0E08-6F51-DEA37E95F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877341A-35F5-6C09-966C-FEC43E51D1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641714"/>
              </p:ext>
            </p:extLst>
          </p:nvPr>
        </p:nvGraphicFramePr>
        <p:xfrm>
          <a:off x="398069" y="3108799"/>
          <a:ext cx="8383464" cy="2895600"/>
        </p:xfrm>
        <a:graphic>
          <a:graphicData uri="http://schemas.openxmlformats.org/drawingml/2006/table">
            <a:tbl>
              <a:tblPr firstRow="1" bandRow="1"/>
              <a:tblGrid>
                <a:gridCol w="1309537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793767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كانتِ </a:t>
                      </a:r>
                      <a:r>
                        <a:rPr lang="ar-MA" sz="32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ٱلْقِراءَةُ</a:t>
                      </a: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مُعَبِّرَةً عَنِ </a:t>
                      </a:r>
                      <a:r>
                        <a:rPr lang="ar-MA" sz="32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ٱلشُّعورِ</a:t>
                      </a: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بِٱلْفَخْرِ</a:t>
                      </a: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وَٱلْاِعْتِزازِ</a:t>
                      </a: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تَمَّتْ قِراءَةُ كُلِّ شَطْرٍ بِشَكْلٍ مُسْتَرْسَلٍ؟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 </a:t>
                      </a:r>
                      <a:r>
                        <a:rPr lang="ar-MA" sz="32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ٱلْإيقاعِ</a:t>
                      </a: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ٱلشِّعْرِيِّ</a:t>
                      </a:r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30CF2D5A-38C5-4F26-E1D5-9A86AF830777}"/>
              </a:ext>
            </a:extLst>
          </p:cNvPr>
          <p:cNvSpPr txBox="1"/>
          <p:nvPr/>
        </p:nvSpPr>
        <p:spPr>
          <a:xfrm>
            <a:off x="965090" y="2247433"/>
            <a:ext cx="771155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F498F8-493E-AA7E-DE2B-175331BBD1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4D3A79-FA82-A13A-C811-55AB0500BA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667986-D9A1-1537-D168-FD45FE9C3F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44A0E9-1AA7-8A49-4D0F-5C7F5A24CB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D5EF4D0-4588-BA62-5248-375F7D63C3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C70608-D70B-F761-279E-00E6C8428A8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DBF9A1-1B0F-69A4-F670-D394A3DF7C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FE57EA-3DDA-27AC-D405-EAC96C875A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17B01B-2784-0C59-38FF-D3B6823D70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07377536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8335C-283B-4725-5F2C-E2CA6215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D40DCC4-FAE6-24F1-A710-692D7BC4ECF4}"/>
              </a:ext>
            </a:extLst>
          </p:cNvPr>
          <p:cNvSpPr txBox="1"/>
          <p:nvPr/>
        </p:nvSpPr>
        <p:spPr>
          <a:xfrm>
            <a:off x="620669" y="839864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47 و في ثنائيات انجزوا التمرين رقم 1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BFEA67-1527-682A-DCAC-52FEC4624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23B572-BBF7-11F6-F591-A8450D1F2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981" y="2064520"/>
            <a:ext cx="2699071" cy="41400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5FAC733-6F9B-19A7-CA48-0775BA5B7621}"/>
              </a:ext>
            </a:extLst>
          </p:cNvPr>
          <p:cNvSpPr/>
          <p:nvPr/>
        </p:nvSpPr>
        <p:spPr>
          <a:xfrm>
            <a:off x="3296981" y="3703321"/>
            <a:ext cx="2661859" cy="7620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C4DAB5-AD55-42DB-A712-2EF20CE9E7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2F6A0C-7DBA-2C95-8DC8-6A86B7A145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D19F8D-EC58-2757-AF4B-FDD8BBF346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5C6BF4-3C4C-918E-9980-CDDF68193C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02D2FE-2704-0C51-C6E7-CCFE915392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FB5CB3-1055-4A22-3D7D-67756AB721A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17D-3827-48B2-06DA-71495CF02B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7F3720-52EF-9E14-AFA0-A1D03B172E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42678F-FA23-6404-03E0-FCCD12488EC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7670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1F03A-089E-6F6F-52B4-D60CFC6F9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8191D3-2B8B-240F-9C3E-F6E07CDA00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9DA207-3B81-0A54-9F61-9A1AE1595ED0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مع تأطير الكلمات المفاتيح في القصيدة.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D47BA2-3222-621F-042F-7B2AD9B40B2A}"/>
              </a:ext>
            </a:extLst>
          </p:cNvPr>
          <p:cNvSpPr txBox="1"/>
          <p:nvPr/>
        </p:nvSpPr>
        <p:spPr>
          <a:xfrm>
            <a:off x="884397" y="3039423"/>
            <a:ext cx="66714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يَتَمَيّزُ ٱلْمَغْرِبُ بِغِنى وَتَنَوُّعِ رَوافِدِهِ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ٱلثّقافِيَّةِ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marL="571500" indent="-571500" algn="r" defTabSz="685800" rtl="1">
              <a:buFont typeface="Arial" panose="020B0604020202020204" pitchFamily="34" charset="0"/>
              <a:buChar char="•"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رَقْمَ ٱلْبَيْتِ ٱلَّذي يَتَناوَلُ ٱلثَّقافَةَ ٱلْعَرَبِيّةَ.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D59529-9908-8B91-CBDB-2A277ACD7B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ED7DE6-2741-4681-D014-3E46BED950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B979D3-B0AA-DDC5-C933-E38399094D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1D3F25-7454-F392-F759-480471EC51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2AD1E9B-DBB9-D5E1-F25E-4EC3F49134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43EDAF-8B3B-67AC-74EB-9137577818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A735F3-89F4-C39F-C36E-DD9E45E8574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290598-6A2B-8088-DFF6-F41A30E4A7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643297-B76D-B213-F4EC-6C69208CFAA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78251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E5E85-0E47-005C-1619-D44042794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F40CF2-53D1-6C4D-670B-E1C09D3872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2BD368-2E18-6E2A-727C-7A5EBCF19B1C}"/>
              </a:ext>
            </a:extLst>
          </p:cNvPr>
          <p:cNvSpPr txBox="1"/>
          <p:nvPr/>
        </p:nvSpPr>
        <p:spPr>
          <a:xfrm>
            <a:off x="694944" y="656914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وانتبهوا إلى أهمية الكلمات المفاتيح: عربية لغتي.</a:t>
            </a:r>
          </a:p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 هذا البيت بشكل معبر؟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15A7ABB-1746-9328-AEEC-030047305E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470007"/>
              </p:ext>
            </p:extLst>
          </p:nvPr>
        </p:nvGraphicFramePr>
        <p:xfrm>
          <a:off x="355736" y="2098209"/>
          <a:ext cx="7917871" cy="4272958"/>
        </p:xfrm>
        <a:graphic>
          <a:graphicData uri="http://schemas.openxmlformats.org/drawingml/2006/table">
            <a:tbl>
              <a:tblPr rtl="1" firstRow="1" firstCol="1" bandRow="1"/>
              <a:tblGrid>
                <a:gridCol w="3675723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487369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3754779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427295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2000" b="1" dirty="0">
                        <a:solidFill>
                          <a:srgbClr val="424D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2000" b="1" dirty="0">
                        <a:solidFill>
                          <a:srgbClr val="424D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AEFE68C5-4843-C47F-C127-056643846808}"/>
              </a:ext>
            </a:extLst>
          </p:cNvPr>
          <p:cNvSpPr txBox="1">
            <a:spLocks/>
          </p:cNvSpPr>
          <p:nvPr/>
        </p:nvSpPr>
        <p:spPr>
          <a:xfrm>
            <a:off x="3255476" y="1367616"/>
            <a:ext cx="2716847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قَصيدَةُ وَطَني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ٱلْغالي</a:t>
            </a:r>
            <a:endParaRPr lang="ar-M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A598A286-4DDD-2FB6-51D8-03F6B048C0C4}"/>
              </a:ext>
            </a:extLst>
          </p:cNvPr>
          <p:cNvSpPr txBox="1">
            <a:spLocks/>
          </p:cNvSpPr>
          <p:nvPr/>
        </p:nvSpPr>
        <p:spPr>
          <a:xfrm>
            <a:off x="90080" y="6135224"/>
            <a:ext cx="1330913" cy="5571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ياسين عدنان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F48BC9F-2334-9B78-BFE5-3E0D0B592D26}"/>
              </a:ext>
            </a:extLst>
          </p:cNvPr>
          <p:cNvSpPr/>
          <p:nvPr/>
        </p:nvSpPr>
        <p:spPr>
          <a:xfrm>
            <a:off x="6724650" y="2502135"/>
            <a:ext cx="1548957" cy="50312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3AF9B4-31E2-3844-D6E8-D0AA1A813A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9EDBD2-EF85-92EE-EC10-756ADF0861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9F6F06-6F0D-D14F-BCEC-E3A9D512F2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177A9F-5262-E0C1-2DCF-620BCEB9D9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15159F4-20B9-814E-ED6A-0BE57DC119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B23595-6F8F-3E1D-24D2-BAC52F00BA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3ED5F0-EB0E-FD13-4101-364E97A94F3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D39E14-22D4-B036-DCB8-AF7764072CD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C5D38C-93C7-E007-C1B2-51765C4EA7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49202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AD3A3-6279-4238-C5AC-57661CD8D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A91E5A-39A3-6128-7937-AD7E5D6C1E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7BED44-08FB-680A-051D-09F9AE52663B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مع تأطير الكلمات المفاتيح في القصيدة.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CFE85C-3273-5F62-EB20-9A661DE61E43}"/>
              </a:ext>
            </a:extLst>
          </p:cNvPr>
          <p:cNvSpPr txBox="1"/>
          <p:nvPr/>
        </p:nvSpPr>
        <p:spPr>
          <a:xfrm>
            <a:off x="884397" y="3039423"/>
            <a:ext cx="66714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يَتَمَيّزُ ٱلْمَغْرِبُ بِغِنى وَتَنَوُّعِ رَوافِدِهِ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ٱلثّقافِيَّةِ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571500" lvl="0" indent="-571500" algn="r" defTabSz="685800" rtl="1">
              <a:buFont typeface="Arial" panose="020B0604020202020204" pitchFamily="34" charset="0"/>
              <a:buChar char="•"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رَقْمَ ٱلْبَيْتِ ٱلَّذي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يَتَناوَلُ ٱلثَّقافَةَ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ٱلْأمازيغِيّةَ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8CF8742-EDD7-2C87-8ADF-ED03666DE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4DCDB3-755C-77E7-10F1-2050601A55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833D5D-34B3-E3CF-DFF5-6314B5330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EFBBE8-E1ED-CB46-B66A-7C8D108BA6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7F2266-CE2A-C540-576D-A38C3ECBD3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9E03F-0EC0-5428-DEEC-9EEEC11FC9C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D37F99-4EF8-492D-81A5-71AF1099593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8BE5C4-C636-CD54-2CDA-22952FE35CC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D46812-AFA9-AD74-C72A-9C658AB3A64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5251245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92817-C7B5-B17B-BBA8-B004A3F86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A3655D-D3E2-C454-2E2A-DD01601D0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E0B3A8-EAC2-A567-B3D1-15EDF92C7FE7}"/>
              </a:ext>
            </a:extLst>
          </p:cNvPr>
          <p:cNvSpPr txBox="1"/>
          <p:nvPr/>
        </p:nvSpPr>
        <p:spPr>
          <a:xfrm>
            <a:off x="694944" y="656914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أحيطوا الكلمة المفتاح: الأمازيغي.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 هذا البيت بشكل معبر؟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8C02750-F307-734D-0446-820F76605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189370"/>
              </p:ext>
            </p:extLst>
          </p:nvPr>
        </p:nvGraphicFramePr>
        <p:xfrm>
          <a:off x="355736" y="2098209"/>
          <a:ext cx="7917871" cy="4272958"/>
        </p:xfrm>
        <a:graphic>
          <a:graphicData uri="http://schemas.openxmlformats.org/drawingml/2006/table">
            <a:tbl>
              <a:tblPr rtl="1" firstRow="1" firstCol="1" bandRow="1"/>
              <a:tblGrid>
                <a:gridCol w="3675723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487369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3754779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427295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2000" b="1" dirty="0" err="1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2000" b="1" dirty="0">
                        <a:solidFill>
                          <a:srgbClr val="424D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2000" b="1" dirty="0" err="1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2000" b="1" dirty="0" err="1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2000" b="1" dirty="0">
                        <a:solidFill>
                          <a:srgbClr val="424D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B9538EC-05CB-9C03-76B0-5D44422E0F79}"/>
              </a:ext>
            </a:extLst>
          </p:cNvPr>
          <p:cNvSpPr txBox="1">
            <a:spLocks/>
          </p:cNvSpPr>
          <p:nvPr/>
        </p:nvSpPr>
        <p:spPr>
          <a:xfrm>
            <a:off x="3255476" y="1367616"/>
            <a:ext cx="2716847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قَصيدَةُ وَطَني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ٱلْغالي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6430F569-1996-D870-5074-F1B949406C8F}"/>
              </a:ext>
            </a:extLst>
          </p:cNvPr>
          <p:cNvSpPr txBox="1">
            <a:spLocks/>
          </p:cNvSpPr>
          <p:nvPr/>
        </p:nvSpPr>
        <p:spPr>
          <a:xfrm>
            <a:off x="90080" y="6135224"/>
            <a:ext cx="1330913" cy="5571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ياسين عدنان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02BF4D9-E3AB-C97B-060B-A5B680B690B4}"/>
              </a:ext>
            </a:extLst>
          </p:cNvPr>
          <p:cNvSpPr/>
          <p:nvPr/>
        </p:nvSpPr>
        <p:spPr>
          <a:xfrm>
            <a:off x="6457950" y="2962409"/>
            <a:ext cx="1314433" cy="50312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D131E90-E1F2-002C-CD91-3835446C0C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95E69D-3866-BB31-4D6C-3C2D881745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9432F6-CE13-F37B-7706-5CF9EAFDB3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7F92A3-EC36-74D1-79A3-9048CCFF83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880C0FF-6534-5D1E-F569-F398EB819F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BCCA00-53A8-EA4C-AC1E-4E7F0F1FB42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C36856-BDE3-4669-077B-8530B15D77F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DC4B26-33CF-80B4-8FDD-B6D04191E5F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23301D-183C-A73D-BB30-783197E639E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059281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0DE45-D10D-974B-D44C-EBF693DF8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ADE5A2-62D0-8DB1-689E-30EFA1DAD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31E1ABE-52E3-BC05-4E2E-E48D5C44ED63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مع تأطير الكلمات المفاتيح في القصيدة.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9F5181-D768-10D5-BAB6-C32672C7E75C}"/>
              </a:ext>
            </a:extLst>
          </p:cNvPr>
          <p:cNvSpPr txBox="1"/>
          <p:nvPr/>
        </p:nvSpPr>
        <p:spPr>
          <a:xfrm>
            <a:off x="161925" y="3039423"/>
            <a:ext cx="73938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يَتَمَيّزُ ٱلْمَغْرِبُ بِغِنى وَتَنَوُّعِ رَوافِدِهِ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ٱلثّقافِيَّةِ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571500" lvl="0" indent="-571500" algn="r" defTabSz="685800" rtl="1">
              <a:buFont typeface="Arial" panose="020B0604020202020204" pitchFamily="34" charset="0"/>
              <a:buChar char="•"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رَقْمَ ٱلْبَيْتِ ٱلَّذي يَتَناوَلُ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ٱلثَّقافَةَ ٱلصَّحْراوِيّةَ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ٱلْحَسّانِيَّةَ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52C066-6134-2C28-E8CF-971675A590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B30728-D6A0-9330-5848-BFB6292861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99A95E-0228-E101-E09A-FDB8FE06D3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224C7B-8E7B-5897-6BFE-77F8705A16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6DCCDD-7EBB-9645-DEF2-4C299632E2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F163C-9DF1-8253-BCCD-67589D4D2A6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BF11B9-1AF0-860E-91BF-A0A2826E2FA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007241-D726-CC7E-A491-D7D6B34FBC2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87E4C2-0569-D8BA-E0AC-7F259D43DEB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237556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D825A-D9D7-B618-85EA-3183B190A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E7E37D-1BEA-158F-C818-A40100D48F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EF3B6E-651F-FF38-33B7-DCB366FB300E}"/>
              </a:ext>
            </a:extLst>
          </p:cNvPr>
          <p:cNvSpPr txBox="1"/>
          <p:nvPr/>
        </p:nvSpPr>
        <p:spPr>
          <a:xfrm>
            <a:off x="694944" y="656914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أحيطوا الكلمة المفتاح: بَــنــي حَــسّـــانَ.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 هذا البيت بشكل معبر؟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5BD7065-DB14-E5D8-C500-19847F401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052132"/>
              </p:ext>
            </p:extLst>
          </p:nvPr>
        </p:nvGraphicFramePr>
        <p:xfrm>
          <a:off x="355736" y="2098209"/>
          <a:ext cx="7917871" cy="4272958"/>
        </p:xfrm>
        <a:graphic>
          <a:graphicData uri="http://schemas.openxmlformats.org/drawingml/2006/table">
            <a:tbl>
              <a:tblPr rtl="1" firstRow="1" firstCol="1" bandRow="1"/>
              <a:tblGrid>
                <a:gridCol w="3675723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487369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3754779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427295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2000" b="1" dirty="0">
                        <a:solidFill>
                          <a:srgbClr val="424D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2000" b="1" dirty="0" err="1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2000" b="1" dirty="0">
                        <a:solidFill>
                          <a:srgbClr val="424D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9EF34D45-BA0D-2AF3-0BE0-8910ACBA8970}"/>
              </a:ext>
            </a:extLst>
          </p:cNvPr>
          <p:cNvSpPr txBox="1">
            <a:spLocks/>
          </p:cNvSpPr>
          <p:nvPr/>
        </p:nvSpPr>
        <p:spPr>
          <a:xfrm>
            <a:off x="3255476" y="1367616"/>
            <a:ext cx="2716847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قَصيدَةُ وَطَني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ٱلْغالي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BF0B082A-D7E6-6475-7153-ACD94A204EB6}"/>
              </a:ext>
            </a:extLst>
          </p:cNvPr>
          <p:cNvSpPr txBox="1">
            <a:spLocks/>
          </p:cNvSpPr>
          <p:nvPr/>
        </p:nvSpPr>
        <p:spPr>
          <a:xfrm>
            <a:off x="90080" y="6135224"/>
            <a:ext cx="1330913" cy="5571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ياسين عدنان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7D2DAAE-3DCC-6002-0040-C666EB3D8574}"/>
              </a:ext>
            </a:extLst>
          </p:cNvPr>
          <p:cNvSpPr/>
          <p:nvPr/>
        </p:nvSpPr>
        <p:spPr>
          <a:xfrm>
            <a:off x="6112967" y="3906680"/>
            <a:ext cx="1314433" cy="50312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2E47D9-94C0-F62F-DC2B-C0A1EC3D5C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C9C281-6F05-FA32-1B69-F30FE62D37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BB58683-695F-0F35-E672-CC5F6D54C4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5FF3159-B910-4F78-CBBA-DE4FC8EC2E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A874F1B-D00E-BED9-AFE4-CD33A5F723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8A9CC2-5C5C-4A72-067F-9B42EF257B9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8266A5-3BA2-A7A9-F501-AFE9119BEB3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7F2B44-7E0A-BDBC-E86E-1566F0A2A9F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DB4958-8E65-4FBD-AE68-D100AE7281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337980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7251B-A76E-A8DB-D1EC-B57D227F7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DB363D-F6A7-682C-32A1-BC140805B1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49E822-36B8-BDA0-8ED1-25664821F890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مع تأطير الكلمات المفاتيح في القصيدة.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5A5C6C-7B9F-0584-A417-3EE713BB6735}"/>
              </a:ext>
            </a:extLst>
          </p:cNvPr>
          <p:cNvSpPr txBox="1"/>
          <p:nvPr/>
        </p:nvSpPr>
        <p:spPr>
          <a:xfrm>
            <a:off x="161925" y="3039423"/>
            <a:ext cx="73938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يَتَمَيّزُ ٱلْمَغْرِبُ بِغِنى وَتَنَوُّعِ رَوافِدِهِ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ٱلثّقافِيَّةِ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</a:p>
          <a:p>
            <a:pPr marL="571500" lvl="0" indent="-571500" algn="r" defTabSz="685800" rtl="1">
              <a:buFont typeface="Arial" panose="020B0604020202020204" pitchFamily="34" charset="0"/>
              <a:buChar char="•"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رَقْمَ ٱلْبَيْتِ ٱلَّذي يَتَناوَلُ ٱلثَّقافَةَ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ٱلْإِسْلامِيَّةَ.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B610E0-E520-C877-EF5F-0E182B0B20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8AEED7-4722-D1F3-AD61-3CE78D1764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453934-235A-CC69-F53A-F520735CB5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9703BE-D9C1-6BAB-AEA5-FC00CE4562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BD6EE8D-6559-1E0F-D976-A062FA6D2D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D6298-D061-D481-DB90-BC97EDFFE1E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450BCF-ACF5-283A-5B44-A9A6C3D6C4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A4A36-10AC-6497-D7E6-CE9050F2DC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317099-B2D5-031B-3A26-39094BD3A5D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884012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387CA-18A4-9AF6-A1F8-B36690FC8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48CD4D-DB30-0E1C-E36C-60EA865CBC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526A845-C5F4-BA82-9AAB-3D336A9A3D74}"/>
              </a:ext>
            </a:extLst>
          </p:cNvPr>
          <p:cNvSpPr txBox="1"/>
          <p:nvPr/>
        </p:nvSpPr>
        <p:spPr>
          <a:xfrm>
            <a:off x="694944" y="656914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أحيطوا الكلمات المفاتيح.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 هذا البيت بشكل معبر؟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A060F31-6873-837C-99BF-24FC6B8DC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263076"/>
              </p:ext>
            </p:extLst>
          </p:nvPr>
        </p:nvGraphicFramePr>
        <p:xfrm>
          <a:off x="439711" y="2133980"/>
          <a:ext cx="7917871" cy="4272958"/>
        </p:xfrm>
        <a:graphic>
          <a:graphicData uri="http://schemas.openxmlformats.org/drawingml/2006/table">
            <a:tbl>
              <a:tblPr rtl="1" firstRow="1" firstCol="1" bandRow="1"/>
              <a:tblGrid>
                <a:gridCol w="3675723">
                  <a:extLst>
                    <a:ext uri="{9D8B030D-6E8A-4147-A177-3AD203B41FA5}">
                      <a16:colId xmlns:a16="http://schemas.microsoft.com/office/drawing/2014/main" val="3193262415"/>
                    </a:ext>
                  </a:extLst>
                </a:gridCol>
                <a:gridCol w="487369">
                  <a:extLst>
                    <a:ext uri="{9D8B030D-6E8A-4147-A177-3AD203B41FA5}">
                      <a16:colId xmlns:a16="http://schemas.microsoft.com/office/drawing/2014/main" val="1476674220"/>
                    </a:ext>
                  </a:extLst>
                </a:gridCol>
                <a:gridCol w="3754779">
                  <a:extLst>
                    <a:ext uri="{9D8B030D-6E8A-4147-A177-3AD203B41FA5}">
                      <a16:colId xmlns:a16="http://schemas.microsoft.com/office/drawing/2014/main" val="2149852658"/>
                    </a:ext>
                  </a:extLst>
                </a:gridCol>
              </a:tblGrid>
              <a:tr h="427295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أَنـا لَــيْسَ لــي بَـلَــدٌ سِــوى بَـلَـــدي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عَـرَبِيَّــةٌ لُــغَــتـــي وَمِــنْ شِـيَـمــــي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وَأَنـا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ٱلْأَمـازيــغِـــــــيُّ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مُــنْـتَـصِـــبــاً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يــا مَــنْــبِـــتَ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ٱلْأَحْـــرارِ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يـــا سَــكَـناً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أَنـــا مِــنْ بَــنــي حَــسّـــانَ رَاسِـخَةٌ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عــانَــقْـــتُ ذاتَ مَــســيــــرَةٍ وَطَــناً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يـــا مَـــشْــــرِقَ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ٱلْأَنْـــوارِ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مَـــغْــرِبَنا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أَنــا وَحْـــدَوِيُّ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ٱلـــنَّــبْـــضِ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مُــعْـتَدِلٌ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وعَــلــى هُــدَى </a:t>
                      </a:r>
                      <a:r>
                        <a:rPr lang="ar-MA" sz="2000" b="1" dirty="0" err="1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ٱلتَّــوْحــيدِ</a:t>
                      </a: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يَــجْـمَعُنا</a:t>
                      </a:r>
                      <a:endParaRPr lang="fr-FR" sz="2000" b="1" dirty="0">
                        <a:solidFill>
                          <a:srgbClr val="424D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أنَـــا مَـغْـــرِبِـــيُّ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ٱلــرُّوحِ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وٱلــجَــسَـدِ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أَنّــــي أَمُـــــدُّ إِلـــى ٱلسَّـــــلامِ يَـــدي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فَـــوْقَ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ٱلْجِــبـــــــالِ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بِــهِـــمَّــةِ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ٱلْأَسَـدِ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فـيــهِ حَـــظِـــيــتُ بِـــأَكْــــرَمِ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ٱلسَّــنَـدِ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وَطَــنِــيَّـــتــي وَشْـــمــاً إِلــــى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ٱلْأَبَــدِ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فـــي خَــيْــمَـــةٍ شُــــــدَّتْ إلــى وَتَــدِ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بِـــكَ نَـبْـلُـغُ </a:t>
                      </a:r>
                      <a:r>
                        <a:rPr lang="ar-MA" sz="2000" b="1" dirty="0" err="1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ٱلْأَمْــجـــــــادَ</a:t>
                      </a: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فـي صُعُــدِ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لِلْــعَــهْــــدِ راعٍ رايَــــتــــي بِـيَـــــدي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Low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إيــمـــانُــنــــا </a:t>
                      </a:r>
                      <a:r>
                        <a:rPr lang="ar-MA" sz="2000" b="1" dirty="0" err="1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بِٱلْـــــواحِـــــدِ</a:t>
                      </a:r>
                      <a:r>
                        <a:rPr lang="ar-MA" sz="2000" b="1" dirty="0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rgbClr val="424D7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ٱلْأَحَــــدِ</a:t>
                      </a:r>
                      <a:endParaRPr lang="fr-FR" sz="2000" b="1" dirty="0">
                        <a:solidFill>
                          <a:srgbClr val="424D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426889"/>
                  </a:ext>
                </a:extLst>
              </a:tr>
            </a:tbl>
          </a:graphicData>
        </a:graphic>
      </p:graphicFrame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062CF10-373C-5FFF-006C-2117E7288792}"/>
              </a:ext>
            </a:extLst>
          </p:cNvPr>
          <p:cNvSpPr txBox="1">
            <a:spLocks/>
          </p:cNvSpPr>
          <p:nvPr/>
        </p:nvSpPr>
        <p:spPr>
          <a:xfrm>
            <a:off x="3255476" y="1367616"/>
            <a:ext cx="2716847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قَصيدَةُ وَطَني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ٱلْغالي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123C8AE1-F074-1ECA-4406-EC48E537CBE8}"/>
              </a:ext>
            </a:extLst>
          </p:cNvPr>
          <p:cNvSpPr txBox="1">
            <a:spLocks/>
          </p:cNvSpPr>
          <p:nvPr/>
        </p:nvSpPr>
        <p:spPr>
          <a:xfrm>
            <a:off x="90080" y="6135224"/>
            <a:ext cx="1330913" cy="5571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ياسين عدنان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7FBAFB8-B55A-DD37-475D-2C5E51EA28C0}"/>
              </a:ext>
            </a:extLst>
          </p:cNvPr>
          <p:cNvSpPr/>
          <p:nvPr/>
        </p:nvSpPr>
        <p:spPr>
          <a:xfrm>
            <a:off x="1143000" y="5815174"/>
            <a:ext cx="2978285" cy="50312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0EE2D3-ABCC-E727-87CA-2A41E20AED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412C454-06FF-E225-42AD-253C359124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A4E6FD-F604-9F02-5B62-1B340B9418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26AAD6-9ABA-458A-BE0E-97E26009AA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EA7772-EF01-E1D9-769D-3B9A6C1A0D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61D775-FDB2-A801-C804-49108BB3DEF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08B486-3E8D-AFD5-27CE-A91FC2CF01E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AE1E99-6E18-6908-19CD-8B2F94161F2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F89BF7-94F9-6004-6C31-C48DA775440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52754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D0320-2C68-A42A-155A-1525A1341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B54A43F-9211-B737-DDC8-216E3895C19B}"/>
              </a:ext>
            </a:extLst>
          </p:cNvPr>
          <p:cNvSpPr txBox="1"/>
          <p:nvPr/>
        </p:nvSpPr>
        <p:spPr>
          <a:xfrm>
            <a:off x="620669" y="839864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47 و في ثنائيات انجزوا التمرين رقم 2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8D1CCC-6AB3-95A8-4805-708E41F843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76DF33-B821-A174-1705-64B3F044D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1B1C5A-2D2C-8DF9-90E1-87C0659074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2DEB92-CE38-798D-7316-59389B692F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86E753-E0ED-7FC0-2BD8-F0088A6986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303A1C9-2F1E-3150-E05E-C5811F4545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A29FC2-3384-87F4-B7F0-0B4820D9047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0FC96F-7330-69BB-56B0-B0966CE3B17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AE0BAC-E5E6-1D44-EC2A-104B6D5B9C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1C5470-482A-1211-ED0B-ACFDA02C0C8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D1353F-511D-DC64-6C36-3A3CAD5E90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981" y="2064520"/>
            <a:ext cx="2699071" cy="4140000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D83C5A6-B890-57E3-EF7E-71A29196FDC3}"/>
              </a:ext>
            </a:extLst>
          </p:cNvPr>
          <p:cNvSpPr/>
          <p:nvPr/>
        </p:nvSpPr>
        <p:spPr>
          <a:xfrm>
            <a:off x="3296981" y="4443663"/>
            <a:ext cx="2661859" cy="126732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8412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97DBA-465A-C2A4-DD7C-A17922105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2DD4E5D-6BE1-45F6-7E8F-14970EF31D64}"/>
              </a:ext>
            </a:extLst>
          </p:cNvPr>
          <p:cNvSpPr txBox="1"/>
          <p:nvPr/>
        </p:nvSpPr>
        <p:spPr>
          <a:xfrm>
            <a:off x="495978" y="81908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أُتْمِمُ ٱلْجَدْوَلَ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ٱلتّالي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بِٱلصُّوَرِ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ٱلشِّعْرِيَّةِ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ٱلْمُناسِبَةِ مِنَ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ٱلْقَصيدَةِ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9B2F38-E9B7-1BD7-5220-74E293FEB07C}"/>
              </a:ext>
            </a:extLst>
          </p:cNvPr>
          <p:cNvSpPr txBox="1"/>
          <p:nvPr/>
        </p:nvSpPr>
        <p:spPr>
          <a:xfrm>
            <a:off x="398069" y="1550562"/>
            <a:ext cx="72744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أُتْمِمُ ٱلْجَدْوَلَ ٱلتّالي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بِٱلصُّوَرِ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ٱلشِّعْرِيَّةِ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ٱلْمُناسِبَةِ مِنَ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46FC6E-3A0A-2C49-A98B-DB40FD71EF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06DE76C-DF26-A00B-D8D5-3CE67F74B599}"/>
              </a:ext>
            </a:extLst>
          </p:cNvPr>
          <p:cNvGrpSpPr/>
          <p:nvPr/>
        </p:nvGrpSpPr>
        <p:grpSpPr>
          <a:xfrm>
            <a:off x="353964" y="2704085"/>
            <a:ext cx="8436071" cy="3444538"/>
            <a:chOff x="353964" y="2518180"/>
            <a:chExt cx="8436071" cy="344453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52ED03A-96AD-50C4-30E9-23F11E0FC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3964" y="2518180"/>
              <a:ext cx="8436071" cy="3444538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5E4D809-3E39-7583-D110-8FF445F5AE0A}"/>
                </a:ext>
              </a:extLst>
            </p:cNvPr>
            <p:cNvSpPr txBox="1"/>
            <p:nvPr/>
          </p:nvSpPr>
          <p:spPr>
            <a:xfrm>
              <a:off x="5529765" y="2652776"/>
              <a:ext cx="1877229" cy="646331"/>
            </a:xfrm>
            <a:prstGeom prst="rect">
              <a:avLst/>
            </a:prstGeom>
            <a:solidFill>
              <a:srgbClr val="E1F4FD"/>
            </a:solidFill>
          </p:spPr>
          <p:txBody>
            <a:bodyPr wrap="square">
              <a:spAutoFit/>
            </a:bodyPr>
            <a:lstStyle/>
            <a:p>
              <a:pPr algn="r" defTabSz="685800" rtl="1">
                <a:defRPr/>
              </a:pPr>
              <a:r>
                <a:rPr lang="ar-MA" sz="3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اَلْبَيْتُ ٱلشِّعْرِيُّ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1EFC805-6251-3894-F607-88FCB24192AD}"/>
                </a:ext>
              </a:extLst>
            </p:cNvPr>
            <p:cNvSpPr txBox="1"/>
            <p:nvPr/>
          </p:nvSpPr>
          <p:spPr>
            <a:xfrm>
              <a:off x="1360961" y="2652776"/>
              <a:ext cx="1877229" cy="646331"/>
            </a:xfrm>
            <a:prstGeom prst="rect">
              <a:avLst/>
            </a:prstGeom>
            <a:solidFill>
              <a:srgbClr val="E1F4FD"/>
            </a:solidFill>
          </p:spPr>
          <p:txBody>
            <a:bodyPr wrap="square">
              <a:spAutoFit/>
            </a:bodyPr>
            <a:lstStyle/>
            <a:p>
              <a:pPr algn="ctr" defTabSz="685800" rtl="1">
                <a:defRPr/>
              </a:pPr>
              <a:r>
                <a:rPr lang="ar-MA" sz="3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اَلدَّلالَةُ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45662C45-E0C5-0E4C-4D4E-17B289C64F0F}"/>
              </a:ext>
            </a:extLst>
          </p:cNvPr>
          <p:cNvSpPr txBox="1"/>
          <p:nvPr/>
        </p:nvSpPr>
        <p:spPr>
          <a:xfrm>
            <a:off x="1342442" y="3565059"/>
            <a:ext cx="31460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dirty="0">
                <a:solidFill>
                  <a:schemeClr val="bg2">
                    <a:lumMod val="2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اَنا ٱلْمَغْرِبِيُّ أُحِبُّ ٱلسَّلامَ.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4851DB-2D1B-323E-A4C3-2411E61769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067033-A3CF-A046-FB5E-6C6DA38ACE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270C54C-D37E-CACE-AD88-B261B9896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69D480-E8B3-1CCB-C74B-B26B6E6E09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D13D09-3A7C-EAD4-CD42-8CF5B1CD78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C0674E-E44A-A9C2-A06F-089F1984BD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D1424B-3163-E388-8F11-E908B54988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87E289-C4FB-67F8-E079-49848417631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826562-78AD-CFF8-99D9-1F90A3ED62A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85785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68157-B6F5-19E4-112C-01DFEC02E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EB48BB4-0318-3EE5-63B7-2FFC89EA1D9C}"/>
              </a:ext>
            </a:extLst>
          </p:cNvPr>
          <p:cNvSpPr txBox="1"/>
          <p:nvPr/>
        </p:nvSpPr>
        <p:spPr>
          <a:xfrm>
            <a:off x="495978" y="81908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D4FBB5-A54A-1C39-BBF7-2B66CF90CB79}"/>
              </a:ext>
            </a:extLst>
          </p:cNvPr>
          <p:cNvSpPr txBox="1"/>
          <p:nvPr/>
        </p:nvSpPr>
        <p:spPr>
          <a:xfrm>
            <a:off x="398069" y="1550562"/>
            <a:ext cx="72744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أُتْمِمُ ٱلْجَدْوَلَ ٱلتّالي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بِٱلصُّوَرِ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ٱلشِّعْرِيَّةِ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ٱلْمُناسِبَةِ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F5143-B705-872E-5987-A96F561CBC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EDBAEAE0-965B-2C40-F389-A4934C001BE1}"/>
              </a:ext>
            </a:extLst>
          </p:cNvPr>
          <p:cNvGrpSpPr/>
          <p:nvPr/>
        </p:nvGrpSpPr>
        <p:grpSpPr>
          <a:xfrm>
            <a:off x="353964" y="2704085"/>
            <a:ext cx="8436071" cy="3444538"/>
            <a:chOff x="353964" y="2518180"/>
            <a:chExt cx="8436071" cy="344453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05EAC10-D3ED-D106-8FE1-EDBFF882F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3964" y="2518180"/>
              <a:ext cx="8436071" cy="3444538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4AE2AD9-4684-32FC-98D9-199094667F80}"/>
                </a:ext>
              </a:extLst>
            </p:cNvPr>
            <p:cNvSpPr txBox="1"/>
            <p:nvPr/>
          </p:nvSpPr>
          <p:spPr>
            <a:xfrm>
              <a:off x="5529765" y="2652776"/>
              <a:ext cx="1877229" cy="646331"/>
            </a:xfrm>
            <a:prstGeom prst="rect">
              <a:avLst/>
            </a:prstGeom>
            <a:solidFill>
              <a:srgbClr val="E1F4FD"/>
            </a:solidFill>
          </p:spPr>
          <p:txBody>
            <a:bodyPr wrap="square">
              <a:spAutoFit/>
            </a:bodyPr>
            <a:lstStyle/>
            <a:p>
              <a:pPr algn="r" defTabSz="685800" rtl="1">
                <a:defRPr/>
              </a:pPr>
              <a:r>
                <a:rPr lang="ar-MA" sz="3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اَلْبَيْتُ ٱلشِّعْرِيُّ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8089FF5-57AB-08D2-3EFC-42A913318722}"/>
                </a:ext>
              </a:extLst>
            </p:cNvPr>
            <p:cNvSpPr txBox="1"/>
            <p:nvPr/>
          </p:nvSpPr>
          <p:spPr>
            <a:xfrm>
              <a:off x="1360961" y="2652776"/>
              <a:ext cx="1877229" cy="646331"/>
            </a:xfrm>
            <a:prstGeom prst="rect">
              <a:avLst/>
            </a:prstGeom>
            <a:solidFill>
              <a:srgbClr val="E1F4FD"/>
            </a:solidFill>
          </p:spPr>
          <p:txBody>
            <a:bodyPr wrap="square">
              <a:spAutoFit/>
            </a:bodyPr>
            <a:lstStyle/>
            <a:p>
              <a:pPr algn="ctr" defTabSz="685800" rtl="1">
                <a:defRPr/>
              </a:pPr>
              <a:r>
                <a:rPr lang="ar-MA" sz="36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اَلدَّلالَةُ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03C9E1C-25B2-D63D-DBA5-D4EB126C4AB5}"/>
              </a:ext>
            </a:extLst>
          </p:cNvPr>
          <p:cNvSpPr txBox="1"/>
          <p:nvPr/>
        </p:nvSpPr>
        <p:spPr>
          <a:xfrm>
            <a:off x="1342442" y="3565059"/>
            <a:ext cx="31460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اَنا ٱلْمَغْرِبِيُّ أُحِبُّ ٱلسَّلامَ.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A71659A-E8B2-008F-04C1-BEF1078EA8A0}"/>
              </a:ext>
            </a:extLst>
          </p:cNvPr>
          <p:cNvSpPr txBox="1"/>
          <p:nvPr/>
        </p:nvSpPr>
        <p:spPr>
          <a:xfrm>
            <a:off x="5037157" y="4340629"/>
            <a:ext cx="31460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وَأَنـا ٱلْأَمـازيــغِـــــــيُّ مُــنْـتَـصِـــبــاً</a:t>
            </a:r>
          </a:p>
          <a:p>
            <a:pPr algn="r" rtl="1"/>
            <a:r>
              <a:rPr lang="ar-MA" sz="2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فَـــوْقَ ٱلْجِــبـــــــالِ بِــهِـــمَّــةِ ٱلْأَسَـدِ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9630B2-D21E-4913-B902-42E025D2268C}"/>
              </a:ext>
            </a:extLst>
          </p:cNvPr>
          <p:cNvSpPr txBox="1"/>
          <p:nvPr/>
        </p:nvSpPr>
        <p:spPr>
          <a:xfrm>
            <a:off x="1429320" y="2809471"/>
            <a:ext cx="1877229" cy="646331"/>
          </a:xfrm>
          <a:prstGeom prst="rect">
            <a:avLst/>
          </a:prstGeom>
          <a:solidFill>
            <a:srgbClr val="E1F4FD"/>
          </a:solidFill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اَلْمَعْنى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587779-21C2-6BBA-76B0-03D6B4B39B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3325BA-D6DA-E8DC-DFF7-091A0CFED1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F54C68-8094-9F99-D3B7-4FE430AB75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0D0CE6-CC4C-6882-E0FC-4001496B57E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A8AE3A0-4940-6EB7-0D88-6EF412D0FD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A2201F-FADB-FA0F-11F5-E9DE6A80B81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D0CC76-A4AB-6F40-E044-9EF8E65762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A54A59-8B68-27CB-0CC5-19AABC6ACE3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6D45A0-2BC2-453E-B080-BFF55703F09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9727383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C5593-C1B5-EB88-4A1D-FF3B8AC2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3078419-D9ED-8322-75E5-6313C30C99BE}"/>
              </a:ext>
            </a:extLst>
          </p:cNvPr>
          <p:cNvSpPr txBox="1"/>
          <p:nvPr/>
        </p:nvSpPr>
        <p:spPr>
          <a:xfrm>
            <a:off x="495978" y="81908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280178-8152-33D5-C01B-0CEB2D899203}"/>
              </a:ext>
            </a:extLst>
          </p:cNvPr>
          <p:cNvSpPr txBox="1"/>
          <p:nvPr/>
        </p:nvSpPr>
        <p:spPr>
          <a:xfrm>
            <a:off x="398069" y="1550562"/>
            <a:ext cx="72744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أُتْمِمُ ٱلْجَدْوَلَ ٱلتّالي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بِٱلصُّوَرِ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ٱلشِّعْرِيَّةِ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ٱلْمُناسِبَةِ مِنَ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A40A13-7D20-B723-21F1-E4BBF3E0F8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C32A5BC-4EE7-A944-11DB-8EBF693EDD4A}"/>
              </a:ext>
            </a:extLst>
          </p:cNvPr>
          <p:cNvGrpSpPr/>
          <p:nvPr/>
        </p:nvGrpSpPr>
        <p:grpSpPr>
          <a:xfrm>
            <a:off x="353964" y="2704085"/>
            <a:ext cx="8436071" cy="3444538"/>
            <a:chOff x="353964" y="2518180"/>
            <a:chExt cx="8436071" cy="344453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F9B896E-7B9D-14FA-74B1-31A90B770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3964" y="2518180"/>
              <a:ext cx="8436071" cy="3444538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E82282B-D72B-AAEC-C942-78AF8A5705E1}"/>
                </a:ext>
              </a:extLst>
            </p:cNvPr>
            <p:cNvSpPr txBox="1"/>
            <p:nvPr/>
          </p:nvSpPr>
          <p:spPr>
            <a:xfrm>
              <a:off x="5529765" y="2652776"/>
              <a:ext cx="1877229" cy="646331"/>
            </a:xfrm>
            <a:prstGeom prst="rect">
              <a:avLst/>
            </a:prstGeom>
            <a:solidFill>
              <a:srgbClr val="E1F4FD"/>
            </a:solidFill>
          </p:spPr>
          <p:txBody>
            <a:bodyPr wrap="square">
              <a:spAutoFit/>
            </a:bodyPr>
            <a:lstStyle/>
            <a:p>
              <a:pPr algn="r" defTabSz="685800" rtl="1">
                <a:defRPr/>
              </a:pPr>
              <a:r>
                <a:rPr lang="ar-MA" sz="36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اَلْبَيْتُ ٱلشِّعْرِيُّ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96F7574-0553-6A3B-3967-71CA2EF8B653}"/>
                </a:ext>
              </a:extLst>
            </p:cNvPr>
            <p:cNvSpPr txBox="1"/>
            <p:nvPr/>
          </p:nvSpPr>
          <p:spPr>
            <a:xfrm>
              <a:off x="1360961" y="2652776"/>
              <a:ext cx="1877229" cy="646331"/>
            </a:xfrm>
            <a:prstGeom prst="rect">
              <a:avLst/>
            </a:prstGeom>
            <a:solidFill>
              <a:srgbClr val="E1F4FD"/>
            </a:solidFill>
          </p:spPr>
          <p:txBody>
            <a:bodyPr wrap="square">
              <a:spAutoFit/>
            </a:bodyPr>
            <a:lstStyle/>
            <a:p>
              <a:pPr algn="ctr" defTabSz="685800" rtl="1">
                <a:defRPr/>
              </a:pPr>
              <a:r>
                <a:rPr lang="ar-MA" sz="36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اَلدَّلالَةُ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31D180A-99A7-6479-A1AA-D70546DDDC12}"/>
              </a:ext>
            </a:extLst>
          </p:cNvPr>
          <p:cNvSpPr txBox="1"/>
          <p:nvPr/>
        </p:nvSpPr>
        <p:spPr>
          <a:xfrm>
            <a:off x="1342442" y="3565059"/>
            <a:ext cx="31460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اَنا ٱلْمَغْرِبِيُّ أُحِبُّ ٱلسَّلامَ.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DF0611B-E8AE-D420-41CB-D15893762166}"/>
              </a:ext>
            </a:extLst>
          </p:cNvPr>
          <p:cNvSpPr txBox="1"/>
          <p:nvPr/>
        </p:nvSpPr>
        <p:spPr>
          <a:xfrm>
            <a:off x="5037157" y="4340629"/>
            <a:ext cx="31460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وَأَنـا ٱلْأَمـازيــغِـــــــيُّ مُــنْـتَـصِـــبــاً</a:t>
            </a:r>
          </a:p>
          <a:p>
            <a:pPr algn="r" rtl="1"/>
            <a:r>
              <a:rPr lang="ar-MA" sz="2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فَـــوْقَ ٱلْجِــبـــــــالِ بِــهِـــمَّــةِ ٱلْأَسَـدِ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9A4E6F-7CC2-BCFD-F4F7-21B61FE0AA88}"/>
              </a:ext>
            </a:extLst>
          </p:cNvPr>
          <p:cNvSpPr txBox="1"/>
          <p:nvPr/>
        </p:nvSpPr>
        <p:spPr>
          <a:xfrm>
            <a:off x="5037157" y="5231238"/>
            <a:ext cx="31460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عَـرَبِيَّــةٌ لُــغَــتـــي وَمِــنْ شِـيَـمــــي</a:t>
            </a:r>
          </a:p>
          <a:p>
            <a:pPr algn="r" rtl="1"/>
            <a:r>
              <a:rPr lang="ar-MA" sz="2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أَنّــــي أَمُـــــدُّ إِلـــى ٱلسَّـــــلامِ يَـــدي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9B25DC9-30ED-B93C-D211-8A1CEBFA7D1E}"/>
              </a:ext>
            </a:extLst>
          </p:cNvPr>
          <p:cNvSpPr txBox="1"/>
          <p:nvPr/>
        </p:nvSpPr>
        <p:spPr>
          <a:xfrm>
            <a:off x="1429320" y="2809471"/>
            <a:ext cx="1877229" cy="646331"/>
          </a:xfrm>
          <a:prstGeom prst="rect">
            <a:avLst/>
          </a:prstGeom>
          <a:solidFill>
            <a:srgbClr val="E1F4FD"/>
          </a:solidFill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اَلْمَعْنى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FF8B9F3-1A69-90FA-FA23-82F798C041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C254E7-4701-CFF3-FE5D-3CE9BD1764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74EBA17-632F-DCEF-E86E-37AC89BA4A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97D7FA-4939-9F14-62DB-B68876E651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9C7047A-284F-77EE-83AC-FB0669AACC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A82405-55D1-E892-3096-DE207A84224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FB0D78E-FFF9-9B62-5797-54DB0E1429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14937AA-5DA6-EDF5-2CAF-90960507F00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03305E-149E-0DD1-2398-454C6DADAE5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946299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1FC5D-341E-7F97-6177-8FFB9142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8FC3EA6C-AB7F-070F-3E56-CD7A802BBE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67DF209-F025-7D15-4199-D97FA6F044C3}"/>
              </a:ext>
            </a:extLst>
          </p:cNvPr>
          <p:cNvSpPr txBox="1"/>
          <p:nvPr/>
        </p:nvSpPr>
        <p:spPr>
          <a:xfrm>
            <a:off x="6191461" y="1777877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تراكيب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EE179A-2691-C0A7-B8FF-60D4AB27BC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06AB55D6-178F-615C-1379-BCAFE01DB3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2631DF5-DED2-1E2A-7760-B7A937FA6406}"/>
              </a:ext>
            </a:extLst>
          </p:cNvPr>
          <p:cNvSpPr txBox="1">
            <a:spLocks/>
          </p:cNvSpPr>
          <p:nvPr/>
        </p:nvSpPr>
        <p:spPr>
          <a:xfrm>
            <a:off x="1982586" y="2995435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6000"/>
            </a:pPr>
            <a:r>
              <a:rPr lang="ar-MA" sz="3200" b="1" dirty="0">
                <a:cs typeface="Microsoft Uighur" panose="02000000000000000000" pitchFamily="2" charset="-78"/>
              </a:rPr>
              <a:t>عَناصِرُ ٱلْجُمْلَةِ </a:t>
            </a:r>
            <a:r>
              <a:rPr lang="ar-MA" sz="3200" b="1" dirty="0" err="1">
                <a:cs typeface="Microsoft Uighur" panose="02000000000000000000" pitchFamily="2" charset="-78"/>
              </a:rPr>
              <a:t>ٱلْاِسْمِيَّةِ</a:t>
            </a:r>
            <a:r>
              <a:rPr lang="ar-MA" sz="3200" b="1" dirty="0"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D1C22D6-5A2C-BE1F-AB07-0DD474926E4E}"/>
              </a:ext>
            </a:extLst>
          </p:cNvPr>
          <p:cNvSpPr txBox="1">
            <a:spLocks/>
          </p:cNvSpPr>
          <p:nvPr/>
        </p:nvSpPr>
        <p:spPr>
          <a:xfrm>
            <a:off x="796530" y="97621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تراكيب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6600205-F2AC-94E3-11FB-755092563D0C}"/>
              </a:ext>
            </a:extLst>
          </p:cNvPr>
          <p:cNvSpPr/>
          <p:nvPr/>
        </p:nvSpPr>
        <p:spPr>
          <a:xfrm>
            <a:off x="5471399" y="1109030"/>
            <a:ext cx="455730" cy="455730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68720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370B7-900F-66C9-3B48-0829EFBE1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03DDF80-7C78-FA36-4F35-08F1F48739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DA10B8-7AF1-D1F3-FD3F-8EFAAD1977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8D37F7C-F59D-8977-D79E-786153C341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4534035-9DCE-4988-D46C-550B23969F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9898044-8C41-42F9-4E8E-93E24ADE9A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879E435-68DB-72A3-9463-4B908E9E40C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2CFCAB-369E-B1A1-40F8-B0963AE7F4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7933D95-9CD0-F477-BD92-07424EE996D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EDB4D63-5A02-9678-D47E-1EC0C7BD482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60F5891-ED38-0D68-DC66-C5A098B9C1FA}"/>
              </a:ext>
            </a:extLst>
          </p:cNvPr>
          <p:cNvSpPr txBox="1"/>
          <p:nvPr/>
        </p:nvSpPr>
        <p:spPr>
          <a:xfrm>
            <a:off x="-211775" y="83044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الأسماء من بين الكلمات التالية: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1A6F88C-4D1D-95B9-DB6C-352474BEB12F}"/>
              </a:ext>
            </a:extLst>
          </p:cNvPr>
          <p:cNvSpPr/>
          <p:nvPr/>
        </p:nvSpPr>
        <p:spPr>
          <a:xfrm>
            <a:off x="6233405" y="3221181"/>
            <a:ext cx="1260001" cy="944801"/>
          </a:xfrm>
          <a:prstGeom prst="roundRect">
            <a:avLst>
              <a:gd name="adj" fmla="val 35364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بَلَدٌ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77D4E8-6CFC-AA58-C363-8DDC00C532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BD2059E-2781-19C4-2551-2B3AE7F81372}"/>
              </a:ext>
            </a:extLst>
          </p:cNvPr>
          <p:cNvSpPr/>
          <p:nvPr/>
        </p:nvSpPr>
        <p:spPr>
          <a:xfrm>
            <a:off x="3961356" y="3221180"/>
            <a:ext cx="1357364" cy="944801"/>
          </a:xfrm>
          <a:prstGeom prst="roundRect">
            <a:avLst>
              <a:gd name="adj" fmla="val 35364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يَحْمي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9B7A555-7587-CB91-6FEE-4362D97E6DDA}"/>
              </a:ext>
            </a:extLst>
          </p:cNvPr>
          <p:cNvSpPr/>
          <p:nvPr/>
        </p:nvSpPr>
        <p:spPr>
          <a:xfrm>
            <a:off x="1759576" y="3221182"/>
            <a:ext cx="1357364" cy="944801"/>
          </a:xfrm>
          <a:prstGeom prst="roundRect">
            <a:avLst>
              <a:gd name="adj" fmla="val 35364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363341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298DF-587E-0D55-D09F-0801302A0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0EE745C-5F10-4A30-1396-4F8760AB6AB7}"/>
              </a:ext>
            </a:extLst>
          </p:cNvPr>
          <p:cNvSpPr txBox="1"/>
          <p:nvPr/>
        </p:nvSpPr>
        <p:spPr>
          <a:xfrm>
            <a:off x="-211775" y="83044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كيف تمكنتم من إيجاد الجواب الصحيح؟</a:t>
            </a: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34AF63-AFC3-8B5F-F677-DAFA61C8BA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D72727-6C77-B6BA-E0F0-B81F2F740308}"/>
              </a:ext>
            </a:extLst>
          </p:cNvPr>
          <p:cNvSpPr/>
          <p:nvPr/>
        </p:nvSpPr>
        <p:spPr>
          <a:xfrm>
            <a:off x="4191452" y="3193639"/>
            <a:ext cx="1260001" cy="944801"/>
          </a:xfrm>
          <a:prstGeom prst="roundRect">
            <a:avLst>
              <a:gd name="adj" fmla="val 3536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بَلَدٌ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597451-AAC2-9853-7B9A-971BBFB8F5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A64E4B-E450-F4A7-1C5A-A49FA445CE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816DA8-3623-C28E-9B60-0E693E90D7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A15E6B-A7C8-2A2A-4FB5-68368825A4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E643EA2-50C4-4C6B-1802-6BD8A56A86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0F8041-A397-29FB-B800-41B9F0341B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0D3AAB-9C8C-7564-F86D-6285A44F8A5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F6D30F-AF16-5D7E-D9A3-ED311A828DB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FE089B-91AC-9825-E28F-A61224F3657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44727930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A857A-E9C1-7C61-0D41-2160177B5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43FF42-53F1-1EA7-BC45-C8A979C342C1}"/>
              </a:ext>
            </a:extLst>
          </p:cNvPr>
          <p:cNvSpPr txBox="1"/>
          <p:nvPr/>
        </p:nvSpPr>
        <p:spPr>
          <a:xfrm>
            <a:off x="-211775" y="83044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كلمات أخرى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CC6C56-BF8C-12D2-0D9D-E1ED9CE29DE4}"/>
              </a:ext>
            </a:extLst>
          </p:cNvPr>
          <p:cNvSpPr/>
          <p:nvPr/>
        </p:nvSpPr>
        <p:spPr>
          <a:xfrm>
            <a:off x="6233405" y="3221181"/>
            <a:ext cx="1260001" cy="944801"/>
          </a:xfrm>
          <a:prstGeom prst="roundRect">
            <a:avLst>
              <a:gd name="adj" fmla="val 35364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جاءَ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0815CB2-5C04-01CF-7278-CA0BBA445F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36467D1-37CF-E6B6-08E9-5508919671AF}"/>
              </a:ext>
            </a:extLst>
          </p:cNvPr>
          <p:cNvSpPr/>
          <p:nvPr/>
        </p:nvSpPr>
        <p:spPr>
          <a:xfrm>
            <a:off x="3961355" y="3221180"/>
            <a:ext cx="1670517" cy="944801"/>
          </a:xfrm>
          <a:prstGeom prst="roundRect">
            <a:avLst>
              <a:gd name="adj" fmla="val 35364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ساحاتٌ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E0726BA-7476-E62F-2764-C5B74C8CFB28}"/>
              </a:ext>
            </a:extLst>
          </p:cNvPr>
          <p:cNvSpPr/>
          <p:nvPr/>
        </p:nvSpPr>
        <p:spPr>
          <a:xfrm>
            <a:off x="1658069" y="3221182"/>
            <a:ext cx="1458871" cy="944801"/>
          </a:xfrm>
          <a:prstGeom prst="roundRect">
            <a:avLst>
              <a:gd name="adj" fmla="val 35364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زارَهُنَّ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67220A-C80C-B352-A3D0-DC30BB07CB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5D726C-2FC4-0F03-A87E-0CF76CB72B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53632B-A7FE-4948-A0ED-194808761F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4D0A08-D344-F3D7-C5C3-D8807E99C4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6C29D35-3415-3A25-1330-61F0C51F75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8620FF-4D64-6149-FB95-9549944EEBB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A72645-A57B-2379-A71E-0AADA0E34E3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2FF1CF-A5DA-C247-A473-F564E93D91B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2B458F-8DA7-A396-1238-16523A0EC24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7395480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8098-7AC8-3099-F2CB-B2F035055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388205D-3F13-B008-FE50-933F90A0B561}"/>
              </a:ext>
            </a:extLst>
          </p:cNvPr>
          <p:cNvSpPr txBox="1"/>
          <p:nvPr/>
        </p:nvSpPr>
        <p:spPr>
          <a:xfrm>
            <a:off x="-211775" y="83044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كيف تمكنتم من إيجاد الجواب الصحيح؟</a:t>
            </a: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599EAF-9111-9768-D05B-7A13BFB43E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39C36DC-5D3E-5D1E-2CAD-43F110D39FFF}"/>
              </a:ext>
            </a:extLst>
          </p:cNvPr>
          <p:cNvSpPr/>
          <p:nvPr/>
        </p:nvSpPr>
        <p:spPr>
          <a:xfrm>
            <a:off x="3961355" y="3221180"/>
            <a:ext cx="1670517" cy="944801"/>
          </a:xfrm>
          <a:prstGeom prst="roundRect">
            <a:avLst>
              <a:gd name="adj" fmla="val 3536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ساحاتٌ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8F4061-66FF-92AF-B531-C28DE7B10C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3CF6F-F762-885A-2BE5-E7BA5B1C30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7AD107-9ADC-7CC4-FBCE-E405415A9A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E051D7-B82A-798F-74A7-35DF28B8F4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94C382-0434-BD71-36FA-91F4F9C8EF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B65C92-D513-9525-6EFD-6E36247CBB6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B3320F-AF79-6D2D-261C-C559194D566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4C9D8A-7459-E08A-79CE-F1D2AD0ECDB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199AB6-9905-E3BA-E78D-16272031CAE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8215368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A36B2-9F58-DAB9-0010-A951DFC60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5452B19-3CD7-38AF-563B-E617455EAF2A}"/>
              </a:ext>
            </a:extLst>
          </p:cNvPr>
          <p:cNvSpPr txBox="1"/>
          <p:nvPr/>
        </p:nvSpPr>
        <p:spPr>
          <a:xfrm>
            <a:off x="-211775" y="83044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اكتبوا رقم الجملة المفيدة من بين الجملتين التاليتين</a:t>
            </a: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706906-256C-DF1A-CAE8-85EFB248C3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1EF8BDBC-B103-CB5A-CF06-5318B700379C}"/>
              </a:ext>
            </a:extLst>
          </p:cNvPr>
          <p:cNvGrpSpPr/>
          <p:nvPr/>
        </p:nvGrpSpPr>
        <p:grpSpPr>
          <a:xfrm>
            <a:off x="1174903" y="3083076"/>
            <a:ext cx="6973349" cy="720000"/>
            <a:chOff x="770905" y="2937603"/>
            <a:chExt cx="6973349" cy="720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9EB1088-2443-B13E-6E36-036074C44E66}"/>
                </a:ext>
              </a:extLst>
            </p:cNvPr>
            <p:cNvSpPr/>
            <p:nvPr/>
          </p:nvSpPr>
          <p:spPr>
            <a:xfrm>
              <a:off x="770905" y="2941401"/>
              <a:ext cx="6161809" cy="685028"/>
            </a:xfrm>
            <a:prstGeom prst="roundRect">
              <a:avLst>
                <a:gd name="adj" fmla="val 26263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اَلْمَغارِبَةُ بِوَطَنِهِمْ كَبيرٌ تَعَلُّقُ.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39CB600-0471-A2AC-F234-BB00DFA1E7DD}"/>
                </a:ext>
              </a:extLst>
            </p:cNvPr>
            <p:cNvSpPr/>
            <p:nvPr/>
          </p:nvSpPr>
          <p:spPr>
            <a:xfrm>
              <a:off x="7024254" y="2937603"/>
              <a:ext cx="720000" cy="720000"/>
            </a:xfrm>
            <a:prstGeom prst="ellipse">
              <a:avLst/>
            </a:prstGeom>
            <a:solidFill>
              <a:srgbClr val="00AC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1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0A245D8-68D4-D731-B60C-44B4CBA07ADD}"/>
              </a:ext>
            </a:extLst>
          </p:cNvPr>
          <p:cNvGrpSpPr/>
          <p:nvPr/>
        </p:nvGrpSpPr>
        <p:grpSpPr>
          <a:xfrm>
            <a:off x="1174903" y="4010651"/>
            <a:ext cx="6973349" cy="720000"/>
            <a:chOff x="770905" y="2937603"/>
            <a:chExt cx="6973349" cy="720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C7F1BFC-E42E-AD59-1592-123F41435805}"/>
                </a:ext>
              </a:extLst>
            </p:cNvPr>
            <p:cNvSpPr/>
            <p:nvPr/>
          </p:nvSpPr>
          <p:spPr>
            <a:xfrm>
              <a:off x="770905" y="2941401"/>
              <a:ext cx="6161809" cy="685028"/>
            </a:xfrm>
            <a:prstGeom prst="roundRect">
              <a:avLst>
                <a:gd name="adj" fmla="val 26263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تَعَلُّقُ ٱلْمَغارِبَةِ بِوَطَنِهِمْ كَبيرٌ.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6F97695-D2F3-18A0-CA21-BCA5D6870310}"/>
                </a:ext>
              </a:extLst>
            </p:cNvPr>
            <p:cNvSpPr/>
            <p:nvPr/>
          </p:nvSpPr>
          <p:spPr>
            <a:xfrm>
              <a:off x="7024254" y="2937603"/>
              <a:ext cx="720000" cy="720000"/>
            </a:xfrm>
            <a:prstGeom prst="ellipse">
              <a:avLst/>
            </a:prstGeom>
            <a:solidFill>
              <a:srgbClr val="00AC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9C201611-D2EC-2B40-B1AE-6105617D7C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3DE54E-5F11-EF40-E5DA-DFC1B242CE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413E1C8-821B-6EB1-3D36-47684CBE65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3E1D3A-B0D9-F750-F70B-093B952DC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DE6FA39-A2FA-B5B5-D0E5-734924B1AD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DDA456-D97D-D238-3EB6-55575A8744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135EFB-F27A-23E1-C65D-48DD56064C3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5837A2-ACE7-25D8-451E-524FF501FF7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F2ED4A-ADCB-4EA8-0148-1CA6C7803CF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1745326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A2B93-CBE7-B8EE-FE4D-B25FE0440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AF8998B-16E5-FBBA-5AD2-CB731299BCCC}"/>
              </a:ext>
            </a:extLst>
          </p:cNvPr>
          <p:cNvSpPr txBox="1"/>
          <p:nvPr/>
        </p:nvSpPr>
        <p:spPr>
          <a:xfrm>
            <a:off x="-211775" y="83044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74B6C7-2F79-6153-CCFF-830E6C6DEE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DB8637D4-4E10-608D-0334-7983B6140AA2}"/>
              </a:ext>
            </a:extLst>
          </p:cNvPr>
          <p:cNvGrpSpPr/>
          <p:nvPr/>
        </p:nvGrpSpPr>
        <p:grpSpPr>
          <a:xfrm>
            <a:off x="1174903" y="3429000"/>
            <a:ext cx="6973349" cy="720000"/>
            <a:chOff x="770905" y="2937603"/>
            <a:chExt cx="6973349" cy="720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8D5CF3E-42EE-4849-DC01-9E92979B0C47}"/>
                </a:ext>
              </a:extLst>
            </p:cNvPr>
            <p:cNvSpPr/>
            <p:nvPr/>
          </p:nvSpPr>
          <p:spPr>
            <a:xfrm>
              <a:off x="770905" y="2941401"/>
              <a:ext cx="6161809" cy="685028"/>
            </a:xfrm>
            <a:prstGeom prst="roundRect">
              <a:avLst>
                <a:gd name="adj" fmla="val 26263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تَعَلُّقُ ٱلْمَغارِبَةِ بِوَطَنِهِمْ كَبيرٌ.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08739C3-0C89-B415-3C5D-596B10681227}"/>
                </a:ext>
              </a:extLst>
            </p:cNvPr>
            <p:cNvSpPr/>
            <p:nvPr/>
          </p:nvSpPr>
          <p:spPr>
            <a:xfrm>
              <a:off x="7024254" y="2937603"/>
              <a:ext cx="720000" cy="720000"/>
            </a:xfrm>
            <a:prstGeom prst="ellipse">
              <a:avLst/>
            </a:prstGeom>
            <a:solidFill>
              <a:srgbClr val="00AC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FE73751-2E7D-9487-D1C6-33E7E2AB18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866BC7-B42F-8722-35D5-6820386FC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215438-0029-62D9-555C-768B9DCBB5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ADE65E-7BB4-4D94-F034-321AD5469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38883F6-1750-6560-F55A-51AE1EC9C9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C0111-453F-AE7C-DCDC-E1D338231F0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8CA68C-5A4B-70B0-9501-C8D73DED6EF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34E836-21E0-AD99-6CC2-97A6F1CBB0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6CB1F6-6BED-3648-1C63-1F23CA5B449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01667925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36790-4851-F704-4578-9EF122DC7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F38972-13E0-7ECE-2BE0-4AEAEB365CD9}"/>
              </a:ext>
            </a:extLst>
          </p:cNvPr>
          <p:cNvSpPr txBox="1"/>
          <p:nvPr/>
        </p:nvSpPr>
        <p:spPr>
          <a:xfrm>
            <a:off x="-211775" y="83044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 أخرى</a:t>
            </a: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277BC5-BA2D-F97C-3084-990D057A0F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5640941-B936-28D9-D487-12969A19157F}"/>
              </a:ext>
            </a:extLst>
          </p:cNvPr>
          <p:cNvGrpSpPr/>
          <p:nvPr/>
        </p:nvGrpSpPr>
        <p:grpSpPr>
          <a:xfrm>
            <a:off x="1174903" y="3083076"/>
            <a:ext cx="6973349" cy="720000"/>
            <a:chOff x="770905" y="2937603"/>
            <a:chExt cx="6973349" cy="720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5CAD4F9-C34E-6F05-4108-7BA81B74EE2E}"/>
                </a:ext>
              </a:extLst>
            </p:cNvPr>
            <p:cNvSpPr/>
            <p:nvPr/>
          </p:nvSpPr>
          <p:spPr>
            <a:xfrm>
              <a:off x="770905" y="2941401"/>
              <a:ext cx="6161809" cy="685028"/>
            </a:xfrm>
            <a:prstGeom prst="roundRect">
              <a:avLst>
                <a:gd name="adj" fmla="val 26263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اَلْمَغْرِبُ بَلَدٌ عَريقٌ جِدّاً.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5E88C4E2-3D90-D6D2-EF41-5E6442C4FF0F}"/>
                </a:ext>
              </a:extLst>
            </p:cNvPr>
            <p:cNvSpPr/>
            <p:nvPr/>
          </p:nvSpPr>
          <p:spPr>
            <a:xfrm>
              <a:off x="7024254" y="2937603"/>
              <a:ext cx="720000" cy="720000"/>
            </a:xfrm>
            <a:prstGeom prst="ellipse">
              <a:avLst/>
            </a:prstGeom>
            <a:solidFill>
              <a:srgbClr val="00AC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1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835E52-938B-4B28-E392-A81104E7545D}"/>
              </a:ext>
            </a:extLst>
          </p:cNvPr>
          <p:cNvGrpSpPr/>
          <p:nvPr/>
        </p:nvGrpSpPr>
        <p:grpSpPr>
          <a:xfrm>
            <a:off x="1174903" y="4010651"/>
            <a:ext cx="6973349" cy="720000"/>
            <a:chOff x="770905" y="2937603"/>
            <a:chExt cx="6973349" cy="720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19B391E-D7EF-652F-98EE-8C43D676BFA8}"/>
                </a:ext>
              </a:extLst>
            </p:cNvPr>
            <p:cNvSpPr/>
            <p:nvPr/>
          </p:nvSpPr>
          <p:spPr>
            <a:xfrm>
              <a:off x="770905" y="2941401"/>
              <a:ext cx="6161809" cy="685028"/>
            </a:xfrm>
            <a:prstGeom prst="roundRect">
              <a:avLst>
                <a:gd name="adj" fmla="val 26263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عَريقٌ بَلَدُ جِدّاً ٱلْمَغْرِبُ.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DADCDAB-6EF5-4C97-B1AC-CB82CD4DAA11}"/>
                </a:ext>
              </a:extLst>
            </p:cNvPr>
            <p:cNvSpPr/>
            <p:nvPr/>
          </p:nvSpPr>
          <p:spPr>
            <a:xfrm>
              <a:off x="7024254" y="2937603"/>
              <a:ext cx="720000" cy="720000"/>
            </a:xfrm>
            <a:prstGeom prst="ellipse">
              <a:avLst/>
            </a:prstGeom>
            <a:solidFill>
              <a:srgbClr val="00AC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63B51FAE-9818-2E8A-D5CC-074014894F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C467F6D-CC98-3001-009C-5DBC2C1F24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5C2F1F-2E3A-1A5D-904B-4BE95E16A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2F04882-F5F0-F8E8-EF6E-B7F44153FB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77F766F-2660-E336-8999-776B9E8391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1A874A-8E54-B330-E31B-2E9544EFAE8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055822-7978-6DEE-AE0C-30149486642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F4D17D-92DE-31B4-6C3F-7F39131BC4D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A5D812-672D-87D4-EDB3-3FC43179A9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49104838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59992-C635-E521-AD61-8EB430408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21BE9D-5B84-6788-8A96-A0E4129D268A}"/>
              </a:ext>
            </a:extLst>
          </p:cNvPr>
          <p:cNvSpPr txBox="1"/>
          <p:nvPr/>
        </p:nvSpPr>
        <p:spPr>
          <a:xfrm>
            <a:off x="-211775" y="83044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AC2AF85-4C8E-E9F1-C208-9C11C7C45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288610-891F-C289-4899-7BEC1D16C729}"/>
              </a:ext>
            </a:extLst>
          </p:cNvPr>
          <p:cNvGrpSpPr/>
          <p:nvPr/>
        </p:nvGrpSpPr>
        <p:grpSpPr>
          <a:xfrm>
            <a:off x="1174903" y="3083076"/>
            <a:ext cx="6973349" cy="720000"/>
            <a:chOff x="770905" y="2937603"/>
            <a:chExt cx="6973349" cy="720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E2E092-1CAA-CAED-71A7-FB5198B53EF6}"/>
                </a:ext>
              </a:extLst>
            </p:cNvPr>
            <p:cNvSpPr/>
            <p:nvPr/>
          </p:nvSpPr>
          <p:spPr>
            <a:xfrm>
              <a:off x="770905" y="2941401"/>
              <a:ext cx="6161809" cy="685028"/>
            </a:xfrm>
            <a:prstGeom prst="roundRect">
              <a:avLst>
                <a:gd name="adj" fmla="val 26263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اَلْمَغْرِبُ بَلَدٌ عَريقٌ جِدّاً.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3319C0A5-8DFD-2DB5-65DB-CC3D15CCDBBD}"/>
                </a:ext>
              </a:extLst>
            </p:cNvPr>
            <p:cNvSpPr/>
            <p:nvPr/>
          </p:nvSpPr>
          <p:spPr>
            <a:xfrm>
              <a:off x="7024254" y="2937603"/>
              <a:ext cx="720000" cy="720000"/>
            </a:xfrm>
            <a:prstGeom prst="ellipse">
              <a:avLst/>
            </a:prstGeom>
            <a:solidFill>
              <a:srgbClr val="00AC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1</a:t>
              </a:r>
              <a:endPara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F43D84E-16AA-7703-A8DC-25AB5D114E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1A7DE7-4D97-8CBB-D568-35E8721304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25EE7E-1792-3C54-F741-53B1C8E6AE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A34302-8329-19B3-30D8-A0A58FFB44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D6191A-7AD6-27F5-FFB1-30BCE105ED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AF9379-40F9-1C78-0848-B1C64391014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459F77-2CBB-C8BC-A243-9FF33A5933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569B19-22D2-F819-95D2-8909B43897C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8FEF66-0547-5586-A57A-9290FFD7ADC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19742580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F546B-029E-0EDD-528C-DE76A765D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435D948-4608-C536-D270-FB87ACF4E4FE}"/>
              </a:ext>
            </a:extLst>
          </p:cNvPr>
          <p:cNvSpPr txBox="1"/>
          <p:nvPr/>
        </p:nvSpPr>
        <p:spPr>
          <a:xfrm>
            <a:off x="-211775" y="83044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على تحديد و تمييز عناصر الجملة الاسمية. تابعوا الشريط. 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B3DD25-3427-49AE-FA95-55DE0B8EEA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5A3BEFA-7C88-8972-C552-8B4EA76A06BE}"/>
              </a:ext>
            </a:extLst>
          </p:cNvPr>
          <p:cNvSpPr txBox="1"/>
          <p:nvPr/>
        </p:nvSpPr>
        <p:spPr>
          <a:xfrm>
            <a:off x="1502382" y="3279560"/>
            <a:ext cx="6458261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عَناصِرُ ٱلْجُمْلَةِ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ٱلْاِسْمِيَّةِ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D65F6F-1A83-F722-1299-4EFC545675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5A5A6-53B1-529E-1D6C-4A42988D7D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CEEA6C-7368-A68F-C7F1-6D44A0B739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86A99B-406B-B613-93EC-4BA5163C39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050D8C-AF93-B55F-35D9-EF8A897836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8E7C63-4E96-BF2D-C764-34BCB1873C4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671C2-D14F-7A9C-B342-B896B5CE990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EED228-45E8-1C9D-B5E4-AFD5EF1CDC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20B95A-B6BF-9928-8E0D-E08E5E7BE7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64360500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85A1F-4088-46B6-A971-AB7F25ABB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C8CE2F50-EAE0-4BAF-208A-4D1FF72C1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dirty="0"/>
              <a:t>عرض فديو نمذجة عناصر الجملة الاسمية.</a:t>
            </a:r>
            <a:endParaRPr lang="fr-MA" dirty="0"/>
          </a:p>
        </p:txBody>
      </p:sp>
      <p:pic>
        <p:nvPicPr>
          <p:cNvPr id="18" name="(عناصر الجملة الاسمية)">
            <a:hlinkClick r:id="" action="ppaction://media"/>
            <a:extLst>
              <a:ext uri="{FF2B5EF4-FFF2-40B4-BE49-F238E27FC236}">
                <a16:creationId xmlns:a16="http://schemas.microsoft.com/office/drawing/2014/main" id="{7ACD33B8-4C75-5BC6-DE27-F1F95C4532C6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3234" y="1853194"/>
            <a:ext cx="7220236" cy="4662680"/>
          </a:xfrm>
        </p:spPr>
      </p:pic>
      <p:pic>
        <p:nvPicPr>
          <p:cNvPr id="10" name="Espace réservé pour une image  9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DA26152-67F3-1435-E942-82012C39B8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CD7B50-373A-E70A-0157-7B25FA6489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26D781-0388-50FB-C355-8A9E25E1B3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0C77B7-4144-EB21-0277-D5A0099D5C1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69D4A3-21FC-4617-BA27-8CD5D35955B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E67CEA-15DF-6A52-A585-7D852C1BE7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5BE316-2114-3F95-D041-FD0AD823858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DA2527-D92C-6CB6-8CEE-903BCAF9986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898F92-D2D5-C511-7886-6AF57C0E53A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9BE845-B177-DEDD-3DF6-7EE91AEA3C8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6361847-45F2-A009-269A-3DFBE440FB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19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3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3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E2C59-B69C-FE45-3291-06606419D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26A764-F002-F143-CA3F-5E8E54886D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0ED4355-A48F-AD85-1D71-135ADB9F89A0}"/>
              </a:ext>
            </a:extLst>
          </p:cNvPr>
          <p:cNvSpPr txBox="1"/>
          <p:nvPr/>
        </p:nvSpPr>
        <p:spPr>
          <a:xfrm>
            <a:off x="-309475" y="844953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المبتدأ الوارد في الجملة الاسمية التالية: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E26141B-857C-2DC5-0CDB-18D63645FA4D}"/>
              </a:ext>
            </a:extLst>
          </p:cNvPr>
          <p:cNvSpPr txBox="1"/>
          <p:nvPr/>
        </p:nvSpPr>
        <p:spPr>
          <a:xfrm>
            <a:off x="910326" y="3267327"/>
            <a:ext cx="7323347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اَلوَطَنُ غالٍ عَلى قُلوبِنا.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DB674F-A9CC-6A13-DE08-1726BD23EF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6CD05C-28DD-9F40-9A7C-B4BD851A74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2255DC-094E-6854-9B4F-5759259369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EA14AC-EF7F-3165-48DC-27E257FC8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6483C4-2635-3180-4C89-02A1499E03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5EAFA9-032C-460D-98A9-C7E7F8CC193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2B904C-B38A-0354-FC5D-6FEA1D8FCD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92965A-D053-B330-CB3F-DFCF3DD8A55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9091C4-3E6A-E6C2-44FA-528A0617529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01383113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E96C5-1F30-2809-AF13-30B827FD1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B3AAEE0-B5AC-335C-AA6B-7E9134FA4A12}"/>
              </a:ext>
            </a:extLst>
          </p:cNvPr>
          <p:cNvSpPr txBox="1"/>
          <p:nvPr/>
        </p:nvSpPr>
        <p:spPr>
          <a:xfrm>
            <a:off x="-309475" y="844953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المبتدأ هو: اَلوَطَنُ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AFEB12-65BE-3C9C-ECC6-5FCE54D40A9B}"/>
              </a:ext>
            </a:extLst>
          </p:cNvPr>
          <p:cNvSpPr txBox="1"/>
          <p:nvPr/>
        </p:nvSpPr>
        <p:spPr>
          <a:xfrm>
            <a:off x="910326" y="3267327"/>
            <a:ext cx="7323347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اَلوَطَن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غالٍ عَلى قُلوبِنا.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A7B7E6-57D8-DF05-F37B-980208BE43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BCCDF9-C29F-85D7-0C4B-2A202B65FC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DCD485-2F8A-65C9-586B-C4E47B1333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DCE209-2613-BE10-DC7E-371B3B9E94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6BC022-D552-6AE5-2EE8-05E374B35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B07DD8F-D939-8D23-0057-84F985FC5B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2A511B-FFE1-6384-86CF-ABE8564E671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8E3102-FB16-916F-B74D-5995F36241F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25CB1C-C5AF-4429-8DB2-620B667E2B4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E8D8E6-8C86-5E92-2E5F-3AC5BEBBF85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64483936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F1AAA-C6DF-15D6-2357-89E21F0EA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0759DC-E549-2620-C4D8-AEA8F73FE7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709282-0D28-3A5E-74CC-57B250EA12DF}"/>
              </a:ext>
            </a:extLst>
          </p:cNvPr>
          <p:cNvSpPr txBox="1"/>
          <p:nvPr/>
        </p:nvSpPr>
        <p:spPr>
          <a:xfrm>
            <a:off x="-309475" y="844953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B968B-B3AC-6847-99D6-73936AAA310A}"/>
              </a:ext>
            </a:extLst>
          </p:cNvPr>
          <p:cNvSpPr txBox="1"/>
          <p:nvPr/>
        </p:nvSpPr>
        <p:spPr>
          <a:xfrm>
            <a:off x="910326" y="3267327"/>
            <a:ext cx="7323347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اَلمَغارِبَةُ شَعْبٌ كَريمٌ.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22B7AB-3D98-887F-1E41-CABDEEEBE3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0239F7-0D28-9534-0347-1AD58C73D3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5490BB-7C36-3E53-F297-5E87E10B66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2446F1-7F4C-6655-2B0A-4D062A3B52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54F7CD-B6BC-E4CF-D8BA-44847AFCAD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41A371-E0F8-1DED-77E3-BB9F2059A66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7C07FC-F272-A44C-DC11-667685B328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B7BE8E-27F9-2959-7824-1C0F8B89A51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5C317F-252A-E9E6-96C0-F950A0C0711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22624652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1B897-354D-23DA-B3B1-B2D6145CA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1605ADB-BE22-A7E9-4543-C3D20F811732}"/>
              </a:ext>
            </a:extLst>
          </p:cNvPr>
          <p:cNvSpPr txBox="1"/>
          <p:nvPr/>
        </p:nvSpPr>
        <p:spPr>
          <a:xfrm>
            <a:off x="-309475" y="844953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المبتدأ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هو:اَلمَغارِبَةُ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513A30D-43EA-7ACB-7D1F-47EDBF4CE9F0}"/>
              </a:ext>
            </a:extLst>
          </p:cNvPr>
          <p:cNvSpPr txBox="1"/>
          <p:nvPr/>
        </p:nvSpPr>
        <p:spPr>
          <a:xfrm>
            <a:off x="910326" y="3267327"/>
            <a:ext cx="7323347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َلمَغارِبَة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شَعْبٌ كَريمٌ.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098466-1C26-616E-E485-A4303E8A49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E201AF-EF6E-761F-2923-DFA14F62B8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E41DE8-69EE-86E5-BC1E-996C1A7692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2A62B4-6830-D2D9-F8DA-A54BF5E78D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D6D2A1-8963-AAC6-D322-8CA33DE10A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97971E-69D4-0B7A-50EE-0767F29E34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F58562-F529-9B4B-77A0-1FEE20CCC12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9440A4-31D3-1F2A-E4A7-DE1B1E0D8C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AD234E-218F-5D57-39A4-5D61B35BE1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A821C8-E637-75E3-BB52-510EA646FF5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56010415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775A-5935-5E2B-6AE5-03A06B895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853711-5158-9237-BC88-D996A2C69B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E6ECD9C-4246-D282-9062-8C0FCBDDF5E6}"/>
              </a:ext>
            </a:extLst>
          </p:cNvPr>
          <p:cNvSpPr txBox="1"/>
          <p:nvPr/>
        </p:nvSpPr>
        <p:spPr>
          <a:xfrm>
            <a:off x="-309475" y="844953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36E0B5-CCD4-678B-9F89-97BB8A7F7645}"/>
              </a:ext>
            </a:extLst>
          </p:cNvPr>
          <p:cNvSpPr txBox="1"/>
          <p:nvPr/>
        </p:nvSpPr>
        <p:spPr>
          <a:xfrm>
            <a:off x="910326" y="3267327"/>
            <a:ext cx="7323347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اَلْجُنودُ أَبْطالٌ شُجْعانُ.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F26605-FAD3-85B5-BBA7-2532B0B7B0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CA6DE6-71D9-BFF5-1561-95C9578A29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8AC152-99F3-D927-1C06-47A69AF861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6FED21-DF1C-B1DB-45D2-CAF2E0EFE9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10FE587-6947-2391-2F12-61E8667CB8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B5929A-904F-279E-770B-69C3F21FF0A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650F37-A134-B329-9827-63471B18813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E05559-DAD5-E4AD-1254-9EA01899793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FAC8FB-2C2B-08D4-8CA6-78235E0CBE1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8253583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F9396-8084-3513-19C2-61A343964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5EE2CC8-4439-99BB-A525-889635F5DBEC}"/>
              </a:ext>
            </a:extLst>
          </p:cNvPr>
          <p:cNvSpPr txBox="1"/>
          <p:nvPr/>
        </p:nvSpPr>
        <p:spPr>
          <a:xfrm>
            <a:off x="-309475" y="844953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المبتدأ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هو:اَلْجُنودُ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CF433D-536E-B447-53C5-41BE64158005}"/>
              </a:ext>
            </a:extLst>
          </p:cNvPr>
          <p:cNvSpPr txBox="1"/>
          <p:nvPr/>
        </p:nvSpPr>
        <p:spPr>
          <a:xfrm>
            <a:off x="910326" y="3267327"/>
            <a:ext cx="7323347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اَلْجُنود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أَبْطالٌ شُجْعانُ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60DDDD-CC0A-3520-5621-AA64C94800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79785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342257-F355-D294-1109-75D9366262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FA5DD6-ACC4-CC1D-3262-B1AC3F2482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4B444E-FC5C-2E3B-B375-EC2816D887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C7243F-699C-8505-B214-1EA8115543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D14D25-24A1-8F88-A88C-8B9B7A7DD2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AFA968-1D10-A8FF-E404-14A7B6FB312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E7A4E7-021F-C451-8070-CC11767D397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7A6FEB-4F4D-E89A-EF42-411082C384C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A3ED78-87F1-1784-4486-F988BE7B7D5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80493576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8CD4C-90FE-5663-B859-3436E0E85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FC52CEB-E0D8-8B7A-5209-CCE0BBA36ABF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48 و في ثنائيات انجزوا التمرين رقم 1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B7543D-A9C6-5F98-2BF2-77172BAA56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AC00C1D-C269-D83C-52C6-506939962B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A569FF-2080-9F84-0B94-8BF63B0D31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26DC2C-0038-CE5B-943B-D1CF0F9063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E092CF-CFED-BC42-373B-3B042BE209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B5904C0-9D41-CBDE-16A0-37C85501E1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7D9028-C352-CEA1-3999-63B47C4533D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D18E09-3E28-3134-675B-EF1B0CB8D1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9BE16F-D5B4-701E-4920-9E1100A2677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6E6087-3DA5-E53B-4AB4-06D29418E6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5779E-09AD-C9CF-FD2B-E847520F49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982" y="2064520"/>
            <a:ext cx="2699069" cy="4140000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9E2969C-CFAD-2E43-2EC5-F4E3FAB7F759}"/>
              </a:ext>
            </a:extLst>
          </p:cNvPr>
          <p:cNvSpPr/>
          <p:nvPr/>
        </p:nvSpPr>
        <p:spPr>
          <a:xfrm>
            <a:off x="3296981" y="4011168"/>
            <a:ext cx="2661859" cy="101193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92089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D991F-6F01-8272-5171-A4B5C7E50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ADFAC21-69B9-D3E5-BEAF-6F12C72637BB}"/>
              </a:ext>
            </a:extLst>
          </p:cNvPr>
          <p:cNvSpPr txBox="1"/>
          <p:nvPr/>
        </p:nvSpPr>
        <p:spPr>
          <a:xfrm>
            <a:off x="1066800" y="842632"/>
            <a:ext cx="638982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أَصِلُ كُلَّ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مُبْتَدَإٍ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بِٱلْخَبَرِ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ٱلْمُناسِبِ لِأُكَوِّنَ جُمَلاً اِسْمِيَّةً.</a:t>
            </a:r>
          </a:p>
        </p:txBody>
      </p:sp>
      <p:pic>
        <p:nvPicPr>
          <p:cNvPr id="14" name="Espace réservé pour une image  13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0541C02-594E-0C1B-0388-EC4DF84323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9299666-2C72-1F73-94EA-2ACB8F2D9224}"/>
              </a:ext>
            </a:extLst>
          </p:cNvPr>
          <p:cNvSpPr txBox="1"/>
          <p:nvPr/>
        </p:nvSpPr>
        <p:spPr>
          <a:xfrm>
            <a:off x="600902" y="1584000"/>
            <a:ext cx="7323347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أَصِلُ كُلَّ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مُبْتَدَإٍ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بِٱلْخَبَرِ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ٱلْمُناسِبِ لِأُكَوِّنَ جُمَلاً اِسْمِيَّةً.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F59ADC4-1466-6C36-1A21-53D8B8A56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67" y="2559122"/>
            <a:ext cx="8057265" cy="335949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1B936E-8687-0914-55D7-9092DFC692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683751-67E2-7A79-4FCB-DE1B6C18E7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2950ED-8A81-B381-1B98-E24C76C490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A83E1E-D27E-F004-3CE9-F207A022F4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AEB27-0568-58C5-1E16-FCA32A20B2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2F5801-4E18-633E-67E6-C2F3B1A2077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6ECEE8-4B40-9204-0BE8-00551FFD709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5A16E4-AE08-4F22-85BC-6879F572DA7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E7A561-DA8C-C797-F966-9EA224184D1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3C455AA4-594A-74B8-B372-9DE65E8F4E3C}"/>
              </a:ext>
            </a:extLst>
          </p:cNvPr>
          <p:cNvCxnSpPr>
            <a:cxnSpLocks/>
          </p:cNvCxnSpPr>
          <p:nvPr/>
        </p:nvCxnSpPr>
        <p:spPr>
          <a:xfrm flipH="1">
            <a:off x="3705225" y="3762375"/>
            <a:ext cx="3019425" cy="1285875"/>
          </a:xfrm>
          <a:prstGeom prst="line">
            <a:avLst/>
          </a:prstGeom>
          <a:ln w="38100">
            <a:solidFill>
              <a:srgbClr val="424D7B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497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4655-6186-C679-B911-275591DC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6E8F9E7-1B81-2AD7-C0EB-4712873AF714}"/>
              </a:ext>
            </a:extLst>
          </p:cNvPr>
          <p:cNvSpPr txBox="1"/>
          <p:nvPr/>
        </p:nvSpPr>
        <p:spPr>
          <a:xfrm>
            <a:off x="600902" y="839865"/>
            <a:ext cx="6918066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62EE9E-1C15-5DFD-A192-AB50C229C8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33F647-7356-965A-A3B6-8D4363719D3E}"/>
              </a:ext>
            </a:extLst>
          </p:cNvPr>
          <p:cNvSpPr txBox="1"/>
          <p:nvPr/>
        </p:nvSpPr>
        <p:spPr>
          <a:xfrm>
            <a:off x="600902" y="1584000"/>
            <a:ext cx="7323347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أَصِلُ كُلَّ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مُبْتَدَإٍ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بِٱلْخَبَرِ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ٱلْمُناسِبِ لِأُكَوِّنَ جُمَلاً اِسْمِيَّةً.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FF3AED-420C-E001-351C-70C89599E5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B592C4-BFBF-2216-655F-647BE07527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30DAD1-A5E3-1F75-D84C-C7B03C5A00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D096DA-E9A2-F676-F87F-8936480D0B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4DBC4B3-28F1-622F-27E4-43D002A5F7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6C8EDB-8EC8-62BC-16BE-24FAD5699D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37733D-AA9B-4BA4-3C46-82C87E725C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D8AE56-84C9-3446-30FF-AC121A5AA7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56F1F5-CF73-677D-678A-B66669BA27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7E181A-0823-012C-474C-05AA9D7698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367" y="2559122"/>
            <a:ext cx="8057265" cy="3359494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8AE36B1-121E-C9C4-9BA2-4984A92177FC}"/>
              </a:ext>
            </a:extLst>
          </p:cNvPr>
          <p:cNvCxnSpPr>
            <a:cxnSpLocks/>
          </p:cNvCxnSpPr>
          <p:nvPr/>
        </p:nvCxnSpPr>
        <p:spPr>
          <a:xfrm flipH="1">
            <a:off x="3705225" y="3772766"/>
            <a:ext cx="3019425" cy="1285875"/>
          </a:xfrm>
          <a:prstGeom prst="line">
            <a:avLst/>
          </a:prstGeom>
          <a:ln w="38100">
            <a:solidFill>
              <a:srgbClr val="424D7B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3344581-0DAD-7700-B027-5497E4F45D43}"/>
              </a:ext>
            </a:extLst>
          </p:cNvPr>
          <p:cNvCxnSpPr>
            <a:cxnSpLocks/>
          </p:cNvCxnSpPr>
          <p:nvPr/>
        </p:nvCxnSpPr>
        <p:spPr>
          <a:xfrm flipH="1" flipV="1">
            <a:off x="3705225" y="3794125"/>
            <a:ext cx="3019425" cy="628579"/>
          </a:xfrm>
          <a:prstGeom prst="line">
            <a:avLst/>
          </a:prstGeom>
          <a:ln w="38100">
            <a:solidFill>
              <a:srgbClr val="424D7B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082491BD-5219-6631-E6A4-0FE502848F72}"/>
              </a:ext>
            </a:extLst>
          </p:cNvPr>
          <p:cNvCxnSpPr>
            <a:cxnSpLocks/>
          </p:cNvCxnSpPr>
          <p:nvPr/>
        </p:nvCxnSpPr>
        <p:spPr>
          <a:xfrm flipH="1">
            <a:off x="3705225" y="5048250"/>
            <a:ext cx="3019425" cy="638175"/>
          </a:xfrm>
          <a:prstGeom prst="line">
            <a:avLst/>
          </a:prstGeom>
          <a:ln w="38100">
            <a:solidFill>
              <a:srgbClr val="424D7B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2DEE2D9-F828-91D8-18BC-4AC6A68FF22F}"/>
              </a:ext>
            </a:extLst>
          </p:cNvPr>
          <p:cNvCxnSpPr>
            <a:cxnSpLocks/>
          </p:cNvCxnSpPr>
          <p:nvPr/>
        </p:nvCxnSpPr>
        <p:spPr>
          <a:xfrm flipH="1" flipV="1">
            <a:off x="3705225" y="4422704"/>
            <a:ext cx="3019425" cy="1263721"/>
          </a:xfrm>
          <a:prstGeom prst="line">
            <a:avLst/>
          </a:prstGeom>
          <a:ln w="38100">
            <a:solidFill>
              <a:srgbClr val="424D7B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713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F52D1-5EB8-0B7E-358C-4E896B98B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0A15897-B33D-8B19-8D4D-41A600A3F6C6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انجزوا التمرين رقم 2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0DCD58-02EA-1755-86F8-B330B0592D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712668-1B5A-99BF-85DB-674CD13E92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4BCE45-47A6-8037-0524-2354EA7D8D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246F8-9B3A-A5B3-6FBD-0C665A3249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302CAE-0369-A687-6AD6-4B77A99C26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9B9E4-B07A-7E36-5A5E-543465AAEA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0ED17C-7549-1FCF-864F-73D8CE2A12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03316F-29C2-0D26-9D60-F37A01C07C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50ED9C-237F-0984-23D5-418C7A9844C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82D83E-7DD0-D3EA-9305-54A86A48DC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501488-919A-21D9-0A1A-E414867ACC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982" y="2064520"/>
            <a:ext cx="2699069" cy="4140000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C682A29-1D38-AF5B-4B78-87E81BE2A92F}"/>
              </a:ext>
            </a:extLst>
          </p:cNvPr>
          <p:cNvSpPr/>
          <p:nvPr/>
        </p:nvSpPr>
        <p:spPr>
          <a:xfrm>
            <a:off x="3296981" y="4997116"/>
            <a:ext cx="2661859" cy="60157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26236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A1D3-264B-2348-756D-EF236CD10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858F003-96B2-B416-ADCB-14591E3C5EAE}"/>
              </a:ext>
            </a:extLst>
          </p:cNvPr>
          <p:cNvSpPr txBox="1"/>
          <p:nvPr/>
        </p:nvSpPr>
        <p:spPr>
          <a:xfrm>
            <a:off x="694944" y="842632"/>
            <a:ext cx="6761678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أُرَكِّبُ جُمَلاً اِسْمِيَّةً عَلى غِرارِ ٱلْأَمْثِلَةِ:</a:t>
            </a:r>
          </a:p>
        </p:txBody>
      </p:sp>
      <p:pic>
        <p:nvPicPr>
          <p:cNvPr id="14" name="Espace réservé pour une image  13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8BDCBFB0-8386-8F25-00A3-03F895C196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D3657F9-D7E0-0877-5879-A99F61EB5920}"/>
              </a:ext>
            </a:extLst>
          </p:cNvPr>
          <p:cNvSpPr txBox="1"/>
          <p:nvPr/>
        </p:nvSpPr>
        <p:spPr>
          <a:xfrm>
            <a:off x="600902" y="2378084"/>
            <a:ext cx="7323347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أُرَكِّبُ جُمَلاً اِسْمِيَّةً عَلى غِرارِ ٱلْأَمْثِلَةِ: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3D60A9-CEAA-1409-001E-B50AFE0FE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69" y="3941361"/>
            <a:ext cx="8351520" cy="11293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FF256B-215F-4108-41B7-737EB4F4B6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FEBC95-1720-3B32-B60C-75736ACCC2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896150-2745-FF12-AB24-BDD2DBC5B7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E89CC5-B9A3-3D22-304A-0505097CC7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15703D-9144-E51F-710A-C0614B4B51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EC8336-FBA0-5D41-451A-7AE615C16F2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AAD5BC-DB00-EDCD-D3F6-4D01E71A8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7672B6-C1B1-163D-5893-55C2D37588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52CF43-868B-6195-8876-348E7790138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6605503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6983D-0E96-D723-FBD2-8F17083F6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09FBD17-B0A7-E954-0BAA-9838FB5128E3}"/>
              </a:ext>
            </a:extLst>
          </p:cNvPr>
          <p:cNvSpPr txBox="1"/>
          <p:nvPr/>
        </p:nvSpPr>
        <p:spPr>
          <a:xfrm>
            <a:off x="829009" y="660738"/>
            <a:ext cx="6761678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تقاسم إنتاجاتهم وتصحيحها. تسجيل أجودها على السبورة</a:t>
            </a:r>
          </a:p>
        </p:txBody>
      </p:sp>
      <p:pic>
        <p:nvPicPr>
          <p:cNvPr id="14" name="Espace réservé pour une image  13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2F4D714-41BD-184B-8D26-910DF46825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2CAD35-6EAA-AA72-692C-2F0A49F159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F445E4-A876-092F-2A3B-491E80CC39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D74CEB-B402-FF5C-A8A9-A4277327D8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7E4AA88-DF47-8013-E3DE-FEA8230DE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367E99-9E87-20A0-9C8E-8F9D207641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C1B2A5-D3A3-6946-0861-DF467802979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724996-4BD2-8CF8-BD6C-C4AEFB94E46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74F5B6-A4D3-1D1D-9C2B-DCC3050C86B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74B9B9-9200-340D-80B4-4F50EFDA0D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3A3133-17BA-D78F-F0F3-7569C28D5A3D}"/>
              </a:ext>
            </a:extLst>
          </p:cNvPr>
          <p:cNvSpPr txBox="1"/>
          <p:nvPr/>
        </p:nvSpPr>
        <p:spPr>
          <a:xfrm>
            <a:off x="600902" y="2378084"/>
            <a:ext cx="7323347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أُرَكِّبُ جُمَلاً اِسْمِيَّةً عَلى غِرارِ ٱلْأَمْثِلَةِ: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37CE3B7-3001-DA27-B464-5C47F3B793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3941361"/>
            <a:ext cx="8351520" cy="112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6218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31F3CD-57A4-C450-C4B5-952B81D5F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843E8C-8357-E674-F94F-F988121D16B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BCB0451-C82D-5E97-19C1-6FFF21DF8D0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BA0593-41F4-5C03-B309-0ACC9992B8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4AF498-6420-2A73-E32C-D1F5E42C8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8D9005-86F6-48A3-B140-5517EC7E5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97D6FD-A019-27AE-C52A-A5C2BC4F3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5F373D-26F2-3349-8C66-2B318F920B72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E20A6D-D1DD-447E-0B3A-0002EF871DD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F4E3F2-3FFB-0FC6-E124-F620147EC8D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861907-6FB7-9DC4-B66B-A0A4B60EE2D2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DB3E7F4-A6D7-4A95-B5CA-0991D9F06284}"/>
              </a:ext>
            </a:extLst>
          </p:cNvPr>
          <p:cNvSpPr/>
          <p:nvPr/>
        </p:nvSpPr>
        <p:spPr>
          <a:xfrm>
            <a:off x="5314249" y="4302000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قِراءَةِ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ٱلنَّصِّ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ٱلشِّعْرِيِّ"قَصيدَةُ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وَطَني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ٱلْغالي</a:t>
            </a:r>
            <a:endParaRPr lang="ar-MA" sz="2400" b="1" kern="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914400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" وَتَذَوَّقْتُ مَعانيهِ.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81DE190-65C2-3189-3492-37EF9B58C4AC}"/>
              </a:ext>
            </a:extLst>
          </p:cNvPr>
          <p:cNvSpPr/>
          <p:nvPr/>
        </p:nvSpPr>
        <p:spPr>
          <a:xfrm>
            <a:off x="3537284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C22ECFF1-2F41-72C5-9CA8-0214A50DD88F}"/>
              </a:ext>
            </a:extLst>
          </p:cNvPr>
          <p:cNvCxnSpPr>
            <a:cxnSpLocks/>
            <a:stCxn id="12" idx="4"/>
            <a:endCxn id="6" idx="0"/>
          </p:cNvCxnSpPr>
          <p:nvPr/>
        </p:nvCxnSpPr>
        <p:spPr>
          <a:xfrm rot="16200000" flipH="1">
            <a:off x="5322641" y="2690391"/>
            <a:ext cx="860967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D6D7313-4E94-E1E1-8467-8220E717DFB4}"/>
              </a:ext>
            </a:extLst>
          </p:cNvPr>
          <p:cNvSpPr/>
          <p:nvPr/>
        </p:nvSpPr>
        <p:spPr>
          <a:xfrm>
            <a:off x="589751" y="4301999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تَمْييزِ  عَناصِرِ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ٱلْجُمْلَةِ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ٱلْاِسْمِيَّةِ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/</a:t>
            </a:r>
          </a:p>
          <a:p>
            <a:pPr lvl="0" algn="ctr" defTabSz="914400" rtl="1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"اَلْمُبْتَدَأُ وَ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ٱلْخَبَرُ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."</a:t>
            </a:r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C5ADA50C-C8FE-1A54-DE05-9E839C521E76}"/>
              </a:ext>
            </a:extLst>
          </p:cNvPr>
          <p:cNvCxnSpPr>
            <a:cxnSpLocks/>
            <a:stCxn id="12" idx="4"/>
            <a:endCxn id="15" idx="0"/>
          </p:cNvCxnSpPr>
          <p:nvPr/>
        </p:nvCxnSpPr>
        <p:spPr>
          <a:xfrm rot="5400000">
            <a:off x="2960393" y="2690392"/>
            <a:ext cx="860966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68094" y="738112"/>
            <a:ext cx="7480457" cy="633488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(صديقتكم)........ صفقوا له (لها).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A68DFF8-1A8F-202B-7AF9-BF95DA36AC6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89C4F9-F8A9-DF75-76BC-069F3555702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739126-D832-28DA-904B-5939E40FC830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05B3B77-1AEF-E3B5-D2F2-10E8F978E7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367A8A-42A0-CBE5-BEBF-3BCC6BD6A22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C93C10-8C1F-CD74-2CA1-59132798674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D7AD6E-EF2F-3A60-6164-94C66671C9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F73FB97-7297-0259-3BD7-CFC21AC8027C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BBE0C7-FF92-E1B7-4BD6-B2E95322899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8D17BB-193C-5A94-BDB2-F50004E1568A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5B1A84-1777-661C-82E1-3742934E39C0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70911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10676</TotalTime>
  <Words>1849</Words>
  <Application>Microsoft Office PowerPoint</Application>
  <PresentationFormat>Affichage à l'écran (4:3)</PresentationFormat>
  <Paragraphs>517</Paragraphs>
  <Slides>63</Slides>
  <Notes>2</Notes>
  <HiddenSlides>0</HiddenSlides>
  <MMClips>4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63</vt:i4>
      </vt:variant>
    </vt:vector>
  </HeadingPairs>
  <TitlesOfParts>
    <vt:vector size="96" baseType="lpstr">
      <vt:lpstr>Dosis SemiBold</vt:lpstr>
      <vt:lpstr>Arial</vt:lpstr>
      <vt:lpstr>Calibri</vt:lpstr>
      <vt:lpstr>Dosis ExtraBold</vt:lpstr>
      <vt:lpstr>Noto Sans Symbols</vt:lpstr>
      <vt:lpstr>Calibri Light</vt:lpstr>
      <vt:lpstr>Abadi</vt:lpstr>
      <vt:lpstr>Wingdings</vt:lpstr>
      <vt:lpstr>Modern Love</vt:lpstr>
      <vt:lpstr>Arial Rounded MT Bold</vt:lpstr>
      <vt:lpstr>Microsoft Uighur</vt:lpstr>
      <vt:lpstr>Dosis Medium</vt:lpstr>
      <vt:lpstr>Dosis</vt:lpstr>
      <vt:lpstr>00_Env-Enseignant</vt:lpstr>
      <vt:lpstr>1_01- نشاط اعتيادي</vt:lpstr>
      <vt:lpstr>Office Theme 2013 - 2022</vt:lpstr>
      <vt:lpstr>2_Env-Enseignant</vt:lpstr>
      <vt:lpstr>sarf wa tahwil (new)</vt:lpstr>
      <vt:lpstr>05- اختتام الحصة</vt:lpstr>
      <vt:lpstr>3_Env-Enseignant</vt:lpstr>
      <vt:lpstr>4_Env-Enseignant</vt:lpstr>
      <vt:lpstr>2_01- نشاط اعتيادي</vt:lpstr>
      <vt:lpstr>1_اختتام الحصة</vt:lpstr>
      <vt:lpstr>5_Env-Enseignant</vt:lpstr>
      <vt:lpstr>اختتام الحصة</vt:lpstr>
      <vt:lpstr>6_Env-Enseignant</vt:lpstr>
      <vt:lpstr>2_03- استماع وتحدث</vt:lpstr>
      <vt:lpstr>7_Env-Enseignant</vt:lpstr>
      <vt:lpstr>Thème Office</vt:lpstr>
      <vt:lpstr>01- نشاط اعتيادي</vt:lpstr>
      <vt:lpstr>04- قراءة/ كتابة</vt:lpstr>
      <vt:lpstr>1_Thème Office</vt:lpstr>
      <vt:lpstr>نشاط اعتيادي nv</vt:lpstr>
      <vt:lpstr>Présentation PowerPoint</vt:lpstr>
      <vt:lpstr>Présentation PowerPoint</vt:lpstr>
      <vt:lpstr>تنظيم حصص الأسبوع  التربوي الرابع</vt:lpstr>
      <vt:lpstr>هيكلة حصة اليوم الثالث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عرض فديو نمذجة عناصر الجملة الاسمية.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اختتام الحصة</vt:lpstr>
      <vt:lpstr>ماذا تعلمتم اليوم؟</vt:lpstr>
      <vt:lpstr>وقت النجمة الآن. الفائز بنجمة المشاركة بهدوء  هو (هي) صديقكم (صديقتكم)........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316</cp:revision>
  <dcterms:created xsi:type="dcterms:W3CDTF">2023-09-20T21:35:22Z</dcterms:created>
  <dcterms:modified xsi:type="dcterms:W3CDTF">2025-11-22T11:28:20Z</dcterms:modified>
</cp:coreProperties>
</file>