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69"/>
  </p:notesMasterIdLst>
  <p:sldIdLst>
    <p:sldId id="2147482738" r:id="rId18"/>
    <p:sldId id="2147482608" r:id="rId19"/>
    <p:sldId id="2147482739" r:id="rId20"/>
    <p:sldId id="2147482692" r:id="rId21"/>
    <p:sldId id="2147482693" r:id="rId22"/>
    <p:sldId id="2147482467" r:id="rId23"/>
    <p:sldId id="2147482630" r:id="rId24"/>
    <p:sldId id="2147482468" r:id="rId25"/>
    <p:sldId id="2147482746" r:id="rId26"/>
    <p:sldId id="2147482717" r:id="rId27"/>
    <p:sldId id="2147482758" r:id="rId28"/>
    <p:sldId id="2147482526" r:id="rId29"/>
    <p:sldId id="2147482527" r:id="rId30"/>
    <p:sldId id="2147482759" r:id="rId31"/>
    <p:sldId id="2147482528" r:id="rId32"/>
    <p:sldId id="2147482724" r:id="rId33"/>
    <p:sldId id="2147482727" r:id="rId34"/>
    <p:sldId id="2147482740" r:id="rId35"/>
    <p:sldId id="2147482726" r:id="rId36"/>
    <p:sldId id="2147482729" r:id="rId37"/>
    <p:sldId id="2147482728" r:id="rId38"/>
    <p:sldId id="2147482730" r:id="rId39"/>
    <p:sldId id="2147482731" r:id="rId40"/>
    <p:sldId id="2147482732" r:id="rId41"/>
    <p:sldId id="2147482733" r:id="rId42"/>
    <p:sldId id="2147482734" r:id="rId43"/>
    <p:sldId id="2147482735" r:id="rId44"/>
    <p:sldId id="2147482736" r:id="rId45"/>
    <p:sldId id="2147482737" r:id="rId46"/>
    <p:sldId id="2147482760" r:id="rId47"/>
    <p:sldId id="2147482741" r:id="rId48"/>
    <p:sldId id="2147482742" r:id="rId49"/>
    <p:sldId id="2147482743" r:id="rId50"/>
    <p:sldId id="2147482744" r:id="rId51"/>
    <p:sldId id="2147482748" r:id="rId52"/>
    <p:sldId id="2147482749" r:id="rId53"/>
    <p:sldId id="2147482745" r:id="rId54"/>
    <p:sldId id="2147482747" r:id="rId55"/>
    <p:sldId id="2147482750" r:id="rId56"/>
    <p:sldId id="2147482756" r:id="rId57"/>
    <p:sldId id="2147482757" r:id="rId58"/>
    <p:sldId id="2147482755" r:id="rId59"/>
    <p:sldId id="2147482752" r:id="rId60"/>
    <p:sldId id="2147482753" r:id="rId61"/>
    <p:sldId id="2147482754" r:id="rId62"/>
    <p:sldId id="2147482703" r:id="rId63"/>
    <p:sldId id="2147482460" r:id="rId64"/>
    <p:sldId id="2147482490" r:id="rId65"/>
    <p:sldId id="2147482459" r:id="rId66"/>
    <p:sldId id="2147482465" r:id="rId67"/>
    <p:sldId id="2147482466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regular r:id="rId74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44546A"/>
    <a:srgbClr val="414B79"/>
    <a:srgbClr val="424D7B"/>
    <a:srgbClr val="106585"/>
    <a:srgbClr val="0070C0"/>
    <a:srgbClr val="0097B2"/>
    <a:srgbClr val="7617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tableStyles" Target="tableStyles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36.png"/><Relationship Id="rId5" Type="http://schemas.openxmlformats.org/officeDocument/2006/relationships/image" Target="../media/image45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47.jpe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9.png"/><Relationship Id="rId9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3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72.png"/><Relationship Id="rId9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3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530CCB-C146-077C-4AD7-4264EDE5D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3839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683930" y="2375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10د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معجم: مراجعة وتوليف  30د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تحدث: مراجعة وتوليف 30د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مشتركة 15د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92510" y="194093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9934" y="34821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قراءة: استثمار النص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45د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فهم المسموع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 45د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37196" y="23968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استثمار الظواهر اللغوية 30د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إنتاج كتابي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30د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تحدث 15 د</a:t>
            </a:r>
          </a:p>
        </p:txBody>
      </p:sp>
    </p:spTree>
    <p:extLst>
      <p:ext uri="{BB962C8B-B14F-4D97-AF65-F5344CB8AC3E}">
        <p14:creationId xmlns:p14="http://schemas.microsoft.com/office/powerpoint/2010/main" val="844321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70985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7314" y="2734035"/>
            <a:ext cx="468000" cy="468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532851" y="28130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 مسموع + أسئلة الفهم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914366" y="4080533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630533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النص: أساس المحبة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EA8812-EB90-BE74-4FD5-AD47F61E73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35" y="4070181"/>
            <a:ext cx="428779" cy="4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مسموع من خلال الإجابة عن أسئلة الفهم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وفهمه من خلال الإجابة عن أسئلة الفهم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8313" y="17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655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1094" y="1503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431064" y="1432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4553750" y="1764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2689187" y="17070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63D141-CA8B-E35E-6CE7-3F4F5E6C5D9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8313" y="17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A2F7FE-8E86-914F-CA6D-ECFC42B332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655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2A535F-1E61-6165-B171-FC831CA18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1094" y="1503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C171B41-B154-1D7D-48A4-9C1B99C02559}"/>
              </a:ext>
            </a:extLst>
          </p:cNvPr>
          <p:cNvSpPr>
            <a:spLocks/>
          </p:cNvSpPr>
          <p:nvPr/>
        </p:nvSpPr>
        <p:spPr>
          <a:xfrm>
            <a:off x="4553750" y="1764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B8EB33-A426-CA5E-6A65-347B283170A7}"/>
              </a:ext>
            </a:extLst>
          </p:cNvPr>
          <p:cNvSpPr>
            <a:spLocks/>
          </p:cNvSpPr>
          <p:nvPr/>
        </p:nvSpPr>
        <p:spPr>
          <a:xfrm>
            <a:off x="2689187" y="17070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5783-8010-DBC8-D7A7-82B5F2DA8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88DEB8-BF58-D1C2-54C7-38BE1EDB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B9C5D8-865D-0D0D-6CA0-11A7D954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92C1EF5-5EDE-EFCD-70BB-E4012F968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094D259-0D10-55A3-F233-8A08F0542B94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74BFD5-417A-D65B-BD11-E42B78FC0B9D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6F90136-5761-1CE2-F4EE-7884D47171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13472344-BD95-E082-4376-DE08B8D064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538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بداية، نتذكر أخطاء يجب تجنبها.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D06A6-336A-760E-F9C8-93749C09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E9EA5-561B-DD42-FCD0-D3F13A66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E2EC7-CA4B-226A-E963-CA7840D1B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9FE9B7-E7BA-F65E-046A-10B21BCD7E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A8179-1E3E-BAD0-DF3A-DCD2166DF6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799259-9033-BAC1-B8D0-48EEAB8C8C0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E7C8B-F4A3-1E4D-9DF2-D0BB1ADBBB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5" name="Image 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A88EF503-6DAD-7F08-EA33-A21F228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128" y="1453886"/>
            <a:ext cx="1669058" cy="166905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B81A53-2387-EB83-EC4C-10B595CD4CE0}"/>
              </a:ext>
            </a:extLst>
          </p:cNvPr>
          <p:cNvSpPr txBox="1"/>
          <p:nvPr/>
        </p:nvSpPr>
        <p:spPr>
          <a:xfrm>
            <a:off x="2734822" y="3075057"/>
            <a:ext cx="367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أَخْطاءٌ أَتَجَنَّبُها خِلالَ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9F60-AC6C-EC38-5C02-7C34B0A3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4954D-EDBB-9759-C743-189C30CE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جيدا. سأطرح عليكم سؤالا في النهاية. 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B35AFC-8BBE-937F-8505-EEEB06581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8A125-5675-4039-58C9-9BB1EA7B7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6061E9-1180-908F-1B88-579EA79DD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DADC38-A921-8A42-08A8-066D0A5B2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2341BF-5C0B-6DB2-CD9A-B10D665867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50F005-AEDD-1B6F-65AF-CFAF6F0669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8308E6-5404-73B5-9D2F-DC0E7AEB185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9A78BF-6760-C1AC-B07A-63F7F68E1E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910BBF-5DD8-AB99-D5E8-C2FCF340B62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E53CE4-04A4-8BD8-F5A3-021D9AFE66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20287B-9560-7554-99E6-BEEA399DE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C051D9-51AB-401A-3621-1AD15581A406}"/>
              </a:ext>
            </a:extLst>
          </p:cNvPr>
          <p:cNvSpPr txBox="1"/>
          <p:nvPr/>
        </p:nvSpPr>
        <p:spPr>
          <a:xfrm>
            <a:off x="398069" y="1716833"/>
            <a:ext cx="8158102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 بي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 ث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يابي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ْبَ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َأَ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طو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ني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سيحا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جان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ليل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هذ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 "و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خيرا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ذا".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08961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onnsiteX0" fmla="*/ 0 w 7510658"/>
              <a:gd name="connsiteY0" fmla="*/ 215166 h 4141789"/>
              <a:gd name="connsiteX1" fmla="*/ 215166 w 7510658"/>
              <a:gd name="connsiteY1" fmla="*/ 0 h 4141789"/>
              <a:gd name="connsiteX2" fmla="*/ 788029 w 7510658"/>
              <a:gd name="connsiteY2" fmla="*/ 0 h 4141789"/>
              <a:gd name="connsiteX3" fmla="*/ 1219285 w 7510658"/>
              <a:gd name="connsiteY3" fmla="*/ 0 h 4141789"/>
              <a:gd name="connsiteX4" fmla="*/ 1862951 w 7510658"/>
              <a:gd name="connsiteY4" fmla="*/ 0 h 4141789"/>
              <a:gd name="connsiteX5" fmla="*/ 2577420 w 7510658"/>
              <a:gd name="connsiteY5" fmla="*/ 0 h 4141789"/>
              <a:gd name="connsiteX6" fmla="*/ 3079480 w 7510658"/>
              <a:gd name="connsiteY6" fmla="*/ 0 h 4141789"/>
              <a:gd name="connsiteX7" fmla="*/ 3864752 w 7510658"/>
              <a:gd name="connsiteY7" fmla="*/ 0 h 4141789"/>
              <a:gd name="connsiteX8" fmla="*/ 4579221 w 7510658"/>
              <a:gd name="connsiteY8" fmla="*/ 0 h 4141789"/>
              <a:gd name="connsiteX9" fmla="*/ 5081281 w 7510658"/>
              <a:gd name="connsiteY9" fmla="*/ 0 h 4141789"/>
              <a:gd name="connsiteX10" fmla="*/ 5583340 w 7510658"/>
              <a:gd name="connsiteY10" fmla="*/ 0 h 4141789"/>
              <a:gd name="connsiteX11" fmla="*/ 6368613 w 7510658"/>
              <a:gd name="connsiteY11" fmla="*/ 0 h 4141789"/>
              <a:gd name="connsiteX12" fmla="*/ 7295492 w 7510658"/>
              <a:gd name="connsiteY12" fmla="*/ 0 h 4141789"/>
              <a:gd name="connsiteX13" fmla="*/ 7510658 w 7510658"/>
              <a:gd name="connsiteY13" fmla="*/ 215166 h 4141789"/>
              <a:gd name="connsiteX14" fmla="*/ 7510658 w 7510658"/>
              <a:gd name="connsiteY14" fmla="*/ 870857 h 4141789"/>
              <a:gd name="connsiteX15" fmla="*/ 7510658 w 7510658"/>
              <a:gd name="connsiteY15" fmla="*/ 1452318 h 4141789"/>
              <a:gd name="connsiteX16" fmla="*/ 7510658 w 7510658"/>
              <a:gd name="connsiteY16" fmla="*/ 2108009 h 4141789"/>
              <a:gd name="connsiteX17" fmla="*/ 7510658 w 7510658"/>
              <a:gd name="connsiteY17" fmla="*/ 2726585 h 4141789"/>
              <a:gd name="connsiteX18" fmla="*/ 7510658 w 7510658"/>
              <a:gd name="connsiteY18" fmla="*/ 3270932 h 4141789"/>
              <a:gd name="connsiteX19" fmla="*/ 7510658 w 7510658"/>
              <a:gd name="connsiteY19" fmla="*/ 3926623 h 4141789"/>
              <a:gd name="connsiteX20" fmla="*/ 7295492 w 7510658"/>
              <a:gd name="connsiteY20" fmla="*/ 4141789 h 4141789"/>
              <a:gd name="connsiteX21" fmla="*/ 6510219 w 7510658"/>
              <a:gd name="connsiteY21" fmla="*/ 4141789 h 4141789"/>
              <a:gd name="connsiteX22" fmla="*/ 6078963 w 7510658"/>
              <a:gd name="connsiteY22" fmla="*/ 4141789 h 4141789"/>
              <a:gd name="connsiteX23" fmla="*/ 5576904 w 7510658"/>
              <a:gd name="connsiteY23" fmla="*/ 4141789 h 4141789"/>
              <a:gd name="connsiteX24" fmla="*/ 4791631 w 7510658"/>
              <a:gd name="connsiteY24" fmla="*/ 4141789 h 4141789"/>
              <a:gd name="connsiteX25" fmla="*/ 4077162 w 7510658"/>
              <a:gd name="connsiteY25" fmla="*/ 4141789 h 4141789"/>
              <a:gd name="connsiteX26" fmla="*/ 3362693 w 7510658"/>
              <a:gd name="connsiteY26" fmla="*/ 4141789 h 4141789"/>
              <a:gd name="connsiteX27" fmla="*/ 2719027 w 7510658"/>
              <a:gd name="connsiteY27" fmla="*/ 4141789 h 4141789"/>
              <a:gd name="connsiteX28" fmla="*/ 1933754 w 7510658"/>
              <a:gd name="connsiteY28" fmla="*/ 4141789 h 4141789"/>
              <a:gd name="connsiteX29" fmla="*/ 1148482 w 7510658"/>
              <a:gd name="connsiteY29" fmla="*/ 4141789 h 4141789"/>
              <a:gd name="connsiteX30" fmla="*/ 215166 w 7510658"/>
              <a:gd name="connsiteY30" fmla="*/ 4141789 h 4141789"/>
              <a:gd name="connsiteX31" fmla="*/ 0 w 7510658"/>
              <a:gd name="connsiteY31" fmla="*/ 3926623 h 4141789"/>
              <a:gd name="connsiteX32" fmla="*/ 0 w 7510658"/>
              <a:gd name="connsiteY32" fmla="*/ 3270932 h 4141789"/>
              <a:gd name="connsiteX33" fmla="*/ 0 w 7510658"/>
              <a:gd name="connsiteY33" fmla="*/ 2763700 h 4141789"/>
              <a:gd name="connsiteX34" fmla="*/ 0 w 7510658"/>
              <a:gd name="connsiteY34" fmla="*/ 2256467 h 4141789"/>
              <a:gd name="connsiteX35" fmla="*/ 0 w 7510658"/>
              <a:gd name="connsiteY35" fmla="*/ 1675006 h 4141789"/>
              <a:gd name="connsiteX36" fmla="*/ 0 w 7510658"/>
              <a:gd name="connsiteY36" fmla="*/ 1093544 h 4141789"/>
              <a:gd name="connsiteX37" fmla="*/ 0 w 7510658"/>
              <a:gd name="connsiteY37" fmla="*/ 215166 h 414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onnsiteX0" fmla="*/ 0 w 7510658"/>
              <a:gd name="connsiteY0" fmla="*/ 215166 h 4141789"/>
              <a:gd name="connsiteX1" fmla="*/ 215166 w 7510658"/>
              <a:gd name="connsiteY1" fmla="*/ 0 h 4141789"/>
              <a:gd name="connsiteX2" fmla="*/ 788029 w 7510658"/>
              <a:gd name="connsiteY2" fmla="*/ 0 h 4141789"/>
              <a:gd name="connsiteX3" fmla="*/ 1219285 w 7510658"/>
              <a:gd name="connsiteY3" fmla="*/ 0 h 4141789"/>
              <a:gd name="connsiteX4" fmla="*/ 1862951 w 7510658"/>
              <a:gd name="connsiteY4" fmla="*/ 0 h 4141789"/>
              <a:gd name="connsiteX5" fmla="*/ 2577420 w 7510658"/>
              <a:gd name="connsiteY5" fmla="*/ 0 h 4141789"/>
              <a:gd name="connsiteX6" fmla="*/ 3079480 w 7510658"/>
              <a:gd name="connsiteY6" fmla="*/ 0 h 4141789"/>
              <a:gd name="connsiteX7" fmla="*/ 3864752 w 7510658"/>
              <a:gd name="connsiteY7" fmla="*/ 0 h 4141789"/>
              <a:gd name="connsiteX8" fmla="*/ 4579221 w 7510658"/>
              <a:gd name="connsiteY8" fmla="*/ 0 h 4141789"/>
              <a:gd name="connsiteX9" fmla="*/ 5081281 w 7510658"/>
              <a:gd name="connsiteY9" fmla="*/ 0 h 4141789"/>
              <a:gd name="connsiteX10" fmla="*/ 5583340 w 7510658"/>
              <a:gd name="connsiteY10" fmla="*/ 0 h 4141789"/>
              <a:gd name="connsiteX11" fmla="*/ 6368613 w 7510658"/>
              <a:gd name="connsiteY11" fmla="*/ 0 h 4141789"/>
              <a:gd name="connsiteX12" fmla="*/ 7295492 w 7510658"/>
              <a:gd name="connsiteY12" fmla="*/ 0 h 4141789"/>
              <a:gd name="connsiteX13" fmla="*/ 7510658 w 7510658"/>
              <a:gd name="connsiteY13" fmla="*/ 215166 h 4141789"/>
              <a:gd name="connsiteX14" fmla="*/ 7510658 w 7510658"/>
              <a:gd name="connsiteY14" fmla="*/ 870857 h 4141789"/>
              <a:gd name="connsiteX15" fmla="*/ 7510658 w 7510658"/>
              <a:gd name="connsiteY15" fmla="*/ 1452318 h 4141789"/>
              <a:gd name="connsiteX16" fmla="*/ 7510658 w 7510658"/>
              <a:gd name="connsiteY16" fmla="*/ 2108009 h 4141789"/>
              <a:gd name="connsiteX17" fmla="*/ 7510658 w 7510658"/>
              <a:gd name="connsiteY17" fmla="*/ 2726585 h 4141789"/>
              <a:gd name="connsiteX18" fmla="*/ 7510658 w 7510658"/>
              <a:gd name="connsiteY18" fmla="*/ 3270932 h 4141789"/>
              <a:gd name="connsiteX19" fmla="*/ 7510658 w 7510658"/>
              <a:gd name="connsiteY19" fmla="*/ 3926623 h 4141789"/>
              <a:gd name="connsiteX20" fmla="*/ 7295492 w 7510658"/>
              <a:gd name="connsiteY20" fmla="*/ 4141789 h 4141789"/>
              <a:gd name="connsiteX21" fmla="*/ 6510219 w 7510658"/>
              <a:gd name="connsiteY21" fmla="*/ 4141789 h 4141789"/>
              <a:gd name="connsiteX22" fmla="*/ 6078963 w 7510658"/>
              <a:gd name="connsiteY22" fmla="*/ 4141789 h 4141789"/>
              <a:gd name="connsiteX23" fmla="*/ 5576904 w 7510658"/>
              <a:gd name="connsiteY23" fmla="*/ 4141789 h 4141789"/>
              <a:gd name="connsiteX24" fmla="*/ 4791631 w 7510658"/>
              <a:gd name="connsiteY24" fmla="*/ 4141789 h 4141789"/>
              <a:gd name="connsiteX25" fmla="*/ 4077162 w 7510658"/>
              <a:gd name="connsiteY25" fmla="*/ 4141789 h 4141789"/>
              <a:gd name="connsiteX26" fmla="*/ 3362693 w 7510658"/>
              <a:gd name="connsiteY26" fmla="*/ 4141789 h 4141789"/>
              <a:gd name="connsiteX27" fmla="*/ 2719027 w 7510658"/>
              <a:gd name="connsiteY27" fmla="*/ 4141789 h 4141789"/>
              <a:gd name="connsiteX28" fmla="*/ 1933754 w 7510658"/>
              <a:gd name="connsiteY28" fmla="*/ 4141789 h 4141789"/>
              <a:gd name="connsiteX29" fmla="*/ 1148482 w 7510658"/>
              <a:gd name="connsiteY29" fmla="*/ 4141789 h 4141789"/>
              <a:gd name="connsiteX30" fmla="*/ 215166 w 7510658"/>
              <a:gd name="connsiteY30" fmla="*/ 4141789 h 4141789"/>
              <a:gd name="connsiteX31" fmla="*/ 0 w 7510658"/>
              <a:gd name="connsiteY31" fmla="*/ 3926623 h 4141789"/>
              <a:gd name="connsiteX32" fmla="*/ 0 w 7510658"/>
              <a:gd name="connsiteY32" fmla="*/ 3270932 h 4141789"/>
              <a:gd name="connsiteX33" fmla="*/ 0 w 7510658"/>
              <a:gd name="connsiteY33" fmla="*/ 2763700 h 4141789"/>
              <a:gd name="connsiteX34" fmla="*/ 0 w 7510658"/>
              <a:gd name="connsiteY34" fmla="*/ 2256467 h 4141789"/>
              <a:gd name="connsiteX35" fmla="*/ 0 w 7510658"/>
              <a:gd name="connsiteY35" fmla="*/ 1675006 h 4141789"/>
              <a:gd name="connsiteX36" fmla="*/ 0 w 7510658"/>
              <a:gd name="connsiteY36" fmla="*/ 1093544 h 4141789"/>
              <a:gd name="connsiteX37" fmla="*/ 0 w 7510658"/>
              <a:gd name="connsiteY37" fmla="*/ 215166 h 414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1781E9-EBBD-F8B1-4F25-94764F8BDB05}"/>
              </a:ext>
            </a:extLst>
          </p:cNvPr>
          <p:cNvSpPr txBox="1"/>
          <p:nvPr/>
        </p:nvSpPr>
        <p:spPr>
          <a:xfrm>
            <a:off x="398069" y="1716833"/>
            <a:ext cx="8158102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ذا بي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 ث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يابي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ْبَ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َأَ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طو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ني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سيحا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لى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جان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ليل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هذ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 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ٱب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ريد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قول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 "و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خيرا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ها أ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ذا".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DC5-D6E7-A694-9195-B5FA3333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6CECF-5635-7F25-B78A-B1EDCA40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 ويوضح كيف توصل على الجواب؟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60D9F6-C7CA-DCB5-F6C1-B3DB4E913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EBEB0B-7858-9CA3-9CD9-21A4EC3BFF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BE689C-3122-77FA-8A23-AAD860D2C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45C90E-B63D-92B0-6D73-C12ED11B9E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8D96CF-AB2A-09C6-FEF3-F93C29BDC6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5AD0537-0F1F-363E-3E30-B2AC0285B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B5AC8D-50E9-CF41-128C-3C48E8F491E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54DD5-43F7-65A0-9C5E-08A4A73FB4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019FD4-AF9A-5DA2-370A-AB3FFBEEA5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CF0A35-2405-C6F8-7200-55CDD2CD07E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F890C9C-A87D-C42A-9D00-CB7A44EF400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onnsiteX0" fmla="*/ 0 w 7510658"/>
              <a:gd name="connsiteY0" fmla="*/ 215166 h 4141789"/>
              <a:gd name="connsiteX1" fmla="*/ 215166 w 7510658"/>
              <a:gd name="connsiteY1" fmla="*/ 0 h 4141789"/>
              <a:gd name="connsiteX2" fmla="*/ 788029 w 7510658"/>
              <a:gd name="connsiteY2" fmla="*/ 0 h 4141789"/>
              <a:gd name="connsiteX3" fmla="*/ 1219285 w 7510658"/>
              <a:gd name="connsiteY3" fmla="*/ 0 h 4141789"/>
              <a:gd name="connsiteX4" fmla="*/ 1862951 w 7510658"/>
              <a:gd name="connsiteY4" fmla="*/ 0 h 4141789"/>
              <a:gd name="connsiteX5" fmla="*/ 2577420 w 7510658"/>
              <a:gd name="connsiteY5" fmla="*/ 0 h 4141789"/>
              <a:gd name="connsiteX6" fmla="*/ 3079480 w 7510658"/>
              <a:gd name="connsiteY6" fmla="*/ 0 h 4141789"/>
              <a:gd name="connsiteX7" fmla="*/ 3864752 w 7510658"/>
              <a:gd name="connsiteY7" fmla="*/ 0 h 4141789"/>
              <a:gd name="connsiteX8" fmla="*/ 4579221 w 7510658"/>
              <a:gd name="connsiteY8" fmla="*/ 0 h 4141789"/>
              <a:gd name="connsiteX9" fmla="*/ 5081281 w 7510658"/>
              <a:gd name="connsiteY9" fmla="*/ 0 h 4141789"/>
              <a:gd name="connsiteX10" fmla="*/ 5583340 w 7510658"/>
              <a:gd name="connsiteY10" fmla="*/ 0 h 4141789"/>
              <a:gd name="connsiteX11" fmla="*/ 6368613 w 7510658"/>
              <a:gd name="connsiteY11" fmla="*/ 0 h 4141789"/>
              <a:gd name="connsiteX12" fmla="*/ 7295492 w 7510658"/>
              <a:gd name="connsiteY12" fmla="*/ 0 h 4141789"/>
              <a:gd name="connsiteX13" fmla="*/ 7510658 w 7510658"/>
              <a:gd name="connsiteY13" fmla="*/ 215166 h 4141789"/>
              <a:gd name="connsiteX14" fmla="*/ 7510658 w 7510658"/>
              <a:gd name="connsiteY14" fmla="*/ 870857 h 4141789"/>
              <a:gd name="connsiteX15" fmla="*/ 7510658 w 7510658"/>
              <a:gd name="connsiteY15" fmla="*/ 1452318 h 4141789"/>
              <a:gd name="connsiteX16" fmla="*/ 7510658 w 7510658"/>
              <a:gd name="connsiteY16" fmla="*/ 2108009 h 4141789"/>
              <a:gd name="connsiteX17" fmla="*/ 7510658 w 7510658"/>
              <a:gd name="connsiteY17" fmla="*/ 2726585 h 4141789"/>
              <a:gd name="connsiteX18" fmla="*/ 7510658 w 7510658"/>
              <a:gd name="connsiteY18" fmla="*/ 3270932 h 4141789"/>
              <a:gd name="connsiteX19" fmla="*/ 7510658 w 7510658"/>
              <a:gd name="connsiteY19" fmla="*/ 3926623 h 4141789"/>
              <a:gd name="connsiteX20" fmla="*/ 7295492 w 7510658"/>
              <a:gd name="connsiteY20" fmla="*/ 4141789 h 4141789"/>
              <a:gd name="connsiteX21" fmla="*/ 6510219 w 7510658"/>
              <a:gd name="connsiteY21" fmla="*/ 4141789 h 4141789"/>
              <a:gd name="connsiteX22" fmla="*/ 6078963 w 7510658"/>
              <a:gd name="connsiteY22" fmla="*/ 4141789 h 4141789"/>
              <a:gd name="connsiteX23" fmla="*/ 5576904 w 7510658"/>
              <a:gd name="connsiteY23" fmla="*/ 4141789 h 4141789"/>
              <a:gd name="connsiteX24" fmla="*/ 4791631 w 7510658"/>
              <a:gd name="connsiteY24" fmla="*/ 4141789 h 4141789"/>
              <a:gd name="connsiteX25" fmla="*/ 4077162 w 7510658"/>
              <a:gd name="connsiteY25" fmla="*/ 4141789 h 4141789"/>
              <a:gd name="connsiteX26" fmla="*/ 3362693 w 7510658"/>
              <a:gd name="connsiteY26" fmla="*/ 4141789 h 4141789"/>
              <a:gd name="connsiteX27" fmla="*/ 2719027 w 7510658"/>
              <a:gd name="connsiteY27" fmla="*/ 4141789 h 4141789"/>
              <a:gd name="connsiteX28" fmla="*/ 1933754 w 7510658"/>
              <a:gd name="connsiteY28" fmla="*/ 4141789 h 4141789"/>
              <a:gd name="connsiteX29" fmla="*/ 1148482 w 7510658"/>
              <a:gd name="connsiteY29" fmla="*/ 4141789 h 4141789"/>
              <a:gd name="connsiteX30" fmla="*/ 215166 w 7510658"/>
              <a:gd name="connsiteY30" fmla="*/ 4141789 h 4141789"/>
              <a:gd name="connsiteX31" fmla="*/ 0 w 7510658"/>
              <a:gd name="connsiteY31" fmla="*/ 3926623 h 4141789"/>
              <a:gd name="connsiteX32" fmla="*/ 0 w 7510658"/>
              <a:gd name="connsiteY32" fmla="*/ 3270932 h 4141789"/>
              <a:gd name="connsiteX33" fmla="*/ 0 w 7510658"/>
              <a:gd name="connsiteY33" fmla="*/ 2763700 h 4141789"/>
              <a:gd name="connsiteX34" fmla="*/ 0 w 7510658"/>
              <a:gd name="connsiteY34" fmla="*/ 2256467 h 4141789"/>
              <a:gd name="connsiteX35" fmla="*/ 0 w 7510658"/>
              <a:gd name="connsiteY35" fmla="*/ 1675006 h 4141789"/>
              <a:gd name="connsiteX36" fmla="*/ 0 w 7510658"/>
              <a:gd name="connsiteY36" fmla="*/ 1093544 h 4141789"/>
              <a:gd name="connsiteX37" fmla="*/ 0 w 7510658"/>
              <a:gd name="connsiteY37" fmla="*/ 215166 h 414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3348A8-B603-9D04-3026-810D5B999B4A}"/>
              </a:ext>
            </a:extLst>
          </p:cNvPr>
          <p:cNvSpPr txBox="1"/>
          <p:nvPr/>
        </p:nvSpPr>
        <p:spPr>
          <a:xfrm>
            <a:off x="908161" y="3072897"/>
            <a:ext cx="7327678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أَنَّ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ٱلْمُديرَةَ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كانَتْ لَطيفَةً وَمُهَذَّبَةً؟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3335773-D43B-65D0-5A66-3F80E4F88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596435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onnsiteX0" fmla="*/ 0 w 7510658"/>
              <a:gd name="connsiteY0" fmla="*/ 215166 h 4141789"/>
              <a:gd name="connsiteX1" fmla="*/ 215166 w 7510658"/>
              <a:gd name="connsiteY1" fmla="*/ 0 h 4141789"/>
              <a:gd name="connsiteX2" fmla="*/ 788029 w 7510658"/>
              <a:gd name="connsiteY2" fmla="*/ 0 h 4141789"/>
              <a:gd name="connsiteX3" fmla="*/ 1219285 w 7510658"/>
              <a:gd name="connsiteY3" fmla="*/ 0 h 4141789"/>
              <a:gd name="connsiteX4" fmla="*/ 1862951 w 7510658"/>
              <a:gd name="connsiteY4" fmla="*/ 0 h 4141789"/>
              <a:gd name="connsiteX5" fmla="*/ 2577420 w 7510658"/>
              <a:gd name="connsiteY5" fmla="*/ 0 h 4141789"/>
              <a:gd name="connsiteX6" fmla="*/ 3079480 w 7510658"/>
              <a:gd name="connsiteY6" fmla="*/ 0 h 4141789"/>
              <a:gd name="connsiteX7" fmla="*/ 3864752 w 7510658"/>
              <a:gd name="connsiteY7" fmla="*/ 0 h 4141789"/>
              <a:gd name="connsiteX8" fmla="*/ 4579221 w 7510658"/>
              <a:gd name="connsiteY8" fmla="*/ 0 h 4141789"/>
              <a:gd name="connsiteX9" fmla="*/ 5081281 w 7510658"/>
              <a:gd name="connsiteY9" fmla="*/ 0 h 4141789"/>
              <a:gd name="connsiteX10" fmla="*/ 5583340 w 7510658"/>
              <a:gd name="connsiteY10" fmla="*/ 0 h 4141789"/>
              <a:gd name="connsiteX11" fmla="*/ 6368613 w 7510658"/>
              <a:gd name="connsiteY11" fmla="*/ 0 h 4141789"/>
              <a:gd name="connsiteX12" fmla="*/ 7295492 w 7510658"/>
              <a:gd name="connsiteY12" fmla="*/ 0 h 4141789"/>
              <a:gd name="connsiteX13" fmla="*/ 7510658 w 7510658"/>
              <a:gd name="connsiteY13" fmla="*/ 215166 h 4141789"/>
              <a:gd name="connsiteX14" fmla="*/ 7510658 w 7510658"/>
              <a:gd name="connsiteY14" fmla="*/ 870857 h 4141789"/>
              <a:gd name="connsiteX15" fmla="*/ 7510658 w 7510658"/>
              <a:gd name="connsiteY15" fmla="*/ 1452318 h 4141789"/>
              <a:gd name="connsiteX16" fmla="*/ 7510658 w 7510658"/>
              <a:gd name="connsiteY16" fmla="*/ 2108009 h 4141789"/>
              <a:gd name="connsiteX17" fmla="*/ 7510658 w 7510658"/>
              <a:gd name="connsiteY17" fmla="*/ 2726585 h 4141789"/>
              <a:gd name="connsiteX18" fmla="*/ 7510658 w 7510658"/>
              <a:gd name="connsiteY18" fmla="*/ 3270932 h 4141789"/>
              <a:gd name="connsiteX19" fmla="*/ 7510658 w 7510658"/>
              <a:gd name="connsiteY19" fmla="*/ 3926623 h 4141789"/>
              <a:gd name="connsiteX20" fmla="*/ 7295492 w 7510658"/>
              <a:gd name="connsiteY20" fmla="*/ 4141789 h 4141789"/>
              <a:gd name="connsiteX21" fmla="*/ 6510219 w 7510658"/>
              <a:gd name="connsiteY21" fmla="*/ 4141789 h 4141789"/>
              <a:gd name="connsiteX22" fmla="*/ 6078963 w 7510658"/>
              <a:gd name="connsiteY22" fmla="*/ 4141789 h 4141789"/>
              <a:gd name="connsiteX23" fmla="*/ 5576904 w 7510658"/>
              <a:gd name="connsiteY23" fmla="*/ 4141789 h 4141789"/>
              <a:gd name="connsiteX24" fmla="*/ 4791631 w 7510658"/>
              <a:gd name="connsiteY24" fmla="*/ 4141789 h 4141789"/>
              <a:gd name="connsiteX25" fmla="*/ 4077162 w 7510658"/>
              <a:gd name="connsiteY25" fmla="*/ 4141789 h 4141789"/>
              <a:gd name="connsiteX26" fmla="*/ 3362693 w 7510658"/>
              <a:gd name="connsiteY26" fmla="*/ 4141789 h 4141789"/>
              <a:gd name="connsiteX27" fmla="*/ 2719027 w 7510658"/>
              <a:gd name="connsiteY27" fmla="*/ 4141789 h 4141789"/>
              <a:gd name="connsiteX28" fmla="*/ 1933754 w 7510658"/>
              <a:gd name="connsiteY28" fmla="*/ 4141789 h 4141789"/>
              <a:gd name="connsiteX29" fmla="*/ 1148482 w 7510658"/>
              <a:gd name="connsiteY29" fmla="*/ 4141789 h 4141789"/>
              <a:gd name="connsiteX30" fmla="*/ 215166 w 7510658"/>
              <a:gd name="connsiteY30" fmla="*/ 4141789 h 4141789"/>
              <a:gd name="connsiteX31" fmla="*/ 0 w 7510658"/>
              <a:gd name="connsiteY31" fmla="*/ 3926623 h 4141789"/>
              <a:gd name="connsiteX32" fmla="*/ 0 w 7510658"/>
              <a:gd name="connsiteY32" fmla="*/ 3270932 h 4141789"/>
              <a:gd name="connsiteX33" fmla="*/ 0 w 7510658"/>
              <a:gd name="connsiteY33" fmla="*/ 2763700 h 4141789"/>
              <a:gd name="connsiteX34" fmla="*/ 0 w 7510658"/>
              <a:gd name="connsiteY34" fmla="*/ 2256467 h 4141789"/>
              <a:gd name="connsiteX35" fmla="*/ 0 w 7510658"/>
              <a:gd name="connsiteY35" fmla="*/ 1675006 h 4141789"/>
              <a:gd name="connsiteX36" fmla="*/ 0 w 7510658"/>
              <a:gd name="connsiteY36" fmla="*/ 1093544 h 4141789"/>
              <a:gd name="connsiteX37" fmla="*/ 0 w 7510658"/>
              <a:gd name="connsiteY37" fmla="*/ 215166 h 414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فهم المسموع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5494154" y="1777877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07D5C-1899-EFA6-6CE9-A73BB4A8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7642" y="1002163"/>
            <a:ext cx="491982" cy="491982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D3283BA2-42DE-12B1-E9CE-073F9434A1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73500" y="1807373"/>
            <a:ext cx="527669" cy="5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هذه الحصة، ستستمعون لنص مرتين، بعد ذلك تجيبون عن أسئلة الفهم. انصتوا جيدا.</a:t>
            </a:r>
            <a:br>
              <a:rPr lang="ar-MA" sz="2200" b="1" dirty="0">
                <a:cs typeface="Microsoft Uighur" panose="02000000000000000000" pitchFamily="2" charset="-78"/>
              </a:rPr>
            </a:b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F7DA68-FF33-384C-FE29-D2628B300EEF}"/>
              </a:ext>
            </a:extLst>
          </p:cNvPr>
          <p:cNvSpPr txBox="1"/>
          <p:nvPr/>
        </p:nvSpPr>
        <p:spPr>
          <a:xfrm>
            <a:off x="2757196" y="2995127"/>
            <a:ext cx="3629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اَلِاسْتِماعُ لِلنَّصِّ</a:t>
            </a:r>
            <a:endParaRPr lang="fr-FR" sz="44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EBD185-BA9A-6804-BC90-5FC06A594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3DA949-8380-0C40-8EEA-9787217309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AE0AAA3-ECBB-8568-44EA-D38BF6A65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971A4A-42D7-0632-C116-F0F4E80287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5EE801-55CE-67CB-61CE-ABB617BE6D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917B65-F9CE-722B-AA29-E18A8A2DC5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D42BFE-A807-CAEE-D4F5-F983BE0881DC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5F68B-24B9-DC20-9223-53E6A7A5C246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29CD-56B6-8621-207A-779E9224A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B0B69-5A85-74AA-25D7-BDA8CF485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68045CE-5D41-DDA6-FED6-D27B81632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2" y="1820955"/>
            <a:ext cx="8172173" cy="456118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C7955F-9BFB-5792-C949-EA6E08A12B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396EC2C-A58A-A420-CB2B-DB2E383F4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1DF616-393F-B533-9127-EFBCB8B674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C07B10-1ADD-93F4-B886-319BEF55B0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CD299A6-1D54-B7C3-CC20-0D4C3F9A28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644587-EBC5-7EDC-24CA-731AD9A071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D21BDA-B2AB-E05F-16B3-3A9D30C4CD62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8C2520-029B-CC59-9EDE-618938D345D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12863233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2A981-1BFA-E3DF-A588-B4D47AEE1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C1AB8-532A-413C-7805-CFAAA059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أعيد تسميع النص. حاولوا تذكر أحداث القصة.</a:t>
            </a:r>
            <a:br>
              <a:rPr lang="ar-MA" sz="2200" b="1" dirty="0">
                <a:cs typeface="Microsoft Uighur" panose="02000000000000000000" pitchFamily="2" charset="-78"/>
              </a:rPr>
            </a:b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يفصل الأستاذ الحاسوب عن جهاز العرض قبل البدء في تسميع القصة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8BDF7E-18DB-101F-BE09-E13709A38F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CE5509-B9BB-3CB8-7BF5-1FDF0AF70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22" y="1820955"/>
            <a:ext cx="8172173" cy="45611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323438-1A3E-48F3-5BE8-579ADCAC29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4B6E49-9BCD-B30A-3F51-5153D5BABC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894B1-2D82-C8AB-FFEC-E6F4C0320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4C7214-3E95-B244-A018-3F4DA32136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4E33066-A325-E421-DB9B-3A6D37FA86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A778DE-3101-709E-EF19-120A0EE73A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854B80-4EC4-6CC2-9BB4-66EA4FB7E448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96EE04-85C2-4331-17D6-75668B9993A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16289596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C113-5789-7E28-4632-7A8096A9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291465-3AE7-46BB-11FE-919122584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كراساتكم الصفحة 56. أجيبوا عن الأسئلة الأربعة. أمامكم 8 دقائق.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A3D15-2888-6C4C-100A-801107EF3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590CD6-E38F-5B71-B0B8-D39290DEA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881" y="2285548"/>
            <a:ext cx="2518050" cy="37500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CB00A48-B2C9-FC71-52F1-D2B3C9B7D89A}"/>
              </a:ext>
            </a:extLst>
          </p:cNvPr>
          <p:cNvSpPr/>
          <p:nvPr/>
        </p:nvSpPr>
        <p:spPr>
          <a:xfrm>
            <a:off x="3504980" y="2593909"/>
            <a:ext cx="2438619" cy="16328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16D9DF-FF3D-AACF-181E-5374AA9C3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36FECD-5554-E0D2-6ECD-6F47B42368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78BB83-99BC-608B-2F37-1251473F26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527054-7D9A-10E4-3571-A435BE9527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BAE32F0-8A7C-AC07-77E8-37DE40FC88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4F8FB-6568-3B90-AAEE-5D28DBD863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E7741B-822C-9069-8D48-F39612E4520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6BE99D-AD38-C62A-F357-F96B83CC713D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4941244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E1AB7-8B9F-0091-C3ED-01B1D7F3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6D9E6-5FB0-E17D-4B18-BA8CB496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 سؤالا بسؤال.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9B8BFD-8586-364A-AAF3-E1CFE9157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95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49277A-1728-A460-9D9E-6535A18728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227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0A54ED-5D0D-A79C-B86E-CFB13D189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2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72B282-2001-1C6E-F527-F266745C92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643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05BD401-81DF-6971-01E5-415D7A81077A}"/>
              </a:ext>
            </a:extLst>
          </p:cNvPr>
          <p:cNvSpPr>
            <a:spLocks/>
          </p:cNvSpPr>
          <p:nvPr/>
        </p:nvSpPr>
        <p:spPr>
          <a:xfrm>
            <a:off x="66195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D350DE-68BD-9484-4E6A-C0FD79DC64EF}"/>
              </a:ext>
            </a:extLst>
          </p:cNvPr>
          <p:cNvSpPr>
            <a:spLocks/>
          </p:cNvSpPr>
          <p:nvPr/>
        </p:nvSpPr>
        <p:spPr>
          <a:xfrm>
            <a:off x="40740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166200-687A-4EC3-6EBD-E33725E4F844}"/>
              </a:ext>
            </a:extLst>
          </p:cNvPr>
          <p:cNvSpPr>
            <a:spLocks/>
          </p:cNvSpPr>
          <p:nvPr/>
        </p:nvSpPr>
        <p:spPr>
          <a:xfrm>
            <a:off x="4821351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4B2D12-8F6C-2D01-F3A0-14B6D6CF5700}"/>
              </a:ext>
            </a:extLst>
          </p:cNvPr>
          <p:cNvSpPr>
            <a:spLocks/>
          </p:cNvSpPr>
          <p:nvPr/>
        </p:nvSpPr>
        <p:spPr>
          <a:xfrm>
            <a:off x="271108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EF06D-5034-4535-7D2F-8A19AFE72E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4C84D1-B62C-E2C9-3985-62E115CC07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150" y="1826810"/>
            <a:ext cx="6233700" cy="4275190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26316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6D07-6E12-8BA3-5D56-3FB7F1668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32670B-C728-7CF7-0B23-06B71931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الأول؟ آخر يجيب.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8763BA-43C8-2E30-82FA-6854E32E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48" y="1722671"/>
            <a:ext cx="7188933" cy="37949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5BB784B-C051-EB6C-ABAB-F83B45E963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2BB004-0AF0-9AE3-E97A-C4BD68CF23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EDE754-B676-7823-D9BA-053EA77F93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B1D0859-4477-72CD-A0CC-804054164F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7B799CB-7508-B15B-8B5F-9FF82179A9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432B8E-52DF-505E-C330-C96C763D8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D11B9B-0D08-AA65-A0A6-039F439FCB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7C4859-CFD0-628E-780A-1F0ED88C312E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EB1493-84C8-6D49-6E90-12A82BAAF2E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5588485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57A28-3487-CB79-1069-4EED96B0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1102A-B9D0-14C8-2B48-BED66C36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FE5F2E-0B2D-F888-E25A-87F0A029B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F3E738-5196-18B2-2D0F-3CA0DBB9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48" y="1722671"/>
            <a:ext cx="7188933" cy="37949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63EE56-49DC-C617-8655-6C5CA580DF15}"/>
              </a:ext>
            </a:extLst>
          </p:cNvPr>
          <p:cNvSpPr txBox="1"/>
          <p:nvPr/>
        </p:nvSpPr>
        <p:spPr>
          <a:xfrm>
            <a:off x="967586" y="3396343"/>
            <a:ext cx="575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BF100-AF38-C528-CAD5-105C3D5E54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907B33-7CAF-8339-7B98-3F425B88F8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340DA0-0CAE-1EA5-40B7-3A421285BE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0F8D8-85F9-E09D-B70A-40280A853B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56C19AF-51D9-E46D-B38C-EFA8C6872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CBFBF1-2925-3D49-1497-30F00FE3FF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E6220-ACC0-28E9-C558-9603D89896CA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EFC304-1691-3854-E4D3-2A03ABC3FCF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71972355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5406-EE2E-D787-1993-AE1F8DCA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7E26E-21EC-0CB1-53BC-BE7A3049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ما هو العنوان المناسب للنص؟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E1B365-3FD7-27FE-FCFE-3789C46DD6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551236-17E2-8C27-44CB-48D3192E8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535" y="1626339"/>
            <a:ext cx="7142685" cy="41087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667AB9-CA05-D223-519B-A7F34514DA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D8EF3A-ADF3-1F74-5AE3-CC361B389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5834A1-229D-6490-9618-F20FB67B13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069CE66-6936-1B76-E81C-34DAD25580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E4D403-4B1E-F7BE-F505-8A2B4FD981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84C14C-5753-DFAE-885E-B1C3554540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DA139-A109-10C3-3BFB-C70A43462EF5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1A3369-9C92-A254-5E4E-50C41AAA2167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024105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84D6-74EF-B625-0308-CA175F44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001AE-92F3-8EB4-E98A-1EF6599FC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A44E8-C4F9-EDF2-225E-603E2D2376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7C171D-093B-994E-A7E3-CEE644B33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535" y="1626339"/>
            <a:ext cx="7142685" cy="41087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19B23A-B064-8BC3-D8BB-D4B42AFECE01}"/>
              </a:ext>
            </a:extLst>
          </p:cNvPr>
          <p:cNvSpPr txBox="1"/>
          <p:nvPr/>
        </p:nvSpPr>
        <p:spPr>
          <a:xfrm>
            <a:off x="1082174" y="3526972"/>
            <a:ext cx="575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F18B03-6337-A960-7D5E-5269C3D8A1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F50139-471D-F175-7C29-2B7367C36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D0B1AEA-A88F-359A-4E51-EDB2EA879D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BA987AD-D96E-FE15-92AE-73D1624C92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634531-E24C-0C7B-51A8-E0A11966D1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6F6B0F-EA14-F601-112A-6E00E54E69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6A9B8-05C5-6109-9679-3440790798B4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A79B25-0637-B76E-DB20-47BFEDD71CC7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380003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AF658-A2C9-FC4C-03A0-CEFA4AC6D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295FBC-903E-51D1-CEE6-D9200B3C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الموالي؟ آخر يجيب.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4E2888-5452-1DE7-3F05-4143191327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8A36BB-9E22-EEF9-A9D4-3B70DF4C0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606" y="2295620"/>
            <a:ext cx="6440788" cy="360537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BB3BCD-4081-8569-6499-2D88BF2CDE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7918E4-5D86-7021-32C4-9163F1CDAA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FABEA50-69EE-0904-9734-8EB48D893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69BC26-FC41-7819-AAF9-18257C2615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5954E38-F12D-E5F2-C01F-2CD7B6CDFF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0EF9BE-093C-78F3-80AE-D7203D95333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6654B5-7F60-E630-5931-94A09287CDB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ECD66C-60C2-295B-A2D4-290FBDFBAF64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9835748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E9ED-2548-7DB7-33DC-ADD1CA63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A27EA-0B21-97C8-CE2F-DDC57DB6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جوابكم.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987DC-595C-91DA-5B89-01C4F74FCA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F87449-A34D-150B-466E-D2E36668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606" y="2295620"/>
            <a:ext cx="6440788" cy="360537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C50330-EE84-C9AD-131F-D61A976B4126}"/>
              </a:ext>
            </a:extLst>
          </p:cNvPr>
          <p:cNvSpPr txBox="1"/>
          <p:nvPr/>
        </p:nvSpPr>
        <p:spPr>
          <a:xfrm>
            <a:off x="1437142" y="4525659"/>
            <a:ext cx="575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0D589EB-38CA-7843-2A19-67D890CC36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5CBF1D-2467-D5C8-BAA3-32378390FC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AC07A5-62EA-85FB-4B3C-2118042D4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366FD5-B0BF-F13D-8085-FA7AEF954C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77E30DC-E4CF-2410-2E73-DA34DB2944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F13647-3683-3577-8FD0-0D297D8DEC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0CD672-A586-3DE8-D378-9EB72F3CAFC9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FCE2A-D5BD-5449-D266-CCD4CAF3121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7325362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2769F-E11D-0F6D-757E-B6C1CA103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C0533-72FC-88ED-4C62-147D1FB5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إلى التمرين الرابع. ما هو الحدث الذي سبق؟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تتم العودة إلى النص لحسم الجواب.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78095F-34FE-6B29-D473-7F54788C3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EA238-1897-86AB-499A-02529D562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963" y="2285901"/>
            <a:ext cx="4816811" cy="296723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AEB4BB-9228-0BB9-569F-7BA8BF0CB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D7E6C2-2DF2-2062-15E9-CA9C1885DC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8416AA-E74D-3F0E-EE4C-A108C7E9B2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9AAFD4-9F2B-218D-5E00-E865AB504E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8E57DD-BFA2-AAE7-FAA8-6B97CE2B9A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D51AEC-E827-3534-A27F-074742FD7E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131899-A43C-A698-699A-50C7B56EC007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D456BD-A41B-20AF-9EED-9DA3FD7BCE45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210825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4E421-7C8E-F5BC-3F0F-F0D46326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75687-0BF0-E6FB-DC9B-11AC958BC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إجاباتكم.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61D2F6-512E-E140-0F3E-08EFCE58F3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B1177A-D046-2D43-BECC-B0CAC47E7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02" y="1797329"/>
            <a:ext cx="6619881" cy="40779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A287B243-F7AE-1BC1-B1BB-374DA814BB09}"/>
              </a:ext>
            </a:extLst>
          </p:cNvPr>
          <p:cNvSpPr txBox="1"/>
          <p:nvPr/>
        </p:nvSpPr>
        <p:spPr>
          <a:xfrm>
            <a:off x="7114758" y="5039045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6F705B31-34FA-F4E6-AF33-E7F0CBDB6C3A}"/>
              </a:ext>
            </a:extLst>
          </p:cNvPr>
          <p:cNvSpPr txBox="1"/>
          <p:nvPr/>
        </p:nvSpPr>
        <p:spPr>
          <a:xfrm>
            <a:off x="7158132" y="2563222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B1F1D160-29CB-6F6E-56C4-3FA7691DE198}"/>
              </a:ext>
            </a:extLst>
          </p:cNvPr>
          <p:cNvSpPr txBox="1"/>
          <p:nvPr/>
        </p:nvSpPr>
        <p:spPr>
          <a:xfrm>
            <a:off x="7129438" y="3429000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E3C843B4-9D29-A93F-6200-C28180C1287F}"/>
              </a:ext>
            </a:extLst>
          </p:cNvPr>
          <p:cNvSpPr txBox="1"/>
          <p:nvPr/>
        </p:nvSpPr>
        <p:spPr>
          <a:xfrm>
            <a:off x="7114758" y="4172467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C3F171-BFB5-24A2-6944-D30306E211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528CCD-36BB-FAD4-A881-1D31B1DDBA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549ACC-4560-5DC4-5B5A-3BB6F3D11A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6D79C7-F844-8038-280B-688BB3B24B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723E1BB-EEA7-0E01-E334-69FD78581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5B2E02-626C-4CEB-560D-566C88B1EB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D28111-6217-99ED-C57E-17EC6C78A96D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CC253E-959F-D488-AC2F-CA87DF877DB9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157868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EDF9-2DC5-2BC9-4468-C83E72462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4345D-E8F3-80B4-2D5C-9E96ADE5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منكم يعيد القصة مستعينا بالأفكار التالية؟ سنستمع جيدا ولا نقاطع من يتحدث.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C6B578-0FBD-C961-0DFE-F327676C18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47E5CB-045F-BDF9-86FD-D2AE327F3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02" y="1797329"/>
            <a:ext cx="6619881" cy="40779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B67E9C88-F6DC-68AC-962F-DED55D3F812A}"/>
              </a:ext>
            </a:extLst>
          </p:cNvPr>
          <p:cNvSpPr txBox="1"/>
          <p:nvPr/>
        </p:nvSpPr>
        <p:spPr>
          <a:xfrm>
            <a:off x="7114758" y="5039045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3B9B1296-D5A5-1847-7F8A-2AAEA7474A1B}"/>
              </a:ext>
            </a:extLst>
          </p:cNvPr>
          <p:cNvSpPr txBox="1"/>
          <p:nvPr/>
        </p:nvSpPr>
        <p:spPr>
          <a:xfrm>
            <a:off x="7158132" y="2563222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0311C834-6680-7556-EB20-476A679768BB}"/>
              </a:ext>
            </a:extLst>
          </p:cNvPr>
          <p:cNvSpPr txBox="1"/>
          <p:nvPr/>
        </p:nvSpPr>
        <p:spPr>
          <a:xfrm>
            <a:off x="7129438" y="3429000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3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508;p66">
            <a:extLst>
              <a:ext uri="{FF2B5EF4-FFF2-40B4-BE49-F238E27FC236}">
                <a16:creationId xmlns:a16="http://schemas.microsoft.com/office/drawing/2014/main" id="{2A71770E-0790-8063-D929-441A103036A4}"/>
              </a:ext>
            </a:extLst>
          </p:cNvPr>
          <p:cNvSpPr txBox="1"/>
          <p:nvPr/>
        </p:nvSpPr>
        <p:spPr>
          <a:xfrm>
            <a:off x="7114758" y="4172467"/>
            <a:ext cx="6826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4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9A43CD1-421D-827D-202B-9FF895BDC0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83F16C-5909-AFEA-9194-204D813377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092690-2087-1C0E-CFDE-27F6067123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5D404AF-4B9B-1866-E6ED-16A444DC1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821B8B5-384C-6FC4-27C7-B98FD5FDAE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67530D-2C2A-4B10-80BF-DB82A4A919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F1195A-29CF-EF8D-0809-866C7DF00137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C9FF60-D882-3663-FE1C-2F7A75BB46EB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3869364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C4D8-988E-0304-42AB-1E02A4A6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5B784B5-5DC2-7F97-B0BE-9FE60961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5231E00-BFBB-7282-38BC-2D9AAC49E2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055CA4E-F257-00E3-852A-99784AE7DA27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النص القرائي: أساس المحبة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3E810F-C227-74FD-C7E8-89174B16AFBA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AFEBCE7-E2B0-7E58-4D2F-02F161C8F9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8FB43E-C479-DB6C-17E3-D737F7DC4F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7642" y="1002163"/>
            <a:ext cx="491982" cy="491982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C2E39C-BF03-4529-BD3C-0C9542557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807373"/>
            <a:ext cx="428779" cy="4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4149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56E96-E7C1-00E5-3DB9-69CCC53F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9B1DD-3555-DE4F-93C0-AFDEE589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ستقرؤون اليوم نصا جديدا ثم تجيبون عن أسئلة.  خذوا الصفحة 58.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63B9F7-51D6-D834-CD4A-8879EED16C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7D9A2D-23B1-3757-7767-31514B596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0D2DBD-93AB-6A61-799D-62C6151F23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7FE5A6B-C9EE-3ACB-E6E5-CF62E71EDF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B2816-78D0-22F8-D2AA-ABB138B3BB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9BEAE0-7DE2-B0D3-8EEF-44B8F7167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020" y="2166765"/>
            <a:ext cx="2021653" cy="28176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63C899-3A1F-6F60-1FDC-6ABEBC0EB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1753" y="2819818"/>
            <a:ext cx="2050112" cy="28176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8CF5FB-5B74-86E9-2EF4-CD715B027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69" y="3525553"/>
            <a:ext cx="2094874" cy="29177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FA1DDA-94BE-68FF-603C-5DA70046626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5C72B2-8566-3D3F-A329-5CA52A09E20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779A332-4C1E-7832-C4E0-E56042B7A5F3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063CDD-5049-ADDE-2155-07BD6E98A676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2226836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4A5E5-FCF3-9B00-99CF-AAB24CAD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3394E-3E8C-8615-4978-1032280D9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سأعين من يقرأ الفقرة الأولى. آخر يتابع ...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719B7E-025C-93A6-B458-592458F6D9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2F32F9-D0E5-5D03-F18D-B2E7D08836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E90378-E8C7-4D81-C028-DB0515E872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BE54BE-D84D-D7FF-1544-C512A7777F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2888B0-09F1-DD33-9A58-EE49D03B62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84C43D-4B5D-6BF3-DCF9-B8242D07B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472" y="2479586"/>
            <a:ext cx="2021653" cy="28176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872606-4DAF-FFFE-2637-B456275534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A4CDD1-0279-6FA1-098A-2B43D25FD6D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460495-4384-F71B-7FA3-7D93FE3A2AA5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72DD8-DE8C-D3D3-675F-A48E1A42EC25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74151210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B8312-667D-2736-53AF-D5B5FC62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B94EB-1EC1-26E4-698D-BC0BEBEB3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الصفحة 59، ستنجزون التمرينين الأول والثاني. قبل ذلك من يذكر بإستراتيجية شبكة الكلمة؟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14CD4F-20B4-7E6F-9E39-77808435A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14A7BAC-A682-0642-B231-C48A51362C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87D3CB-F0F1-91C7-B15A-898F3A4A60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536595-E014-8ABD-5C23-279381EE4F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3C9F41-8BDD-C446-0340-E4A2A50F7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012" y="2381158"/>
            <a:ext cx="5883266" cy="31911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86C746-04E6-AA18-F4BE-B17923057F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BE8CF7-B9D6-80BF-AE53-97ADDA3E6B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E3BC6DC-10AF-2CDE-426B-F88118BEC25B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1F0552-67DF-C385-FD30-6DF22B4683BC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B122D8F-DEAA-070C-F320-78E5F881D5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34464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7D980-3FC6-5FE2-2AB4-1273A5E1C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B0379-CEE2-6712-80F1-5B03ABE4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حال ضعف نسبة التحكم في الإستراتيجية يعيد الأستاذ عرض فيديو النمذجة.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CF51744-0656-8056-FE89-FD0579AB4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9B4796-73FC-DC94-B87E-92A7455CAF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9B38D02-D1F4-F907-5D27-36F0432B60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C361DE-4AC3-6D7C-38AE-5E669348FA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783E8BE-469E-6C1C-A982-2983DA49F6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03DE10-EFB8-A865-ABFD-75B1A5BDC1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101F31-065E-70CF-E5A7-3A33256D9BC1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EFF569-A6F5-2C0D-1537-1F27354A3C8B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4279071-F845-5CF3-E398-D29B5A13DA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WhatsApp Video 2025-11-01 at 16.33.54">
            <a:hlinkClick r:id="" action="ppaction://media"/>
            <a:extLst>
              <a:ext uri="{FF2B5EF4-FFF2-40B4-BE49-F238E27FC236}">
                <a16:creationId xmlns:a16="http://schemas.microsoft.com/office/drawing/2014/main" id="{F63BCFDA-69E3-80BB-1087-5EB16151F7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" y="1618721"/>
            <a:ext cx="6720417" cy="45434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436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7D266-5F5A-27E9-A2FF-8AF6B8F7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FB223-F9C2-105B-C43C-F698C5E0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أنجزوا التمرينين 1 و2. أمامكم أربع دقائق.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84ABCC-72A9-4514-3E30-AA79545A90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B4F0FD-34E3-6E9F-4546-6BFA08A518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7749307-E2CE-AA59-C511-ABAD2BFCF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0FB5F9-702C-CB5B-1D35-7E0133DC59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2C40D8-7CC5-75CC-591A-EFB3C8CA0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012" y="2381158"/>
            <a:ext cx="5883266" cy="31911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6D541A-925D-9CD3-C5D6-181A84C874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B532F3-9E81-0737-991B-BB4AD8F4E5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769F19-25DA-195E-43C1-A6F91C31B2BA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0A0FC7-ACF9-6D97-4696-3C6991B23633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A78C37B-824A-071D-3BBE-1D34F226CF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470092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06A9-3C04-6B1D-9BA1-ED572711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3348E-EA6E-AB2C-8E45-9DF73188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يشارك بكلمة تنتمي لشبكة الكلمة "التعاون"؟ ما الأسئلة المساعدة على البحث؟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فيم نتعاون؟ -ماذا يحقق التعاون؟ ...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282C0-0AF6-7659-DD3E-CEDCED1980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7416FB-2497-AE24-AC60-FF2F685E1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E9B2FE-DE95-356F-7A74-7EF6C686E0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2F628E-8C4C-FD89-89BA-2BBA34711A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B916D60-851F-A152-0617-82DAA704AF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37D078-E27E-F5D0-81A0-834AE127B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3E413D-77E1-14EF-5D07-1A402FD4DDFC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BD336F-005A-FE2D-EDB2-91AABCE5CD34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82DDCB-9F6E-49C9-F281-8794144DEB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012" y="2381158"/>
            <a:ext cx="5883266" cy="3191121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75ECE1D8-75FF-145F-9E8C-C33EDC65D9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392384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8AA5E-845B-6455-6F3F-0A6335483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D1D69B-BF10-EF71-1334-39FE284F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كلمات أخرى. من يقرأ الجمل التي أنتجها؟ ما الكلمات التي وظفتها من الشبكة؟ 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538C8DD-DA5A-1F66-C64E-B982481960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22D9FB-EF72-7E6E-DC65-8692E5FCE7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65DC4E-B599-8155-CB83-EC46D8D15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9E6640-B3BD-0AAD-BBC3-484006CC27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FD5B931-A3C0-ADF1-87C4-FB3156B08D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9CC7E9-3A8C-1B6B-21F7-F18C0E9E948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01240D-0E7C-60C3-169E-4E078B56BD5F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D17E9F-15E3-CA59-01DF-6D7819BCC85D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D2928B-6FB3-35B8-334F-6F273620B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012" y="2381158"/>
            <a:ext cx="5883266" cy="3191121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5DD8B57-6AD2-C075-FFBF-261D72186B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59A73C-84AA-6D8D-CF8F-3424F3124402}"/>
              </a:ext>
            </a:extLst>
          </p:cNvPr>
          <p:cNvSpPr txBox="1"/>
          <p:nvPr/>
        </p:nvSpPr>
        <p:spPr>
          <a:xfrm>
            <a:off x="3961753" y="2995127"/>
            <a:ext cx="77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</a:rPr>
              <a:t>اَلْقُوَّةُ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BCE7E5-E59E-5ACC-3D5B-C1FCD7C257D3}"/>
              </a:ext>
            </a:extLst>
          </p:cNvPr>
          <p:cNvSpPr txBox="1"/>
          <p:nvPr/>
        </p:nvSpPr>
        <p:spPr>
          <a:xfrm>
            <a:off x="2845837" y="3609192"/>
            <a:ext cx="982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</a:rPr>
              <a:t>اَلْمَحَبَّةُ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154304-18AE-81CA-B621-92149F17472D}"/>
              </a:ext>
            </a:extLst>
          </p:cNvPr>
          <p:cNvSpPr txBox="1"/>
          <p:nvPr/>
        </p:nvSpPr>
        <p:spPr>
          <a:xfrm>
            <a:off x="3486821" y="4239117"/>
            <a:ext cx="982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</a:rPr>
              <a:t>نَجاحٌ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833735-9376-9463-44AC-BE0208840BF0}"/>
              </a:ext>
            </a:extLst>
          </p:cNvPr>
          <p:cNvSpPr txBox="1"/>
          <p:nvPr/>
        </p:nvSpPr>
        <p:spPr>
          <a:xfrm>
            <a:off x="5089196" y="3656431"/>
            <a:ext cx="982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</a:rPr>
              <a:t>اَلْعَمَلُ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3C2F50-F9FF-C5C5-E20B-3759B4F4AC34}"/>
              </a:ext>
            </a:extLst>
          </p:cNvPr>
          <p:cNvSpPr txBox="1"/>
          <p:nvPr/>
        </p:nvSpPr>
        <p:spPr>
          <a:xfrm>
            <a:off x="4572000" y="4254758"/>
            <a:ext cx="982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</a:rPr>
              <a:t>اَلدِّراسَةُ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48768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F5F23-C408-9F8F-AC5A-8514E9E97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9626E5-042A-B93B-5AF4-0666B519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قبل أن نمر على أسئلة الفهم من يذكرنا بخطوات استخراج معلومات صريحة من نص؟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8C1F87A-1BF2-D7AF-53EE-277ECF641D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542B08B-26F7-D6CA-E72F-A6D180F295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524022A-6D95-E707-DF63-C0E8C87D9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399A60B-EF36-8204-7C68-F3EBBEB764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E9C31E-9099-C198-B870-93ED9663A1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5EB4A1-E678-D110-63DA-D0CE0572F0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A99B3-B262-8D0C-01EE-112BDE78328C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88E105-AA9E-8605-5D0C-71DFB5900DEE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CA9932-A611-DDD0-BE35-7B6C953B086D}"/>
              </a:ext>
            </a:extLst>
          </p:cNvPr>
          <p:cNvSpPr txBox="1"/>
          <p:nvPr/>
        </p:nvSpPr>
        <p:spPr>
          <a:xfrm>
            <a:off x="2631233" y="2948473"/>
            <a:ext cx="4841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>
                    <a:lumMod val="75000"/>
                  </a:schemeClr>
                </a:solidFill>
              </a:rPr>
              <a:t>إِسْتراتيجِيَّةُ </a:t>
            </a:r>
            <a:r>
              <a:rPr lang="ar-MA" sz="2800" dirty="0" err="1">
                <a:solidFill>
                  <a:schemeClr val="accent1">
                    <a:lumMod val="75000"/>
                  </a:schemeClr>
                </a:solidFill>
              </a:rPr>
              <a:t>ٱلْكَلِماتِ</a:t>
            </a:r>
            <a:r>
              <a:rPr lang="ar-MA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2800" dirty="0" err="1">
                <a:solidFill>
                  <a:schemeClr val="accent1">
                    <a:lumMod val="75000"/>
                  </a:schemeClr>
                </a:solidFill>
              </a:rPr>
              <a:t>ٱلْمَفاتيحِ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D72B76A-4A6B-5078-A8DE-908BED0589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214341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A140-5BC8-6B62-7623-C34031CF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F6366-9FDF-11AC-D79D-5A0B343E3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حال ضعف نسبة التحكم في خطوات الإستراتيجية يمكن إعادة عرض فيديو نمذجة الإستراتيجية والتذكير بالخطوات.</a:t>
            </a:r>
            <a:endParaRPr lang="fr-FR" sz="18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5E75DC0-FA2B-0BDA-D319-7AED9B9EAF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BF54C2-B068-6529-DF58-B071ADEC0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5CED70-0E89-AB5B-530A-38367BE4FF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F760D7-F259-B6EA-5682-A5E5CAC040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2435D4-AE03-9FF4-50D9-D616BFF2F2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F096E5-F143-9BE6-1A09-98FCD7E8EA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DD68EB-E0FB-4F82-F4D9-7643596C8B0A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A7979A-91DD-C3DD-90A0-AA8BA72F1CF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4480229-AFA1-89E1-B735-C9CD38A281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AR_N3_P1_W1_S3_stratKeyWord">
            <a:hlinkClick r:id="" action="ppaction://media"/>
            <a:extLst>
              <a:ext uri="{FF2B5EF4-FFF2-40B4-BE49-F238E27FC236}">
                <a16:creationId xmlns:a16="http://schemas.microsoft.com/office/drawing/2014/main" id="{D1F4E9E4-6A1C-6AB5-E37B-9D0986D73A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12779" r="12635" b="450"/>
          <a:stretch>
            <a:fillRect/>
          </a:stretch>
        </p:blipFill>
        <p:spPr>
          <a:xfrm>
            <a:off x="1413933" y="1584042"/>
            <a:ext cx="6018072" cy="45179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677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A140-5BC8-6B62-7623-C34031CF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F6366-9FDF-11AC-D79D-5A0B343E3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خطوات استخراج معلومات صريحة من النص.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5E75DC0-FA2B-0BDA-D319-7AED9B9EAF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BF54C2-B068-6529-DF58-B071ADEC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5CED70-0E89-AB5B-530A-38367BE4F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F760D7-F259-B6EA-5682-A5E5CAC040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2435D4-AE03-9FF4-50D9-D616BFF2F2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F096E5-F143-9BE6-1A09-98FCD7E8EA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DD68EB-E0FB-4F82-F4D9-7643596C8B0A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A7979A-91DD-C3DD-90A0-AA8BA72F1CF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4480229-AFA1-89E1-B735-C9CD38A281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52E7F6-9E90-A6DE-781C-FE3985F6C7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890" y="1455942"/>
            <a:ext cx="6531869" cy="507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7514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DF1E5-5B38-1FF2-D1FF-58D2945AC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84D12-3037-3218-3D23-8509B5DA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والآن أجيبوا عن الأسئلة 1 و2 و3 و4. أمامكم 8 دقائق. تذكروا كيف نجيب عن أسئلة.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AC1FF21-74B2-DB82-92C7-44AABFF7B3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5FF291-BBC2-5D6C-14C0-52C3D4F9F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DE88C5-C0DE-5017-EDB7-8BD343EDFB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5922D2D-EAF2-EE19-DE1F-54AF22DFE9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5AC6A01-F502-DFB3-9913-C39A2A65B1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E779AD-6A5B-A2B0-DA70-61F112170C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6BD644-9E43-B6BC-7E7F-66F1C7BCA467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9E1457-4868-6B97-16C4-F48DEE2C5B63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D0C9689-DF12-AF8B-8D70-1D0018729C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7B26AC-EA9C-2A36-BFD3-90F4F1A24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7788" y="2327584"/>
            <a:ext cx="2368464" cy="32694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BB62E5-9BF5-42EB-40C7-1C23A47BDCA4}"/>
              </a:ext>
            </a:extLst>
          </p:cNvPr>
          <p:cNvSpPr/>
          <p:nvPr/>
        </p:nvSpPr>
        <p:spPr>
          <a:xfrm>
            <a:off x="3627788" y="3797559"/>
            <a:ext cx="2368464" cy="179944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4675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73FA5-20BD-CC4B-2942-ACBAD3D2D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F6492C-28FD-432F-F0A0-5E9D2B9C5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سؤالا. سأعين من يقرأ السؤال الأول ومن يجيب؟ أين ورد الجواب في النص؟ 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8AAABAC-CA6F-23FC-F108-BC05E55E1B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B524C50-FBFB-F0CC-BD8D-52B9E8ED76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3954D1-C4D9-05CB-E0D2-43CA782DBF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2F0FD3-5604-74F2-274E-362B64510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8E22BBA-6BCD-34F9-035F-7F85F4BCEE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6F0331-80D5-46C0-24E8-75B8BA095A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47CE38-360E-EBFA-BE25-82E346BDDBEB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269899-CD12-1ED6-1D85-2313387CCB41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B075731-D926-CDCD-44A5-857E42F48E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F623C6-F5EF-4996-757A-67ACA92963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904" y="1920227"/>
            <a:ext cx="6730192" cy="4358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A104EA2-CC90-A092-C31D-5D30CC6B5B97}"/>
              </a:ext>
            </a:extLst>
          </p:cNvPr>
          <p:cNvSpPr txBox="1"/>
          <p:nvPr/>
        </p:nvSpPr>
        <p:spPr>
          <a:xfrm>
            <a:off x="-120009" y="2424478"/>
            <a:ext cx="67301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فَرِحَتْ ريمٌ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سَتَتَمَكَّنُ  مِنْ رُؤْيَةِ ٱلْخُيولِ عَنْ قُرْبٍ.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B0FFE-23BF-1A37-C854-4426243E9A59}"/>
              </a:ext>
            </a:extLst>
          </p:cNvPr>
          <p:cNvSpPr txBox="1"/>
          <p:nvPr/>
        </p:nvSpPr>
        <p:spPr>
          <a:xfrm>
            <a:off x="440147" y="3014092"/>
            <a:ext cx="69854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تُفَضِّلُ عَبيرُ قَضاءَ ٱلْوَقْتِ في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مُشاهَدَةِ ٱلْفَراشاتِ وَ ٱلْتِقاطِ ٱلْأَزْهارِ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938DE9-25F4-45CC-C51B-D9537145CE04}"/>
              </a:ext>
            </a:extLst>
          </p:cNvPr>
          <p:cNvSpPr txBox="1"/>
          <p:nvPr/>
        </p:nvSpPr>
        <p:spPr>
          <a:xfrm>
            <a:off x="3026657" y="3957649"/>
            <a:ext cx="4368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058F74-55BD-D9A4-DF7C-F27B7A10C2B0}"/>
              </a:ext>
            </a:extLst>
          </p:cNvPr>
          <p:cNvSpPr txBox="1"/>
          <p:nvPr/>
        </p:nvSpPr>
        <p:spPr>
          <a:xfrm>
            <a:off x="3026656" y="5611848"/>
            <a:ext cx="4368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1622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F7921-78A6-88F1-37A8-B51A085D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D67EA-CDFE-7BEF-1FA2-5BDFCBCAC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والآن أجيبوا عن الأسئلة 5 و6 و7. أمامكم 8 دقائق. 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7733138-7008-CEF8-BB9E-F5CCFC57CD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7C3DED-8A8D-334D-7DF2-25A9F5A182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283137F-ADF6-9495-6DA7-1607011BAC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7DE257-80E8-B673-23E1-2E191A6A8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A36AC49-D18E-8068-E97B-A80C6B3A1D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9AD5D5-4E3A-7D44-07AD-E5686C2C562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69E1A0-88FF-2BC2-0A59-5970B360CC7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FCDFC3-27EE-4B56-76FD-DE3230D212F2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6B748E1-B549-B352-3B58-4327B882A4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171B5C-A55C-7FDB-5232-7D1E78864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696" y="2584580"/>
            <a:ext cx="2156647" cy="30124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487063F-F104-05BA-3D6B-D043F4DA5FE1}"/>
              </a:ext>
            </a:extLst>
          </p:cNvPr>
          <p:cNvSpPr/>
          <p:nvPr/>
        </p:nvSpPr>
        <p:spPr>
          <a:xfrm>
            <a:off x="3733695" y="2771192"/>
            <a:ext cx="2156648" cy="1558212"/>
          </a:xfrm>
          <a:prstGeom prst="roundRect">
            <a:avLst>
              <a:gd name="adj" fmla="val 2229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1800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92882-5A9B-9ABC-DCE8-17577231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7BC44-2D7A-1DD6-8BCC-C7043FD74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سؤالا بسؤال. سأعين من يقرأ السؤال الأول ومن يجيب؟ كيف عرفت ذلك؟ 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A627AD2-4AD2-B7EA-7852-603C5F396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E6D369-38DC-E390-A58A-1E6A797A0B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358A4A-B012-F068-BCC4-9883F668C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7A4E5D-855D-BF3C-265E-D65D9BD0FC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3BD848C-F43D-53A3-369C-D977B290A7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CB7433-0B48-1382-06D4-35BC98CCE3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9652B3-93E2-8165-6058-959E1730074B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C15CC6-782F-BB3F-AD50-5E55B4BD4F92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64C43D1-4C88-BF26-A077-F143CC1242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57FBB-EC88-A8CD-1B1B-057908F47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09" y="2747189"/>
            <a:ext cx="7588448" cy="20767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6B9322-50FD-EDF5-2C62-A4FEFE2BE260}"/>
              </a:ext>
            </a:extLst>
          </p:cNvPr>
          <p:cNvSpPr txBox="1"/>
          <p:nvPr/>
        </p:nvSpPr>
        <p:spPr>
          <a:xfrm>
            <a:off x="503854" y="3295306"/>
            <a:ext cx="797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FF0000"/>
                </a:solidFill>
              </a:rPr>
              <a:t>في فَصْلِ </a:t>
            </a:r>
            <a:r>
              <a:rPr lang="ar-MA" sz="2000" b="1" dirty="0" err="1">
                <a:solidFill>
                  <a:srgbClr val="FF0000"/>
                </a:solidFill>
              </a:rPr>
              <a:t>ٱلرَّبيعِ</a:t>
            </a:r>
            <a:r>
              <a:rPr lang="ar-MA" sz="2000" b="1" dirty="0">
                <a:solidFill>
                  <a:srgbClr val="FF0000"/>
                </a:solidFill>
              </a:rPr>
              <a:t> لأَِنَّهُ </a:t>
            </a:r>
            <a:r>
              <a:rPr lang="ar-MA" sz="2000" b="1" dirty="0" err="1">
                <a:solidFill>
                  <a:srgbClr val="FF0000"/>
                </a:solidFill>
              </a:rPr>
              <a:t>ٱلْفَصْلُ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ٱلَّذي</a:t>
            </a:r>
            <a:r>
              <a:rPr lang="ar-MA" sz="2000" b="1" dirty="0">
                <a:solidFill>
                  <a:srgbClr val="FF0000"/>
                </a:solidFill>
              </a:rPr>
              <a:t> تَرْتَدي فيهِ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</a:t>
            </a:r>
            <a:r>
              <a:rPr lang="ar-MA" sz="2000" b="1" dirty="0">
                <a:solidFill>
                  <a:srgbClr val="FF0000"/>
                </a:solidFill>
              </a:rPr>
              <a:t>لْحُقولُ أَلْواناً زاهِيَةً وَتَكْثُرُ فيهِ </a:t>
            </a:r>
            <a:r>
              <a:rPr lang="ar-MA" sz="2000" b="1" dirty="0" err="1">
                <a:solidFill>
                  <a:srgbClr val="FF0000"/>
                </a:solidFill>
              </a:rPr>
              <a:t>ٱلْفَراشاتُ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 err="1">
                <a:solidFill>
                  <a:srgbClr val="FF0000"/>
                </a:solidFill>
              </a:rPr>
              <a:t>وَٱلْأَزْهارُ</a:t>
            </a:r>
            <a:r>
              <a:rPr lang="ar-MA" sz="2000" b="1" dirty="0">
                <a:solidFill>
                  <a:srgbClr val="FF0000"/>
                </a:solidFill>
              </a:rPr>
              <a:t>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2C42D7-6965-FB0D-4D66-00C9B87B8240}"/>
              </a:ext>
            </a:extLst>
          </p:cNvPr>
          <p:cNvSpPr txBox="1"/>
          <p:nvPr/>
        </p:nvSpPr>
        <p:spPr>
          <a:xfrm>
            <a:off x="403246" y="4335597"/>
            <a:ext cx="7971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تَعَلَّمَتِ </a:t>
            </a:r>
            <a:r>
              <a:rPr lang="ar-MA" sz="2400" b="1" dirty="0" err="1">
                <a:solidFill>
                  <a:srgbClr val="FF0000"/>
                </a:solidFill>
              </a:rPr>
              <a:t>ٱلْأُخْتانِ</a:t>
            </a:r>
            <a:r>
              <a:rPr lang="ar-MA" sz="2400" b="1" dirty="0">
                <a:solidFill>
                  <a:srgbClr val="FF0000"/>
                </a:solidFill>
              </a:rPr>
              <a:t> عَدَمَ </a:t>
            </a:r>
            <a:r>
              <a:rPr lang="ar-MA" sz="2400" b="1" dirty="0" err="1">
                <a:solidFill>
                  <a:srgbClr val="FF0000"/>
                </a:solidFill>
              </a:rPr>
              <a:t>ٱلْخِصامِ</a:t>
            </a:r>
            <a:r>
              <a:rPr lang="ar-MA" sz="2400" b="1" dirty="0">
                <a:solidFill>
                  <a:srgbClr val="FF0000"/>
                </a:solidFill>
              </a:rPr>
              <a:t> بِسَبَبِ </a:t>
            </a:r>
            <a:r>
              <a:rPr lang="ar-MA" sz="2400" b="1" dirty="0" err="1">
                <a:solidFill>
                  <a:srgbClr val="FF0000"/>
                </a:solidFill>
              </a:rPr>
              <a:t>ٱلِاخْتِلافِ</a:t>
            </a:r>
            <a:r>
              <a:rPr lang="ar-MA" sz="2400" b="1" dirty="0">
                <a:solidFill>
                  <a:srgbClr val="FF0000"/>
                </a:solidFill>
              </a:rPr>
              <a:t> في </a:t>
            </a:r>
            <a:r>
              <a:rPr lang="ar-MA" sz="2400" b="1" dirty="0" err="1">
                <a:solidFill>
                  <a:srgbClr val="FF0000"/>
                </a:solidFill>
              </a:rPr>
              <a:t>ٱلرَّأْيِ</a:t>
            </a:r>
            <a:r>
              <a:rPr lang="ar-MA" sz="2400" b="1" dirty="0">
                <a:solidFill>
                  <a:srgbClr val="FF0000"/>
                </a:solidFill>
              </a:rPr>
              <a:t>.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21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72B-492C-C5F0-FB85-683F70C9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27092-8EDF-1F83-7E97-5F07D242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549244-043B-A116-30EA-7EEF566AE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A2C605C-D069-C769-8EB9-D13CA4E38FD9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9381DD2-34B4-EFAB-36B2-C61DE4C2F952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E7BCF48-383C-E288-3591-9AE37003170E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A9E6A077-E5C6-73FE-B153-6F8A1C83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1C5D41-EC27-9618-7FE9-8D9CC239C5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C77E38-A63A-9333-2952-2E0E913EA8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289E72-9EE4-6B8F-DC25-78B9B49580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95D95C-1D9F-D455-FC53-75725991B56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A692E5-F48C-3444-235D-892DD355A432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8CAA445-22F4-F13C-AB85-4EB2D989A1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A9B367-310D-5BA6-5689-72697DD8B7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6879229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1011886" y="1682017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وَظَّفْتُ إِسْتْراتيجِيَّةَ شَبَكَةِ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ٱلْكَلِمَةِ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وَهِيَ: ...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D47336-3D62-F115-CEC0-763B990FA8D3}"/>
              </a:ext>
            </a:extLst>
          </p:cNvPr>
          <p:cNvSpPr/>
          <p:nvPr/>
        </p:nvSpPr>
        <p:spPr>
          <a:xfrm>
            <a:off x="1028069" y="4362061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أَجَبْتُ عَنْ أَسْئِلَةِ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ٱلْفَهْمِ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بِتَوْظيفِ  ...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E8DC61-709D-82BB-5FEF-96A744E90C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502884-8B48-F0BF-9031-231158B038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6CD958-4281-2E1E-8B37-03E4B5D625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231892-621A-910A-1AE5-790500C8E9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0A824D-AD97-E30B-59D7-333A906AA56B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F15CC-6664-08BC-34A7-85C953AE4AA4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10FC82-A32F-E92F-1188-4493B77710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CC4B5D-D52C-B2B6-194E-0019A3AAF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المنزل، سجلوا 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2345" y="2803850"/>
            <a:ext cx="1402455" cy="1402455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632373" y="2855168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أُعِدُّ حِواراً بَيْني وَبينَ صَديقي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ٱلَّذي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يَطْلُبُ أَنْ أَشْرَحَ لَهُ كَيْفَ نَحْصُلُ عَلى زَيْتِ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ٱلزَّيْتونِ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424D7C"/>
              </a:solidFill>
            </a:endParaRP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CD1C09-9227-FD1B-515D-2D4D7FD6E6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05FF80-9258-FEBF-3148-B10EBB872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D43E65-49B2-C560-6ADD-412DD8B6DF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441377-7945-7DB8-DB9E-87113F4C74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17D04A-EE2A-850F-3A1C-BD63D7F34221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0E685A-2360-B555-7904-589F004E9660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94ACF4A-C7C3-BC50-7358-10E74F451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FE6BC2-FB27-8F6D-3801-EBB254DDD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891183-4959-1983-2B74-28C149EC14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07BB87-069E-D8EB-4B1B-B24BEA3655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F8096F-0BCA-ECDC-CF8E-9D620E05C5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416CD15-B114-373E-8563-801FEC811C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5B691F-C22E-3598-616B-93F55D32A4DD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9BC260-8212-EFFE-DFA9-95EBC214F17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4F2D75F-4E95-1BA5-EA19-B71889D7F80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970AD6-D9DF-7A6C-2FD7-2AAD396246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C6693A-7061-71E4-AE9D-B043916CE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3F9933-537D-BF9B-4C57-A1B77114FD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5EF7FAF-1E74-D427-EC9F-2E1B0E58E9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434033-E086-AB50-D8AA-DCE139D6DF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06A978-919A-93AF-EA5C-04AFF3790588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BE60BB-B151-04CE-E52E-7AF2DAA3509A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9D57C94-6365-CF88-0F7C-B57668B463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38C6FC-19E0-2010-EA4F-40C5419CAC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26550</TotalTime>
  <Words>1700</Words>
  <Application>Microsoft Office PowerPoint</Application>
  <PresentationFormat>Affichage à l'écran (4:3)</PresentationFormat>
  <Paragraphs>306</Paragraphs>
  <Slides>51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51</vt:i4>
      </vt:variant>
    </vt:vector>
  </HeadingPairs>
  <TitlesOfParts>
    <vt:vector size="78" baseType="lpstr">
      <vt:lpstr>Microsoft Uighur</vt:lpstr>
      <vt:lpstr>Dosis Medium</vt:lpstr>
      <vt:lpstr>Calibri Light</vt:lpstr>
      <vt:lpstr>Modern Love</vt:lpstr>
      <vt:lpstr>Wingdings</vt:lpstr>
      <vt:lpstr>Calibri</vt:lpstr>
      <vt:lpstr>Dosis ExtraBold</vt:lpstr>
      <vt:lpstr>Dosis SemiBold</vt:lpstr>
      <vt:lpstr>Dosis</vt:lpstr>
      <vt:lpstr>Arial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ستتدربون في هذه الحصة على قراءة فقرة بدقة وسرعة. بداية، نتذكر أخطاء يجب تجنبها.</vt:lpstr>
      <vt:lpstr>سأقرأ. تابعوا جيدا. سأطرح عليكم سؤالا في النهاية.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من يقرأ السؤال؟ من يجيب ويوضح كيف توصل على الجواب؟</vt:lpstr>
      <vt:lpstr>أبطال الطلاقة هم ........................................................................... </vt:lpstr>
      <vt:lpstr>فهم المسموع</vt:lpstr>
      <vt:lpstr>في هذه الحصة، ستستمعون لنص مرتين، بعد ذلك تجيبون عن أسئلة الفهم. انصتوا جيدا. - يفصل الأستاذ الحاسوب عن جهاز العرض قبل البدء في تسميع القصة</vt:lpstr>
      <vt:lpstr>- يفصل الأستاذ الحاسوب عن جهاز العرض قبل البدء في تسميع القصة</vt:lpstr>
      <vt:lpstr>أعيد تسميع النص. حاولوا تذكر أحداث القصة. - يفصل الأستاذ الحاسوب عن جهاز العرض قبل البدء في تسميع القصة</vt:lpstr>
      <vt:lpstr>خذوا كراساتكم الصفحة 56. أجيبوا عن الأسئلة الأربعة. أمامكم 8 دقائق.</vt:lpstr>
      <vt:lpstr>انتهى الوقت. نصحح سؤالا بسؤال.</vt:lpstr>
      <vt:lpstr>من يقرأ السؤال الأول؟ آخر يجيب. تتم العودة إلى النص لحسم الجواب.</vt:lpstr>
      <vt:lpstr>تأكدوا من صحة جوابكم.</vt:lpstr>
      <vt:lpstr>ما هو العنوان المناسب للنص؟  تتم العودة إلى النص لحسم الجواب.</vt:lpstr>
      <vt:lpstr>تأكدوا من صحة جوابكم.</vt:lpstr>
      <vt:lpstr>من يقرأ السؤال الموالي؟ آخر يجيب. تتم العودة  إلى النص لحسم الجواب.</vt:lpstr>
      <vt:lpstr>تأكدوا من صحة جوابكم.</vt:lpstr>
      <vt:lpstr>نمر إلى التمرين الرابع. ما هو الحدث الذي سبق؟  تتم العودة إلى النص لحسم الجواب.</vt:lpstr>
      <vt:lpstr>تأكدوا من إجاباتكم.</vt:lpstr>
      <vt:lpstr>من منكم يعيد القصة مستعينا بالأفكار التالية؟ سنستمع جيدا ولا نقاطع من يتحدث.</vt:lpstr>
      <vt:lpstr>قراءة</vt:lpstr>
      <vt:lpstr>ستقرؤون اليوم نصا جديدا ثم تجيبون عن أسئلة.  خذوا الصفحة 58. </vt:lpstr>
      <vt:lpstr>سأعين من يقرأ الفقرة الأولى. آخر يتابع ...</vt:lpstr>
      <vt:lpstr>على الصفحة 59، ستنجزون التمرينين الأول والثاني. قبل ذلك من يذكر بإستراتيجية شبكة الكلمة؟ </vt:lpstr>
      <vt:lpstr>في حال ضعف نسبة التحكم في الإستراتيجية يعيد الأستاذ عرض فيديو النمذجة. </vt:lpstr>
      <vt:lpstr>أنجزوا التمرينين 1 و2. أمامكم أربع دقائق.</vt:lpstr>
      <vt:lpstr>نصحح. من يشارك بكلمة تنتمي لشبكة الكلمة "التعاون"؟ ما الأسئلة المساعدة على البحث؟ فيم نتعاون؟ -ماذا يحقق التعاون؟ ...</vt:lpstr>
      <vt:lpstr>هذه كلمات أخرى. من يقرأ الجمل التي أنتجها؟ ما الكلمات التي وظفتها من الشبكة؟ </vt:lpstr>
      <vt:lpstr>قبل أن نمر على أسئلة الفهم من يذكرنا بخطوات استخراج معلومات صريحة من نص؟</vt:lpstr>
      <vt:lpstr>في حال ضعف نسبة التحكم في خطوات الإستراتيجية يمكن إعادة عرض فيديو نمذجة الإستراتيجية والتذكير بالخطوات.</vt:lpstr>
      <vt:lpstr>من يقرأ خطوات استخراج معلومات صريحة من النص.</vt:lpstr>
      <vt:lpstr>والآن أجيبوا عن الأسئلة 1 و2 و3 و4. أمامكم 8 دقائق. تذكروا كيف نجيب عن أسئلة.</vt:lpstr>
      <vt:lpstr>نصحح سؤالا. سأعين من يقرأ السؤال الأول ومن يجيب؟ أين ورد الجواب في النص؟ </vt:lpstr>
      <vt:lpstr>والآن أجيبوا عن الأسئلة 5 و6 و7. أمامكم 8 دقائق. </vt:lpstr>
      <vt:lpstr>نصحح سؤالا بسؤال. سأعين من يقرأ السؤال الأول ومن يجيب؟ كيف عرفت ذلك؟ </vt:lpstr>
      <vt:lpstr>اختتام الحصة</vt:lpstr>
      <vt:lpstr>ماذا تعلمتم اليوم؟</vt:lpstr>
      <vt:lpstr>ماذا تعلمتم اليوم؟</vt:lpstr>
      <vt:lpstr>على دفاتر المنزل، سجلوا الواجب المنزلي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217</cp:revision>
  <dcterms:created xsi:type="dcterms:W3CDTF">2023-09-20T21:35:22Z</dcterms:created>
  <dcterms:modified xsi:type="dcterms:W3CDTF">2025-11-21T12:38:21Z</dcterms:modified>
</cp:coreProperties>
</file>