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41" r:id="rId2"/>
    <p:sldMasterId id="2147483672" r:id="rId3"/>
    <p:sldMasterId id="2147483695" r:id="rId4"/>
    <p:sldMasterId id="2147483718" r:id="rId5"/>
    <p:sldMasterId id="2147483752" r:id="rId6"/>
    <p:sldMasterId id="2147483776" r:id="rId7"/>
    <p:sldMasterId id="2147483791" r:id="rId8"/>
  </p:sldMasterIdLst>
  <p:notesMasterIdLst>
    <p:notesMasterId r:id="rId76"/>
  </p:notesMasterIdLst>
  <p:sldIdLst>
    <p:sldId id="2147482753" r:id="rId9"/>
    <p:sldId id="2147482642" r:id="rId10"/>
    <p:sldId id="2147482471" r:id="rId11"/>
    <p:sldId id="2147482779" r:id="rId12"/>
    <p:sldId id="2147482693" r:id="rId13"/>
    <p:sldId id="2134806141" r:id="rId14"/>
    <p:sldId id="2147482705" r:id="rId15"/>
    <p:sldId id="2147482691" r:id="rId16"/>
    <p:sldId id="2134806601" r:id="rId17"/>
    <p:sldId id="2134806773" r:id="rId18"/>
    <p:sldId id="2134806588" r:id="rId19"/>
    <p:sldId id="2147482725" r:id="rId20"/>
    <p:sldId id="2147482726" r:id="rId21"/>
    <p:sldId id="2147482727" r:id="rId22"/>
    <p:sldId id="2147482728" r:id="rId23"/>
    <p:sldId id="2147482729" r:id="rId24"/>
    <p:sldId id="2147482790" r:id="rId25"/>
    <p:sldId id="2134806939" r:id="rId26"/>
    <p:sldId id="2134806690" r:id="rId27"/>
    <p:sldId id="2147482732" r:id="rId28"/>
    <p:sldId id="2147482707" r:id="rId29"/>
    <p:sldId id="2147482784" r:id="rId30"/>
    <p:sldId id="2147482754" r:id="rId31"/>
    <p:sldId id="2147482755" r:id="rId32"/>
    <p:sldId id="2147482756" r:id="rId33"/>
    <p:sldId id="2147482757" r:id="rId34"/>
    <p:sldId id="2147482758" r:id="rId35"/>
    <p:sldId id="2147482759" r:id="rId36"/>
    <p:sldId id="2147482760" r:id="rId37"/>
    <p:sldId id="2147482761" r:id="rId38"/>
    <p:sldId id="2147482785" r:id="rId39"/>
    <p:sldId id="2147482763" r:id="rId40"/>
    <p:sldId id="2147482764" r:id="rId41"/>
    <p:sldId id="2147482765" r:id="rId42"/>
    <p:sldId id="2147482766" r:id="rId43"/>
    <p:sldId id="2147482720" r:id="rId44"/>
    <p:sldId id="2147482734" r:id="rId45"/>
    <p:sldId id="2147482735" r:id="rId46"/>
    <p:sldId id="2147482736" r:id="rId47"/>
    <p:sldId id="2147482739" r:id="rId48"/>
    <p:sldId id="2147482740" r:id="rId49"/>
    <p:sldId id="2147482664" r:id="rId50"/>
    <p:sldId id="2147482493" r:id="rId51"/>
    <p:sldId id="2147482781" r:id="rId52"/>
    <p:sldId id="2147482513" r:id="rId53"/>
    <p:sldId id="2147482748" r:id="rId54"/>
    <p:sldId id="2147482749" r:id="rId55"/>
    <p:sldId id="2147482787" r:id="rId56"/>
    <p:sldId id="2147482789" r:id="rId57"/>
    <p:sldId id="2147482788" r:id="rId58"/>
    <p:sldId id="2147482770" r:id="rId59"/>
    <p:sldId id="2147482771" r:id="rId60"/>
    <p:sldId id="2147482750" r:id="rId61"/>
    <p:sldId id="2147482778" r:id="rId62"/>
    <p:sldId id="2147482772" r:id="rId63"/>
    <p:sldId id="2147482782" r:id="rId64"/>
    <p:sldId id="2147482744" r:id="rId65"/>
    <p:sldId id="2147482746" r:id="rId66"/>
    <p:sldId id="2147482774" r:id="rId67"/>
    <p:sldId id="2147482773" r:id="rId68"/>
    <p:sldId id="2147482516" r:id="rId69"/>
    <p:sldId id="2147482775" r:id="rId70"/>
    <p:sldId id="2147482747" r:id="rId71"/>
    <p:sldId id="2147482776" r:id="rId72"/>
    <p:sldId id="2147482783" r:id="rId73"/>
    <p:sldId id="2134806870" r:id="rId74"/>
    <p:sldId id="2134806941" r:id="rId75"/>
  </p:sldIdLst>
  <p:sldSz cx="9144000" cy="6858000" type="screen4x3"/>
  <p:notesSz cx="6858000" cy="9144000"/>
  <p:embeddedFontLst>
    <p:embeddedFont>
      <p:font typeface="Dosis" pitchFamily="2" charset="0"/>
      <p:regular r:id="rId77"/>
      <p:bold r:id="rId78"/>
    </p:embeddedFont>
    <p:embeddedFont>
      <p:font typeface="Dosis ExtraBold" pitchFamily="2" charset="0"/>
      <p:bold r:id="rId79"/>
    </p:embeddedFont>
    <p:embeddedFont>
      <p:font typeface="Dosis Medium" pitchFamily="2" charset="0"/>
      <p:regular r:id="rId80"/>
    </p:embeddedFont>
    <p:embeddedFont>
      <p:font typeface="Dosis SemiBold" pitchFamily="2" charset="0"/>
      <p:regular r:id="rId81"/>
      <p:bold r:id="rId82"/>
    </p:embeddedFont>
    <p:embeddedFont>
      <p:font typeface="Microsoft Uighur" panose="02000000000000000000" pitchFamily="2" charset="-78"/>
      <p:regular r:id="rId83"/>
      <p:bold r:id="rId84"/>
    </p:embeddedFont>
    <p:embeddedFont>
      <p:font typeface="Modern Love" panose="04090805081005020601" pitchFamily="82" charset="0"/>
      <p:regular r:id="rId8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686" userDrawn="1">
          <p15:clr>
            <a:srgbClr val="A4A3A4"/>
          </p15:clr>
        </p15:guide>
        <p15:guide id="3" pos="3651" userDrawn="1">
          <p15:clr>
            <a:srgbClr val="A4A3A4"/>
          </p15:clr>
        </p15:guide>
        <p15:guide id="4" pos="2177" userDrawn="1">
          <p15:clr>
            <a:srgbClr val="A4A3A4"/>
          </p15:clr>
        </p15:guide>
        <p15:guide id="5" orient="horz" pos="1820" userDrawn="1">
          <p15:clr>
            <a:srgbClr val="A4A3A4"/>
          </p15:clr>
        </p15:guide>
        <p15:guide id="6" orient="horz" pos="2704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424D7B"/>
    <a:srgbClr val="00ACA4"/>
    <a:srgbClr val="FFFFFF"/>
    <a:srgbClr val="106585"/>
    <a:srgbClr val="0097B2"/>
    <a:srgbClr val="FCFDFD"/>
    <a:srgbClr val="F6F6F6"/>
    <a:srgbClr val="F9FCFC"/>
    <a:srgbClr val="498B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38" y="30"/>
      </p:cViewPr>
      <p:guideLst>
        <p:guide pos="4649"/>
        <p:guide orient="horz" pos="686"/>
        <p:guide pos="3651"/>
        <p:guide pos="2177"/>
        <p:guide orient="horz" pos="1820"/>
        <p:guide orient="horz" pos="2704"/>
        <p:guide orient="horz" pos="24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font" Target="fonts/font8.fntdata"/><Relationship Id="rId89" Type="http://schemas.openxmlformats.org/officeDocument/2006/relationships/tableStyles" Target="tableStyle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font" Target="fonts/font7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viewProps" Target="viewProps.xml"/><Relationship Id="rId61" Type="http://schemas.openxmlformats.org/officeDocument/2006/relationships/slide" Target="slides/slide53.xml"/><Relationship Id="rId82" Type="http://schemas.openxmlformats.org/officeDocument/2006/relationships/font" Target="fonts/font6.fntdata"/><Relationship Id="rId19" Type="http://schemas.openxmlformats.org/officeDocument/2006/relationships/slide" Target="slides/slide1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5121832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66798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68111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40103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8933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767572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304370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312156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631675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68980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87449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636948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87006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68040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25090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80970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59009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760245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34946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061179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55562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784159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49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95588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1039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5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9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38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10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31.png"/><Relationship Id="rId4" Type="http://schemas.openxmlformats.org/officeDocument/2006/relationships/video" Target="../media/media2.mp4"/><Relationship Id="rId9" Type="http://schemas.openxmlformats.org/officeDocument/2006/relationships/image" Target="../media/image30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6.png"/><Relationship Id="rId7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0.gif"/><Relationship Id="rId4" Type="http://schemas.openxmlformats.org/officeDocument/2006/relationships/image" Target="../media/image31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4.xml"/><Relationship Id="rId18" Type="http://schemas.openxmlformats.org/officeDocument/2006/relationships/image" Target="../media/image32.png"/><Relationship Id="rId21" Type="http://schemas.openxmlformats.org/officeDocument/2006/relationships/image" Target="../media/image37.png"/><Relationship Id="rId12" Type="http://schemas.openxmlformats.org/officeDocument/2006/relationships/image" Target="../media/image660.png"/><Relationship Id="rId17" Type="http://schemas.openxmlformats.org/officeDocument/2006/relationships/image" Target="../media/image31.png"/><Relationship Id="rId2" Type="http://schemas.openxmlformats.org/officeDocument/2006/relationships/customXml" Target="../ink/ink1.xml"/><Relationship Id="rId16" Type="http://schemas.openxmlformats.org/officeDocument/2006/relationships/image" Target="../media/image68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11" Type="http://schemas.openxmlformats.org/officeDocument/2006/relationships/customXml" Target="../ink/ink3.xml"/><Relationship Id="rId15" Type="http://schemas.openxmlformats.org/officeDocument/2006/relationships/customXml" Target="../ink/ink5.xml"/><Relationship Id="rId10" Type="http://schemas.openxmlformats.org/officeDocument/2006/relationships/image" Target="../media/image650.png"/><Relationship Id="rId19" Type="http://schemas.openxmlformats.org/officeDocument/2006/relationships/image" Target="../media/image33.png"/><Relationship Id="rId9" Type="http://schemas.openxmlformats.org/officeDocument/2006/relationships/customXml" Target="../ink/ink2.xml"/><Relationship Id="rId14" Type="http://schemas.openxmlformats.org/officeDocument/2006/relationships/image" Target="../media/image670.png"/><Relationship Id="rId22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3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0.gif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3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3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55.png"/><Relationship Id="rId4" Type="http://schemas.openxmlformats.org/officeDocument/2006/relationships/image" Target="../media/image31.png"/><Relationship Id="rId9" Type="http://schemas.openxmlformats.org/officeDocument/2006/relationships/image" Target="../media/image3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083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 (40د).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الإنتاج الكتابي (35د).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39" y="107733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رسم «ال» الشمسية و«ال» القمرية.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267585" y="2122576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1433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النص الشعري: الحفلة.</a:t>
            </a:r>
          </a:p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استثمار الظاهرة اللغوية: الأزمنة: الماضي والمضارع.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815652" y="3380220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defRPr/>
            </a:pP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477B8E12-ACAD-0BA7-678D-B1AE85FD5E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942" y="32339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  <a:buFont typeface="Arial" panose="020B0604020202020204" pitchFamily="34" charset="0"/>
              <a:buChar char="•"/>
            </a:pPr>
            <a:r>
              <a:rPr lang="ar-MA" sz="1600" dirty="0">
                <a:cs typeface="Microsoft Uighur" panose="02000000000000000000" pitchFamily="2" charset="-78"/>
              </a:rPr>
              <a:t>تركيب فقرة.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159829" y="4692778"/>
            <a:ext cx="144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الإنتاج الكتابي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17592" y="4520707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77" r="-677"/>
          <a:stretch>
            <a:fillRect/>
          </a:stretch>
        </p:blipFill>
        <p:spPr>
          <a:xfrm>
            <a:off x="6773676" y="4712834"/>
            <a:ext cx="5436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DA8B73-57CA-CE7E-2C6B-D37EE0FD3B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95" r="-13995"/>
          <a:stretch>
            <a:fillRect/>
          </a:stretch>
        </p:blipFill>
        <p:spPr>
          <a:xfrm>
            <a:off x="6717025" y="3478999"/>
            <a:ext cx="5436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979062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62366"/>
              <a:ext cx="49918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ال الشمسية وال القمرية؛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53035"/>
              <a:ext cx="51394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الظاهرة اللغوية: أزمنة الفعل (الماضي والمضارع).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129004" y="4588700"/>
            <a:ext cx="6790996" cy="890781"/>
            <a:chOff x="1236549" y="2851205"/>
            <a:chExt cx="6790996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236549" y="3162366"/>
              <a:ext cx="52344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تركيب فقرة باستعمال أدوات الربط</a:t>
              </a:r>
              <a:r>
                <a:rPr lang="fr-FR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Nada-Wave">
            <a:hlinkClick r:id="" action="ppaction://media"/>
            <a:extLst>
              <a:ext uri="{FF2B5EF4-FFF2-40B4-BE49-F238E27FC236}">
                <a16:creationId xmlns:a16="http://schemas.microsoft.com/office/drawing/2014/main" id="{B840E5EF-5A45-B2B2-C5AA-A4740F5A19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0" y="2116674"/>
            <a:ext cx="2329640" cy="3720469"/>
          </a:xfrm>
          <a:prstGeom prst="rect">
            <a:avLst/>
          </a:prstGeom>
        </p:spPr>
      </p:pic>
      <p:pic>
        <p:nvPicPr>
          <p:cNvPr id="12" name="majd_wave">
            <a:hlinkClick r:id="" action="ppaction://media"/>
            <a:extLst>
              <a:ext uri="{FF2B5EF4-FFF2-40B4-BE49-F238E27FC236}">
                <a16:creationId xmlns:a16="http://schemas.microsoft.com/office/drawing/2014/main" id="{A55F39E2-EE1F-FE94-7B82-7A11F7A32B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6AF7A57D-D88C-F4D3-734E-0A37DAFF3D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70904" y="684000"/>
            <a:ext cx="828000" cy="828000"/>
          </a:xfr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F808431-FC85-F1AE-0F24-2103D399F9B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BE493F3-39C6-CFCA-2F27-7D791B27B5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D3C65A5-06D0-B449-2A5B-EC959D80E1A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45C3A51-C0D1-3F21-3F7E-3CB0EB64DE7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285FD9-47CA-2420-F385-F3BEF683E7C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CD792F7-D4F0-13CD-07E3-02A4DDAA23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741FDC3-9AFD-2F7E-BF0B-DA8E6CC3579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64E183-9418-63FF-9BBB-02DFBA82E97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1D2E3D-EDD7-5ACF-7EEC-ED48C076AA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5D10D5AD-97EE-05AB-8450-91FD582FE6D6}"/>
              </a:ext>
            </a:extLst>
          </p:cNvPr>
          <p:cNvSpPr txBox="1"/>
          <p:nvPr/>
        </p:nvSpPr>
        <p:spPr>
          <a:xfrm>
            <a:off x="1661108" y="48135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F2090C1A-BC2A-F448-4A46-5A0EEB92F7B6}"/>
              </a:ext>
            </a:extLst>
          </p:cNvPr>
          <p:cNvSpPr txBox="1">
            <a:spLocks/>
          </p:cNvSpPr>
          <p:nvPr/>
        </p:nvSpPr>
        <p:spPr>
          <a:xfrm>
            <a:off x="1661108" y="2542889"/>
            <a:ext cx="4038124" cy="679097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6A8D266-589D-C534-D21C-C416A0F3AAF1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F2A2531-930D-FDFD-DB8E-255271C05B30}"/>
              </a:ext>
            </a:extLst>
          </p:cNvPr>
          <p:cNvSpPr/>
          <p:nvPr/>
        </p:nvSpPr>
        <p:spPr>
          <a:xfrm>
            <a:off x="6070183" y="4124380"/>
            <a:ext cx="1800000" cy="180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867692-50C9-D2C6-7FDC-18576D213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567DE12-0777-9FB5-81EC-45AEB0D44F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7A427E3-39E3-BBA8-C001-E50269B156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A26578-F295-7024-B283-C6B500C6D8F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2CFC417-ADCD-BA9C-C642-B513FE67B4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EADD87-C335-E9B6-379A-B33CD7E3FA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CE7C89-9739-8E76-637B-F6C0F60AC25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25DB2E-4199-5B0C-8F2D-09C1457322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رسم «ال» الشمسية و«ال» القمرية.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4F268FAB-5591-6EE5-CF42-5714CBC40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3032343-C984-2689-99A9-0471E9333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04D9429D-790F-D5D1-DE52-0D7333F123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83FF5149-0CCB-A8B6-C21E-9CEB5FCD94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EC72691B-79CE-598F-F00C-25D199BC47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9FDB2A-F623-22B7-2E85-EFE4B6A0FF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02B3E9F-BABE-5A3C-55F2-062656ACE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963470-A3A2-288C-760B-70DD69579177}"/>
              </a:ext>
            </a:extLst>
          </p:cNvPr>
          <p:cNvGrpSpPr/>
          <p:nvPr/>
        </p:nvGrpSpPr>
        <p:grpSpPr>
          <a:xfrm>
            <a:off x="7882953" y="551390"/>
            <a:ext cx="928767" cy="974261"/>
            <a:chOff x="498143" y="776756"/>
            <a:chExt cx="928767" cy="974261"/>
          </a:xfrm>
          <a:noFill/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5F39620F-1B2D-9928-A359-A25E92ADAC30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5D3DA99-EFA5-8130-6391-8715B8AF78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7"/>
              <a:ext cx="828000" cy="828000"/>
            </a:xfrm>
            <a:prstGeom prst="rect">
              <a:avLst/>
            </a:prstGeom>
            <a:grpFill/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9C84A45-83E0-FCF3-F365-B6B9CE52DD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7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8AE368A2-FAF1-1DF1-FF85-5ED2A1CC64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71839" y="1842167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AF74F23-896C-4218-BDE1-A7BEA009573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16146B-C631-6B4F-ADC1-AACEB0559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بنشاط رسم«ال». 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E967FF-7A94-2A20-9CE4-67928AE2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07F530-64E8-D539-209B-4375C43A77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46ACB3-3E92-15B2-D13C-81E55DF3F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7A8884-B020-348E-A028-543B0A9A4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A6CC55-0A0E-D6BB-7070-6C850AAE83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5300E-33C6-ADD1-7396-A0046532DD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23ACAE-FDFB-02E0-F6FE-F2CC0EDA5D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E512C-089D-FCFD-17DB-CF859A1FE8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024855-2851-C279-19E4-FF2C220C5C33}"/>
              </a:ext>
            </a:extLst>
          </p:cNvPr>
          <p:cNvSpPr txBox="1"/>
          <p:nvPr/>
        </p:nvSpPr>
        <p:spPr>
          <a:xfrm>
            <a:off x="419100" y="2547977"/>
            <a:ext cx="8445500" cy="234957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رَسْمُ «ال» الشَّمْسِيَّةُ </a:t>
            </a:r>
          </a:p>
          <a:p>
            <a:pPr algn="ctr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وَ«ال» القمريةُ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17F8095-45C7-E790-F328-FDE3EE36F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FF114-9151-46DC-1DAC-D628D68A6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728D2C2-69D0-034A-AC65-B3BBA0FD4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أدخلوا ال على الكلمة ثم اكتبوها مع الشكل. بعد 30 ثانية ترفعون ألواحكم وتعللون جوابكم.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9EA49D-3FFC-249A-C69C-D027A9383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DFFCB9-DEDB-FB3F-94AD-EF7588C235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BC454C-A8C0-2168-D584-35344D54C8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0A0483-8273-4DDE-9551-946873E9EE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201C66-282C-ACE6-D91A-FDA04C3803E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0D3B22-5941-1E03-2ECC-F37F867268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64ADD9-9767-616C-A7E6-1FE61A29C33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FDA18B-590E-B885-DF6C-A1FBC3E77A6C}"/>
              </a:ext>
            </a:extLst>
          </p:cNvPr>
          <p:cNvSpPr>
            <a:spLocks/>
          </p:cNvSpPr>
          <p:nvPr/>
        </p:nvSpPr>
        <p:spPr>
          <a:xfrm>
            <a:off x="2375475" y="-14400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C448038-F8A1-D863-ACDD-941BE2B33F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1F519E37-14BC-35B2-819A-C5CE51AF5AC5}"/>
              </a:ext>
            </a:extLst>
          </p:cNvPr>
          <p:cNvSpPr/>
          <p:nvPr/>
        </p:nvSpPr>
        <p:spPr>
          <a:xfrm>
            <a:off x="3282951" y="2922578"/>
            <a:ext cx="2513012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 </a:t>
            </a:r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مُلاءَةُ</a:t>
            </a:r>
            <a:endParaRPr lang="fr-FR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521275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87EC4-121F-29F9-B152-AFEA66900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CB955014-20F1-1F27-F4F8-C3E48B322225}"/>
              </a:ext>
            </a:extLst>
          </p:cNvPr>
          <p:cNvSpPr/>
          <p:nvPr/>
        </p:nvSpPr>
        <p:spPr>
          <a:xfrm>
            <a:off x="3301008" y="2922578"/>
            <a:ext cx="2363215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</a:t>
            </a:r>
            <a:r>
              <a:rPr lang="ar-S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</a:t>
            </a:r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مُلاءَةُ</a:t>
            </a:r>
            <a:endParaRPr lang="fr-FR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16D4C9AA-39CE-80C8-1CD2-87867765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نوع ال؟  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89022F-3E0D-6A6E-9CD5-10C32EE45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B2FB99-740F-32E9-C029-26C7C3E6C2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83034E-6904-A7C0-AD91-E0D25EAAC9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35BD83-DBD6-E5D7-12AA-A4ACACCDE8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3AFBD9-C47A-68DF-23EF-648D056AD2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E54C3D-FE1A-22C0-B748-1883B84DC4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B03733-B61B-47DE-93DD-3EB84743D2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CAD7F9-077A-8E3C-3774-06DEEEF92D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DA2A65F-635D-A5AF-43F0-A8FA8B8DE2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98278272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9248D-02A3-A933-7F6C-B628E4F82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0EDA766-94F3-4564-7E16-A60DEA5D9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01" y="754744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نوع ال ثم اكتبوا. بعد 30 ثانية ترفعون ألواحكم وتعللون جوابكم.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5C6EB2E-95CD-34BB-1D0B-CDBD2D2C4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EB59A0-018A-D32F-726D-BCFB6B51B7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55587D-7234-C401-3897-CADA21DB18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DB6DB1-9DF8-EFA4-1BE9-742A1A8743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183F8F-796B-7E69-CD59-3BF131AA65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75E16B-A368-65C0-39B4-E532CC9FF8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B664BF-2B0B-5899-FC2F-E92F9E6AAA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D4F723-38E9-70B4-9B39-EAEE544FBAA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F0FD3C-DA69-9FDD-4B3D-90273C20E6FF}"/>
              </a:ext>
            </a:extLst>
          </p:cNvPr>
          <p:cNvSpPr txBox="1"/>
          <p:nvPr/>
        </p:nvSpPr>
        <p:spPr>
          <a:xfrm>
            <a:off x="381000" y="2889250"/>
            <a:ext cx="8470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تَقاليدُ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مُتَوارَثَةٌ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457E5C8-C306-354C-192E-F9884EC40D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95338875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881-DEE0-F8AE-8D38-95FF61259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AB4D48C-124F-76B6-E919-865A292A6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66" y="774854"/>
            <a:ext cx="7152622" cy="612000"/>
          </a:xfrm>
        </p:spPr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نوع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ال»؟  ــــ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5091A2-5E01-3606-AA27-F9D552E8A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84CEDE-FC6D-02C0-E51A-967450FB0E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DA6E26-265D-282F-5A6A-100814266E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DA819D-0E7E-367D-CEE5-A6FDFF7C5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A32DAE-01AE-4B8A-7DAA-5D9AB1F49CD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57D011-AEBD-C32D-B836-1670B213CB3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E6C08C-0BD0-B2B6-322D-683D2AE4B97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CC0CF5-B178-7B0E-27EA-67BF0C7F48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876C53D-6752-E026-49CD-80848EAC00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C6ECC4C-AD2E-84E8-2175-B70DEB7F44D7}"/>
              </a:ext>
            </a:extLst>
          </p:cNvPr>
          <p:cNvSpPr txBox="1"/>
          <p:nvPr/>
        </p:nvSpPr>
        <p:spPr>
          <a:xfrm>
            <a:off x="1852910" y="2889518"/>
            <a:ext cx="54408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تَّقاليدُ </a:t>
            </a:r>
            <a:r>
              <a:rPr lang="ar-MA" sz="8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8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مُتَوارَثَةُ</a:t>
            </a:r>
            <a:endParaRPr lang="fr-MA" sz="8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429436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F9DBA-5A00-B182-8EC9-61F3718AF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3EDA33B-7123-1C91-F8A7-FBC038C11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برسم ال. بعد 30 ثانية ترفعون ألواحكم وتعللون جوابكم.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9FCF41-9777-9E6B-535E-3A4DD0E5E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185FDD-A158-AE43-5F8E-5934D033CD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10E2D7-B197-8484-861C-3D88E1AD97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9E74B5-E571-64B5-51E5-8563BE1A6E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D474FE3-F799-0500-D233-F00985A0910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309DEF-4B67-FD30-FD19-2D04A9B72DE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04687D-8B71-17CC-3522-0B9DBBDB473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610FE6-3DAF-3127-7684-9B16FEC5756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56DF542-0CFC-0DB6-4B58-BC4A4A7FB417}"/>
              </a:ext>
            </a:extLst>
          </p:cNvPr>
          <p:cNvSpPr txBox="1"/>
          <p:nvPr/>
        </p:nvSpPr>
        <p:spPr>
          <a:xfrm>
            <a:off x="1950335" y="2958638"/>
            <a:ext cx="54299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حِكْمَةُ عِنْدَ 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جَدِّ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889C2ED3-EE4E-E9DC-75BF-FFF5A1D97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5635376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B4DAE-E73F-6B3E-F0A2-13C61E8C2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B940564-59B1-7FAB-3D6B-C217B1D2D2C7}"/>
              </a:ext>
            </a:extLst>
          </p:cNvPr>
          <p:cNvSpPr txBox="1"/>
          <p:nvPr/>
        </p:nvSpPr>
        <p:spPr>
          <a:xfrm>
            <a:off x="1950334" y="2959259"/>
            <a:ext cx="54299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حِكْمَ</a:t>
            </a:r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ةُ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</a:t>
            </a:r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ِنْدَ</a:t>
            </a:r>
            <a:r>
              <a:rPr lang="ar-MA" sz="8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8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جَدِّ</a:t>
            </a: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3F6AC3CA-D323-CE9D-54F9-45D65977E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66" y="793708"/>
            <a:ext cx="7152622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نوع ال؟ ــــ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53A902-524D-9676-C02C-E5027D181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FACF3F-1EFA-AA25-648C-A71B681D79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467C9D-1163-85F4-B382-87206016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2B1DB1-9A3A-6BE3-A310-335436FD84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45A1CA4-0081-3A6E-210C-8E02AE49EFB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708DFA-273F-4750-FFF6-A04C8853E5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A9D1CD-558E-A164-23B9-52072A7E88A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B26B0A-C130-883E-223C-D8E812C243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6C2C739-3917-B112-10A8-3909D70A4E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411667468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12818-EC5B-62BE-2AA7-EF103D8A1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E9CF2C-B2C6-45D9-8613-62A1DF9823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7863" y="956969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8FC5CE9B-838C-3E23-F883-947E6D8CC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890" y="809034"/>
            <a:ext cx="6607129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E2DF02B-1D4F-EEF5-BAAF-1F65FB1693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AFFED779-F501-084B-1312-EE514FEF90F4}"/>
              </a:ext>
            </a:extLst>
          </p:cNvPr>
          <p:cNvSpPr txBox="1">
            <a:spLocks/>
          </p:cNvSpPr>
          <p:nvPr/>
        </p:nvSpPr>
        <p:spPr>
          <a:xfrm>
            <a:off x="1767016" y="3098468"/>
            <a:ext cx="5054984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النص الشعري: الحفلة: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استثمار الظاهرة اللغوية: الأزمنة: الماضي والمضارع.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1515AA7-D6CB-512E-1597-492CA1438C55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162A73D-2D65-9A56-1EA3-D2A379E407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24D524EF-04AE-7BEA-297E-5D52D1832A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6412" y="177224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00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31" y="783715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حصة القراءة. من يمر لينشد القصيدة أمام زملائه؟ تابعوا معه.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128C08-FB2E-0CB5-6108-66182E3F0D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84588" y="2889250"/>
            <a:ext cx="3924300" cy="1968656"/>
          </a:xfrm>
        </p:spPr>
        <p:txBody>
          <a:bodyPr/>
          <a:lstStyle/>
          <a:p>
            <a:pPr algn="r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أَحْفَظُ ٱلْقَصيدَةَ ٱسْتِعْداداً ِ</a:t>
            </a:r>
            <a:r>
              <a:rPr lang="ar-MA" sz="32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لٱسْتِظْهارِها</a:t>
            </a:r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أَتَذَكَّرُ مَعْنى: </a:t>
            </a:r>
            <a:r>
              <a:rPr lang="ar-MA" sz="32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زِيٌّ  ـــ يَزْهو  ـــ طَلَّةٌ.</a:t>
            </a:r>
            <a:endParaRPr lang="fr-FR" sz="32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الكتابي</a:t>
            </a:r>
          </a:p>
        </p:txBody>
      </p:sp>
      <p:pic>
        <p:nvPicPr>
          <p:cNvPr id="8" name="Espace réservé pour une image  28">
            <a:extLst>
              <a:ext uri="{FF2B5EF4-FFF2-40B4-BE49-F238E27FC236}">
                <a16:creationId xmlns:a16="http://schemas.microsoft.com/office/drawing/2014/main" id="{60133851-E6BA-1E05-84E6-B52DAC2DE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4"/>
            <a:ext cx="828000" cy="827999"/>
          </a:xfrm>
        </p:spPr>
      </p:pic>
      <p:pic>
        <p:nvPicPr>
          <p:cNvPr id="9" name="Espace réservé pour une image  3">
            <a:extLst>
              <a:ext uri="{FF2B5EF4-FFF2-40B4-BE49-F238E27FC236}">
                <a16:creationId xmlns:a16="http://schemas.microsoft.com/office/drawing/2014/main" id="{D50808AA-B117-9EA4-AFB6-9629A668B1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2220" y="2522503"/>
            <a:ext cx="2879725" cy="28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1ECEA-30BD-6447-AFBF-F648E3B8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92" y="774854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اليوم ستتعرفون على أزمنة الفعل: الماضي والمضارع.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7D7911-2929-C5E8-B930-FC6B804621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5D8394-0DA0-C19F-A920-EE369A897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B75AE9-7322-8472-DCDB-D4F63AD706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1DCFAE-5CF6-AB50-D62E-169C8D5FAC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AF9F80-8855-19F3-1A09-F632E93DF5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389BFF-5DE1-E377-77C4-C2AC2EF6367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6819AC-AF1D-1E81-A4D0-F96FC4E0F0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DE5184-3057-4A1D-0030-2D4BA2F8069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chemeClr val="accent1">
                    <a:lumMod val="50000"/>
                    <a:alpha val="2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50C50CD-7BE0-79A5-DD22-DB639DA71E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C0EFD57-C3DC-3E55-A6B7-2E14EFBDA793}"/>
              </a:ext>
            </a:extLst>
          </p:cNvPr>
          <p:cNvSpPr txBox="1"/>
          <p:nvPr/>
        </p:nvSpPr>
        <p:spPr>
          <a:xfrm>
            <a:off x="1664520" y="2889250"/>
            <a:ext cx="5845440" cy="160043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أَزْمِنَةُ ٱلْفِعْلِ</a:t>
            </a:r>
            <a:endParaRPr lang="fr-FR" sz="8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017913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1EE1-F73F-CB96-B98C-C5A034CB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7695A-6FEA-83FB-F03D-0E8DB87D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بأقسام الكلمة في اللغة العربية؟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DC5DC3-1BD5-4FB1-7876-B67AE9D1A7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A24462-71FE-C461-DEDA-822402F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9A59BF-25BD-A1CB-311F-C82CF6F674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6DD294-2251-1DEE-6A47-FAB94CF9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8E195C-5774-D27F-7889-5071A93B97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F374D-512C-C10A-3C43-3F1E24412CB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09E2F8-BEA3-C543-D91A-C1CC12C31A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99BE-C6C9-4BB3-909A-1CA57A061F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CD00E1-A110-A693-4269-8F610D65B67A}"/>
              </a:ext>
            </a:extLst>
          </p:cNvPr>
          <p:cNvSpPr txBox="1"/>
          <p:nvPr/>
        </p:nvSpPr>
        <p:spPr>
          <a:xfrm>
            <a:off x="350521" y="2889250"/>
            <a:ext cx="8488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أَقْسامُ ٱلْكَلِمَةِ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C7779CE-B231-C02B-AB17-8353799BA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65485161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C8C7A-3452-85B6-8B01-F22030ED6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C747A1-E765-6FA5-392B-2A3F8B864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77" y="808743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يقدم مثالا عن كل نوع؟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5FDE7C-DD19-56A8-A466-AD535FA99A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26F6FB-731F-0E16-EF70-9C4593AD2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C131F2-79CD-45AC-CCA2-E88B465BA9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ECAA36-7B8F-D014-8286-C1EA0E088E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1D33A0-11BA-570E-BC41-258D345CC3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7351EE-BA5E-218E-12A7-5E8D114DBA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9ED61-5610-4177-3C09-CF1BDE397B8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A43A19-E64C-9A33-5EE1-269010F7E6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6560C26-E1C6-EAEC-9261-E9156F2606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Google Shape;626;p35">
            <a:extLst>
              <a:ext uri="{FF2B5EF4-FFF2-40B4-BE49-F238E27FC236}">
                <a16:creationId xmlns:a16="http://schemas.microsoft.com/office/drawing/2014/main" id="{9226BE38-50B2-4099-D3C0-6BD303F18997}"/>
              </a:ext>
            </a:extLst>
          </p:cNvPr>
          <p:cNvSpPr/>
          <p:nvPr/>
        </p:nvSpPr>
        <p:spPr>
          <a:xfrm>
            <a:off x="2272694" y="1634980"/>
            <a:ext cx="5107594" cy="80342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أَقْسامُ ٱلْكَلِمَةِ ثَلاثَةٌ هِيَ: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F6CBB3F-C532-3E8D-E996-798BC1E19E5C}"/>
              </a:ext>
            </a:extLst>
          </p:cNvPr>
          <p:cNvGrpSpPr/>
          <p:nvPr/>
        </p:nvGrpSpPr>
        <p:grpSpPr>
          <a:xfrm>
            <a:off x="3375052" y="2920247"/>
            <a:ext cx="2675117" cy="612000"/>
            <a:chOff x="5459153" y="3391527"/>
            <a:chExt cx="2675117" cy="612000"/>
          </a:xfrm>
        </p:grpSpPr>
        <p:sp>
          <p:nvSpPr>
            <p:cNvPr id="16" name="Google Shape;642;p36">
              <a:extLst>
                <a:ext uri="{FF2B5EF4-FFF2-40B4-BE49-F238E27FC236}">
                  <a16:creationId xmlns:a16="http://schemas.microsoft.com/office/drawing/2014/main" id="{65585061-000E-1241-A8BC-4276D2861EC3}"/>
                </a:ext>
              </a:extLst>
            </p:cNvPr>
            <p:cNvSpPr/>
            <p:nvPr/>
          </p:nvSpPr>
          <p:spPr>
            <a:xfrm>
              <a:off x="5459153" y="3391527"/>
              <a:ext cx="2315751" cy="612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فِعْلٌ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Organigramme : Connecteur 16">
              <a:extLst>
                <a:ext uri="{FF2B5EF4-FFF2-40B4-BE49-F238E27FC236}">
                  <a16:creationId xmlns:a16="http://schemas.microsoft.com/office/drawing/2014/main" id="{9037B018-7A3B-FC33-E697-87487BDFAEEA}"/>
                </a:ext>
              </a:extLst>
            </p:cNvPr>
            <p:cNvSpPr/>
            <p:nvPr/>
          </p:nvSpPr>
          <p:spPr>
            <a:xfrm>
              <a:off x="7624450" y="3437775"/>
              <a:ext cx="509820" cy="519505"/>
            </a:xfrm>
            <a:prstGeom prst="flowChartConnector">
              <a:avLst/>
            </a:prstGeom>
            <a:solidFill>
              <a:srgbClr val="00ACA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kumimoji="0" lang="fr-MA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169F71B-C659-C44D-7CE7-B92E42A87095}"/>
              </a:ext>
            </a:extLst>
          </p:cNvPr>
          <p:cNvGrpSpPr/>
          <p:nvPr/>
        </p:nvGrpSpPr>
        <p:grpSpPr>
          <a:xfrm>
            <a:off x="3368419" y="3918633"/>
            <a:ext cx="2681750" cy="612001"/>
            <a:chOff x="5494850" y="4203290"/>
            <a:chExt cx="2681750" cy="612001"/>
          </a:xfrm>
        </p:grpSpPr>
        <p:sp>
          <p:nvSpPr>
            <p:cNvPr id="12" name="Google Shape;628;p35">
              <a:extLst>
                <a:ext uri="{FF2B5EF4-FFF2-40B4-BE49-F238E27FC236}">
                  <a16:creationId xmlns:a16="http://schemas.microsoft.com/office/drawing/2014/main" id="{622A40DC-4F59-9E74-8CCF-8F776C28241F}"/>
                </a:ext>
              </a:extLst>
            </p:cNvPr>
            <p:cNvSpPr/>
            <p:nvPr/>
          </p:nvSpPr>
          <p:spPr>
            <a:xfrm>
              <a:off x="5494850" y="4203290"/>
              <a:ext cx="2315751" cy="61200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3200" b="1" kern="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اِسْمٌ</a:t>
              </a:r>
              <a:endParaRPr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Organigramme : Connecteur 17">
              <a:extLst>
                <a:ext uri="{FF2B5EF4-FFF2-40B4-BE49-F238E27FC236}">
                  <a16:creationId xmlns:a16="http://schemas.microsoft.com/office/drawing/2014/main" id="{9D2A6322-9615-D036-AD36-8965C13BC13A}"/>
                </a:ext>
              </a:extLst>
            </p:cNvPr>
            <p:cNvSpPr/>
            <p:nvPr/>
          </p:nvSpPr>
          <p:spPr>
            <a:xfrm>
              <a:off x="7666780" y="4249538"/>
              <a:ext cx="509820" cy="519505"/>
            </a:xfrm>
            <a:prstGeom prst="flowChartConnector">
              <a:avLst/>
            </a:prstGeom>
            <a:solidFill>
              <a:srgbClr val="00ACA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480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32F10AF-C863-9AE3-4850-F66521BE1E5B}"/>
              </a:ext>
            </a:extLst>
          </p:cNvPr>
          <p:cNvGrpSpPr/>
          <p:nvPr/>
        </p:nvGrpSpPr>
        <p:grpSpPr>
          <a:xfrm>
            <a:off x="3398829" y="4917020"/>
            <a:ext cx="2666727" cy="612000"/>
            <a:chOff x="5493222" y="4996395"/>
            <a:chExt cx="2666727" cy="612000"/>
          </a:xfrm>
        </p:grpSpPr>
        <p:sp>
          <p:nvSpPr>
            <p:cNvPr id="11" name="Google Shape;627;p35">
              <a:extLst>
                <a:ext uri="{FF2B5EF4-FFF2-40B4-BE49-F238E27FC236}">
                  <a16:creationId xmlns:a16="http://schemas.microsoft.com/office/drawing/2014/main" id="{3EE60261-46D4-084A-3F1A-6790E91E2C45}"/>
                </a:ext>
              </a:extLst>
            </p:cNvPr>
            <p:cNvSpPr/>
            <p:nvPr/>
          </p:nvSpPr>
          <p:spPr>
            <a:xfrm>
              <a:off x="5493222" y="4996395"/>
              <a:ext cx="2315751" cy="612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3200" b="1" kern="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حَرْفٌ</a:t>
              </a:r>
              <a:endParaRPr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9" name="Organigramme : Connecteur 18">
              <a:extLst>
                <a:ext uri="{FF2B5EF4-FFF2-40B4-BE49-F238E27FC236}">
                  <a16:creationId xmlns:a16="http://schemas.microsoft.com/office/drawing/2014/main" id="{60789054-A3B0-8E14-DBF5-2E2B4A6F84F7}"/>
                </a:ext>
              </a:extLst>
            </p:cNvPr>
            <p:cNvSpPr/>
            <p:nvPr/>
          </p:nvSpPr>
          <p:spPr>
            <a:xfrm>
              <a:off x="7650129" y="5042643"/>
              <a:ext cx="509820" cy="519505"/>
            </a:xfrm>
            <a:prstGeom prst="flowChartConnector">
              <a:avLst/>
            </a:prstGeom>
            <a:solidFill>
              <a:srgbClr val="00ACA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MA" sz="4800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413301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0FDA6-0F60-1944-1DA3-A11880930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8D15C-2C29-5731-2976-87BE555A3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756000"/>
            <a:ext cx="7182813" cy="66132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رأينا أن الفعل يدل على ما نقوم به في زمن معين. قد يكون في الماضي أو الحاضر أو المستقبل.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D34C86-50E3-B06E-1F8E-93973CEF23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AFB70F-D83A-73AC-D84E-C468CB1B3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7298BC-69C9-D9BF-F61D-F48652FA90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6CC51B-22A2-74CB-C58F-CF76A61E3F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A8C47E4-CA83-E576-8B11-DAABD8C3A3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D8D11A-FAA1-F294-32A9-13DF8963A3F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5329B8-C489-307C-A8AB-E6FC0C40A75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66937-00A0-07AC-8DE9-6E339DF06D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55161F7B-E0A0-96B5-09FB-E26D4903B3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B72D9B8-DBE8-050A-AB36-0547179C4C23}"/>
              </a:ext>
            </a:extLst>
          </p:cNvPr>
          <p:cNvSpPr/>
          <p:nvPr/>
        </p:nvSpPr>
        <p:spPr>
          <a:xfrm>
            <a:off x="5394960" y="4579801"/>
            <a:ext cx="2438400" cy="12385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اَلْماضي:</a:t>
            </a:r>
            <a:r>
              <a:rPr lang="ar-MA" sz="3200" b="1" kern="0" dirty="0">
                <a:solidFill>
                  <a:srgbClr val="1E4E79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قَبْلَ الْآنِ</a:t>
            </a:r>
            <a:endParaRPr lang="ar-MA" sz="1600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5A8D527-5A5A-5C92-B3A7-198EFBF1A8FA}"/>
              </a:ext>
            </a:extLst>
          </p:cNvPr>
          <p:cNvSpPr/>
          <p:nvPr/>
        </p:nvSpPr>
        <p:spPr>
          <a:xfrm>
            <a:off x="1082040" y="4579800"/>
            <a:ext cx="2468880" cy="12385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اَلْمُسْتَقْبَلُ:</a:t>
            </a:r>
            <a:r>
              <a:rPr lang="ar-MA" sz="3200" b="1" kern="0" dirty="0">
                <a:solidFill>
                  <a:srgbClr val="1E4E79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بَعْدَ الْآنِ</a:t>
            </a:r>
            <a:endParaRPr lang="ar-MA" sz="2000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444E0CE-7D1E-DDDF-EF9F-D46BA3DD560A}"/>
              </a:ext>
            </a:extLst>
          </p:cNvPr>
          <p:cNvSpPr/>
          <p:nvPr/>
        </p:nvSpPr>
        <p:spPr>
          <a:xfrm>
            <a:off x="3607956" y="2289814"/>
            <a:ext cx="2385288" cy="1449066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4400" b="1" kern="0" dirty="0">
                <a:solidFill>
                  <a:schemeClr val="bg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اَلْحاضِرُ</a:t>
            </a:r>
            <a:r>
              <a:rPr lang="ar-MA" sz="4400" b="1" kern="0" dirty="0">
                <a:solidFill>
                  <a:srgbClr val="1E4E79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400" b="1" kern="0" dirty="0">
                <a:solidFill>
                  <a:schemeClr val="bg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(اَلْآنَ)</a:t>
            </a:r>
            <a:endParaRPr lang="ar-MA" sz="3200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cxnSp>
        <p:nvCxnSpPr>
          <p:cNvPr id="27" name="Connecteur : en angle 26">
            <a:extLst>
              <a:ext uri="{FF2B5EF4-FFF2-40B4-BE49-F238E27FC236}">
                <a16:creationId xmlns:a16="http://schemas.microsoft.com/office/drawing/2014/main" id="{DF5B156B-1E2C-1F69-86B0-A752D0BE2E41}"/>
              </a:ext>
            </a:extLst>
          </p:cNvPr>
          <p:cNvCxnSpPr>
            <a:cxnSpLocks/>
            <a:stCxn id="26" idx="2"/>
            <a:endCxn id="24" idx="0"/>
          </p:cNvCxnSpPr>
          <p:nvPr/>
        </p:nvCxnSpPr>
        <p:spPr>
          <a:xfrm rot="16200000" flipH="1">
            <a:off x="5286920" y="3252560"/>
            <a:ext cx="840921" cy="1813560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 : en angle 27">
            <a:extLst>
              <a:ext uri="{FF2B5EF4-FFF2-40B4-BE49-F238E27FC236}">
                <a16:creationId xmlns:a16="http://schemas.microsoft.com/office/drawing/2014/main" id="{A02B2503-1DF4-77E4-FCA3-24486A4554DE}"/>
              </a:ext>
            </a:extLst>
          </p:cNvPr>
          <p:cNvCxnSpPr>
            <a:cxnSpLocks/>
            <a:stCxn id="26" idx="2"/>
            <a:endCxn id="25" idx="0"/>
          </p:cNvCxnSpPr>
          <p:nvPr/>
        </p:nvCxnSpPr>
        <p:spPr>
          <a:xfrm rot="5400000">
            <a:off x="3138080" y="2917280"/>
            <a:ext cx="840920" cy="2484120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8026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3D552-20C2-DEA7-7A97-0964EB3F6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2390A5-B10D-E033-253C-6C518E87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4281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كيف سأميز زمن الفعل (حكى) في الجملة التالية.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954211-D588-6543-40C8-5F032B648C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4A2FB6-9ECB-21F3-BB1B-8FC423EBA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998B7B-446C-6AFB-C839-8232047760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56FC24-B936-C9D4-29B3-4FD7581128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47D04E-1031-9C49-5F1C-5CD6CEE9A7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4BED4C-0064-A96D-C167-AAAE595BBE5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15F85D-4A94-C121-7FA6-CAEA559BBC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EC65AC-4D76-9020-97EE-1D90ECF6DD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64767AE-C701-C17C-C869-6CF5BAE3EE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CCD4CE9-29A2-165E-952C-8137BB192744}"/>
              </a:ext>
            </a:extLst>
          </p:cNvPr>
          <p:cNvSpPr txBox="1"/>
          <p:nvPr/>
        </p:nvSpPr>
        <p:spPr>
          <a:xfrm>
            <a:off x="779107" y="2385339"/>
            <a:ext cx="75857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حَكَتِ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ٱلْجَدَّةُ قِصَّةً مُمْتِعَةً لِلْأَطْفالِ أَمْسِ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46435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12880-8B3B-476E-CC3A-96291C20C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B3D74A-DA16-5329-DD58-F1B375CC9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072" y="756000"/>
            <a:ext cx="7095301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الجملة. ثم أجيب عن السؤال: هل الفعل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حكت»  وقع سابقا وانتهى أو يقع الآن ولا زال؟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0269BD-A2B7-0543-1807-2A5BDEDE68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8A3A83-6ED7-B170-B10C-96332FC230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1328CA-28E5-819B-23DD-D4A698E7E6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EA202A-008C-457C-AD5B-5950F14D4E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DA8BED1-6FD8-9676-92B9-F02019B384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039B6A-F0AC-FFEE-873D-56AAAD05E1F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682B39-3E9D-61F2-5762-158F7A1B93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180548-5304-B3F2-D089-6C63B2EF441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B730349-C1ED-D7C7-3D1E-4E4311A1D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8152CB8-43CD-83A9-4321-0DDBD66FA2FE}"/>
              </a:ext>
            </a:extLst>
          </p:cNvPr>
          <p:cNvSpPr txBox="1"/>
          <p:nvPr/>
        </p:nvSpPr>
        <p:spPr>
          <a:xfrm>
            <a:off x="779107" y="2385339"/>
            <a:ext cx="75857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حَكَتِ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ٱلْجَدَّةُ قِصَّةً مُمْتِعَةً لِلْأَطْفالِ أَمْسِ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dirty="0">
              <a:solidFill>
                <a:srgbClr val="424D7B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EA4CD4C-B28F-4847-58AC-12620A2A54F6}"/>
              </a:ext>
            </a:extLst>
          </p:cNvPr>
          <p:cNvSpPr txBox="1"/>
          <p:nvPr/>
        </p:nvSpPr>
        <p:spPr>
          <a:xfrm>
            <a:off x="6528977" y="4184965"/>
            <a:ext cx="10212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حَكَتِ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3EC73D5-4403-5B37-6C4A-1FA6884E73F8}"/>
              </a:ext>
            </a:extLst>
          </p:cNvPr>
          <p:cNvSpPr txBox="1"/>
          <p:nvPr/>
        </p:nvSpPr>
        <p:spPr>
          <a:xfrm>
            <a:off x="1190130" y="3429000"/>
            <a:ext cx="3544602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وَقَعَ سابِقاً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وَانْتَهى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E040251-19FD-75BB-33A0-A1E0A7F58242}"/>
              </a:ext>
            </a:extLst>
          </p:cNvPr>
          <p:cNvSpPr txBox="1"/>
          <p:nvPr/>
        </p:nvSpPr>
        <p:spPr>
          <a:xfrm>
            <a:off x="1166981" y="4697053"/>
            <a:ext cx="35677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يَقَعُ الآنَ وَلا زالَ مُسْتَمِرّاً؟</a:t>
            </a:r>
            <a:endParaRPr lang="fr-MA" sz="4000" dirty="0">
              <a:solidFill>
                <a:srgbClr val="424D7B"/>
              </a:solidFill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61D3244-4D0D-755F-5429-BFA51CD8AFE1}"/>
              </a:ext>
            </a:extLst>
          </p:cNvPr>
          <p:cNvCxnSpPr>
            <a:cxnSpLocks/>
            <a:stCxn id="17" idx="1"/>
            <a:endCxn id="19" idx="3"/>
          </p:cNvCxnSpPr>
          <p:nvPr/>
        </p:nvCxnSpPr>
        <p:spPr>
          <a:xfrm flipH="1">
            <a:off x="4734732" y="4538908"/>
            <a:ext cx="1794245" cy="54974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E4C4687B-BE23-36EA-B306-DEDDE628E392}"/>
              </a:ext>
            </a:extLst>
          </p:cNvPr>
          <p:cNvCxnSpPr>
            <a:cxnSpLocks/>
            <a:stCxn id="17" idx="1"/>
            <a:endCxn id="18" idx="3"/>
          </p:cNvCxnSpPr>
          <p:nvPr/>
        </p:nvCxnSpPr>
        <p:spPr>
          <a:xfrm flipH="1" flipV="1">
            <a:off x="4734732" y="3820597"/>
            <a:ext cx="1794245" cy="71831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FB1DF304-38F1-06FC-0655-C4DEEEF2CBA1}"/>
              </a:ext>
            </a:extLst>
          </p:cNvPr>
          <p:cNvSpPr txBox="1"/>
          <p:nvPr/>
        </p:nvSpPr>
        <p:spPr>
          <a:xfrm>
            <a:off x="5665782" y="3452468"/>
            <a:ext cx="3495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5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1E650FD-6F09-D0E0-9CEC-B1C0B4B45EDA}"/>
              </a:ext>
            </a:extLst>
          </p:cNvPr>
          <p:cNvSpPr txBox="1"/>
          <p:nvPr/>
        </p:nvSpPr>
        <p:spPr>
          <a:xfrm>
            <a:off x="5665782" y="4626984"/>
            <a:ext cx="3495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2677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89B8E-50F2-37C9-5B36-BFBDC1234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84832DC-326E-3AC6-7704-9F0FFFF4EA2F}"/>
              </a:ext>
            </a:extLst>
          </p:cNvPr>
          <p:cNvSpPr txBox="1"/>
          <p:nvPr/>
        </p:nvSpPr>
        <p:spPr>
          <a:xfrm>
            <a:off x="6717896" y="3898381"/>
            <a:ext cx="10212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حَكَتْ (أَمْسِ)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A649F8A-4BDD-151E-9D5B-C85BD1323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أمس أي البارحة. حكت القصة البارحة. إذاً: حكت فعل وقع سابقا وانتهى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87A66A-BB95-B110-F690-AC94A5EAE6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D73EED-C2F0-5732-B097-4CC88D0CE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BE305F-B1BB-9410-0168-D65A4BAABB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2D0FBF-1C22-161C-19BA-6D6AF42345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50F5AC-C532-79EE-D707-28AA4060EB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FA4D8-0C21-96BD-34CE-EFE2CB50540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1BD1AE-191E-6BF5-BFF8-206DEFF45C7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851C80-1620-AC0D-5B6A-1FD06632CE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7A6697F-DA81-B6E4-0CF9-894D4E6C6D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09FDCD1-A1F3-121A-14E4-9E7071CCABB0}"/>
              </a:ext>
            </a:extLst>
          </p:cNvPr>
          <p:cNvSpPr txBox="1"/>
          <p:nvPr/>
        </p:nvSpPr>
        <p:spPr>
          <a:xfrm>
            <a:off x="347241" y="2396914"/>
            <a:ext cx="8437943" cy="797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حَكَتِ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ٱلْجَدَّةُ قِصَّةً مُمْتِعَةً لِلْأَطْفالِ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أَمْسِ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20FB7ED-FA70-08C2-5BF6-60350171AE06}"/>
              </a:ext>
            </a:extLst>
          </p:cNvPr>
          <p:cNvSpPr txBox="1"/>
          <p:nvPr/>
        </p:nvSpPr>
        <p:spPr>
          <a:xfrm>
            <a:off x="1190130" y="3429000"/>
            <a:ext cx="3544602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وَقَعَ سابِقاً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وَانْتَهى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15B036-2701-EA43-6252-7BE2685C5E37}"/>
              </a:ext>
            </a:extLst>
          </p:cNvPr>
          <p:cNvSpPr txBox="1"/>
          <p:nvPr/>
        </p:nvSpPr>
        <p:spPr>
          <a:xfrm>
            <a:off x="1166981" y="4697053"/>
            <a:ext cx="35677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يَقَعُ الآنَ وَلا زالَ مُسْتَمِرّاً؟</a:t>
            </a:r>
            <a:endParaRPr lang="fr-MA" sz="4000" dirty="0">
              <a:solidFill>
                <a:srgbClr val="424D7B"/>
              </a:solidFill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6F23B534-13BD-8CB7-D534-21E9982755D3}"/>
              </a:ext>
            </a:extLst>
          </p:cNvPr>
          <p:cNvCxnSpPr>
            <a:cxnSpLocks/>
            <a:stCxn id="4" idx="1"/>
            <a:endCxn id="16" idx="3"/>
          </p:cNvCxnSpPr>
          <p:nvPr/>
        </p:nvCxnSpPr>
        <p:spPr>
          <a:xfrm flipH="1">
            <a:off x="4734732" y="4560101"/>
            <a:ext cx="1983164" cy="52854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91A6E00-9EF6-273E-D842-2A2580058371}"/>
              </a:ext>
            </a:extLst>
          </p:cNvPr>
          <p:cNvCxnSpPr>
            <a:cxnSpLocks/>
            <a:stCxn id="4" idx="1"/>
            <a:endCxn id="14" idx="3"/>
          </p:cNvCxnSpPr>
          <p:nvPr/>
        </p:nvCxnSpPr>
        <p:spPr>
          <a:xfrm flipH="1" flipV="1">
            <a:off x="4734732" y="3820597"/>
            <a:ext cx="1983164" cy="73950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ECA29FE-72D7-CF4F-E209-8C0EEA9A6D44}"/>
              </a:ext>
            </a:extLst>
          </p:cNvPr>
          <p:cNvCxnSpPr>
            <a:cxnSpLocks/>
            <a:endCxn id="16" idx="3"/>
          </p:cNvCxnSpPr>
          <p:nvPr/>
        </p:nvCxnSpPr>
        <p:spPr>
          <a:xfrm>
            <a:off x="1362075" y="5088650"/>
            <a:ext cx="337265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2608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6B08A-C94D-E3AC-BC27-32A8D10EA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A36F94-05D6-479A-EFEF-38162576F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93708"/>
            <a:ext cx="6840000" cy="612000"/>
          </a:xfrm>
        </p:spPr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الفعل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حكت» فعل وقع سابقا وانتهى. نقول: حكت فعل في الماضي.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8D5364-008E-DFCF-4856-7BCA2A7F94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DBFA98-19A9-36B3-B1BE-7D9E07AF0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C34CE7-47EA-6359-1DA0-A471EEABBB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4B624BE-6D87-DEAE-F01E-1B086719D2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1E65976-5D9F-72EA-BA2B-51F2881B1B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F8ACF1-98A5-104F-4D54-F29D3569C0D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5F5153-0F96-EC78-8466-E2258CC36E5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99C53F-1318-880C-5530-ED96AAF676D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C20BF806-377E-86F2-BE22-C981BB2533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4D8B45A-A326-5361-0287-C276BFD48932}"/>
              </a:ext>
            </a:extLst>
          </p:cNvPr>
          <p:cNvSpPr txBox="1"/>
          <p:nvPr/>
        </p:nvSpPr>
        <p:spPr>
          <a:xfrm>
            <a:off x="1" y="5366762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لِلتَّعْبيرِ عَنْ حَدَثٍ وَقَعَ سابِقاً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وَٱنْتَهى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نَسْتَعْمِلُ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ٱلْفِعْلَ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F700A5E-CAFB-F75C-1DF8-5A719503FC44}"/>
              </a:ext>
            </a:extLst>
          </p:cNvPr>
          <p:cNvSpPr txBox="1"/>
          <p:nvPr/>
        </p:nvSpPr>
        <p:spPr>
          <a:xfrm>
            <a:off x="779107" y="2385339"/>
            <a:ext cx="75857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حَكَتِ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ٱلْجَدَّةُ قِصَّةً مُمْتِعَةً لِلْأَطْفالِ أَمْسِ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dirty="0">
              <a:solidFill>
                <a:srgbClr val="424D7B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B38D449-E62F-4908-2506-017016C68963}"/>
              </a:ext>
            </a:extLst>
          </p:cNvPr>
          <p:cNvSpPr txBox="1"/>
          <p:nvPr/>
        </p:nvSpPr>
        <p:spPr>
          <a:xfrm>
            <a:off x="6528977" y="4184965"/>
            <a:ext cx="10212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حَكَتِ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24070CE-AEB5-8DD8-7B4D-CAC5BFD2F446}"/>
              </a:ext>
            </a:extLst>
          </p:cNvPr>
          <p:cNvSpPr txBox="1"/>
          <p:nvPr/>
        </p:nvSpPr>
        <p:spPr>
          <a:xfrm>
            <a:off x="1190130" y="4144806"/>
            <a:ext cx="3544602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وَقَعَ في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ٱلْماضي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1B8C628-8189-415A-E10C-9666ADE6ECDA}"/>
              </a:ext>
            </a:extLst>
          </p:cNvPr>
          <p:cNvCxnSpPr>
            <a:cxnSpLocks/>
            <a:stCxn id="14" idx="1"/>
            <a:endCxn id="16" idx="3"/>
          </p:cNvCxnSpPr>
          <p:nvPr/>
        </p:nvCxnSpPr>
        <p:spPr>
          <a:xfrm flipH="1" flipV="1">
            <a:off x="4734732" y="4536403"/>
            <a:ext cx="1794245" cy="250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2604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94D8C-90D0-5C9F-AEB0-9100DC4D9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65D4BE-A3BD-F472-70ED-D344AC019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813875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أريد أن أميز زمن الفعل (أَقِفُ) في الجملة التالية.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34BBE2-A597-2701-F953-B13CE30659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987729-342C-8A7E-B6E3-59DF1E1CC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D4F133-B661-545D-B0F0-F0473E35B6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C9CAEB-62E9-CD55-F67A-98BA7C16BF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9C21259-695B-87E1-C99C-49250B4D68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F5C095-BAAC-E5E0-55EA-61E638B20E5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A97B6B-01AF-98EE-B449-26A85D15E2E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D7D6E7-72C2-2C9C-31BD-3819D23A9C4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39BDAABE-73D4-9E1A-50DD-0CAF6E5A8C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FA42880-06DD-CB13-D4DE-FB1D40D0B8A0}"/>
              </a:ext>
            </a:extLst>
          </p:cNvPr>
          <p:cNvSpPr txBox="1"/>
          <p:nvPr/>
        </p:nvSpPr>
        <p:spPr>
          <a:xfrm>
            <a:off x="779107" y="2385339"/>
            <a:ext cx="75857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أَقِفُ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ٱلْآنَ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ٱلتَّلاميذِ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14706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980B7-464B-8CD7-61CF-A9FEA201F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50E35F-D109-E225-80BD-5BFB0B45F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الجملة. ثم أجيب عن السؤال: هل الفعل أقف وقع سابقا وانتهى أو يقع الآن ولازال؟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4CA845-94FD-9DCA-88B5-AA7403A47E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E9EBDE-36F2-ACC8-F529-4EFEA5066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E5F598-23D1-8689-8608-8044275772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E27A728-C8A0-3807-8ED7-754D91FC04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96F7FB4-258C-F39F-BC76-FF236841E1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062D95-22DF-140A-48D1-95D08AF463D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C0E6C8-5CBC-AAA7-1A52-F9B0870BB0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54DCD0-A9CB-B5EE-95AA-0500D9D9A80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2DE8582F-85CA-A218-EFCE-CECE11B4C3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412A251-7540-8E06-2885-DFB5FF3B06E6}"/>
              </a:ext>
            </a:extLst>
          </p:cNvPr>
          <p:cNvSpPr txBox="1"/>
          <p:nvPr/>
        </p:nvSpPr>
        <p:spPr>
          <a:xfrm>
            <a:off x="6528977" y="4184965"/>
            <a:ext cx="10212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أَقِفُ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D0EDB0B-BA5A-9711-01BA-E65CA2D25B17}"/>
              </a:ext>
            </a:extLst>
          </p:cNvPr>
          <p:cNvSpPr txBox="1"/>
          <p:nvPr/>
        </p:nvSpPr>
        <p:spPr>
          <a:xfrm>
            <a:off x="1190130" y="3429000"/>
            <a:ext cx="3544602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وَقَعَ سابِقاً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وَانْتَهى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F95277-C0EB-9C80-1EA4-D000B96747E3}"/>
              </a:ext>
            </a:extLst>
          </p:cNvPr>
          <p:cNvSpPr txBox="1"/>
          <p:nvPr/>
        </p:nvSpPr>
        <p:spPr>
          <a:xfrm>
            <a:off x="1166981" y="4697053"/>
            <a:ext cx="35677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يَقَعُ الآنَ وَلا زالَ مُسْتَمِرّاً؟</a:t>
            </a:r>
            <a:endParaRPr lang="fr-MA" sz="4000" dirty="0">
              <a:solidFill>
                <a:srgbClr val="424D7B"/>
              </a:solidFill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A20909A1-3B9A-0164-CD97-1E62762ACFD4}"/>
              </a:ext>
            </a:extLst>
          </p:cNvPr>
          <p:cNvCxnSpPr>
            <a:cxnSpLocks/>
            <a:stCxn id="25" idx="1"/>
            <a:endCxn id="27" idx="3"/>
          </p:cNvCxnSpPr>
          <p:nvPr/>
        </p:nvCxnSpPr>
        <p:spPr>
          <a:xfrm flipH="1">
            <a:off x="4734732" y="4538908"/>
            <a:ext cx="1794245" cy="54974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F396A8EB-4D31-B2B3-1B04-21F41BD52DC5}"/>
              </a:ext>
            </a:extLst>
          </p:cNvPr>
          <p:cNvCxnSpPr>
            <a:cxnSpLocks/>
            <a:stCxn id="25" idx="1"/>
            <a:endCxn id="26" idx="3"/>
          </p:cNvCxnSpPr>
          <p:nvPr/>
        </p:nvCxnSpPr>
        <p:spPr>
          <a:xfrm flipH="1" flipV="1">
            <a:off x="4734732" y="3820597"/>
            <a:ext cx="1794245" cy="71831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23D3822D-51AB-0280-38EC-6BDE40476321}"/>
              </a:ext>
            </a:extLst>
          </p:cNvPr>
          <p:cNvSpPr txBox="1"/>
          <p:nvPr/>
        </p:nvSpPr>
        <p:spPr>
          <a:xfrm>
            <a:off x="5665782" y="3452468"/>
            <a:ext cx="3495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5400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16B5059-B48A-6908-72BE-CE5699BDE5C8}"/>
              </a:ext>
            </a:extLst>
          </p:cNvPr>
          <p:cNvSpPr txBox="1"/>
          <p:nvPr/>
        </p:nvSpPr>
        <p:spPr>
          <a:xfrm>
            <a:off x="5665782" y="4626984"/>
            <a:ext cx="3495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5400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748CC47-4132-3A0A-E33F-4CA63963CEE7}"/>
              </a:ext>
            </a:extLst>
          </p:cNvPr>
          <p:cNvSpPr txBox="1"/>
          <p:nvPr/>
        </p:nvSpPr>
        <p:spPr>
          <a:xfrm>
            <a:off x="779107" y="2385339"/>
            <a:ext cx="75857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أَقِفُ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ٱلْآنَ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ٱلتَّلاميذِ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3133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6896A-E270-311A-9F2E-AAB370BF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ZoneTexte 41">
            <a:extLst>
              <a:ext uri="{FF2B5EF4-FFF2-40B4-BE49-F238E27FC236}">
                <a16:creationId xmlns:a16="http://schemas.microsoft.com/office/drawing/2014/main" id="{693A1F27-A0D5-6FED-5FCA-4969AF677956}"/>
              </a:ext>
            </a:extLst>
          </p:cNvPr>
          <p:cNvSpPr txBox="1"/>
          <p:nvPr/>
        </p:nvSpPr>
        <p:spPr>
          <a:xfrm>
            <a:off x="6528977" y="4184965"/>
            <a:ext cx="10212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أَقِفُ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F1297F-51BC-A8CC-1804-9F9B74D34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93708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الفعل «أَقفُ» يقع الآن ولازال.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23A472-9E24-E46F-7E4B-14138D0D4C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528F85-D529-0D76-FC95-A3A78DA368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B9128A-E369-FA51-A132-AE9C69E88B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44D7EB-FB55-C2FD-1BF1-8C464C160C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5120910-B693-0D45-EE09-BA14498E4F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0E10CC-0156-597F-CA94-27DAAEEB7C4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457371-A773-B7C2-7C05-AE209FAD4A7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CBB01A-3800-2E2C-D8F8-A21748948F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10617B4-B7DB-3352-F6A7-5FC20F0494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CBDFD7-704B-7432-AE8C-D13F7FC6A879}"/>
              </a:ext>
            </a:extLst>
          </p:cNvPr>
          <p:cNvSpPr txBox="1"/>
          <p:nvPr/>
        </p:nvSpPr>
        <p:spPr>
          <a:xfrm>
            <a:off x="779107" y="2385339"/>
            <a:ext cx="75857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أَقِفُ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ٱلْآنَ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أَمامَ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ٱلتَّلاميذِ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dirty="0">
              <a:solidFill>
                <a:srgbClr val="424D7B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A80CDE-EBD3-6F65-C47C-CCF78C5C085F}"/>
              </a:ext>
            </a:extLst>
          </p:cNvPr>
          <p:cNvSpPr txBox="1"/>
          <p:nvPr/>
        </p:nvSpPr>
        <p:spPr>
          <a:xfrm>
            <a:off x="1190130" y="3429000"/>
            <a:ext cx="3544602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وَقَعَ سابِقاً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وَانْتَهى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305F6EA-80E1-16BF-3D3E-744709B68704}"/>
              </a:ext>
            </a:extLst>
          </p:cNvPr>
          <p:cNvSpPr txBox="1"/>
          <p:nvPr/>
        </p:nvSpPr>
        <p:spPr>
          <a:xfrm>
            <a:off x="1166981" y="4697053"/>
            <a:ext cx="3567751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يَقَعُ الآنَ وَلا زالَ مُسْتَمِرّاً؟</a:t>
            </a:r>
            <a:endParaRPr lang="fr-MA" sz="4000" dirty="0">
              <a:solidFill>
                <a:srgbClr val="424D7B"/>
              </a:solidFill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6243E092-AD92-46D3-2180-1DD339D6DF9C}"/>
              </a:ext>
            </a:extLst>
          </p:cNvPr>
          <p:cNvCxnSpPr>
            <a:cxnSpLocks/>
            <a:endCxn id="12" idx="3"/>
          </p:cNvCxnSpPr>
          <p:nvPr/>
        </p:nvCxnSpPr>
        <p:spPr>
          <a:xfrm flipH="1" flipV="1">
            <a:off x="4734732" y="3820597"/>
            <a:ext cx="1794245" cy="71831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F044A930-20FE-50E1-6BF6-E24578FEF928}"/>
              </a:ext>
            </a:extLst>
          </p:cNvPr>
          <p:cNvCxnSpPr>
            <a:cxnSpLocks/>
            <a:endCxn id="14" idx="3"/>
          </p:cNvCxnSpPr>
          <p:nvPr/>
        </p:nvCxnSpPr>
        <p:spPr>
          <a:xfrm flipH="1">
            <a:off x="4734732" y="4538908"/>
            <a:ext cx="1794245" cy="54974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4E4E65C-D128-C013-4A59-A8C8D9036F1C}"/>
              </a:ext>
            </a:extLst>
          </p:cNvPr>
          <p:cNvCxnSpPr>
            <a:cxnSpLocks/>
            <a:endCxn id="12" idx="3"/>
          </p:cNvCxnSpPr>
          <p:nvPr/>
        </p:nvCxnSpPr>
        <p:spPr>
          <a:xfrm>
            <a:off x="2276475" y="3810642"/>
            <a:ext cx="2458257" cy="995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7405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FD132-F662-1947-82EA-7F9F9692E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F044AB-F3A7-9BD5-E5A3-B441A1DE7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أَقِفُ فعل يَقَعُ الآنَ. نقول: الفعل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أَقِفُ» في زمن المضارع.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4B807-6712-D186-8AA8-05DCB0572A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707EA0-21B0-1A17-63EF-608D6D136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D1A88F-5C66-5D91-EF7A-5CBEB125C1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C6B5A7-6702-82B5-2BB1-2774F127CF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A8843E-2EC0-4C73-5FEB-2024EAF554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C27523-44A4-47E9-5241-18F923464F2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13A68-A711-7A47-7D84-1B45F380F5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DCEB1B-C223-2980-EEE8-9D6E4B722CA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0F533BF-CE89-48E8-635F-A384141E0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CBD1E4D-BAD9-E148-5024-8645FA610F67}"/>
              </a:ext>
            </a:extLst>
          </p:cNvPr>
          <p:cNvSpPr txBox="1"/>
          <p:nvPr/>
        </p:nvSpPr>
        <p:spPr>
          <a:xfrm>
            <a:off x="1" y="5366762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لِلتَّعْبيرِ عَنْ حَدَثٍ يَقَعُ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ٱلْآنَ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نَسْتَعْمِلُ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ٱلْفِعْلَ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ٱلْمُضارِعِ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5C6E1BF-696E-C843-DAE2-E69FA5AA83C1}"/>
              </a:ext>
            </a:extLst>
          </p:cNvPr>
          <p:cNvSpPr txBox="1"/>
          <p:nvPr/>
        </p:nvSpPr>
        <p:spPr>
          <a:xfrm>
            <a:off x="779107" y="2385339"/>
            <a:ext cx="75857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أَقِفُ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ٱلْآن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أَمامَ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ٱلتَّلاميذِ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400" dirty="0">
              <a:solidFill>
                <a:srgbClr val="424D7B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1B8D26D-F5C3-6A55-9224-AC9A8ECDF162}"/>
              </a:ext>
            </a:extLst>
          </p:cNvPr>
          <p:cNvSpPr txBox="1"/>
          <p:nvPr/>
        </p:nvSpPr>
        <p:spPr>
          <a:xfrm>
            <a:off x="6528977" y="4184965"/>
            <a:ext cx="10212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أَقِفُ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8C2495B-44BB-61CF-937F-51FA0AAF76C1}"/>
              </a:ext>
            </a:extLst>
          </p:cNvPr>
          <p:cNvSpPr txBox="1"/>
          <p:nvPr/>
        </p:nvSpPr>
        <p:spPr>
          <a:xfrm>
            <a:off x="1190130" y="4144806"/>
            <a:ext cx="3544602" cy="783193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مُضارِعٌ</a:t>
            </a:r>
            <a:endParaRPr lang="fr-FR" sz="2400" dirty="0">
              <a:solidFill>
                <a:srgbClr val="424D7B"/>
              </a:solidFill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EBE5D3F-492B-73EC-D856-576101281B64}"/>
              </a:ext>
            </a:extLst>
          </p:cNvPr>
          <p:cNvCxnSpPr>
            <a:cxnSpLocks/>
            <a:stCxn id="19" idx="1"/>
            <a:endCxn id="20" idx="3"/>
          </p:cNvCxnSpPr>
          <p:nvPr/>
        </p:nvCxnSpPr>
        <p:spPr>
          <a:xfrm flipH="1" flipV="1">
            <a:off x="4734732" y="4536403"/>
            <a:ext cx="1794245" cy="250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841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E6901-6F6C-0A83-B6D3-BFFE1A64A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FA871C-7977-997F-2100-9E5D5C44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88" y="756000"/>
            <a:ext cx="6840000" cy="612000"/>
          </a:xfrm>
        </p:spPr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جميعا. أقرأ ثم تقرؤون (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واحد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E03F4F-4652-4373-76FA-1D62AB18CA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92AC08-4754-C405-5254-3DBC3D0E6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A38399-AE5C-AD44-BE2B-13DC6011A1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664543-615F-150B-0FFC-8A759BF25E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DF29978-9B99-390F-F966-29EC6D0A78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FEA044-476C-AB05-D2CF-BBE4B0EC5F8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8464BC-35D0-6738-5C08-8780EED0D4C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C7E561-5949-8EBA-0A1B-DDB78456D9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721E048-4CF3-C494-0444-61DF466211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A97BB8-EC95-ED26-5BFC-18C6DE7325D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4" t="4194" r="15924" b="5690"/>
          <a:stretch>
            <a:fillRect/>
          </a:stretch>
        </p:blipFill>
        <p:spPr>
          <a:xfrm>
            <a:off x="1212318" y="1683696"/>
            <a:ext cx="6840000" cy="448549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280F15C-AB87-0D0E-A006-80512EC1C2FB}"/>
              </a:ext>
            </a:extLst>
          </p:cNvPr>
          <p:cNvSpPr txBox="1"/>
          <p:nvPr/>
        </p:nvSpPr>
        <p:spPr>
          <a:xfrm>
            <a:off x="1792641" y="2511005"/>
            <a:ext cx="54945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الأزمنة: الماضي والمضارع</a:t>
            </a:r>
            <a:r>
              <a:rPr lang="fr-FR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AE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للتَّعبيرِ عن حَدَثٍ يَقَعُ الآن نستعملُ الفِعلَ في زَمَنِ المُضارِعِ.</a:t>
            </a:r>
            <a:br>
              <a:rPr lang="ar-AE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AE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للتَّعبيرِ عن حَدَثٍ وَقَعَ سابِقًا وانْتَهى نستعملُ الفِعلَ في زَمَنِ الماضي.</a:t>
            </a: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ACA7560-303B-C433-84F2-9079A4A4C9B8}"/>
              </a:ext>
            </a:extLst>
          </p:cNvPr>
          <p:cNvSpPr/>
          <p:nvPr/>
        </p:nvSpPr>
        <p:spPr>
          <a:xfrm>
            <a:off x="6970357" y="3326018"/>
            <a:ext cx="323850" cy="323850"/>
          </a:xfrm>
          <a:prstGeom prst="ellipse">
            <a:avLst/>
          </a:prstGeom>
          <a:solidFill>
            <a:srgbClr val="00ACA4"/>
          </a:solidFill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85D20A1-E34A-F53C-DE70-C48CF3719777}"/>
              </a:ext>
            </a:extLst>
          </p:cNvPr>
          <p:cNvSpPr/>
          <p:nvPr/>
        </p:nvSpPr>
        <p:spPr>
          <a:xfrm>
            <a:off x="3602001" y="3321703"/>
            <a:ext cx="323850" cy="323850"/>
          </a:xfrm>
          <a:prstGeom prst="ellipse">
            <a:avLst/>
          </a:prstGeom>
          <a:solidFill>
            <a:srgbClr val="00ACA4"/>
          </a:solidFill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F6AB2F20-B456-872A-EA34-73DF2B7DA9A9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4632318" y="3244334"/>
            <a:ext cx="0" cy="2924854"/>
          </a:xfrm>
          <a:prstGeom prst="line">
            <a:avLst/>
          </a:prstGeom>
          <a:ln w="381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386F724E-D843-CBB3-64A3-2EFEC7CF19F7}"/>
              </a:ext>
            </a:extLst>
          </p:cNvPr>
          <p:cNvSpPr txBox="1"/>
          <p:nvPr/>
        </p:nvSpPr>
        <p:spPr>
          <a:xfrm>
            <a:off x="5654354" y="3244334"/>
            <a:ext cx="1240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الزَّمَنُ الماضي</a:t>
            </a:r>
            <a:endParaRPr lang="f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Rectangle 2">
            <a:extLst>
              <a:ext uri="{FF2B5EF4-FFF2-40B4-BE49-F238E27FC236}">
                <a16:creationId xmlns:a16="http://schemas.microsoft.com/office/drawing/2014/main" id="{B9F3B9B1-EC75-5EBF-A952-C79A53F90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643" y="3835772"/>
            <a:ext cx="325660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fr-FR" sz="2400" b="1" i="0" u="none" strike="noStrike" cap="none" normalizeH="0" baseline="0" dirty="0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بالأَمْسِ، انْشَغَلَتْ سَارَةُ بِمُشَاهَدَةِ مُسَلْسَلِهَا المُفَضَّلِ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fr-FR" sz="2400" b="1" i="0" u="none" strike="noStrike" cap="none" normalizeH="0" baseline="0" dirty="0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سَافَرَتْ مُنَى لِزِيَارَةِ جَدَّتِهَا، في الصَّيْفِ الماضي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fr-FR" sz="2400" b="1" i="0" u="none" strike="noStrike" cap="none" normalizeH="0" baseline="0" dirty="0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قَبْلَ سَاعَةٍ، انْقَطَعَ النُّورُ، وسَادَ الظَّلَامُ</a:t>
            </a:r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424D7B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7507E47-302A-AC48-BE3E-64855EF83714}"/>
              </a:ext>
            </a:extLst>
          </p:cNvPr>
          <p:cNvSpPr txBox="1"/>
          <p:nvPr/>
        </p:nvSpPr>
        <p:spPr>
          <a:xfrm>
            <a:off x="2248677" y="3244334"/>
            <a:ext cx="13179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الزَّمَنُ المُضارِع</a:t>
            </a:r>
            <a:endParaRPr lang="fr-MA" sz="2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926AD907-7717-FE70-135B-F3BDE153D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3688" y="4191109"/>
            <a:ext cx="301634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altLang="fr-FR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أَقِفُ الآن أمامَ مَسْجِدِ الكُتُبِيَّةِ</a:t>
            </a:r>
            <a:r>
              <a:rPr lang="fr-FR" altLang="fr-FR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altLang="fr-FR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نُسَافِرُ لِزِيَارَةِ مُدُنِ المَغْرِبِ كُلَّ صَيْفٍ</a:t>
            </a:r>
            <a:r>
              <a:rPr lang="fr-FR" altLang="fr-FR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altLang="fr-FR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أَتَوَاصَلُ مَعَ صَدِيقِي بِاسْتِمْرَارٍ</a:t>
            </a:r>
            <a:r>
              <a:rPr lang="fr-FR" altLang="fr-FR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99933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B0527-6E8A-16DD-B00D-7DFBC1A49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80F419-3297-94E2-4FCC-4A33D3B2C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90725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نحدد معا خطوة بخطوة زمن الفعل «نسافر» في الجملة. ماذا نفعل؟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30B290-40B6-DD8F-F694-CA4679EB23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B48E27-EF85-0860-8FA7-9C4DF0BE1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431A6D-935B-F712-F0FE-1ED3F780E2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4709348-3E10-7164-6318-AE8492EF00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99DE80-2FEA-C441-FF88-65C1253F68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B2B114-B81D-BE9D-85EF-3A12EA43EE6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B5015-B0BD-A5E3-A40E-0F6BDAFC0B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177605-F1FD-4C33-35DF-64EBAF9CDAB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FF2138A-C330-4634-9BCB-9FAA901734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DC89EC-1340-D2CE-BC62-D3E351696EAD}"/>
              </a:ext>
            </a:extLst>
          </p:cNvPr>
          <p:cNvSpPr txBox="1"/>
          <p:nvPr/>
        </p:nvSpPr>
        <p:spPr>
          <a:xfrm>
            <a:off x="277794" y="3257323"/>
            <a:ext cx="8542116" cy="955861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نُسافِرُ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لِزِيارَةِ مُدُنِ ٱلْمَغْرِبِ كُلَّ صَيْفٍ.</a:t>
            </a:r>
            <a:endParaRPr lang="fr-MA" sz="48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31466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A8C1F-C248-F207-A968-5C6377A5C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3C622A-4988-60B3-2462-580A77EC5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نطرح السؤال: هل الفعل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نسافر» وقع سابقا وانتهى؟ أو يقع الآن ولا زالَ؟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C86FD7-CAC2-41F8-EF9F-2FA5BF92BA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6A41C9-1616-A3B3-B816-61370F4C4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AA53AC-C775-FE2C-80BD-83B5DB634F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3698F8A-395D-8544-A7B7-9E03B2885B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4BEAD6C-F0D1-B353-BA95-5304BAA797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0218E6-F3D5-6220-7E5B-6BED7614A15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C5EB7-3320-B74A-FEBA-B9D211EFF1B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215675-6510-40C2-EB09-47AD6C8584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CFF63F05-A2E5-9447-5B9F-5ECC660B3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163A28-FFC4-808D-1244-0D3614E85F78}"/>
              </a:ext>
            </a:extLst>
          </p:cNvPr>
          <p:cNvSpPr txBox="1"/>
          <p:nvPr/>
        </p:nvSpPr>
        <p:spPr>
          <a:xfrm>
            <a:off x="370390" y="3266629"/>
            <a:ext cx="8484243" cy="919401"/>
          </a:xfrm>
          <a:prstGeom prst="round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نُسافِرُ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لِزِيارَةِ مُدُنِ ٱلْمَغْرِبِ </a:t>
            </a: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كُلَّ صَيْفٍ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E88136B-3734-C12C-2A39-F96EA6A38356}"/>
              </a:ext>
            </a:extLst>
          </p:cNvPr>
          <p:cNvSpPr txBox="1"/>
          <p:nvPr/>
        </p:nvSpPr>
        <p:spPr>
          <a:xfrm>
            <a:off x="1105678" y="4356463"/>
            <a:ext cx="6932644" cy="78319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«نُسافِرُ» وَقَعَ سابِقاً وَٱنْتَهى أَوْ يَقَعُ ٱلْآنَ ولا زالَ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dirty="0">
              <a:solidFill>
                <a:srgbClr val="C00000"/>
              </a:solidFill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7C2329FE-3C29-E827-10DE-6B6E6E0B80EE}"/>
              </a:ext>
            </a:extLst>
          </p:cNvPr>
          <p:cNvCxnSpPr>
            <a:cxnSpLocks/>
          </p:cNvCxnSpPr>
          <p:nvPr/>
        </p:nvCxnSpPr>
        <p:spPr>
          <a:xfrm>
            <a:off x="1990846" y="4120587"/>
            <a:ext cx="146514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98587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E5D29-9850-7859-25C2-E122D00E1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DAD4D-BA85-8326-FEFB-17525229A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34895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نجيب: الفعل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نسافر» فعل يتكرر كل صيف؟ إذا ما زمن الفعل «نسافر»؟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80A200-5056-35E8-03B5-2CA5F1E2FB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283721-8EED-CC33-3212-AC5A00C5D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76A1B7-C727-E553-C604-13948FAA11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2430BC-1430-AA23-C314-E40916AABE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201ECDB-2F7B-594D-9FB8-52F439DD3B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22A0D4-382B-1466-531F-B3F3BDE88E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00D23F-6CBC-541C-5378-499D943D91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032622-A4F0-33DA-6DF0-A88CEC23AF4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CE944D6-93C9-7DEC-DF97-8EAB438822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2D8625-8B48-E532-C496-E69F2D33288D}"/>
              </a:ext>
            </a:extLst>
          </p:cNvPr>
          <p:cNvSpPr txBox="1"/>
          <p:nvPr/>
        </p:nvSpPr>
        <p:spPr>
          <a:xfrm>
            <a:off x="347241" y="3301352"/>
            <a:ext cx="8507392" cy="919401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نُسافِرُ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لِزِيارَةِ مُدُنِ ٱلْمَغْرِبِ كُلَّ صَيْفٍ.</a:t>
            </a:r>
            <a:endParaRPr lang="fr-MA" sz="4800" dirty="0">
              <a:solidFill>
                <a:srgbClr val="424D7B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7DE7BC6-46D6-5CC4-23D1-2521A3DBC5AB}"/>
              </a:ext>
            </a:extLst>
          </p:cNvPr>
          <p:cNvSpPr txBox="1"/>
          <p:nvPr/>
        </p:nvSpPr>
        <p:spPr>
          <a:xfrm>
            <a:off x="2062929" y="4184499"/>
            <a:ext cx="5180188" cy="78319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اَلْفِعْلُ «نُسافِرُ» يَتَكَرَّرُ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كُلَّ صَيْفٍ.</a:t>
            </a:r>
            <a:endParaRPr lang="fr-MA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1573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8A540-AD36-FF18-F6E2-EEE185863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9ACCC-5051-386C-B4CE-3C2D19D8B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522" y="717459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نجيب: نسافر فعل مضارع.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F60B28-ED6F-B7DC-E870-FB488E532C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ACA7B5-1E99-236D-E6DA-9E65F2D93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5E6CDF-B49A-C436-719E-E641BD9EF5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D5507D-3F28-6487-4022-08158E4BDD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E07523E-557F-4487-AB45-A87C4DCE79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F72C94-BBE0-FEAE-6ECB-02800C674D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733A1F-7D73-DAE0-CD88-7062FAB7B21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F5018C-CD70-53A5-BBB9-80BA6000C02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2760AF5-CC86-55A8-D344-084B16B31B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48E86C83-A82C-0CBE-E6C6-267905C6A918}"/>
              </a:ext>
            </a:extLst>
          </p:cNvPr>
          <p:cNvGrpSpPr/>
          <p:nvPr/>
        </p:nvGrpSpPr>
        <p:grpSpPr>
          <a:xfrm>
            <a:off x="2433699" y="2216637"/>
            <a:ext cx="5708912" cy="783193"/>
            <a:chOff x="3008289" y="2216637"/>
            <a:chExt cx="5708912" cy="78319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59588C16-1B44-DE03-FB6E-BBB902BFB67F}"/>
                </a:ext>
              </a:extLst>
            </p:cNvPr>
            <p:cNvSpPr txBox="1"/>
            <p:nvPr/>
          </p:nvSpPr>
          <p:spPr>
            <a:xfrm>
              <a:off x="3008289" y="2216637"/>
              <a:ext cx="5180188" cy="783193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نُسافِرُ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لِزِيارَةِ مُدُنَ ٱلْمَغْرِبِ </a:t>
              </a: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كُلَّ صَيْفٍ.</a:t>
              </a:r>
              <a:endParaRPr lang="fr-MA" sz="4000" dirty="0">
                <a:solidFill>
                  <a:srgbClr val="C00000"/>
                </a:solidFill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B4071E1-D427-1578-CE12-F70F5B78B859}"/>
                </a:ext>
              </a:extLst>
            </p:cNvPr>
            <p:cNvSpPr/>
            <p:nvPr/>
          </p:nvSpPr>
          <p:spPr>
            <a:xfrm>
              <a:off x="8141201" y="2324236"/>
              <a:ext cx="576000" cy="57600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1</a:t>
              </a:r>
              <a:endPara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B9C4CD7-F914-D38C-087C-4B57B670CF77}"/>
              </a:ext>
            </a:extLst>
          </p:cNvPr>
          <p:cNvGrpSpPr/>
          <p:nvPr/>
        </p:nvGrpSpPr>
        <p:grpSpPr>
          <a:xfrm>
            <a:off x="2414287" y="3254840"/>
            <a:ext cx="5709557" cy="783193"/>
            <a:chOff x="3036258" y="3264775"/>
            <a:chExt cx="5709557" cy="783193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2CC774D-7EC1-B18A-3785-6E3E720C2E23}"/>
                </a:ext>
              </a:extLst>
            </p:cNvPr>
            <p:cNvSpPr txBox="1"/>
            <p:nvPr/>
          </p:nvSpPr>
          <p:spPr>
            <a:xfrm>
              <a:off x="3036258" y="3264775"/>
              <a:ext cx="5180188" cy="783193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اَلْفِعْلُ «نُسافِرُ» </a:t>
              </a:r>
              <a:r>
                <a:rPr lang="ar-MA" sz="4000" b="1" dirty="0">
                  <a:solidFill>
                    <a:srgbClr val="424D7C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يَتَكَرَّرُ</a:t>
              </a:r>
              <a:r>
                <a:rPr lang="ar-MA" sz="4000" b="1" dirty="0">
                  <a:solidFill>
                    <a:schemeClr val="accent1">
                      <a:lumMod val="50000"/>
                    </a:schemeClr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كُلَّ صَيْفٍ.</a:t>
              </a:r>
              <a:endParaRPr lang="fr-MA" sz="4000" dirty="0">
                <a:solidFill>
                  <a:srgbClr val="C00000"/>
                </a:solidFill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8FF96AC-8297-63CF-554A-602A7B3E6CD9}"/>
                </a:ext>
              </a:extLst>
            </p:cNvPr>
            <p:cNvSpPr/>
            <p:nvPr/>
          </p:nvSpPr>
          <p:spPr>
            <a:xfrm>
              <a:off x="8169815" y="3381765"/>
              <a:ext cx="576000" cy="57600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737191-0E7E-4855-B397-5AD71D93B18B}"/>
              </a:ext>
            </a:extLst>
          </p:cNvPr>
          <p:cNvGrpSpPr/>
          <p:nvPr/>
        </p:nvGrpSpPr>
        <p:grpSpPr>
          <a:xfrm>
            <a:off x="2414287" y="4319830"/>
            <a:ext cx="5700220" cy="783193"/>
            <a:chOff x="3064257" y="4359570"/>
            <a:chExt cx="5700220" cy="783193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226B83F-62C3-5474-956F-13C65EA5F57B}"/>
                </a:ext>
              </a:extLst>
            </p:cNvPr>
            <p:cNvSpPr txBox="1"/>
            <p:nvPr/>
          </p:nvSpPr>
          <p:spPr>
            <a:xfrm>
              <a:off x="3064257" y="4359570"/>
              <a:ext cx="5180188" cy="783193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«نُسافِرُ» فِعْلٌ </a:t>
              </a:r>
              <a:r>
                <a:rPr lang="ar-MA" sz="40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مُضارِعٌ.</a:t>
              </a:r>
              <a:r>
                <a:rPr lang="ar-MA" sz="4000" b="1" dirty="0">
                  <a:solidFill>
                    <a:srgbClr val="FF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endParaRPr lang="fr-MA" sz="4000" dirty="0">
                <a:solidFill>
                  <a:srgbClr val="FF0000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F0AF0D79-F4CD-28A6-05CD-E6C39EC56CD5}"/>
                </a:ext>
              </a:extLst>
            </p:cNvPr>
            <p:cNvSpPr/>
            <p:nvPr/>
          </p:nvSpPr>
          <p:spPr>
            <a:xfrm>
              <a:off x="8188477" y="4439294"/>
              <a:ext cx="576000" cy="576000"/>
            </a:xfrm>
            <a:prstGeom prst="ellipse">
              <a:avLst/>
            </a:prstGeom>
            <a:solidFill>
              <a:srgbClr val="00ACA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25149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585DE-4931-83C3-980A-DFAECFAEE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AF11A5D-1798-907C-24BE-43A7C3E84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13" y="703446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كراساتكم ص 50. من يقرأ التعليمة1؟ فرديا أنجزوا كما في المثال (ثلاث دقائق).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0228D4-7ED4-9C65-B117-F6490CF76F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12CF8D-ADB8-6AB1-E93D-F56FB1A7B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4DBC0C-8817-A246-0117-CF560F0565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646610-4B60-6562-41F8-84DB7F82EA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EDA361-E79D-109D-8ED5-6FAA45BBF1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7BFCF6-C1B9-EE83-8676-5E670B5E5D5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5B280B-F92F-0E58-CB3A-F9256E7BA7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4FAEDB-5A88-D2E8-C93A-D1BFA609D9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9AE44F18-579A-343C-E8B1-A95041EA76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89566" y="665338"/>
            <a:ext cx="828000" cy="828000"/>
          </a:xfrm>
        </p:spPr>
      </p:pic>
      <p:pic>
        <p:nvPicPr>
          <p:cNvPr id="10" name="Image 9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4FADFC9D-48FD-A486-9BF9-B62C7DD786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638" y="1508289"/>
            <a:ext cx="3269579" cy="5015059"/>
          </a:xfrm>
          <a:prstGeom prst="rect">
            <a:avLst/>
          </a:prstGeom>
        </p:spPr>
      </p:pic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EF38E476-7EB4-4EED-5546-EC908BF333C7}"/>
              </a:ext>
            </a:extLst>
          </p:cNvPr>
          <p:cNvSpPr/>
          <p:nvPr/>
        </p:nvSpPr>
        <p:spPr>
          <a:xfrm>
            <a:off x="5988212" y="3610035"/>
            <a:ext cx="680051" cy="15425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D4A3057-FE2F-95E3-BFC2-866F8613692C}"/>
              </a:ext>
            </a:extLst>
          </p:cNvPr>
          <p:cNvSpPr/>
          <p:nvPr/>
        </p:nvSpPr>
        <p:spPr>
          <a:xfrm>
            <a:off x="2714920" y="3218580"/>
            <a:ext cx="3191549" cy="95749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933605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A4E9D-4907-AECC-6AFB-C3EDAA482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E9D34D7-29D6-B221-8F0A-317FE68B3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00" y="737148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في ثنائيات وضح لزميلك كيف تعرفت زمن الفعل في كل جملة.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C86408-56DA-A12C-9055-2103D50E70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F82262-3FC0-8A06-8AE2-5B664F309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3F57EE-76F5-9FBC-ED96-1365BC9CB7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348DF4-0FA1-C64B-195E-E651BFFD3A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DA803E-A60E-DEDA-25D8-A3C3CCD34C1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D9AD43-CAEF-FCAE-71BC-96EE4C6246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3F4539-5B1F-2419-0376-A33661BF166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B4C193-7F93-884B-C842-F0C7805607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F45385CA-C1A0-2341-4065-B6A742CE68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0235" y="684000"/>
            <a:ext cx="828000" cy="828000"/>
          </a:xfrm>
        </p:spPr>
      </p:pic>
      <p:pic>
        <p:nvPicPr>
          <p:cNvPr id="10" name="Image 9" descr="Une image contenant texte, écriture manuscrite, Police, ligne&#10;&#10;Le contenu généré par l’IA peut être incorrect.">
            <a:extLst>
              <a:ext uri="{FF2B5EF4-FFF2-40B4-BE49-F238E27FC236}">
                <a16:creationId xmlns:a16="http://schemas.microsoft.com/office/drawing/2014/main" id="{7F0AE365-DD6D-A491-CDF0-3BD7F419881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9021" y="2249793"/>
            <a:ext cx="7845959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717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D269A-B85C-9B88-1732-A947880C9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D9DD59-499D-1297-1189-A8E8887CE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نصحح. من يقرأ الجملة الأولى؟ ما هو الفعل فيها؟ ما زمنه؟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4C81FB-664B-C782-FE0B-5E1AEF7D70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7B8138-17DE-8371-4774-3B5BA6A91C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2ABDC3-8230-78AA-7A16-A3F0E5EB0D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BADEC0-7809-4F58-3571-3C5B599232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4ED9B30-309D-5371-14AA-888715B523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99A2DE-213A-9ACF-91BE-1CF399385DC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4E20E-3984-D266-27C7-96B55846F2C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ABC30D-9F50-5BF0-1DE6-F41860FC13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7A804EA0-4313-1CA2-1014-30AF4A4020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5" name="Image 4" descr="Une image contenant texte, écriture manuscrite, Police, ligne&#10;&#10;Le contenu généré par l’IA peut être incorrect.">
            <a:extLst>
              <a:ext uri="{FF2B5EF4-FFF2-40B4-BE49-F238E27FC236}">
                <a16:creationId xmlns:a16="http://schemas.microsoft.com/office/drawing/2014/main" id="{8C488716-0346-3190-9EBF-1FEE9F3A527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9021" y="2249793"/>
            <a:ext cx="7845959" cy="2520000"/>
          </a:xfrm>
          <a:prstGeom prst="rect">
            <a:avLst/>
          </a:prstGeom>
        </p:spPr>
      </p:pic>
      <p:sp>
        <p:nvSpPr>
          <p:cNvPr id="10" name="Ovale 24">
            <a:extLst>
              <a:ext uri="{FF2B5EF4-FFF2-40B4-BE49-F238E27FC236}">
                <a16:creationId xmlns:a16="http://schemas.microsoft.com/office/drawing/2014/main" id="{DE3F1573-941B-50ED-9219-627CEC45D30A}"/>
              </a:ext>
            </a:extLst>
          </p:cNvPr>
          <p:cNvSpPr/>
          <p:nvPr/>
        </p:nvSpPr>
        <p:spPr>
          <a:xfrm>
            <a:off x="5603608" y="4175640"/>
            <a:ext cx="695672" cy="54864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C00000"/>
              </a:solidFill>
            </a:endParaRPr>
          </a:p>
        </p:txBody>
      </p:sp>
      <p:sp>
        <p:nvSpPr>
          <p:cNvPr id="11" name="Ovale 24">
            <a:extLst>
              <a:ext uri="{FF2B5EF4-FFF2-40B4-BE49-F238E27FC236}">
                <a16:creationId xmlns:a16="http://schemas.microsoft.com/office/drawing/2014/main" id="{0262B274-076B-CD94-3DA4-ED4838D055DD}"/>
              </a:ext>
            </a:extLst>
          </p:cNvPr>
          <p:cNvSpPr/>
          <p:nvPr/>
        </p:nvSpPr>
        <p:spPr>
          <a:xfrm>
            <a:off x="3050121" y="3721547"/>
            <a:ext cx="695672" cy="54864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C00000"/>
              </a:solidFill>
            </a:endParaRPr>
          </a:p>
        </p:txBody>
      </p:sp>
      <p:sp>
        <p:nvSpPr>
          <p:cNvPr id="14" name="Conector recto 19">
            <a:extLst>
              <a:ext uri="{FF2B5EF4-FFF2-40B4-BE49-F238E27FC236}">
                <a16:creationId xmlns:a16="http://schemas.microsoft.com/office/drawing/2014/main" id="{02E11446-731A-52DA-C8F0-DD9F250A3F7F}"/>
              </a:ext>
            </a:extLst>
          </p:cNvPr>
          <p:cNvSpPr/>
          <p:nvPr/>
        </p:nvSpPr>
        <p:spPr>
          <a:xfrm>
            <a:off x="3974412" y="3722627"/>
            <a:ext cx="731520" cy="0"/>
          </a:xfrm>
          <a:prstGeom prst="line">
            <a:avLst/>
          </a:prstGeom>
          <a:solidFill>
            <a:srgbClr val="5B2D90">
              <a:alpha val="5000"/>
            </a:srgbClr>
          </a:solidFill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de-DE">
              <a:solidFill>
                <a:srgbClr val="5B2D90"/>
              </a:solidFill>
            </a:endParaRPr>
          </a:p>
        </p:txBody>
      </p:sp>
      <p:sp>
        <p:nvSpPr>
          <p:cNvPr id="15" name="Straight Connector 18">
            <a:extLst>
              <a:ext uri="{FF2B5EF4-FFF2-40B4-BE49-F238E27FC236}">
                <a16:creationId xmlns:a16="http://schemas.microsoft.com/office/drawing/2014/main" id="{AB12C9E3-344B-2AC7-0612-C29E0B3BEE07}"/>
              </a:ext>
            </a:extLst>
          </p:cNvPr>
          <p:cNvSpPr/>
          <p:nvPr/>
        </p:nvSpPr>
        <p:spPr>
          <a:xfrm rot="10800000" flipV="1">
            <a:off x="2388435" y="3721547"/>
            <a:ext cx="661685" cy="15054"/>
          </a:xfrm>
          <a:prstGeom prst="line">
            <a:avLst/>
          </a:prstGeom>
          <a:solidFill>
            <a:srgbClr val="5B2D90">
              <a:alpha val="5000"/>
            </a:srgbClr>
          </a:solidFill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5B2D90"/>
              </a:solidFill>
            </a:endParaRPr>
          </a:p>
        </p:txBody>
      </p:sp>
      <p:sp>
        <p:nvSpPr>
          <p:cNvPr id="17" name="Łącznik prosty 16">
            <a:extLst>
              <a:ext uri="{FF2B5EF4-FFF2-40B4-BE49-F238E27FC236}">
                <a16:creationId xmlns:a16="http://schemas.microsoft.com/office/drawing/2014/main" id="{0579F1DF-0ACA-2E8B-A1E5-F0C4F5C45A12}"/>
              </a:ext>
            </a:extLst>
          </p:cNvPr>
          <p:cNvSpPr/>
          <p:nvPr/>
        </p:nvSpPr>
        <p:spPr>
          <a:xfrm flipV="1">
            <a:off x="4217196" y="4580790"/>
            <a:ext cx="488736" cy="0"/>
          </a:xfrm>
          <a:prstGeom prst="line">
            <a:avLst/>
          </a:prstGeom>
          <a:solidFill>
            <a:srgbClr val="5B2D90">
              <a:alpha val="5000"/>
            </a:srgbClr>
          </a:solidFill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de-DE">
              <a:solidFill>
                <a:srgbClr val="5B2D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7396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13308-8D0F-2740-547C-E2DC33824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B343615-2500-9C1F-CAB3-7C5B44965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519" y="708865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الثاني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أنجز بمفردي». من يقرأ التعليمة؟ ـــ أنجزوا. (ثلاث دقائق).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6661B3-719F-074C-C64D-D8050AFB38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F55E78-8836-6D28-1CA3-5F80417BA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F32D72-AA52-6B22-E666-9E868E18CD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86477D-8551-488F-AF59-0EE440F678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975623-6B01-B163-F223-C8344412F9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97AD51-702A-4171-6DDC-957DC135E2B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1D17FA-CFD2-6F5E-E969-0BB9867C64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8BE684-ABE9-CED1-D34B-E24343A2A4E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46BA5D19-3525-6A9C-3A2D-8AD21F5619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98896" y="665338"/>
            <a:ext cx="828000" cy="828000"/>
          </a:xfrm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2035C916-0E37-8D0C-31A8-8F0F2FBDD9DB}"/>
              </a:ext>
            </a:extLst>
          </p:cNvPr>
          <p:cNvSpPr/>
          <p:nvPr/>
        </p:nvSpPr>
        <p:spPr>
          <a:xfrm>
            <a:off x="6044102" y="4555795"/>
            <a:ext cx="680051" cy="15425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99C8ECC-3A83-2424-814F-911DC61FA3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638" y="1508289"/>
            <a:ext cx="3269579" cy="501505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346D290-3C7D-DE3D-4030-DF11855521CC}"/>
              </a:ext>
            </a:extLst>
          </p:cNvPr>
          <p:cNvSpPr/>
          <p:nvPr/>
        </p:nvSpPr>
        <p:spPr>
          <a:xfrm>
            <a:off x="2799762" y="4091233"/>
            <a:ext cx="3123352" cy="1291471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113970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ABA78-BC49-5C8B-AE81-73D41E748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A1BA77B-26E8-96CC-8AD4-C1C41580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08865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انتهى الوقت. نصحح. من يقرأ الجملة الأولى؟ هل أنتم متفقون؟ لماذا؟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245B58-E3FB-8774-0A3E-8FA985563B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AEB374-86B7-56BF-1273-AC8876A62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E07D62-872E-D832-1E73-452BF2BDD2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C1D53B-6405-6596-E62B-12B5B333F3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0EC5804-239E-66FC-7B51-357288E4D6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4B2F0A-F15D-A21B-C6A4-9BEA42DF67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2BA2C1-7381-D52F-4477-EBDDC2F545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C6EA7B-9869-EB83-B5B3-2072A5AE166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2CA8D53-1ED4-AD0F-C646-45B7DC603F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89566" y="665338"/>
            <a:ext cx="828000" cy="828000"/>
          </a:xfrm>
        </p:spPr>
      </p:pic>
      <p:pic>
        <p:nvPicPr>
          <p:cNvPr id="10" name="Image 9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027436A-B221-4577-F4C9-4CB6F09E147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2824" y="2025232"/>
            <a:ext cx="8038352" cy="360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88EDAB4-26F2-E9D9-ACE0-6A233D613E32}"/>
              </a:ext>
            </a:extLst>
          </p:cNvPr>
          <p:cNvSpPr txBox="1"/>
          <p:nvPr/>
        </p:nvSpPr>
        <p:spPr>
          <a:xfrm>
            <a:off x="2612571" y="3445181"/>
            <a:ext cx="1302247" cy="78319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اَلْمُضارِعُ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D47DF3A-1A46-955D-FF23-442FEA8CE7D1}"/>
              </a:ext>
            </a:extLst>
          </p:cNvPr>
          <p:cNvSpPr txBox="1"/>
          <p:nvPr/>
        </p:nvSpPr>
        <p:spPr>
          <a:xfrm>
            <a:off x="1390258" y="4465212"/>
            <a:ext cx="1277639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اَلْمُضارِعُ. </a:t>
            </a:r>
            <a:endParaRPr lang="fr-MA" sz="3200" dirty="0">
              <a:solidFill>
                <a:srgbClr val="C0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4ABDB9-4EE1-2DA2-A840-E99C06EE7CB9}"/>
              </a:ext>
            </a:extLst>
          </p:cNvPr>
          <p:cNvSpPr txBox="1"/>
          <p:nvPr/>
        </p:nvSpPr>
        <p:spPr>
          <a:xfrm>
            <a:off x="1944660" y="3069471"/>
            <a:ext cx="994483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اَلْماضي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85CCDEF-64DA-47D8-01AF-8CAFBBBF9E6F}"/>
              </a:ext>
            </a:extLst>
          </p:cNvPr>
          <p:cNvSpPr txBox="1"/>
          <p:nvPr/>
        </p:nvSpPr>
        <p:spPr>
          <a:xfrm>
            <a:off x="1448639" y="3986865"/>
            <a:ext cx="994483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اَلْماضي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D068940-B343-3294-A656-E6433212B546}"/>
              </a:ext>
            </a:extLst>
          </p:cNvPr>
          <p:cNvSpPr txBox="1"/>
          <p:nvPr/>
        </p:nvSpPr>
        <p:spPr>
          <a:xfrm>
            <a:off x="1312985" y="4932248"/>
            <a:ext cx="1128578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اَلْماضي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BC7DD0B-4D3B-FC67-F6F6-F1FB30A66839}"/>
              </a:ext>
            </a:extLst>
          </p:cNvPr>
          <p:cNvSpPr txBox="1"/>
          <p:nvPr/>
        </p:nvSpPr>
        <p:spPr>
          <a:xfrm>
            <a:off x="6205518" y="3062915"/>
            <a:ext cx="1124966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لَعِبَ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B95F6DB-F179-6E16-98D3-C7F6B41CEC9C}"/>
              </a:ext>
            </a:extLst>
          </p:cNvPr>
          <p:cNvSpPr txBox="1"/>
          <p:nvPr/>
        </p:nvSpPr>
        <p:spPr>
          <a:xfrm>
            <a:off x="6354149" y="3533696"/>
            <a:ext cx="743069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يَقْرَأُ</a:t>
            </a:r>
            <a:endParaRPr lang="fr-MA" sz="4000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E1CF0B6-D175-AB12-E3A9-47723C502C3A}"/>
              </a:ext>
            </a:extLst>
          </p:cNvPr>
          <p:cNvSpPr txBox="1"/>
          <p:nvPr/>
        </p:nvSpPr>
        <p:spPr>
          <a:xfrm>
            <a:off x="5040756" y="3986865"/>
            <a:ext cx="673512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زارَ</a:t>
            </a:r>
            <a:endParaRPr lang="fr-MA" sz="3200" dirty="0">
              <a:solidFill>
                <a:srgbClr val="C0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310D116-68BB-A038-0B33-83806944EC48}"/>
              </a:ext>
            </a:extLst>
          </p:cNvPr>
          <p:cNvSpPr txBox="1"/>
          <p:nvPr/>
        </p:nvSpPr>
        <p:spPr>
          <a:xfrm>
            <a:off x="6065554" y="4478861"/>
            <a:ext cx="1124965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يَذْهَبُ</a:t>
            </a:r>
            <a:endParaRPr lang="fr-MA" sz="3200" dirty="0">
              <a:solidFill>
                <a:srgbClr val="C0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371A36E-419A-E958-14E8-CA775807F6BD}"/>
              </a:ext>
            </a:extLst>
          </p:cNvPr>
          <p:cNvSpPr txBox="1"/>
          <p:nvPr/>
        </p:nvSpPr>
        <p:spPr>
          <a:xfrm>
            <a:off x="5246856" y="4938515"/>
            <a:ext cx="958662" cy="646986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سافَرَ</a:t>
            </a:r>
            <a:endParaRPr lang="fr-MA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6592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B404A-B657-7B0F-60D5-74925D693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23C7267-A571-4F61-973B-8696C96022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638" y="1508289"/>
            <a:ext cx="3269579" cy="5015059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79AA8FE-6E35-19B3-05FD-B0C7B0BDE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نمر إلى التمرين الثاني. ركبوا الكلمات لتركيب جملة. انتبهوا توجد كلمة زائدة.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</a:b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يمر الأستاذ بين الصفوف ويصحح كتابيا.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6A7FC5-8890-A69E-A656-A814E5AC0D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69F087-5B21-EFCD-3243-4F46ADA04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9CBE59-8E5B-F8BE-D578-3041E10F3A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FAF8FC-9AD5-5D59-B566-657728BDF6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EF0C3D-1ED4-025C-B8A4-9A791E7DDD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850251-9761-C005-D704-566E3C9BA8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EFDCFC-3440-77AC-6F18-2C8D30B8965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9F120B-1F85-E6E7-8BE9-33286A66DF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07290E32-9801-52A0-813E-5D7749FA3F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89566" y="665338"/>
            <a:ext cx="828000" cy="828000"/>
          </a:xfrm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E75EDF8F-107F-1A2B-AC6C-72B3C3511F90}"/>
              </a:ext>
            </a:extLst>
          </p:cNvPr>
          <p:cNvSpPr/>
          <p:nvPr/>
        </p:nvSpPr>
        <p:spPr>
          <a:xfrm>
            <a:off x="6090757" y="5526656"/>
            <a:ext cx="680051" cy="15425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321327B-7189-CC37-42D8-6C4DE2D9258C}"/>
              </a:ext>
            </a:extLst>
          </p:cNvPr>
          <p:cNvSpPr/>
          <p:nvPr/>
        </p:nvSpPr>
        <p:spPr>
          <a:xfrm>
            <a:off x="2799762" y="5395693"/>
            <a:ext cx="3106708" cy="47720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631630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32D82A1-DB35-5F68-3066-4F4F6A7D54A7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riddle 3">
            <a:hlinkClick r:id="" action="ppaction://media"/>
            <a:extLst>
              <a:ext uri="{FF2B5EF4-FFF2-40B4-BE49-F238E27FC236}">
                <a16:creationId xmlns:a16="http://schemas.microsoft.com/office/drawing/2014/main" id="{A42132FF-0C03-0A37-1FC1-E75492EF0B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8DD137-9370-9542-5E10-E56F7C1BE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ننشد قصيدة "الحفلة" بشكل معبر.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8EA4D4-E4CE-13CF-B1A5-7D2108F1D3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E3CA8B-A249-C66B-1FB4-F4A1ED41B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751FB2-C23D-C114-FD6D-A224CF61D3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FC7982-D853-9454-8C08-815B67153B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0C73A2-B757-517B-6B2D-A1DF60C4E8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B8E820-CB64-3DC0-B625-F036E197E8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E72DA6-4A82-B033-AAE9-6575514F89E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E59ACD-B987-FCC6-CD16-499C2B30C3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EDFC94C-14B2-C860-BD6D-4DA5498122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823E29-EC60-F715-6E23-265B5DBF41C0}"/>
              </a:ext>
            </a:extLst>
          </p:cNvPr>
          <p:cNvSpPr txBox="1"/>
          <p:nvPr/>
        </p:nvSpPr>
        <p:spPr>
          <a:xfrm>
            <a:off x="1410543" y="3013502"/>
            <a:ext cx="6322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إِنْشادُ ٱلْقَصيدَةِ "اَلْحَفْلَةُ"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8A604-BA52-302D-978C-DAAD68876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72E99988-6743-854B-07AA-039F0BB5C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4536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sz="4000" dirty="0">
                <a:solidFill>
                  <a:srgbClr val="424D7B"/>
                </a:solidFill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9CB74FD-0858-D2E3-D757-B7EE3B04B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63E23249-F696-134A-387B-43CC2A55211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تركيب فقرة باستعمال أدوات الربط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EDEC979-B288-E53F-F569-0E12F359D4FE}"/>
              </a:ext>
            </a:extLst>
          </p:cNvPr>
          <p:cNvSpPr txBox="1"/>
          <p:nvPr/>
        </p:nvSpPr>
        <p:spPr>
          <a:xfrm>
            <a:off x="5329204" y="1777877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C309522-A2A3-C36C-BEFE-7CD9331035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0904" y="2008019"/>
            <a:ext cx="720000" cy="713457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83F18D44-CF95-B9B8-E4A6-2CBB090549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6412" y="1790904"/>
            <a:ext cx="540000" cy="540000"/>
          </a:xfrm>
          <a:prstGeom prst="rect">
            <a:avLst/>
          </a:prstGeom>
        </p:spPr>
      </p:pic>
      <p:pic>
        <p:nvPicPr>
          <p:cNvPr id="2" name="Image 9">
            <a:extLst>
              <a:ext uri="{FF2B5EF4-FFF2-40B4-BE49-F238E27FC236}">
                <a16:creationId xmlns:a16="http://schemas.microsoft.com/office/drawing/2014/main" id="{F0861086-D8CB-BD5C-6C60-64DFFF99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8723" y="103015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742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813ED-8F9A-0309-E216-1A4F223AD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7710-82EA-F911-C739-E2263C66E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بأدوات الربط بين الجمل التي تعرفنا عليها في الحصة الماضية.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34F5F6-AD50-02FF-3BE3-6AD6EAF6C1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6C5CBB-2570-F401-17E9-DBA8B567B6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4A5F22-B557-05C4-FE95-9EB86F3A3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DCE9B7-7CD1-3F83-9CD0-B0A8BFD39E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A03C2A-5324-0BD9-7006-1F712EC1F9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701FEE-FE16-386A-5BAE-2E945AFF44D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0203CD-4E98-D158-E369-94BE4DAFB84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E44CE-699E-E671-4A51-800D149C40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818C908-37C3-E7A2-9398-6CDC26F60E84}"/>
              </a:ext>
            </a:extLst>
          </p:cNvPr>
          <p:cNvSpPr txBox="1"/>
          <p:nvPr/>
        </p:nvSpPr>
        <p:spPr>
          <a:xfrm>
            <a:off x="2506569" y="2969300"/>
            <a:ext cx="4130863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أَدَواتُ ٱلرَّبْطِ بَيْنَ ٱلْجُمَلِ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FD7E36EB-8A72-D9FE-C28B-894444938F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407954295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511A7-B222-58EC-35A1-1F8CF5DAB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BB4594-0CBA-B109-4D55-FDA9ABF35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بعض أدوات ربط بواسطتها نربط بين الجمل. من يقرؤها؟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92A9E2-DC66-9C4C-D581-94601A23EC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C44728-018A-99D0-FECD-4819A1CD1C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C125DB-2D4C-B9EC-5962-F7249AB59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1F6694-263E-2C22-AAB0-D423336FD4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1DE01A-C876-1999-ECEA-C9CAB99FAD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265C5C-8FC9-B3B5-B86B-108840D23E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04E1BB-5F28-B046-95AA-97A4ABD21F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BFC954-D719-7974-A35F-10276946D2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A43AA86-7B82-F01A-EEC4-021481C17F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4732C47-2C90-40BE-7692-C77E07951FF7}"/>
              </a:ext>
            </a:extLst>
          </p:cNvPr>
          <p:cNvSpPr txBox="1"/>
          <p:nvPr/>
        </p:nvSpPr>
        <p:spPr>
          <a:xfrm>
            <a:off x="6978690" y="2106247"/>
            <a:ext cx="1326444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7F488B-72C1-06E2-9951-93310EAE8BBE}"/>
              </a:ext>
            </a:extLst>
          </p:cNvPr>
          <p:cNvSpPr txBox="1"/>
          <p:nvPr/>
        </p:nvSpPr>
        <p:spPr>
          <a:xfrm>
            <a:off x="5496783" y="2099578"/>
            <a:ext cx="1326444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79916E9-4DFB-543C-AF5A-85EB88EA3226}"/>
              </a:ext>
            </a:extLst>
          </p:cNvPr>
          <p:cNvSpPr txBox="1"/>
          <p:nvPr/>
        </p:nvSpPr>
        <p:spPr>
          <a:xfrm>
            <a:off x="3949324" y="2114355"/>
            <a:ext cx="1406431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685FA2F-A95D-3741-8480-311F9DDC2D56}"/>
              </a:ext>
            </a:extLst>
          </p:cNvPr>
          <p:cNvSpPr txBox="1"/>
          <p:nvPr/>
        </p:nvSpPr>
        <p:spPr>
          <a:xfrm>
            <a:off x="2381493" y="2130323"/>
            <a:ext cx="1406431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82C155B-76D8-52DE-2782-0CE298CBAB72}"/>
              </a:ext>
            </a:extLst>
          </p:cNvPr>
          <p:cNvSpPr txBox="1"/>
          <p:nvPr/>
        </p:nvSpPr>
        <p:spPr>
          <a:xfrm flipH="1">
            <a:off x="727248" y="2117738"/>
            <a:ext cx="1485226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5C5656E-C0E7-F2E3-6E3A-39351E7C0FB7}"/>
              </a:ext>
            </a:extLst>
          </p:cNvPr>
          <p:cNvSpPr txBox="1"/>
          <p:nvPr/>
        </p:nvSpPr>
        <p:spPr>
          <a:xfrm flipH="1">
            <a:off x="6476500" y="4135834"/>
            <a:ext cx="1455056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لَكِنَّ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F92F229-EC1A-9386-8F37-29483024A093}"/>
              </a:ext>
            </a:extLst>
          </p:cNvPr>
          <p:cNvSpPr txBox="1"/>
          <p:nvPr/>
        </p:nvSpPr>
        <p:spPr>
          <a:xfrm flipH="1">
            <a:off x="4742440" y="4133517"/>
            <a:ext cx="1516583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بَيْنَما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1627E9D-CBE0-D2CA-D55C-19B9100162E3}"/>
              </a:ext>
            </a:extLst>
          </p:cNvPr>
          <p:cNvSpPr txBox="1"/>
          <p:nvPr/>
        </p:nvSpPr>
        <p:spPr>
          <a:xfrm flipH="1">
            <a:off x="3006652" y="4137492"/>
            <a:ext cx="1516583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934483C-68BC-3F04-C8A2-AF43D5E880A3}"/>
              </a:ext>
            </a:extLst>
          </p:cNvPr>
          <p:cNvSpPr txBox="1"/>
          <p:nvPr/>
        </p:nvSpPr>
        <p:spPr>
          <a:xfrm flipH="1">
            <a:off x="1259098" y="4122050"/>
            <a:ext cx="1516583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فَجْأَةً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2880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028DF-705E-084B-A02C-5CB072AA0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1F847A-E733-8A44-79D5-764B9613E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سنتعلم اليوم في حصة الإنتاج الكتابي كيف نركب فقرة بسيطة. انتبهوا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28D30B-6D27-8640-A4DA-99AA28B86D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E05E28-7148-A79C-6D4F-EC03B956CF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6ADA16-44C5-8F69-6630-8EEB2A818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D37423-2176-6082-404E-02CFDF92BB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131E9F-D369-81E3-3109-CAF3A08E54A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59BD07-EE0E-5EE0-D766-B616691C266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C4316F-D382-05A8-7BCC-B80B2E4EB4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0643AF-0D88-03BC-65B8-FD93B93C6B7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EB4E258-60DC-237D-A890-FC75FF5B73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D90A94D-5641-E9A7-F0BF-8404CACBA4F7}"/>
              </a:ext>
            </a:extLst>
          </p:cNvPr>
          <p:cNvSpPr txBox="1"/>
          <p:nvPr/>
        </p:nvSpPr>
        <p:spPr>
          <a:xfrm>
            <a:off x="1076446" y="3013502"/>
            <a:ext cx="6991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تَرْكيبُ فِقْرَةٍ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624272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7D776-7D2E-E50E-80D0-8A3CE4A36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CD13D-2A32-E515-14B7-ADFD25427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مشهد لحديقة. أريد أن أكتب فقرة تعبر عنه وتبتدئ بالجملة أمامكم.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80BC20-82FB-948E-9D8A-79FFAA1880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FD649E7-6D4A-A6C0-286A-FD65DABAC6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C2824C-EC68-734A-FAE7-5FC6E61198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10B79B-DEED-7ABA-5C2A-464E1ED5E6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39D2DF8-A9AF-1A94-1BAB-12E4D02113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5F17BB-EB10-8D00-F4A7-6F6F2F43EF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340B10-C04E-00B2-5689-4854B0925B8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8C8E4B-E7F5-4333-0343-0C27EE123F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0" name="Espace réservé pour une image  19" descr="Une image contenant arbre, peinture, fleur, dessin&#10;&#10;Le contenu généré par l’IA peut être incorrect.">
            <a:extLst>
              <a:ext uri="{FF2B5EF4-FFF2-40B4-BE49-F238E27FC236}">
                <a16:creationId xmlns:a16="http://schemas.microsoft.com/office/drawing/2014/main" id="{09FBE994-4DAD-5632-5C20-7EC13A0A7E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36" r="-4636"/>
          <a:stretch>
            <a:fillRect/>
          </a:stretch>
        </p:blipFill>
        <p:spPr>
          <a:xfrm>
            <a:off x="806730" y="2353688"/>
            <a:ext cx="2879725" cy="2879725"/>
          </a:xfrm>
        </p:spPr>
      </p:pic>
      <p:pic>
        <p:nvPicPr>
          <p:cNvPr id="17" name="Espace réservé pour une image  17">
            <a:extLst>
              <a:ext uri="{FF2B5EF4-FFF2-40B4-BE49-F238E27FC236}">
                <a16:creationId xmlns:a16="http://schemas.microsoft.com/office/drawing/2014/main" id="{F45F9D80-241F-E5CC-19D0-58339C542B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702876"/>
            <a:ext cx="828000" cy="827999"/>
          </a:xfrm>
        </p:spPr>
      </p:pic>
      <p:sp>
        <p:nvSpPr>
          <p:cNvPr id="23" name="Espace réservé du texte 13">
            <a:extLst>
              <a:ext uri="{FF2B5EF4-FFF2-40B4-BE49-F238E27FC236}">
                <a16:creationId xmlns:a16="http://schemas.microsoft.com/office/drawing/2014/main" id="{7B3FE334-E5E0-57AF-79E5-95FC2A8583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61486" y="3287165"/>
            <a:ext cx="3898557" cy="790350"/>
          </a:xfrm>
          <a:prstGeom prst="roundRect">
            <a:avLst/>
          </a:prstGeom>
          <a:noFill/>
        </p:spPr>
        <p:txBody>
          <a:bodyPr/>
          <a:lstStyle/>
          <a:p>
            <a:pPr algn="r"/>
            <a:r>
              <a:rPr lang="ar-MA" sz="60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تَنْمو ٱلْأَشْجارُ</a:t>
            </a:r>
          </a:p>
        </p:txBody>
      </p:sp>
    </p:spTree>
    <p:extLst>
      <p:ext uri="{BB962C8B-B14F-4D97-AF65-F5344CB8AC3E}">
        <p14:creationId xmlns:p14="http://schemas.microsoft.com/office/powerpoint/2010/main" val="417911005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5BBAA-748B-EC97-F0EE-B48E8AAC3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F7691-C1CA-638E-7FCA-B581A030D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أضيف جملة أخرى ثم جملة أخرى.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D6E1FE-133D-684F-F216-F0D25674E7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79EBE7-7264-0D9A-D3FB-60ACAF08DD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9A7ADC-111D-45B6-268A-E9754CD12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E4E882-A436-F9D1-7EB5-E592057590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B028FC-AC25-9F96-638E-E2C997D25F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8CC463-CDF4-8CBF-2782-6A99C57F705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F7AE19-1C8D-AEDC-1C95-F51B7DE046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6B9591-D5FB-99FF-FD84-0C60F778C0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7" name="Espace réservé pour une image  17">
            <a:extLst>
              <a:ext uri="{FF2B5EF4-FFF2-40B4-BE49-F238E27FC236}">
                <a16:creationId xmlns:a16="http://schemas.microsoft.com/office/drawing/2014/main" id="{8EE0B0FD-C2BB-9721-B86D-7EC6D70C6C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702876"/>
            <a:ext cx="828000" cy="827999"/>
          </a:xfrm>
        </p:spPr>
      </p:pic>
      <p:sp>
        <p:nvSpPr>
          <p:cNvPr id="23" name="Espace réservé du texte 13">
            <a:extLst>
              <a:ext uri="{FF2B5EF4-FFF2-40B4-BE49-F238E27FC236}">
                <a16:creationId xmlns:a16="http://schemas.microsoft.com/office/drawing/2014/main" id="{FCB1A5AE-84F2-1BC8-B86C-2C61B79E2B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94292" y="3095095"/>
            <a:ext cx="4851918" cy="790350"/>
          </a:xfrm>
          <a:prstGeom prst="roundRect">
            <a:avLst/>
          </a:prstGeom>
          <a:noFill/>
        </p:spPr>
        <p:txBody>
          <a:bodyPr/>
          <a:lstStyle/>
          <a:p>
            <a:pPr algn="r"/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تَنْمو ٱلْأَشْجارُ</a:t>
            </a:r>
            <a:r>
              <a:rPr lang="fr-FR" sz="36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تَتَفَتَّحُ ٱلْأَزْهارُ</a:t>
            </a:r>
            <a:r>
              <a:rPr lang="fr-FR" sz="36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يَخْرُجُ ٱلنّاسُ</a:t>
            </a:r>
            <a:r>
              <a:rPr lang="fr-FR" sz="36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 </a:t>
            </a:r>
            <a:endParaRPr lang="ar-MA" sz="360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9" descr="Une image contenant arbre, peinture, fleur, dessin&#10;&#10;Le contenu généré par l’IA peut être incorrect.">
            <a:extLst>
              <a:ext uri="{FF2B5EF4-FFF2-40B4-BE49-F238E27FC236}">
                <a16:creationId xmlns:a16="http://schemas.microsoft.com/office/drawing/2014/main" id="{23183998-E6CE-519F-FD4A-A67ABDCC10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36" r="-4636"/>
          <a:stretch>
            <a:fillRect/>
          </a:stretch>
        </p:blipFill>
        <p:spPr>
          <a:xfrm>
            <a:off x="806730" y="2353688"/>
            <a:ext cx="2879725" cy="2879725"/>
          </a:xfrm>
        </p:spPr>
      </p:pic>
    </p:spTree>
    <p:extLst>
      <p:ext uri="{BB962C8B-B14F-4D97-AF65-F5344CB8AC3E}">
        <p14:creationId xmlns:p14="http://schemas.microsoft.com/office/powerpoint/2010/main" val="235012401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CD5A7-2ECF-4FBC-ACFC-2E5C20BCC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9CB534-73C2-071D-7859-B6C43F835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25895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أوسع الجمل واحدة واحدة.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574B7C-8632-F36F-310E-C374355040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BD634C-52FA-DE94-A816-729AE16C06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B8A81D-D5AC-8EAF-408E-0B5DC2504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BF2F1C-A816-C6BD-CA74-A6F533F2A8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1F4B186-B8C8-FE18-292E-C4D9BC58EE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420F51-087C-7C5A-8A8D-E0B9C7DC8B0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CA0415-0B47-5635-DC0F-8D67774119A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B70400-6AA1-E720-99D9-0ED2D7165B7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3EB6F70F-E8C8-7F8A-FF29-477A862AF9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4ED0B3F9-46EA-043C-8C61-646BDADCEA2D}"/>
              </a:ext>
            </a:extLst>
          </p:cNvPr>
          <p:cNvSpPr txBox="1">
            <a:spLocks/>
          </p:cNvSpPr>
          <p:nvPr/>
        </p:nvSpPr>
        <p:spPr>
          <a:xfrm>
            <a:off x="3763244" y="2707910"/>
            <a:ext cx="4851918" cy="2171279"/>
          </a:xfrm>
          <a:prstGeom prst="roundRect">
            <a:avLst/>
          </a:prstGeom>
          <a:noFill/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تَنْمو ٱلْأَشْجارُ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ٱلْحَديقَةِ </a:t>
            </a:r>
            <a:r>
              <a:rPr 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تَتَفَتَّحُ ٱلْأَزْهارُ</a:t>
            </a:r>
          </a:p>
          <a:p>
            <a:pPr marL="0" indent="0" algn="ctr" rtl="1">
              <a:buNone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فَصْلِ ٱلرَّبيعِ</a:t>
            </a:r>
            <a:r>
              <a:rPr lang="fr-FR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يَخْرُجُ ٱلنّاسُ ل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لنُّزْهَة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</a:p>
          <a:p>
            <a:pPr marL="0" indent="0" algn="ctr" rtl="1">
              <a:buNone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رُفْقَةَ ٱلْأَطْفالِ وَٱلتَّمَتُّعِ بِجَمالِ ٱلطَّبيعَةِ. </a:t>
            </a:r>
          </a:p>
        </p:txBody>
      </p:sp>
      <p:pic>
        <p:nvPicPr>
          <p:cNvPr id="10" name="Espace réservé pour une image  19" descr="Une image contenant arbre, peinture, fleur, dessin&#10;&#10;Le contenu généré par l’IA peut être incorrect.">
            <a:extLst>
              <a:ext uri="{FF2B5EF4-FFF2-40B4-BE49-F238E27FC236}">
                <a16:creationId xmlns:a16="http://schemas.microsoft.com/office/drawing/2014/main" id="{EAE57F38-29F0-3955-F889-D98B1BBBE71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36" r="-4636"/>
          <a:stretch>
            <a:fillRect/>
          </a:stretch>
        </p:blipFill>
        <p:spPr>
          <a:xfrm>
            <a:off x="806730" y="2353688"/>
            <a:ext cx="2879725" cy="28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4988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BFA1-6584-D48D-CCE5-73CA530D8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0FB653-C2F8-F7A8-A515-B2AA78DA4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25895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أربط بين الجمل باستعمال أدوات ربط مناسبة. أستعمل الواو  والفاء.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3D8F3F-90B0-07E2-1AA4-F52C24AC30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A7C63A-A0EF-91E6-15F9-83A5F1B0CA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0B85A3-B2F4-3DAB-6DA1-DDB76CC057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113772-F683-26B0-C747-1D899EC1DE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33704D-B244-7664-76FF-F2EC5E45F58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602F73-6305-F84B-393D-FB4FA3B378E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B2C097-CB11-56BE-2C19-F807B4EA16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A9DA2B-3B43-BC00-042F-989D80A6E40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0B84361E-D30F-6B4E-5D1E-9D65A246A4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23" name="Espace réservé du texte 13">
            <a:extLst>
              <a:ext uri="{FF2B5EF4-FFF2-40B4-BE49-F238E27FC236}">
                <a16:creationId xmlns:a16="http://schemas.microsoft.com/office/drawing/2014/main" id="{7CB7FD95-93B9-74E2-4680-4EC931192235}"/>
              </a:ext>
            </a:extLst>
          </p:cNvPr>
          <p:cNvSpPr txBox="1">
            <a:spLocks/>
          </p:cNvSpPr>
          <p:nvPr/>
        </p:nvSpPr>
        <p:spPr>
          <a:xfrm>
            <a:off x="3842574" y="2624404"/>
            <a:ext cx="4851918" cy="2171279"/>
          </a:xfrm>
          <a:prstGeom prst="roundRect">
            <a:avLst/>
          </a:prstGeom>
          <a:noFill/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تَنْمو ٱلْأَشْجارُ في ٱلْحَديقَةِ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َتَتَفَتَّحُ ٱلْأَزْهارُ</a:t>
            </a:r>
          </a:p>
          <a:p>
            <a:pPr marL="0" indent="0" algn="ctr" rtl="1">
              <a:buNone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فَصْلِ ٱلرَّبيعِ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فَـ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ـيَخْرُجُ ٱلنّاسُ لِلتَّنَزُّهِ</a:t>
            </a:r>
          </a:p>
          <a:p>
            <a:pPr marL="0" indent="0" algn="ctr" rtl="1">
              <a:buNone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رُفْقَةَ ٱلْأَطْفالِ وَٱلتَّمَتُّعِ بِجَمالِ ٱلطَّبيعَةِ. </a:t>
            </a:r>
          </a:p>
        </p:txBody>
      </p:sp>
      <p:pic>
        <p:nvPicPr>
          <p:cNvPr id="10" name="Espace réservé pour une image  19" descr="Une image contenant arbre, peinture, fleur, dessin&#10;&#10;Le contenu généré par l’IA peut être incorrect.">
            <a:extLst>
              <a:ext uri="{FF2B5EF4-FFF2-40B4-BE49-F238E27FC236}">
                <a16:creationId xmlns:a16="http://schemas.microsoft.com/office/drawing/2014/main" id="{D647D5BB-4C4D-CE62-C691-D24A9477C42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36" r="-4636"/>
          <a:stretch>
            <a:fillRect/>
          </a:stretch>
        </p:blipFill>
        <p:spPr>
          <a:xfrm>
            <a:off x="806730" y="2353688"/>
            <a:ext cx="2879725" cy="28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3972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9D3E8-D1E1-851E-B3FB-52B3AB2B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65C2E2-9E87-4F1B-7139-4E5BC5E23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25895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أقرأ الفقرة وأتحقق من انسجام معناها.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ED66EF-D6A6-F6B4-FF4C-6588597A5C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997172-63AB-F114-A295-F5A4333440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246270-838B-258E-D2F9-6646DA549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0C5D99-B446-ACBE-466F-E93BD8047B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774205-6F93-6B38-892F-3CD1BB2D6F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2C52F7-D665-5D81-CA61-24CE8BF8F96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9E7A63-C9BF-619C-8AE6-6E210F2535F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AFFE66-C927-1DC7-D07B-0E7E815328A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66B8531-890D-7F3E-BAAC-0EC37FF6AD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CD91E0C-6948-2E2B-2531-1A777342A886}"/>
              </a:ext>
            </a:extLst>
          </p:cNvPr>
          <p:cNvSpPr txBox="1"/>
          <p:nvPr/>
        </p:nvSpPr>
        <p:spPr>
          <a:xfrm>
            <a:off x="975822" y="2274838"/>
            <a:ext cx="7192357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1"/>
            <a:r>
              <a:rPr lang="ar-MA" sz="4800" dirty="0">
                <a:solidFill>
                  <a:srgbClr val="424D7B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تَنْمو </a:t>
            </a:r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dirty="0">
                <a:solidFill>
                  <a:srgbClr val="424D7B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لْأَشْجارُ </a:t>
            </a:r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ٱلْحَديقَةِ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َتَتَفَتَّحُ ٱلْأَزْهارُ</a:t>
            </a:r>
          </a:p>
          <a:p>
            <a:pPr algn="ctr"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فَصْلِ ٱلرَّبيعِ </a:t>
            </a:r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فَـ</a:t>
            </a:r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ـيَخْرُجُ ٱلنّاسُ لِلتَّنَزُّهِ</a:t>
            </a:r>
          </a:p>
          <a:p>
            <a:pPr algn="ctr" rtl="1"/>
            <a: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رُفْقَةَ ٱلْأَطْفالِ وَٱلتَّمَتُّعِ بِجَمالِ ٱلطَّبيعَةِ. </a:t>
            </a:r>
          </a:p>
        </p:txBody>
      </p:sp>
    </p:spTree>
    <p:extLst>
      <p:ext uri="{BB962C8B-B14F-4D97-AF65-F5344CB8AC3E}">
        <p14:creationId xmlns:p14="http://schemas.microsoft.com/office/powerpoint/2010/main" val="189065515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B82B5-356F-E49E-7033-6982FEBBE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77A492-6C48-2011-3B1D-36C9B10AF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بشكل ثنائي قوموا بتوسيع الجملتين ثم بالربط بينها باستعمال أداة ربط 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2A9AC2-FDF0-29E0-D316-E6F9406B34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E825A4-B6AB-756C-CD26-0DBE70D7BE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E696B9-8508-64C9-2E21-E64F03CA39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BC9C7D-6D42-3527-4FEA-1D04C1280A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C51319F-41E9-DA54-2752-1F73A880F2A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13110F-FDD2-C325-946B-C61C3C2F0E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825B89-C62B-D4D5-E346-45CCD1870E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ACD1EB-9216-A713-B036-7BF229AEC21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5FFD667-8B14-AA0F-66AB-462220E905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DAFF6CE-8718-C887-1F95-D48D03198811}"/>
              </a:ext>
            </a:extLst>
          </p:cNvPr>
          <p:cNvSpPr txBox="1"/>
          <p:nvPr/>
        </p:nvSpPr>
        <p:spPr>
          <a:xfrm>
            <a:off x="1246909" y="2187955"/>
            <a:ext cx="6650182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إِنْ- ثُمَّ  -  أَوْ  -  بَيْنَما  -  عِنْدَما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B3DE19-91B0-64B7-481F-9BA8209F3626}"/>
              </a:ext>
            </a:extLst>
          </p:cNvPr>
          <p:cNvSpPr txBox="1"/>
          <p:nvPr/>
        </p:nvSpPr>
        <p:spPr>
          <a:xfrm>
            <a:off x="1246910" y="4622573"/>
            <a:ext cx="66232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 جَلَسْتُ ...........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حَتّى بَدَأْتُ أُبْدِعُ قَصيدَةً .............</a:t>
            </a:r>
          </a:p>
        </p:txBody>
      </p:sp>
    </p:spTree>
    <p:extLst>
      <p:ext uri="{BB962C8B-B14F-4D97-AF65-F5344CB8AC3E}">
        <p14:creationId xmlns:p14="http://schemas.microsoft.com/office/powerpoint/2010/main" val="154452934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38B7B-DF79-A2B8-30A8-971B4A48D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CECE9D-3ED1-AAD5-3384-BD9DB3D43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نناقش إجاباتكم.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882197-6B87-697E-3D8D-150660086B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DD65D7-8744-C2EA-59B0-565C47101B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07738A-A2E0-936D-B80A-C2452DE668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E696D6-8697-B821-FE4B-6CA7D0B4DA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B5B54AC-B645-2038-D5CC-400753D6A0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219D85-D196-50EF-E49A-DB4F382261E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62304E-B839-E200-6833-C77C6AA36CE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524BD5-6CB9-CBD1-835F-721EB25794F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CFAFE2C-B0A0-06FA-87AA-0CB507111B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2662"/>
            <a:ext cx="828000" cy="828000"/>
          </a:xfr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BB9A97F-8807-9D3E-08E0-9DABFF5F610B}"/>
              </a:ext>
            </a:extLst>
          </p:cNvPr>
          <p:cNvSpPr txBox="1"/>
          <p:nvPr/>
        </p:nvSpPr>
        <p:spPr>
          <a:xfrm>
            <a:off x="1246909" y="2187955"/>
            <a:ext cx="6650182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إِنْ- ثُمَّ  -  أَوْ  -  بَيْنَما  -  عِنْدَما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0E650BE-3BD3-B9F9-7F6D-5EDA833A3122}"/>
              </a:ext>
            </a:extLst>
          </p:cNvPr>
          <p:cNvSpPr txBox="1"/>
          <p:nvPr/>
        </p:nvSpPr>
        <p:spPr>
          <a:xfrm>
            <a:off x="1246910" y="4622573"/>
            <a:ext cx="66232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 جَلَسْتُ ...........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حَتّى بَدَأْتُ أُبْدِعُ قَصيدَةً .............</a:t>
            </a:r>
          </a:p>
        </p:txBody>
      </p:sp>
    </p:spTree>
    <p:extLst>
      <p:ext uri="{BB962C8B-B14F-4D97-AF65-F5344CB8AC3E}">
        <p14:creationId xmlns:p14="http://schemas.microsoft.com/office/powerpoint/2010/main" val="11503669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5961E-71D4-0D17-DA3F-7E412BC8C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E8E0E-B610-F3F5-5BBB-1635DA50D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هذا الجواب؟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74B705-7F86-4063-DDD4-79E6BEDC6B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57338A-6C3D-E925-A8AC-53274B9E61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104692-8187-4F1F-7C77-A3FCB3F84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982936-4448-A670-9057-D9E3749963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8F9F1E-C804-BA58-08F4-6807936DD8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55DA8C-3C8D-E938-7F6D-D223E7F224C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1259DD-7CFE-B1AA-979F-1D894462229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249D76-38A9-C0F7-A779-0F3D5B19935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7FD04C5-3D14-679E-C99E-1D913C4A6145}"/>
              </a:ext>
            </a:extLst>
          </p:cNvPr>
          <p:cNvSpPr txBox="1"/>
          <p:nvPr/>
        </p:nvSpPr>
        <p:spPr>
          <a:xfrm>
            <a:off x="893501" y="4538596"/>
            <a:ext cx="73569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إِنْ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جَلَسْت</a:t>
            </a:r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MA" sz="3600" b="1" dirty="0">
                <a:solidFill>
                  <a:srgbClr val="00B05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أَمْسِ في مَكْتَبي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حَتّى بَدَأْتُ أُبْدِعُ قَصيدَةً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شِعْرِيَّةً حَوْلَ ذِكْرى ٱلْمَسيرَةِ ٱلْخَضْراءِ.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7115D8C-E33B-45FA-E16F-EDD5F822BA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D86DE97-CADA-1BA6-E51D-456F4309955A}"/>
              </a:ext>
            </a:extLst>
          </p:cNvPr>
          <p:cNvSpPr txBox="1"/>
          <p:nvPr/>
        </p:nvSpPr>
        <p:spPr>
          <a:xfrm>
            <a:off x="1246909" y="2187955"/>
            <a:ext cx="6650182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إِنْ- ثُمَّ  -  أَوْ  -  بَيْنَما  -  عِنْدَما</a:t>
            </a:r>
          </a:p>
        </p:txBody>
      </p:sp>
    </p:spTree>
    <p:extLst>
      <p:ext uri="{BB962C8B-B14F-4D97-AF65-F5344CB8AC3E}">
        <p14:creationId xmlns:p14="http://schemas.microsoft.com/office/powerpoint/2010/main" val="91733892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1F96D-1C28-BC67-26F2-17A1EF26A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D4AE49-B0AE-19CF-8145-56EB6B902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كيف نركب فقرة بالاستعانة بإستراتيجية توسيع فكرة. أقرأ ثم تقرؤون. (تلميذ واحد)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ACCFB1-1FB6-C3F2-27C9-36FDAF59C7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D71C90-CA6D-1E44-26E3-0A1827B46D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E5E881-07E2-2CD9-07F6-E145D1798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6A2832-465C-AEA4-EFCF-6C3A1D45B2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5657BC-4A45-459A-57EC-0C806AFF761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237422-E3CD-368D-0F14-C419012476E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C23816-D516-D7B5-16C3-839C637E33F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7AF364-3528-F5FE-DD94-3F15B599C19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AB20EF87-ADB0-5568-97F9-F7BA3118DB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78A19-3DE1-4056-E648-1D3DDB6D473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4" t="4194" r="15924" b="5690"/>
          <a:stretch>
            <a:fillRect/>
          </a:stretch>
        </p:blipFill>
        <p:spPr>
          <a:xfrm>
            <a:off x="1342044" y="1357111"/>
            <a:ext cx="6030686" cy="4485492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3113BEDB-CB10-20A7-C79F-208D555454E2}"/>
              </a:ext>
            </a:extLst>
          </p:cNvPr>
          <p:cNvSpPr txBox="1"/>
          <p:nvPr/>
        </p:nvSpPr>
        <p:spPr>
          <a:xfrm>
            <a:off x="1624683" y="2128434"/>
            <a:ext cx="5494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AE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تَركيبُ فِقْرَة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AE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لكتابةِ فِقْرَةٍ بالاستعانةِ </a:t>
            </a:r>
            <a:r>
              <a:rPr lang="ar-AE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باستراتيجيّةِ توسيعِ فِكْرَةٍ: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ABDF654-D8FD-6EF5-651F-FF15B9BD93ED}"/>
              </a:ext>
            </a:extLst>
          </p:cNvPr>
          <p:cNvGrpSpPr/>
          <p:nvPr/>
        </p:nvGrpSpPr>
        <p:grpSpPr>
          <a:xfrm>
            <a:off x="1548873" y="3181770"/>
            <a:ext cx="5437415" cy="612322"/>
            <a:chOff x="827313" y="2713707"/>
            <a:chExt cx="7249887" cy="816429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22DF2F5-1FDD-8273-C094-ED02FA111E96}"/>
                </a:ext>
              </a:extLst>
            </p:cNvPr>
            <p:cNvSpPr/>
            <p:nvPr/>
          </p:nvSpPr>
          <p:spPr>
            <a:xfrm>
              <a:off x="827313" y="2713707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AE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أُوَسِّع</a:t>
              </a:r>
              <a:r>
                <a:rPr lang="ar-AE" sz="32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 الجُمَلَ.</a:t>
              </a:r>
              <a:endParaRPr lang="fr-FR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EBDC006D-DC4B-AF09-3722-5575B5976113}"/>
                </a:ext>
              </a:extLst>
            </p:cNvPr>
            <p:cNvSpPr/>
            <p:nvPr/>
          </p:nvSpPr>
          <p:spPr>
            <a:xfrm>
              <a:off x="7645400" y="2906021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0EF21C7-3CAC-4B1F-59A1-7DC51DFD6224}"/>
              </a:ext>
            </a:extLst>
          </p:cNvPr>
          <p:cNvGrpSpPr/>
          <p:nvPr/>
        </p:nvGrpSpPr>
        <p:grpSpPr>
          <a:xfrm>
            <a:off x="1548873" y="4035868"/>
            <a:ext cx="5437415" cy="612322"/>
            <a:chOff x="827313" y="3852504"/>
            <a:chExt cx="7249887" cy="81642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C113849-FB8C-156C-2660-F435EB91B146}"/>
                </a:ext>
              </a:extLst>
            </p:cNvPr>
            <p:cNvSpPr/>
            <p:nvPr/>
          </p:nvSpPr>
          <p:spPr>
            <a:xfrm>
              <a:off x="827313" y="3852504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AE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أَربِطُ بَيْنَ الجُمَلِ </a:t>
              </a:r>
              <a:r>
                <a:rPr lang="ar-AE" sz="32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بأداةِ رَبْطٍ مُناسِبَةٍ.</a:t>
              </a:r>
              <a:endPara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B2BF75CC-790A-00F6-8ACF-A46E3E61BC77}"/>
                </a:ext>
              </a:extLst>
            </p:cNvPr>
            <p:cNvSpPr/>
            <p:nvPr/>
          </p:nvSpPr>
          <p:spPr>
            <a:xfrm>
              <a:off x="7645400" y="4044818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B9605D85-D9B8-1DC2-2B18-6836EC00B6EA}"/>
              </a:ext>
            </a:extLst>
          </p:cNvPr>
          <p:cNvGrpSpPr/>
          <p:nvPr/>
        </p:nvGrpSpPr>
        <p:grpSpPr>
          <a:xfrm>
            <a:off x="1548873" y="4881121"/>
            <a:ext cx="5437415" cy="612322"/>
            <a:chOff x="827313" y="4979508"/>
            <a:chExt cx="7249887" cy="81642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2E497A2-FCFA-F77C-3E82-CEF66E1303E0}"/>
                </a:ext>
              </a:extLst>
            </p:cNvPr>
            <p:cNvSpPr/>
            <p:nvPr/>
          </p:nvSpPr>
          <p:spPr>
            <a:xfrm>
              <a:off x="827313" y="4979508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AE" sz="32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أَقرَأُ وأَتَحَقَّقُ </a:t>
              </a:r>
              <a:r>
                <a:rPr lang="ar-AE" sz="32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مِن انسِجامِ مَعْنَى الفِقْرَةِ.</a:t>
              </a:r>
              <a:endPara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A5AA03A6-AF39-A97D-232C-FD33EB6A1CD7}"/>
                </a:ext>
              </a:extLst>
            </p:cNvPr>
            <p:cNvSpPr/>
            <p:nvPr/>
          </p:nvSpPr>
          <p:spPr>
            <a:xfrm>
              <a:off x="7645400" y="5171822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</a:t>
              </a: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45159A7E-D1D6-69BF-A543-FBF1AD9F92CE}"/>
              </a:ext>
            </a:extLst>
          </p:cNvPr>
          <p:cNvSpPr txBox="1"/>
          <p:nvPr/>
        </p:nvSpPr>
        <p:spPr>
          <a:xfrm>
            <a:off x="522514" y="5811714"/>
            <a:ext cx="80709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مِثَالٌ: </a:t>
            </a:r>
            <a:r>
              <a:rPr lang="ar-AE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تَنمُو الأَشْجارُ في الحَديقَةِ وتَتَفَتَّحُ الأَزْهارُ في فَصْلِ الرَّبِيعِ.</a:t>
            </a:r>
            <a:br>
              <a:rPr lang="ar-AE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AE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فَيَخْرُجُ النّاسُ لِلنُّزْهَةِ وَالتَّمَتُّعِ بِجَمالِ الطَّبيعَةِ ...</a:t>
            </a:r>
          </a:p>
        </p:txBody>
      </p:sp>
    </p:spTree>
    <p:extLst>
      <p:ext uri="{BB962C8B-B14F-4D97-AF65-F5344CB8AC3E}">
        <p14:creationId xmlns:p14="http://schemas.microsoft.com/office/powerpoint/2010/main" val="9173995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B472D-ADC8-7E25-F111-F3119F3A9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FDD571-7C36-D198-0E6A-548185178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 52. من يقرأ التعليمة 1؟ من يقرأ المثال؟ أنجزوا. أمامكم ثلاث دقائق.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FC1BE7-397E-A51A-15D2-4B9ADB8545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6E1400-59C6-7446-66AE-61E9468986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18F232-F5B3-5895-6419-C2F4D0E4E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6C7FE0-482D-75AE-4A53-53B282CD84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F2E3EE-D2DE-AA67-1515-5FDA6FFDFC6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41A5BE-DD88-F223-DBA5-80C810BABF4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73AF30-4C77-FB92-C286-897626C0BD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78DC78-FC2C-BB05-65C8-89D77258ECD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39739ABC-A019-8B83-390B-7D4E9842C8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98897" y="665338"/>
            <a:ext cx="828000" cy="828000"/>
          </a:xfrm>
        </p:spPr>
      </p:pic>
      <p:pic>
        <p:nvPicPr>
          <p:cNvPr id="12" name="Image 11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7B8FFBE5-55D8-06A2-9F3F-A08DB2F438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784" y="1754157"/>
            <a:ext cx="2816433" cy="43200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BC2B200-26D8-7555-B114-739738437942}"/>
              </a:ext>
            </a:extLst>
          </p:cNvPr>
          <p:cNvSpPr/>
          <p:nvPr/>
        </p:nvSpPr>
        <p:spPr>
          <a:xfrm>
            <a:off x="3247053" y="3564295"/>
            <a:ext cx="2708882" cy="111967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50713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04E98-6CC3-472A-5146-594E38D50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101543-26E2-9C28-9C5E-13B078C4D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وضح لزميلك كيف فعلت. أمامكم دقيقة واحدة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BFDB24-C162-FDD6-4212-F05652704C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BC7B7F-056F-A9DD-0D98-549AC4C707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B7A88B-4F62-C74E-2DC5-09FCE1174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A868ED-CF7B-7BE9-0028-5BD56661FB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A5B17A-34B6-DE7A-8511-3387FAC9D4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A6332F-353F-2D1B-C6CF-FD464CAA79B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3096BF-F911-5CE9-5B55-FF9DFF3C0C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7CD514-2559-A550-74E5-D61995A2F20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127083C-BBE3-B28E-2533-4006B44D3A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9566" y="637345"/>
            <a:ext cx="828000" cy="828000"/>
          </a:xfrm>
        </p:spPr>
      </p:pic>
      <p:pic>
        <p:nvPicPr>
          <p:cNvPr id="13" name="Image 1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ACDE26B4-F3C4-7F0E-1C34-ADAAD7AFBB5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6705" y="2242887"/>
            <a:ext cx="7147062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09121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23960-3674-0206-F8B5-C3DAFFE89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6663A-5900-CE0B-ABD2-C3C53A0D8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سأعين من يقرأ الجملة؟ لماذا؟ هل أنتم متفقون؟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0B3A82-CE23-C903-65DC-79F0472E1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CE3C40-4CF3-E3E4-AD7A-7E611C62F0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D21CE0-2F35-15CD-7EA2-88BCDBD42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EBE15F-C5BE-6A87-7646-2818B7695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AF74DD-CAD7-B514-441F-F1C4CA4D1C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9D7F62-E2A1-A742-BDBA-4C862D89B2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8933F4-36E8-06DF-572B-8D0593A019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1C6064-A940-9C32-B780-CDD83DBA5D9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A3C13CFC-7B05-58A9-D869-8A9FBBC637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0" name="Image 9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70252829-818E-AB0A-97EB-DD70E96799A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6705" y="2242887"/>
            <a:ext cx="7147062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8753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CEB99-7CFE-8BA2-9D2C-B3A018929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F67C76-EBBB-30A6-88E7-23B254B1C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86B8A7-0478-E006-7E43-8FF5707603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DDC5F0-B275-C71C-AA1A-B87AABC24D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260D22-7CE6-8D8C-73D2-E2DDE6FC9C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82C947-6AD8-DA2C-497A-AD69491C90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E22B98-E8E8-66ED-C1BF-375288A59A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D435BD-89DD-59C7-5838-B45AA0905E1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5EA9FB-30D4-A951-2FBA-5814AAC06D1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89D922-CC8B-FF48-A103-730076AA6DA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3EF56C5B-96D2-0AEB-8462-6C872DA9D4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834AE9AE-312D-48E5-0E6F-FA0449BB80A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6705" y="2242887"/>
            <a:ext cx="7147062" cy="28800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56A75C0-36A7-698A-0C28-78D831DF4E6E}"/>
              </a:ext>
            </a:extLst>
          </p:cNvPr>
          <p:cNvSpPr txBox="1"/>
          <p:nvPr/>
        </p:nvSpPr>
        <p:spPr>
          <a:xfrm>
            <a:off x="4296310" y="3377933"/>
            <a:ext cx="11067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قَبْلَ أَنْ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3744B34-4537-1153-8FD6-BF47D5534731}"/>
              </a:ext>
            </a:extLst>
          </p:cNvPr>
          <p:cNvSpPr txBox="1"/>
          <p:nvPr/>
        </p:nvSpPr>
        <p:spPr>
          <a:xfrm>
            <a:off x="4252650" y="3949750"/>
            <a:ext cx="11821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أَنْ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0AC0E68-A3F7-445E-7FBE-8346C760DF39}"/>
              </a:ext>
            </a:extLst>
          </p:cNvPr>
          <p:cNvSpPr txBox="1"/>
          <p:nvPr/>
        </p:nvSpPr>
        <p:spPr>
          <a:xfrm>
            <a:off x="4208399" y="4549426"/>
            <a:ext cx="9205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،فَجْأَةً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861F70-5D88-49E3-093B-0FD96F4A0969}"/>
              </a:ext>
            </a:extLst>
          </p:cNvPr>
          <p:cNvSpPr txBox="1"/>
          <p:nvPr/>
        </p:nvSpPr>
        <p:spPr>
          <a:xfrm>
            <a:off x="5403081" y="3380773"/>
            <a:ext cx="11821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ٱلْأُسْتاذَةَ</a:t>
            </a:r>
            <a:endParaRPr lang="ar-MA" sz="2800" b="1" dirty="0">
              <a:solidFill>
                <a:srgbClr val="424D7B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CA74809-D62C-1AC8-55D0-5BF27146FE50}"/>
              </a:ext>
            </a:extLst>
          </p:cNvPr>
          <p:cNvSpPr txBox="1"/>
          <p:nvPr/>
        </p:nvSpPr>
        <p:spPr>
          <a:xfrm>
            <a:off x="5434770" y="3961474"/>
            <a:ext cx="12033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ٱلْكِتابَ</a:t>
            </a:r>
            <a:endParaRPr lang="ar-MA" sz="2800" b="1" dirty="0">
              <a:solidFill>
                <a:srgbClr val="424D7B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9A55684-CFC7-8DA5-2F03-C9D6E8B383D6}"/>
              </a:ext>
            </a:extLst>
          </p:cNvPr>
          <p:cNvSpPr txBox="1"/>
          <p:nvPr/>
        </p:nvSpPr>
        <p:spPr>
          <a:xfrm>
            <a:off x="4982546" y="4546332"/>
            <a:ext cx="19528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بَرْنامَجَنا ٱلْمُفَضَّلَ</a:t>
            </a:r>
            <a:endParaRPr lang="ar-MA" sz="2800" b="1" dirty="0">
              <a:solidFill>
                <a:srgbClr val="424D7B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1565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C23A7-AE28-3C4C-C732-3F37368D2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1E919F-F13E-D847-D47F-AA524133D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 الثانية؟ أنجزوا فرديا. أمامكم ثلاث دقائق.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D6F2BE-52E3-09E0-85FF-C554828E92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76EF88-CAD4-EC68-8AD1-B99B4E092F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6BCFB1-D21B-6E01-B1D3-284DC11B9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00071C-F1F0-7AAE-A010-6A32913A67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7C2873D-51C2-C030-1BF0-C566769EFFD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AE10DB-8F40-E999-67A0-0D7FF862398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47DA64-C8FA-F87B-A40C-7287A72A73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BFD18D-1941-F8E5-525D-8219FE6D31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A12BAC6-E98A-6AD8-3B49-5BA9829993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96249" y="665338"/>
            <a:ext cx="828000" cy="828000"/>
          </a:xfrm>
        </p:spPr>
      </p:pic>
      <p:pic>
        <p:nvPicPr>
          <p:cNvPr id="8" name="Image 7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442E486C-E944-1EF1-6C5B-439DF4326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784" y="1754157"/>
            <a:ext cx="2816433" cy="4320000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749AC92-08ED-791F-C79B-E9BFB5172B85}"/>
              </a:ext>
            </a:extLst>
          </p:cNvPr>
          <p:cNvSpPr/>
          <p:nvPr/>
        </p:nvSpPr>
        <p:spPr>
          <a:xfrm>
            <a:off x="3247053" y="4627984"/>
            <a:ext cx="2708882" cy="998374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0432894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3A153-5684-ACE1-4E37-4FAD0EA76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E88ECB-758D-B9BB-13B2-F3AC1D652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 الثانية؟ أنجزوا فرديا. أمامكم ثلاث دقائق.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5F6928-AA25-2C02-CAEA-76D6FAA6D0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21326D-FA08-1BBD-6A07-4208313643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17FAF3-C562-667B-3D11-F767722D1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915209-6227-1AE6-2613-FE6F595E68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654B4E-A443-F682-AA7E-BDF9A430FA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4C6D77-F298-6180-4209-0456F62B85D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3DFCE0-B2D3-1791-1154-969544245E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F9805A-6F2B-32C1-D9EA-D47D3196C5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89F2A470-CC39-DDBD-1DD4-38AD82A6C9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98897" y="665338"/>
            <a:ext cx="828000" cy="828000"/>
          </a:xfrm>
        </p:spPr>
      </p:pic>
      <p:pic>
        <p:nvPicPr>
          <p:cNvPr id="8" name="Image 7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722CB27A-AC5B-B5B1-A550-B6A9FA7BF4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784" y="1754157"/>
            <a:ext cx="2816433" cy="4320000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12DD20B-03DE-3463-98CB-8B7DB9EDF3DF}"/>
              </a:ext>
            </a:extLst>
          </p:cNvPr>
          <p:cNvSpPr/>
          <p:nvPr/>
        </p:nvSpPr>
        <p:spPr>
          <a:xfrm>
            <a:off x="3247053" y="4627984"/>
            <a:ext cx="2708882" cy="998374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426498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0385A-EF10-4976-6495-4F3CDDF59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30813D-CEC6-3E8F-8566-164EC8CE2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كل واحد يوضح لزميله كيف حصل على الجواب. دقيقة واحدة.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17DBF51-782B-2047-C4CA-F8C06A41B3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002BC1-4EA0-FF64-DE62-590DD93BF5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C2BE81-64B3-0506-C80B-EB827C8A06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D8C3CA-3C99-31C3-C926-AEDE2E3462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7FDE02-68CE-4500-F346-2053B59634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4B9165-3268-DEA0-18A3-2AC9C6D0B11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C12345-7714-D263-58E0-B6DA0C725A2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DCC222-22DE-E8E9-75CC-4429AF38C19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BDA9035-4C4E-5634-DE4B-56E40B78E2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2" name="Image 11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EF064B7A-5AB7-2F48-A90C-0038BDE79F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01" y="2502866"/>
            <a:ext cx="7785599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920828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B3577-D423-DCD5-A370-BBA5294AA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9EEF1-57A2-563F-0ED5-9254C184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5262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 التالي؟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6FF09E-8215-D806-9319-214C57B69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B4CEC3-7A86-32B0-56A9-C62DBC153B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F967B9-4C9F-1D91-1DE4-EEF5C0076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677EF7-7645-27A4-1913-F2DC5A9E34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02096F7-D1D5-0E76-6E7A-B5810128A4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A0F999-8071-9D9F-7B1E-E5974364394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BED918-0D6F-2BE2-E683-34DCCBCF114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616D0A-7A79-E35E-9309-08D501B4542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56F05D47-DCA5-671B-D3A6-07A53F525B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3DB08C27-3C06-04AB-87A4-2A1BA9DEDB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01" y="2502866"/>
            <a:ext cx="7785599" cy="28800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870405C-C527-B77B-B204-A3BC2FB11B49}"/>
              </a:ext>
            </a:extLst>
          </p:cNvPr>
          <p:cNvSpPr txBox="1"/>
          <p:nvPr/>
        </p:nvSpPr>
        <p:spPr>
          <a:xfrm>
            <a:off x="6790321" y="3105834"/>
            <a:ext cx="11899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ٱلْبِدايَةِ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630AA6-A3AF-7246-5232-F318E9945203}"/>
              </a:ext>
            </a:extLst>
          </p:cNvPr>
          <p:cNvSpPr txBox="1"/>
          <p:nvPr/>
        </p:nvSpPr>
        <p:spPr>
          <a:xfrm>
            <a:off x="3564295" y="3117856"/>
            <a:ext cx="8956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4D27D17-11E3-AD02-492B-4300E6ECFF59}"/>
              </a:ext>
            </a:extLst>
          </p:cNvPr>
          <p:cNvSpPr txBox="1"/>
          <p:nvPr/>
        </p:nvSpPr>
        <p:spPr>
          <a:xfrm>
            <a:off x="1223756" y="3108525"/>
            <a:ext cx="8956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</a:t>
            </a:r>
            <a:r>
              <a:rPr lang="ar-MA" sz="3200" b="1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9E4478C-9C4E-62F7-9C7E-B183B7C65C16}"/>
              </a:ext>
            </a:extLst>
          </p:cNvPr>
          <p:cNvSpPr txBox="1"/>
          <p:nvPr/>
        </p:nvSpPr>
        <p:spPr>
          <a:xfrm>
            <a:off x="6790321" y="4092109"/>
            <a:ext cx="912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إِ</a:t>
            </a:r>
            <a:r>
              <a:rPr lang="ar-MA" sz="3200" b="1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</a:t>
            </a:r>
          </a:p>
        </p:txBody>
      </p:sp>
    </p:spTree>
    <p:extLst>
      <p:ext uri="{BB962C8B-B14F-4D97-AF65-F5344CB8AC3E}">
        <p14:creationId xmlns:p14="http://schemas.microsoft.com/office/powerpoint/2010/main" val="24293877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690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344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2843269" y="3023119"/>
            <a:ext cx="3457462" cy="811763"/>
          </a:xfrm>
          <a:prstGeom prst="roundRect">
            <a:avLst/>
          </a:prstGeom>
          <a:noFill/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أُرَكِّبُ فِقْرَةً ؟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نركب فقرة. من يجيب عن السؤال؟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A85F3D0-6842-784F-01C7-A2C3CA5D6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206-865D-070C-9636-A9E66B6D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B5DF3B-ACE5-D045-A430-1184D44E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D35591-0F6D-1E78-788C-F8CF366D81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C20E54-9FE7-8539-C396-E9F2154763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05F446-11D3-734A-E478-0C5C26251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891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CD8A04-8428-8273-4E5A-ECA6DE674A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A9F635-9EC4-9D2C-28AC-EBFC5B0B4F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8DB25A-C90E-B43F-376F-A570E2BCCD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4009E-1E51-CA7C-8902-8B299140998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6DCF08-AFD3-58D4-89F1-88DFA8B4DB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68B29DC-2B84-9BC4-99EE-0CBA924B35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573" y="684000"/>
            <a:ext cx="828000" cy="828000"/>
          </a:xfr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D3AC372-5551-555E-8434-5F34EB55C3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اختتام الحصة3_1">
            <a:hlinkClick r:id="" action="ppaction://media"/>
            <a:extLst>
              <a:ext uri="{FF2B5EF4-FFF2-40B4-BE49-F238E27FC236}">
                <a16:creationId xmlns:a16="http://schemas.microsoft.com/office/drawing/2014/main" id="{925C583E-3A32-8370-18DB-41F82203E1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t="3" b="3"/>
          <a:stretch/>
        </p:blipFill>
        <p:spPr>
          <a:xfrm>
            <a:off x="985837" y="194468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7104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03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14561</TotalTime>
  <Words>1947</Words>
  <Application>Microsoft Office PowerPoint</Application>
  <PresentationFormat>Affichage à l'écran (4:3)</PresentationFormat>
  <Paragraphs>477</Paragraphs>
  <Slides>67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67</vt:i4>
      </vt:variant>
    </vt:vector>
  </HeadingPairs>
  <TitlesOfParts>
    <vt:vector size="85" baseType="lpstr">
      <vt:lpstr>Microsoft Uighur</vt:lpstr>
      <vt:lpstr>Dosis Medium</vt:lpstr>
      <vt:lpstr>Calibri Light</vt:lpstr>
      <vt:lpstr>Modern Love</vt:lpstr>
      <vt:lpstr>Wingdings</vt:lpstr>
      <vt:lpstr>Calibri</vt:lpstr>
      <vt:lpstr>Dosis ExtraBold</vt:lpstr>
      <vt:lpstr>Arial</vt:lpstr>
      <vt:lpstr>Dosis SemiBold</vt:lpstr>
      <vt:lpstr>Dosis</vt:lpstr>
      <vt:lpstr>Thème Office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1_05- اختتام الحصة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مرحبا بكم . سننطلق في حصة اللغة العربية.</vt:lpstr>
      <vt:lpstr>قبل أن نبدأ حصة اليوم نتذكر شروط الحصول على نجمة التميز. </vt:lpstr>
      <vt:lpstr>افتتاح الحصة</vt:lpstr>
      <vt:lpstr>ضعوا اللوحة والكراسة في القمطر.</vt:lpstr>
      <vt:lpstr>نبدأ بنشاط رسم«ال». خذوا ألواحكم.</vt:lpstr>
      <vt:lpstr>أدخلوا ال على الكلمة ثم اكتبوها مع الشكل. بعد 30 ثانية ترفعون ألواحكم وتعللون جوابكم.</vt:lpstr>
      <vt:lpstr>ما نوع ال؟  ـــ صححوا.</vt:lpstr>
      <vt:lpstr>حددوا نوع ال ثم اكتبوا. بعد 30 ثانية ترفعون ألواحكم وتعللون جوابكم.</vt:lpstr>
      <vt:lpstr>ما نوع «ال»؟  ــــ صححوا.</vt:lpstr>
      <vt:lpstr>أكملوا برسم ال. بعد 30 ثانية ترفعون ألواحكم وتعللون جوابكم.</vt:lpstr>
      <vt:lpstr>ما نوع ال؟ ــــ صححوا.</vt:lpstr>
      <vt:lpstr>قراءة</vt:lpstr>
      <vt:lpstr>نمر إلى حصة القراءة. من يمر لينشد القصيدة أمام زملائه؟ تابعوا معه.</vt:lpstr>
      <vt:lpstr>في حصة اليوم ستتعرفون على أزمنة الفعل: الماضي والمضارع.</vt:lpstr>
      <vt:lpstr>من يذكرنا بأقسام الكلمة في اللغة العربية؟</vt:lpstr>
      <vt:lpstr>من يقرأ؟ من يقدم مثالا عن كل نوع؟</vt:lpstr>
      <vt:lpstr>رأينا أن الفعل يدل على ما نقوم به في زمن معين. قد يكون في الماضي أو الحاضر أو المستقبل.</vt:lpstr>
      <vt:lpstr>انتبهوا، كيف سأميز زمن الفعل (حكى) في الجملة التالية.</vt:lpstr>
      <vt:lpstr>أقرأ الجملة. ثم أجيب عن السؤال: هل الفعل «حكت»  وقع سابقا وانتهى أو يقع الآن ولا زال؟ </vt:lpstr>
      <vt:lpstr>أمس أي البارحة. حكت القصة البارحة. إذاً: حكت فعل وقع سابقا وانتهى</vt:lpstr>
      <vt:lpstr> الفعل «حكت» فعل وقع سابقا وانتهى. نقول: حكت فعل في الماضي. </vt:lpstr>
      <vt:lpstr>انتبهوا أريد أن أميز زمن الفعل (أَقِفُ) في الجملة التالية.</vt:lpstr>
      <vt:lpstr>أقرأ الجملة. ثم أجيب عن السؤال: هل الفعل أقف وقع سابقا وانتهى أو يقع الآن ولازال؟ </vt:lpstr>
      <vt:lpstr>الفعل «أَقفُ» يقع الآن ولازال. </vt:lpstr>
      <vt:lpstr> أَقِفُ فعل يَقَعُ الآنَ. نقول: الفعل «أَقِفُ» في زمن المضارع.</vt:lpstr>
      <vt:lpstr>نتذكر جميعا. أقرأ ثم تقرؤون (تلميذ واحد).</vt:lpstr>
      <vt:lpstr>نحدد معا خطوة بخطوة زمن الفعل «نسافر» في الجملة. ماذا نفعل؟</vt:lpstr>
      <vt:lpstr>نطرح السؤال: هل الفعل «نسافر» وقع سابقا وانتهى؟ أو يقع الآن ولا زالَ؟ </vt:lpstr>
      <vt:lpstr>نجيب: الفعل «نسافر» فعل يتكرر كل صيف؟ إذا ما زمن الفعل «نسافر»؟ </vt:lpstr>
      <vt:lpstr>نجيب: نسافر فعل مضارع.</vt:lpstr>
      <vt:lpstr>خذوا كراساتكم ص 50. من يقرأ التعليمة1؟ فرديا أنجزوا كما في المثال (ثلاث دقائق).</vt:lpstr>
      <vt:lpstr>في ثنائيات وضح لزميلك كيف تعرفت زمن الفعل في كل جملة.</vt:lpstr>
      <vt:lpstr>نصحح. من يقرأ الجملة الأولى؟ ما هو الفعل فيها؟ ما زمنه؟</vt:lpstr>
      <vt:lpstr>نمر إلى التمرين الثاني «أنجز بمفردي». من يقرأ التعليمة؟ ـــ أنجزوا. (ثلاث دقائق). </vt:lpstr>
      <vt:lpstr>انتهى الوقت. نصحح. من يقرأ الجملة الأولى؟ هل أنتم متفقون؟ لماذا؟ </vt:lpstr>
      <vt:lpstr>نمر إلى التمرين الثاني. ركبوا الكلمات لتركيب جملة. انتبهوا توجد كلمة زائدة. يمر الأستاذ بين الصفوف ويصحح كتابيا.</vt:lpstr>
      <vt:lpstr>Présentation PowerPoint</vt:lpstr>
      <vt:lpstr>ننشد قصيدة "الحفلة" بشكل معبر.</vt:lpstr>
      <vt:lpstr>إنتاج كتابي</vt:lpstr>
      <vt:lpstr>من يذكرنا بأدوات الربط بين الجمل التي تعرفنا عليها في الحصة الماضية.</vt:lpstr>
      <vt:lpstr>هذه بعض أدوات ربط بواسطتها نربط بين الجمل. من يقرؤها؟</vt:lpstr>
      <vt:lpstr>سنتعلم اليوم في حصة الإنتاج الكتابي كيف نركب فقرة بسيطة. انتبهوا</vt:lpstr>
      <vt:lpstr>هذا مشهد لحديقة. أريد أن أكتب فقرة تعبر عنه وتبتدئ بالجملة أمامكم.</vt:lpstr>
      <vt:lpstr>أضيف جملة أخرى ثم جملة أخرى.</vt:lpstr>
      <vt:lpstr>أوسع الجمل واحدة واحدة.</vt:lpstr>
      <vt:lpstr>أربط بين الجمل باستعمال أدوات ربط مناسبة. أستعمل الواو  والفاء.</vt:lpstr>
      <vt:lpstr>أقرأ الفقرة وأتحقق من انسجام معناها.</vt:lpstr>
      <vt:lpstr>الآن بشكل ثنائي قوموا بتوسيع الجملتين ثم بالربط بينها باستعمال أداة ربط مناسبة.</vt:lpstr>
      <vt:lpstr>نناقش إجاباتكم. </vt:lpstr>
      <vt:lpstr>من يقرأ هذا الجواب؟</vt:lpstr>
      <vt:lpstr>نتذكر كيف نركب فقرة بالاستعانة بإستراتيجية توسيع فكرة. أقرأ ثم تقرؤون. (تلميذ واحد)</vt:lpstr>
      <vt:lpstr>خذوا الكراسة ص  52. من يقرأ التعليمة 1؟ من يقرأ المثال؟ أنجزوا. أمامكم ثلاث دقائق.</vt:lpstr>
      <vt:lpstr>في ثنائيات وضح لزميلك كيف فعلت. أمامكم دقيقة واحدة</vt:lpstr>
      <vt:lpstr>نصحح. سأعين من يقرأ الجملة؟ لماذا؟ هل أنتم متفقون؟</vt:lpstr>
      <vt:lpstr>صححوا</vt:lpstr>
      <vt:lpstr>من يقرأ التعليمة الثانية؟ أنجزوا فرديا. أمامكم ثلاث دقائق. </vt:lpstr>
      <vt:lpstr>من يقرأ التعليمة الثانية؟ أنجزوا فرديا. أمامكم ثلاث دقائق. </vt:lpstr>
      <vt:lpstr>في ثنائيات كل واحد يوضح لزميله كيف حصل على الجواب. دقيقة واحدة.</vt:lpstr>
      <vt:lpstr>من يقرأ الجواب التالي؟</vt:lpstr>
      <vt:lpstr>اختتام الحصة</vt:lpstr>
      <vt:lpstr>تعلمنا كيف نركب فقرة. من يجيب عن السؤال؟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143</cp:revision>
  <dcterms:created xsi:type="dcterms:W3CDTF">2023-09-20T21:35:22Z</dcterms:created>
  <dcterms:modified xsi:type="dcterms:W3CDTF">2025-11-21T11:09:47Z</dcterms:modified>
</cp:coreProperties>
</file>