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5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6" r:id="rId5"/>
    <p:sldMasterId id="2147483763" r:id="rId6"/>
  </p:sldMasterIdLst>
  <p:notesMasterIdLst>
    <p:notesMasterId r:id="rId73"/>
  </p:notesMasterIdLst>
  <p:sldIdLst>
    <p:sldId id="2147482653" r:id="rId7"/>
    <p:sldId id="2147482617" r:id="rId8"/>
    <p:sldId id="2147482469" r:id="rId9"/>
    <p:sldId id="2147482516" r:id="rId10"/>
    <p:sldId id="2147482615" r:id="rId11"/>
    <p:sldId id="2147482480" r:id="rId12"/>
    <p:sldId id="2147482694" r:id="rId13"/>
    <p:sldId id="2134806929" r:id="rId14"/>
    <p:sldId id="2147482639" r:id="rId15"/>
    <p:sldId id="2134806773" r:id="rId16"/>
    <p:sldId id="2147482481" r:id="rId17"/>
    <p:sldId id="2147482632" r:id="rId18"/>
    <p:sldId id="2134806896" r:id="rId19"/>
    <p:sldId id="2147482643" r:id="rId20"/>
    <p:sldId id="2147482354" r:id="rId21"/>
    <p:sldId id="2147482644" r:id="rId22"/>
    <p:sldId id="2134806903" r:id="rId23"/>
    <p:sldId id="2147482645" r:id="rId24"/>
    <p:sldId id="2147482646" r:id="rId25"/>
    <p:sldId id="2147482647" r:id="rId26"/>
    <p:sldId id="2134806905" r:id="rId27"/>
    <p:sldId id="2147482648" r:id="rId28"/>
    <p:sldId id="2147482640" r:id="rId29"/>
    <p:sldId id="2134806145" r:id="rId30"/>
    <p:sldId id="2134806657" r:id="rId31"/>
    <p:sldId id="2147482348" r:id="rId32"/>
    <p:sldId id="2147482361" r:id="rId33"/>
    <p:sldId id="2147482362" r:id="rId34"/>
    <p:sldId id="2134806195" r:id="rId35"/>
    <p:sldId id="2147482351" r:id="rId36"/>
    <p:sldId id="2147482495" r:id="rId37"/>
    <p:sldId id="2147482633" r:id="rId38"/>
    <p:sldId id="2147482343" r:id="rId39"/>
    <p:sldId id="2134806714" r:id="rId40"/>
    <p:sldId id="2134806715" r:id="rId41"/>
    <p:sldId id="2134806716" r:id="rId42"/>
    <p:sldId id="2134806717" r:id="rId43"/>
    <p:sldId id="2134806718" r:id="rId44"/>
    <p:sldId id="2147482492" r:id="rId45"/>
    <p:sldId id="2147482493" r:id="rId46"/>
    <p:sldId id="2147482641" r:id="rId47"/>
    <p:sldId id="2134806538" r:id="rId48"/>
    <p:sldId id="2147482364" r:id="rId49"/>
    <p:sldId id="2147482340" r:id="rId50"/>
    <p:sldId id="2147482341" r:id="rId51"/>
    <p:sldId id="2147482509" r:id="rId52"/>
    <p:sldId id="2147482497" r:id="rId53"/>
    <p:sldId id="2147482498" r:id="rId54"/>
    <p:sldId id="2147482499" r:id="rId55"/>
    <p:sldId id="2147482502" r:id="rId56"/>
    <p:sldId id="2147482634" r:id="rId57"/>
    <p:sldId id="2147482635" r:id="rId58"/>
    <p:sldId id="2147482503" r:id="rId59"/>
    <p:sldId id="2147482636" r:id="rId60"/>
    <p:sldId id="2147482508" r:id="rId61"/>
    <p:sldId id="2134806930" r:id="rId62"/>
    <p:sldId id="2147482344" r:id="rId63"/>
    <p:sldId id="2147482649" r:id="rId64"/>
    <p:sldId id="2147482650" r:id="rId65"/>
    <p:sldId id="2147482651" r:id="rId66"/>
    <p:sldId id="2147482652" r:id="rId67"/>
    <p:sldId id="2147482627" r:id="rId68"/>
    <p:sldId id="2134806936" r:id="rId69"/>
    <p:sldId id="2134806939" r:id="rId70"/>
    <p:sldId id="2147482629" r:id="rId71"/>
    <p:sldId id="2147482628" r:id="rId72"/>
  </p:sldIdLst>
  <p:sldSz cx="9144000" cy="6858000" type="screen4x3"/>
  <p:notesSz cx="6858000" cy="9144000"/>
  <p:embeddedFontLst>
    <p:embeddedFont>
      <p:font typeface="Dosis" pitchFamily="2" charset="0"/>
      <p:regular r:id="rId74"/>
      <p:bold r:id="rId75"/>
    </p:embeddedFont>
    <p:embeddedFont>
      <p:font typeface="Dosis ExtraBold" pitchFamily="2" charset="0"/>
      <p:bold r:id="rId76"/>
    </p:embeddedFont>
    <p:embeddedFont>
      <p:font typeface="Dosis Medium" pitchFamily="2" charset="0"/>
      <p:regular r:id="rId77"/>
    </p:embeddedFont>
    <p:embeddedFont>
      <p:font typeface="Dosis SemiBold" pitchFamily="2" charset="0"/>
      <p:regular r:id="rId78"/>
      <p:bold r:id="rId79"/>
    </p:embeddedFont>
    <p:embeddedFont>
      <p:font typeface="Microsoft Uighur" panose="02000000000000000000" pitchFamily="2" charset="-78"/>
      <p:regular r:id="rId80"/>
      <p:bold r:id="rId81"/>
    </p:embeddedFont>
    <p:embeddedFont>
      <p:font typeface="Modern Love" panose="04090805081005020601" pitchFamily="82" charset="0"/>
      <p:regular r:id="rId8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424D7C"/>
    <a:srgbClr val="4E7FBD"/>
    <a:srgbClr val="936D93"/>
    <a:srgbClr val="ECF8FB"/>
    <a:srgbClr val="257390"/>
    <a:srgbClr val="424D7A"/>
    <a:srgbClr val="424D7B"/>
    <a:srgbClr val="10658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5" autoAdjust="0"/>
    <p:restoredTop sz="94673" autoAdjust="0"/>
  </p:normalViewPr>
  <p:slideViewPr>
    <p:cSldViewPr snapToGrid="0">
      <p:cViewPr varScale="1">
        <p:scale>
          <a:sx n="71" d="100"/>
          <a:sy n="71" d="100"/>
        </p:scale>
        <p:origin x="1090" y="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viewProps" Target="viewProp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font" Target="fonts/font4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font" Target="fonts/font7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font" Target="fonts/font2.fntdata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font" Target="fonts/font8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font" Target="fonts/font3.fntdata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61" Type="http://schemas.openxmlformats.org/officeDocument/2006/relationships/slide" Target="slides/slide55.xml"/><Relationship Id="rId82" Type="http://schemas.openxmlformats.org/officeDocument/2006/relationships/font" Target="fonts/font9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12/11/2025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انشطة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0496" y="4453837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168419" y="3100065"/>
            <a:ext cx="12586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3" r="-13143"/>
          <a:stretch>
            <a:fillRect/>
          </a:stretch>
        </p:blipFill>
        <p:spPr>
          <a:xfrm>
            <a:off x="6589204" y="3144699"/>
            <a:ext cx="53640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75227AF-D1A4-D964-E22D-953C22830963}"/>
              </a:ext>
            </a:extLst>
          </p:cNvPr>
          <p:cNvSpPr txBox="1"/>
          <p:nvPr userDrawn="1"/>
        </p:nvSpPr>
        <p:spPr>
          <a:xfrm>
            <a:off x="1927940" y="434684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75390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500749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5633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image" Target="../media/image7.bin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image" Target="../media/image7.bin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79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8" r:id="rId15"/>
    <p:sldLayoutId id="214748377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78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12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slideLayout" Target="../slideLayouts/slideLayout36.xml"/><Relationship Id="rId10" Type="http://schemas.openxmlformats.org/officeDocument/2006/relationships/image" Target="../media/image34.png"/><Relationship Id="rId4" Type="http://schemas.openxmlformats.org/officeDocument/2006/relationships/video" Target="../media/media2.mp4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8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4.png"/><Relationship Id="rId5" Type="http://schemas.openxmlformats.org/officeDocument/2006/relationships/image" Target="../media/image40.png"/><Relationship Id="rId10" Type="http://schemas.openxmlformats.org/officeDocument/2006/relationships/image" Target="../media/image41.png"/><Relationship Id="rId4" Type="http://schemas.openxmlformats.org/officeDocument/2006/relationships/image" Target="../media/image39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5" Type="http://schemas.openxmlformats.org/officeDocument/2006/relationships/image" Target="../media/image43.png"/><Relationship Id="rId10" Type="http://schemas.openxmlformats.org/officeDocument/2006/relationships/image" Target="../media/image37.png"/><Relationship Id="rId4" Type="http://schemas.openxmlformats.org/officeDocument/2006/relationships/image" Target="../media/image42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3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3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4.png"/><Relationship Id="rId7" Type="http://schemas.openxmlformats.org/officeDocument/2006/relationships/image" Target="../media/image6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6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1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6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37.png"/><Relationship Id="rId2" Type="http://schemas.openxmlformats.org/officeDocument/2006/relationships/image" Target="../media/image74.gif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7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7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7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7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7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7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35.png"/><Relationship Id="rId21" Type="http://schemas.openxmlformats.org/officeDocument/2006/relationships/image" Target="../media/image76.png"/><Relationship Id="rId12" Type="http://schemas.openxmlformats.org/officeDocument/2006/relationships/image" Target="../media/image660.png"/><Relationship Id="rId17" Type="http://schemas.openxmlformats.org/officeDocument/2006/relationships/image" Target="../media/image34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77.x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23" Type="http://schemas.openxmlformats.org/officeDocument/2006/relationships/image" Target="../media/image48.png"/><Relationship Id="rId10" Type="http://schemas.openxmlformats.org/officeDocument/2006/relationships/image" Target="../media/image650.png"/><Relationship Id="rId19" Type="http://schemas.openxmlformats.org/officeDocument/2006/relationships/image" Target="../media/image36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79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FA3CFC1-259A-08C7-E3D1-966E2C410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595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تنظيم حصص الأسبوع</a:t>
            </a:r>
            <a:endParaRPr lang="fr-MA" sz="4400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(50د)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(30د)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(30د)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هيكلة حصة اليوم</a:t>
            </a:r>
            <a:endParaRPr lang="fr-MA" dirty="0">
              <a:solidFill>
                <a:srgbClr val="424D7B"/>
              </a:solidFill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ar-MA" sz="1600" b="1" dirty="0">
                <a:cs typeface="Microsoft Uighur" panose="02000000000000000000" pitchFamily="2" charset="-78"/>
              </a:rPr>
              <a:t>أنامل جدتي : السرد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DB91FC3A-2DD9-E851-4A5A-DF0EF8E15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0988" y="2939825"/>
            <a:ext cx="468312" cy="468313"/>
          </a:xfr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Autofit/>
          </a:bodyPr>
          <a:lstStyle/>
          <a:p>
            <a:pPr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القراءات الفردية</a:t>
            </a:r>
            <a:r>
              <a:rPr lang="fr-FR" sz="1600" b="1" dirty="0"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cs typeface="Microsoft Uighur" panose="02000000000000000000" pitchFamily="2" charset="-78"/>
              </a:rPr>
              <a:t>(نص "ليلة بلا نور")</a:t>
            </a:r>
          </a:p>
          <a:p>
            <a:pPr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إستراتيجية الفهم -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5E39B098-C644-415C-8E08-4C1BE1D834E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1550988" y="4210050"/>
            <a:ext cx="468312" cy="468313"/>
          </a:xfr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لعبة المفردات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1387" y="1635472"/>
            <a:ext cx="468000" cy="468000"/>
          </a:xfr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400" dirty="0"/>
              <a:t>عند نهاية الحصة</a:t>
            </a:r>
            <a:endParaRPr lang="fr-MA" sz="4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سرد أحداث الحكاية (أنامل جدتي)؛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21491"/>
            <a:ext cx="44573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 بطلاقة؛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2031507" y="489387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إستراتيجية الكلمات المفاتيح لاستخراج معلومات من نص "ليلة بلا نور".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% 80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53646E3F-85B1-3DBD-0731-28E3604CB517}"/>
              </a:ext>
            </a:extLst>
          </p:cNvPr>
          <p:cNvSpPr txBox="1"/>
          <p:nvPr/>
        </p:nvSpPr>
        <p:spPr>
          <a:xfrm>
            <a:off x="886408" y="4838990"/>
            <a:ext cx="40381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DD4A961B-3A29-8D74-9CBF-ABC479DFC0F6}"/>
              </a:ext>
            </a:extLst>
          </p:cNvPr>
          <p:cNvSpPr txBox="1">
            <a:spLocks/>
          </p:cNvSpPr>
          <p:nvPr/>
        </p:nvSpPr>
        <p:spPr>
          <a:xfrm>
            <a:off x="1976868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62C03E4-833C-055D-F390-29070B54C243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55C03D6-CFE1-3887-0873-52B5E5EA8586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775" y="1871663"/>
            <a:ext cx="7038975" cy="3959225"/>
          </a:xfrm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4BF26-EDEF-B814-D64A-62A7A6C67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B840715-8A37-7EDA-2070-470D476A2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52632"/>
            <a:ext cx="7886700" cy="720000"/>
          </a:xfrm>
        </p:spPr>
        <p:txBody>
          <a:bodyPr/>
          <a:lstStyle/>
          <a:p>
            <a:r>
              <a:rPr lang="ar-MA" dirty="0"/>
              <a:t>افتتاح الحصة</a:t>
            </a:r>
            <a:endParaRPr lang="fr-MA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BC7D155-D303-AF66-4566-96626752B8D9}"/>
              </a:ext>
            </a:extLst>
          </p:cNvPr>
          <p:cNvGrpSpPr/>
          <p:nvPr/>
        </p:nvGrpSpPr>
        <p:grpSpPr>
          <a:xfrm>
            <a:off x="1887677" y="2723535"/>
            <a:ext cx="5368645" cy="1891407"/>
            <a:chOff x="1748749" y="1791236"/>
            <a:chExt cx="5368645" cy="1013653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EA0E85D7-EF6D-1DCC-6222-A5CF0ED25D49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5681889-3B2D-85D8-051B-8CF1B5CA716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FB16753-488C-E5D8-6FDB-05B164788F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134" y="2723535"/>
            <a:ext cx="544953" cy="5400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9F349FD-F66A-A515-4321-2E9074AEB765}"/>
              </a:ext>
            </a:extLst>
          </p:cNvPr>
          <p:cNvSpPr txBox="1"/>
          <p:nvPr/>
        </p:nvSpPr>
        <p:spPr>
          <a:xfrm>
            <a:off x="4309241" y="2842759"/>
            <a:ext cx="21522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أنشطة اعتيادية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23F4F91-9448-30E0-1766-8E16CF8002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807867" y="2666150"/>
            <a:ext cx="684000" cy="684000"/>
          </a:xfrm>
          <a:prstGeom prst="rect">
            <a:avLst/>
          </a:prstGeom>
        </p:spPr>
      </p:pic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8C263D1D-F33B-DE8B-06C1-8A4705AF7B28}"/>
              </a:ext>
            </a:extLst>
          </p:cNvPr>
          <p:cNvSpPr txBox="1">
            <a:spLocks/>
          </p:cNvSpPr>
          <p:nvPr/>
        </p:nvSpPr>
        <p:spPr>
          <a:xfrm>
            <a:off x="2059241" y="34075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لعبة المفردات</a:t>
            </a:r>
          </a:p>
        </p:txBody>
      </p:sp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8D120050-6B72-397B-A748-285F8BC9A9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2334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23287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A463-A9C5-0D46-9F6C-943DA9EA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58CC01-8650-004D-A7F0-622BFED12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الواجب المنزلي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سأتنقل لأرى إنجازاتكم. من يقرأ جمله؟ 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508;p66">
            <a:extLst>
              <a:ext uri="{FF2B5EF4-FFF2-40B4-BE49-F238E27FC236}">
                <a16:creationId xmlns:a16="http://schemas.microsoft.com/office/drawing/2014/main" id="{28932AE9-1D0F-45DC-CDB6-7FA6F7C1B776}"/>
              </a:ext>
            </a:extLst>
          </p:cNvPr>
          <p:cNvSpPr txBox="1"/>
          <p:nvPr/>
        </p:nvSpPr>
        <p:spPr>
          <a:xfrm>
            <a:off x="1459290" y="2530040"/>
            <a:ext cx="6135772" cy="309867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أُرَكِّبُ ٱلْكَلِماتِ ٱلتّالِيَةَ في جُمَلٍ:</a:t>
            </a:r>
          </a:p>
          <a:p>
            <a:pPr lvl="0" algn="ctr" rtl="1">
              <a:defRPr/>
            </a:pPr>
            <a:endParaRPr lang="fr-FR" sz="4400" b="1" kern="0" dirty="0">
              <a:solidFill>
                <a:srgbClr val="424D7A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يَضِجُّ</a:t>
            </a:r>
            <a:r>
              <a:rPr lang="fr-FR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FR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حَسْرَةٌ – عَقَّبَ - مُذْهِلٌ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6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510F8D-608B-0FE4-9B72-F15169E2BD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Espace réservé pour une image  3">
            <a:extLst>
              <a:ext uri="{FF2B5EF4-FFF2-40B4-BE49-F238E27FC236}">
                <a16:creationId xmlns:a16="http://schemas.microsoft.com/office/drawing/2014/main" id="{D91FF4FF-D5CB-6BBF-FE15-4A3BF2EE70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6326" y="2525074"/>
            <a:ext cx="828000" cy="8279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89381B-83B4-287C-763F-450449577F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8E2C55-EBC0-2369-8ABD-D218B967DB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C4D8D0C-5E9C-0E9D-DE27-39C395478D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0F7D19-430C-A364-D0FF-0E676A396D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34C1C1-8A5F-20CB-C4A6-4EF018F0954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605A7D-C85D-ECF7-5D7F-CEF12FFFBD6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F41675-8FA6-CDEF-9FDE-3028DCD21EDF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F4E126-2F80-203D-C84C-D3614855EAB0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6147495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868C29AF-0D3B-B5D6-F674-593AC1693E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792576" y="2930854"/>
            <a:ext cx="3558848" cy="3558848"/>
          </a:xfrm>
          <a:prstGeom prst="rect">
            <a:avLst/>
          </a:prstGeom>
        </p:spPr>
      </p:pic>
      <p:grpSp>
        <p:nvGrpSpPr>
          <p:cNvPr id="14" name="Google Shape;646;p152">
            <a:extLst>
              <a:ext uri="{FF2B5EF4-FFF2-40B4-BE49-F238E27FC236}">
                <a16:creationId xmlns:a16="http://schemas.microsoft.com/office/drawing/2014/main" id="{BCBD8114-B90A-C68B-214A-02D626CFF44B}"/>
              </a:ext>
            </a:extLst>
          </p:cNvPr>
          <p:cNvGrpSpPr/>
          <p:nvPr/>
        </p:nvGrpSpPr>
        <p:grpSpPr>
          <a:xfrm>
            <a:off x="2219850" y="1409916"/>
            <a:ext cx="4863746" cy="1509340"/>
            <a:chOff x="1841956" y="2811974"/>
            <a:chExt cx="5272663" cy="3049297"/>
          </a:xfrm>
          <a:noFill/>
        </p:grpSpPr>
        <p:grpSp>
          <p:nvGrpSpPr>
            <p:cNvPr id="15" name="Google Shape;647;p152">
              <a:extLst>
                <a:ext uri="{FF2B5EF4-FFF2-40B4-BE49-F238E27FC236}">
                  <a16:creationId xmlns:a16="http://schemas.microsoft.com/office/drawing/2014/main" id="{86CD7F71-CAD2-EF31-BBA4-DE274FB55577}"/>
                </a:ext>
              </a:extLst>
            </p:cNvPr>
            <p:cNvGrpSpPr/>
            <p:nvPr/>
          </p:nvGrpSpPr>
          <p:grpSpPr>
            <a:xfrm>
              <a:off x="2029384" y="4100187"/>
              <a:ext cx="5085235" cy="1702913"/>
              <a:chOff x="2029384" y="4100187"/>
              <a:chExt cx="5085235" cy="1702913"/>
            </a:xfrm>
            <a:grpFill/>
          </p:grpSpPr>
          <p:sp>
            <p:nvSpPr>
              <p:cNvPr id="18" name="Google Shape;648;p152">
                <a:extLst>
                  <a:ext uri="{FF2B5EF4-FFF2-40B4-BE49-F238E27FC236}">
                    <a16:creationId xmlns:a16="http://schemas.microsoft.com/office/drawing/2014/main" id="{4D097A88-23DD-39DA-76CC-D000E07E9E6A}"/>
                  </a:ext>
                </a:extLst>
              </p:cNvPr>
              <p:cNvSpPr/>
              <p:nvPr/>
            </p:nvSpPr>
            <p:spPr>
              <a:xfrm>
                <a:off x="5015700" y="5793262"/>
                <a:ext cx="303632" cy="9838"/>
              </a:xfrm>
              <a:custGeom>
                <a:avLst/>
                <a:gdLst/>
                <a:ahLst/>
                <a:cxnLst/>
                <a:rect l="l" t="t" r="r" b="b"/>
                <a:pathLst>
                  <a:path w="303632" h="9838" extrusionOk="0">
                    <a:moveTo>
                      <a:pt x="303633" y="0"/>
                    </a:moveTo>
                    <a:cubicBezTo>
                      <a:pt x="205246" y="3553"/>
                      <a:pt x="103580" y="6832"/>
                      <a:pt x="0" y="9839"/>
                    </a:cubicBezTo>
                  </a:path>
                </a:pathLst>
              </a:custGeom>
              <a:grpFill/>
              <a:ln w="53475" cap="rnd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9" name="Google Shape;649;p152">
                <a:extLst>
                  <a:ext uri="{FF2B5EF4-FFF2-40B4-BE49-F238E27FC236}">
                    <a16:creationId xmlns:a16="http://schemas.microsoft.com/office/drawing/2014/main" id="{8686E240-4163-478A-A607-FD0EFDD4226D}"/>
                  </a:ext>
                </a:extLst>
              </p:cNvPr>
              <p:cNvSpPr/>
              <p:nvPr/>
            </p:nvSpPr>
            <p:spPr>
              <a:xfrm>
                <a:off x="5700855" y="4526530"/>
                <a:ext cx="1397913" cy="1250060"/>
              </a:xfrm>
              <a:custGeom>
                <a:avLst/>
                <a:gdLst/>
                <a:ahLst/>
                <a:cxnLst/>
                <a:rect l="l" t="t" r="r" b="b"/>
                <a:pathLst>
                  <a:path w="1397913" h="1250060" extrusionOk="0">
                    <a:moveTo>
                      <a:pt x="1397914" y="0"/>
                    </a:moveTo>
                    <a:cubicBezTo>
                      <a:pt x="1370311" y="461052"/>
                      <a:pt x="1300620" y="973484"/>
                      <a:pt x="1130356" y="1096741"/>
                    </a:cubicBezTo>
                    <a:cubicBezTo>
                      <a:pt x="1084169" y="1130083"/>
                      <a:pt x="988242" y="1199774"/>
                      <a:pt x="0" y="1250061"/>
                    </a:cubicBezTo>
                  </a:path>
                </a:pathLst>
              </a:custGeom>
              <a:grpFill/>
              <a:ln w="53475" cap="rnd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0" name="Google Shape;650;p152">
                <a:extLst>
                  <a:ext uri="{FF2B5EF4-FFF2-40B4-BE49-F238E27FC236}">
                    <a16:creationId xmlns:a16="http://schemas.microsoft.com/office/drawing/2014/main" id="{510CD958-857C-D091-7CFA-47FAFFAE9A6E}"/>
                  </a:ext>
                </a:extLst>
              </p:cNvPr>
              <p:cNvSpPr/>
              <p:nvPr/>
            </p:nvSpPr>
            <p:spPr>
              <a:xfrm>
                <a:off x="7109974" y="4100187"/>
                <a:ext cx="4645" cy="18256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82562" extrusionOk="0">
                    <a:moveTo>
                      <a:pt x="4646" y="0"/>
                    </a:moveTo>
                    <a:cubicBezTo>
                      <a:pt x="3826" y="56846"/>
                      <a:pt x="2186" y="118338"/>
                      <a:pt x="0" y="182562"/>
                    </a:cubicBezTo>
                  </a:path>
                </a:pathLst>
              </a:custGeom>
              <a:grpFill/>
              <a:ln w="53475" cap="rnd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1" name="Google Shape;651;p152">
                <a:extLst>
                  <a:ext uri="{FF2B5EF4-FFF2-40B4-BE49-F238E27FC236}">
                    <a16:creationId xmlns:a16="http://schemas.microsoft.com/office/drawing/2014/main" id="{8D9AD70A-CF43-CD9B-8AD7-5CC4BA354984}"/>
                  </a:ext>
                </a:extLst>
              </p:cNvPr>
              <p:cNvSpPr/>
              <p:nvPr/>
            </p:nvSpPr>
            <p:spPr>
              <a:xfrm>
                <a:off x="2029384" y="5094168"/>
                <a:ext cx="166711" cy="555339"/>
              </a:xfrm>
              <a:custGeom>
                <a:avLst/>
                <a:gdLst/>
                <a:ahLst/>
                <a:cxnLst/>
                <a:rect l="l" t="t" r="r" b="b"/>
                <a:pathLst>
                  <a:path w="166711" h="555339" extrusionOk="0">
                    <a:moveTo>
                      <a:pt x="166711" y="555340"/>
                    </a:moveTo>
                    <a:cubicBezTo>
                      <a:pt x="125443" y="490568"/>
                      <a:pt x="82536" y="380976"/>
                      <a:pt x="37715" y="185842"/>
                    </a:cubicBezTo>
                    <a:cubicBezTo>
                      <a:pt x="24597" y="128176"/>
                      <a:pt x="11752" y="65865"/>
                      <a:pt x="0" y="0"/>
                    </a:cubicBezTo>
                  </a:path>
                </a:pathLst>
              </a:custGeom>
              <a:grpFill/>
              <a:ln w="53475" cap="rnd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16" name="Google Shape;652;p152">
              <a:extLst>
                <a:ext uri="{FF2B5EF4-FFF2-40B4-BE49-F238E27FC236}">
                  <a16:creationId xmlns:a16="http://schemas.microsoft.com/office/drawing/2014/main" id="{9F21A6DE-4216-9F0E-1C88-CC2DED6E56AA}"/>
                </a:ext>
              </a:extLst>
            </p:cNvPr>
            <p:cNvSpPr/>
            <p:nvPr/>
          </p:nvSpPr>
          <p:spPr>
            <a:xfrm>
              <a:off x="2059355" y="3052889"/>
              <a:ext cx="4924404" cy="2632258"/>
            </a:xfrm>
            <a:custGeom>
              <a:avLst/>
              <a:gdLst/>
              <a:ahLst/>
              <a:cxnLst/>
              <a:rect l="l" t="t" r="r" b="b"/>
              <a:pathLst>
                <a:path w="4924404" h="2632259" extrusionOk="0">
                  <a:moveTo>
                    <a:pt x="110230" y="297371"/>
                  </a:moveTo>
                  <a:cubicBezTo>
                    <a:pt x="-135464" y="496605"/>
                    <a:pt x="76615" y="2451771"/>
                    <a:pt x="288967" y="2565736"/>
                  </a:cubicBezTo>
                  <a:cubicBezTo>
                    <a:pt x="501318" y="2679701"/>
                    <a:pt x="4436248" y="2648545"/>
                    <a:pt x="4693420" y="2462157"/>
                  </a:cubicBezTo>
                  <a:cubicBezTo>
                    <a:pt x="4950593" y="2275768"/>
                    <a:pt x="4995140" y="152250"/>
                    <a:pt x="4816404" y="38286"/>
                  </a:cubicBezTo>
                  <a:cubicBezTo>
                    <a:pt x="4637668" y="-75406"/>
                    <a:pt x="378608" y="79827"/>
                    <a:pt x="110230" y="2973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79400" marR="0" lvl="0" indent="0" algn="ct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لُعْبَةُ </a:t>
              </a:r>
              <a:r>
                <a:rPr kumimoji="0" lang="ar-MA" sz="4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ٱلْمُفْرَداتِ</a:t>
              </a:r>
              <a:endParaRPr kumimoji="0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7" name="Google Shape;653;p152">
              <a:extLst>
                <a:ext uri="{FF2B5EF4-FFF2-40B4-BE49-F238E27FC236}">
                  <a16:creationId xmlns:a16="http://schemas.microsoft.com/office/drawing/2014/main" id="{5613A688-65D1-4419-DBBC-91AEBE6AF634}"/>
                </a:ext>
              </a:extLst>
            </p:cNvPr>
            <p:cNvSpPr/>
            <p:nvPr/>
          </p:nvSpPr>
          <p:spPr>
            <a:xfrm>
              <a:off x="1841956" y="2811974"/>
              <a:ext cx="5206873" cy="3049297"/>
            </a:xfrm>
            <a:custGeom>
              <a:avLst/>
              <a:gdLst/>
              <a:ahLst/>
              <a:cxnLst/>
              <a:rect l="l" t="t" r="r" b="b"/>
              <a:pathLst>
                <a:path w="5206873" h="3049298" extrusionOk="0">
                  <a:moveTo>
                    <a:pt x="60345" y="491280"/>
                  </a:moveTo>
                  <a:cubicBezTo>
                    <a:pt x="-185349" y="690514"/>
                    <a:pt x="384749" y="2913238"/>
                    <a:pt x="597374" y="3026930"/>
                  </a:cubicBezTo>
                  <a:cubicBezTo>
                    <a:pt x="809725" y="3140895"/>
                    <a:pt x="4585050" y="2791621"/>
                    <a:pt x="4842222" y="2605233"/>
                  </a:cubicBezTo>
                  <a:cubicBezTo>
                    <a:pt x="5099395" y="2418844"/>
                    <a:pt x="5321039" y="135448"/>
                    <a:pt x="5142029" y="21483"/>
                  </a:cubicBezTo>
                  <a:cubicBezTo>
                    <a:pt x="4963019" y="-92482"/>
                    <a:pt x="328449" y="273736"/>
                    <a:pt x="60345" y="491280"/>
                  </a:cubicBezTo>
                  <a:close/>
                </a:path>
              </a:pathLst>
            </a:custGeom>
            <a:grpFill/>
            <a:ln w="26725" cap="flat" cmpd="sng">
              <a:noFill/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اخترت لكم اليوم لعبة المفردات. ستتدربون على تركيب كلمات انطلاقا من مقاطع.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FD3525-B92A-1C20-8F1D-2C1637C98B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F15E8F-B685-7326-C288-3F7E3144437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9E09E7-E85D-6BBA-9295-DA3A2BF7166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>
            <a:extLst>
              <a:ext uri="{FF2B5EF4-FFF2-40B4-BE49-F238E27FC236}">
                <a16:creationId xmlns:a16="http://schemas.microsoft.com/office/drawing/2014/main" id="{DAB8BBF7-F97D-3285-4FEE-4F825C4548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2899" y="1819835"/>
            <a:ext cx="3945196" cy="378003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27F0F1-5452-0069-5142-448A937711E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4A96B-21D7-69AF-E98C-40198312BA0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CDF57C3-6776-6048-1D58-85FAE53194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باستعمال ثلاث بطاقات فقط، ركبوا كلمة. معكم 30 ثانية قبل رفع الألواح.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99E166F7-3144-1736-AB7A-F87D641252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231109"/>
              </p:ext>
            </p:extLst>
          </p:nvPr>
        </p:nvGraphicFramePr>
        <p:xfrm>
          <a:off x="967276" y="2742499"/>
          <a:ext cx="7209448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00389">
                  <a:extLst>
                    <a:ext uri="{9D8B030D-6E8A-4147-A177-3AD203B41FA5}">
                      <a16:colId xmlns:a16="http://schemas.microsoft.com/office/drawing/2014/main" val="297232911"/>
                    </a:ext>
                  </a:extLst>
                </a:gridCol>
                <a:gridCol w="1087793">
                  <a:extLst>
                    <a:ext uri="{9D8B030D-6E8A-4147-A177-3AD203B41FA5}">
                      <a16:colId xmlns:a16="http://schemas.microsoft.com/office/drawing/2014/main" val="2548315278"/>
                    </a:ext>
                  </a:extLst>
                </a:gridCol>
                <a:gridCol w="1049926">
                  <a:extLst>
                    <a:ext uri="{9D8B030D-6E8A-4147-A177-3AD203B41FA5}">
                      <a16:colId xmlns:a16="http://schemas.microsoft.com/office/drawing/2014/main" val="749080500"/>
                    </a:ext>
                  </a:extLst>
                </a:gridCol>
                <a:gridCol w="1099751">
                  <a:extLst>
                    <a:ext uri="{9D8B030D-6E8A-4147-A177-3AD203B41FA5}">
                      <a16:colId xmlns:a16="http://schemas.microsoft.com/office/drawing/2014/main" val="232801690"/>
                    </a:ext>
                  </a:extLst>
                </a:gridCol>
                <a:gridCol w="1071589">
                  <a:extLst>
                    <a:ext uri="{9D8B030D-6E8A-4147-A177-3AD203B41FA5}">
                      <a16:colId xmlns:a16="http://schemas.microsoft.com/office/drawing/2014/main" val="396257746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</a:t>
                      </a:r>
                      <a:endParaRPr lang="fr-FR" sz="2800" dirty="0">
                        <a:solidFill>
                          <a:srgbClr val="424D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ةٌ</a:t>
                      </a:r>
                      <a:endParaRPr lang="fr-FR" sz="6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حَسْـ</a:t>
                      </a:r>
                      <a:endParaRPr lang="fr-FR" sz="6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تا</a:t>
                      </a:r>
                      <a:endParaRPr lang="fr-FR" sz="6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ـــرَ</a:t>
                      </a:r>
                      <a:endParaRPr lang="fr-FR" sz="6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90291"/>
                  </a:ext>
                </a:extLst>
              </a:tr>
            </a:tbl>
          </a:graphicData>
        </a:graphic>
      </p:graphicFrame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94F068-7B31-70E7-7987-71578BD10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C9F2023-A531-71A6-56A5-E4B00C3998A2}"/>
              </a:ext>
            </a:extLst>
          </p:cNvPr>
          <p:cNvSpPr txBox="1"/>
          <p:nvPr/>
        </p:nvSpPr>
        <p:spPr>
          <a:xfrm>
            <a:off x="1946396" y="2801471"/>
            <a:ext cx="1358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dirty="0">
                <a:solidFill>
                  <a:srgbClr val="C00000"/>
                </a:solidFill>
                <a:cs typeface="Microsoft Uighur" panose="02000000000000000000" pitchFamily="2" charset="-78"/>
              </a:rPr>
              <a:t>؟</a:t>
            </a:r>
            <a:endParaRPr lang="fr-FR" sz="6600" dirty="0">
              <a:solidFill>
                <a:srgbClr val="C0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DCA0A9-FDAE-DB74-DA02-4D0D6EFD5F7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1CF8F4-B909-2F31-8C3C-473582DC0B7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37BF-D02B-206D-DF46-13ECB0A8E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595CA-DC50-DFF4-4BD6-CA5EB3BD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ارفعوا. من وجد الكلمة التي نبحث عنها؟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08D6FFC6-8D7B-AA9F-66EC-A40E668968D3}"/>
              </a:ext>
            </a:extLst>
          </p:cNvPr>
          <p:cNvGraphicFramePr>
            <a:graphicFrameLocks noGrp="1"/>
          </p:cNvGraphicFramePr>
          <p:nvPr/>
        </p:nvGraphicFramePr>
        <p:xfrm>
          <a:off x="967276" y="2742499"/>
          <a:ext cx="7209448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00389">
                  <a:extLst>
                    <a:ext uri="{9D8B030D-6E8A-4147-A177-3AD203B41FA5}">
                      <a16:colId xmlns:a16="http://schemas.microsoft.com/office/drawing/2014/main" val="297232911"/>
                    </a:ext>
                  </a:extLst>
                </a:gridCol>
                <a:gridCol w="1087793">
                  <a:extLst>
                    <a:ext uri="{9D8B030D-6E8A-4147-A177-3AD203B41FA5}">
                      <a16:colId xmlns:a16="http://schemas.microsoft.com/office/drawing/2014/main" val="2548315278"/>
                    </a:ext>
                  </a:extLst>
                </a:gridCol>
                <a:gridCol w="1049926">
                  <a:extLst>
                    <a:ext uri="{9D8B030D-6E8A-4147-A177-3AD203B41FA5}">
                      <a16:colId xmlns:a16="http://schemas.microsoft.com/office/drawing/2014/main" val="749080500"/>
                    </a:ext>
                  </a:extLst>
                </a:gridCol>
                <a:gridCol w="1099751">
                  <a:extLst>
                    <a:ext uri="{9D8B030D-6E8A-4147-A177-3AD203B41FA5}">
                      <a16:colId xmlns:a16="http://schemas.microsoft.com/office/drawing/2014/main" val="232801690"/>
                    </a:ext>
                  </a:extLst>
                </a:gridCol>
                <a:gridCol w="1071589">
                  <a:extLst>
                    <a:ext uri="{9D8B030D-6E8A-4147-A177-3AD203B41FA5}">
                      <a16:colId xmlns:a16="http://schemas.microsoft.com/office/drawing/2014/main" val="396257746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</a:t>
                      </a:r>
                      <a:endParaRPr lang="fr-FR" sz="2800" dirty="0">
                        <a:solidFill>
                          <a:srgbClr val="424D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ةٌ</a:t>
                      </a:r>
                      <a:endParaRPr lang="fr-FR" sz="6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حَسْـ</a:t>
                      </a:r>
                      <a:endParaRPr lang="fr-FR" sz="6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تا</a:t>
                      </a:r>
                      <a:endParaRPr lang="fr-FR" sz="6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ـــرَ</a:t>
                      </a:r>
                      <a:endParaRPr lang="fr-FR" sz="6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90291"/>
                  </a:ext>
                </a:extLst>
              </a:tr>
            </a:tbl>
          </a:graphicData>
        </a:graphic>
      </p:graphicFrame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805FC8-F1E3-C925-AC9D-4049B64A3C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EFCC21-58C2-E478-DFF2-18743A2D1552}"/>
              </a:ext>
            </a:extLst>
          </p:cNvPr>
          <p:cNvSpPr txBox="1"/>
          <p:nvPr/>
        </p:nvSpPr>
        <p:spPr>
          <a:xfrm>
            <a:off x="1441311" y="2729959"/>
            <a:ext cx="18962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حَسْرَةٌ</a:t>
            </a:r>
            <a:endParaRPr lang="fr-FR" sz="8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439C50-D910-FB4F-C76F-408F15B044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22FCC5-FCBC-FA46-9F53-616AF99557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C4189A-C315-C967-C0F0-09E705955F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4C1914-3726-7B32-75AE-066D90AA5C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E15B4F-F701-FF46-256C-E1BBDA627AC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F42533-7462-F5AC-5954-8DA7B94FFD9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83457B-68FA-AF0F-C25C-9E305F2A81F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0C0D9B-0D59-60CF-A35F-88414691AF0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8BBEBEA-0D30-9CBD-B4CB-7A37A0727D53}"/>
              </a:ext>
            </a:extLst>
          </p:cNvPr>
          <p:cNvGrpSpPr/>
          <p:nvPr/>
        </p:nvGrpSpPr>
        <p:grpSpPr>
          <a:xfrm>
            <a:off x="6013215" y="2801471"/>
            <a:ext cx="980864" cy="1318513"/>
            <a:chOff x="7194176" y="2796988"/>
            <a:chExt cx="980864" cy="1318513"/>
          </a:xfrm>
        </p:grpSpPr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81A17365-1B06-5283-C319-C51EC3568B1C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F9AD8F26-FD58-3EE3-894E-D11517A586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608995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12DE4-709B-5A19-594C-F7F897959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AF90653-6B31-88BA-29EB-87708D3D8B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884021"/>
              </p:ext>
            </p:extLst>
          </p:nvPr>
        </p:nvGraphicFramePr>
        <p:xfrm>
          <a:off x="965593" y="2742499"/>
          <a:ext cx="7209447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59842">
                  <a:extLst>
                    <a:ext uri="{9D8B030D-6E8A-4147-A177-3AD203B41FA5}">
                      <a16:colId xmlns:a16="http://schemas.microsoft.com/office/drawing/2014/main" val="29723291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548315278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111276565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74908050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3280169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396257746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</a:t>
                      </a:r>
                      <a:endParaRPr lang="fr-FR" sz="4400" dirty="0">
                        <a:solidFill>
                          <a:srgbClr val="424D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ــ</a:t>
                      </a:r>
                      <a:r>
                        <a:rPr lang="ar-MA" sz="6000" dirty="0" err="1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قا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ـرا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تَــ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ليــ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ــدُ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90291"/>
                  </a:ext>
                </a:extLst>
              </a:tr>
            </a:tbl>
          </a:graphicData>
        </a:graphic>
      </p:graphicFrame>
      <p:sp>
        <p:nvSpPr>
          <p:cNvPr id="10" name="Titre 9">
            <a:extLst>
              <a:ext uri="{FF2B5EF4-FFF2-40B4-BE49-F238E27FC236}">
                <a16:creationId xmlns:a16="http://schemas.microsoft.com/office/drawing/2014/main" id="{AA17CCB2-6FB9-D740-86FF-2633D9058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ركبوا كلمة لها معنى. انتبهوا هناك مقطع زائد.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EB655F-5B72-1595-4B56-74FB2C026E5F}"/>
              </a:ext>
            </a:extLst>
          </p:cNvPr>
          <p:cNvSpPr txBox="1"/>
          <p:nvPr/>
        </p:nvSpPr>
        <p:spPr>
          <a:xfrm>
            <a:off x="1946396" y="2801471"/>
            <a:ext cx="1358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dirty="0">
                <a:solidFill>
                  <a:srgbClr val="C00000"/>
                </a:solidFill>
                <a:cs typeface="Microsoft Uighur" panose="02000000000000000000" pitchFamily="2" charset="-78"/>
              </a:rPr>
              <a:t>؟</a:t>
            </a:r>
            <a:endParaRPr lang="fr-FR" sz="6600" dirty="0">
              <a:solidFill>
                <a:srgbClr val="C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7215AC-D7F8-85DD-92C4-57B3D0AB9B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803ADC-E08E-63B3-E8B6-CAB84F324C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855E66-B316-EC3E-D9C1-088743EFBF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ECD69F6-61AB-2AD0-EEED-2BF9CCD94F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8D5D98C-58AA-60EA-E76F-67168E406BB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81F4AF-0A04-0D1F-C3EE-9EA405AD14ED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E11CDD-91FF-5BC3-319D-C56ADE61FE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10AE0FE-56E9-12A7-3E9F-B8B7781AC52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C21CD74-2EE9-BE75-7F18-3E9DE5970F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2176820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060D8-A506-BC71-7FFC-C3D96D5DE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6D20E76-C468-8619-2C1C-9141B0CDBD6D}"/>
              </a:ext>
            </a:extLst>
          </p:cNvPr>
          <p:cNvGraphicFramePr>
            <a:graphicFrameLocks noGrp="1"/>
          </p:cNvGraphicFramePr>
          <p:nvPr/>
        </p:nvGraphicFramePr>
        <p:xfrm>
          <a:off x="965593" y="2742499"/>
          <a:ext cx="7209447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59842">
                  <a:extLst>
                    <a:ext uri="{9D8B030D-6E8A-4147-A177-3AD203B41FA5}">
                      <a16:colId xmlns:a16="http://schemas.microsoft.com/office/drawing/2014/main" val="29723291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548315278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111276565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74908050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3280169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396257746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</a:t>
                      </a:r>
                      <a:endParaRPr lang="fr-FR" sz="4400" dirty="0">
                        <a:solidFill>
                          <a:srgbClr val="424D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ــ</a:t>
                      </a:r>
                      <a:r>
                        <a:rPr lang="ar-MA" sz="6000" dirty="0" err="1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قا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ـرا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تَــ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ليــ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ــدُ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90291"/>
                  </a:ext>
                </a:extLst>
              </a:tr>
            </a:tbl>
          </a:graphicData>
        </a:graphic>
      </p:graphicFrame>
      <p:sp>
        <p:nvSpPr>
          <p:cNvPr id="10" name="Titre 9">
            <a:extLst>
              <a:ext uri="{FF2B5EF4-FFF2-40B4-BE49-F238E27FC236}">
                <a16:creationId xmlns:a16="http://schemas.microsoft.com/office/drawing/2014/main" id="{5EFF02C0-8C16-68E5-3A00-9742478A3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ارفعوا. من وجد الكلمة التي نبحث عنها؟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E86B610-93F5-3B52-FBFC-173A83AF7E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6493" y="666244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0C58A0D-D128-1674-BF6B-F7FC676C5E16}"/>
              </a:ext>
            </a:extLst>
          </p:cNvPr>
          <p:cNvSpPr txBox="1"/>
          <p:nvPr/>
        </p:nvSpPr>
        <p:spPr>
          <a:xfrm>
            <a:off x="1223320" y="2801471"/>
            <a:ext cx="20816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dirty="0">
                <a:solidFill>
                  <a:srgbClr val="C00000"/>
                </a:solidFill>
                <a:cs typeface="Microsoft Uighur" panose="02000000000000000000" pitchFamily="2" charset="-78"/>
              </a:rPr>
              <a:t>تَقاليدُ</a:t>
            </a:r>
            <a:endParaRPr lang="fr-FR" sz="6600" dirty="0">
              <a:solidFill>
                <a:srgbClr val="C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C7CF57-3106-BEED-D96E-EB0D969864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098800-B15D-EC79-CD5C-4EBC66132D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89CA84-0E36-BD5E-2564-3BF8DDE9DC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EA2998-AB58-85CF-6A1D-366243A105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846336F-42EA-B8A8-5CE6-115EEE64031F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D76989-0911-889E-4C3B-82F568E7858E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FD7233-C724-1817-2974-711CC6672437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9A11DC-43AC-EE05-4CF5-BF482C3D411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0AF346-887A-62EC-A44B-8984355E28C6}"/>
              </a:ext>
            </a:extLst>
          </p:cNvPr>
          <p:cNvGrpSpPr/>
          <p:nvPr/>
        </p:nvGrpSpPr>
        <p:grpSpPr>
          <a:xfrm>
            <a:off x="4079884" y="2801471"/>
            <a:ext cx="980864" cy="1318513"/>
            <a:chOff x="7194176" y="2796988"/>
            <a:chExt cx="980864" cy="1318513"/>
          </a:xfrm>
        </p:grpSpPr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5B6D12F1-0173-20AD-B591-A1B090A2468B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5E411AF1-9679-3175-4518-4150089D0C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449674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057A2-9148-3C12-4782-DC5F5C03D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F685419-3CD4-FDE4-0263-DC2D7104B5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200194"/>
              </p:ext>
            </p:extLst>
          </p:nvPr>
        </p:nvGraphicFramePr>
        <p:xfrm>
          <a:off x="1136715" y="2742499"/>
          <a:ext cx="7209447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137427">
                  <a:extLst>
                    <a:ext uri="{9D8B030D-6E8A-4147-A177-3AD203B41FA5}">
                      <a16:colId xmlns:a16="http://schemas.microsoft.com/office/drawing/2014/main" val="297232911"/>
                    </a:ext>
                  </a:extLst>
                </a:gridCol>
                <a:gridCol w="1409986">
                  <a:extLst>
                    <a:ext uri="{9D8B030D-6E8A-4147-A177-3AD203B41FA5}">
                      <a16:colId xmlns:a16="http://schemas.microsoft.com/office/drawing/2014/main" val="2548315278"/>
                    </a:ext>
                  </a:extLst>
                </a:gridCol>
                <a:gridCol w="1238865">
                  <a:extLst>
                    <a:ext uri="{9D8B030D-6E8A-4147-A177-3AD203B41FA5}">
                      <a16:colId xmlns:a16="http://schemas.microsoft.com/office/drawing/2014/main" val="749080500"/>
                    </a:ext>
                  </a:extLst>
                </a:gridCol>
                <a:gridCol w="1111045">
                  <a:extLst>
                    <a:ext uri="{9D8B030D-6E8A-4147-A177-3AD203B41FA5}">
                      <a16:colId xmlns:a16="http://schemas.microsoft.com/office/drawing/2014/main" val="232801690"/>
                    </a:ext>
                  </a:extLst>
                </a:gridCol>
                <a:gridCol w="1312124">
                  <a:extLst>
                    <a:ext uri="{9D8B030D-6E8A-4147-A177-3AD203B41FA5}">
                      <a16:colId xmlns:a16="http://schemas.microsoft.com/office/drawing/2014/main" val="396257746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48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...........</a:t>
                      </a:r>
                      <a:endParaRPr lang="fr-FR" sz="4800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مُذْ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مُزْ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هِـ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لٌ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90291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D87443C7-6F50-EE4C-A981-9D4CAAC5F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ركبوا كلمة لها معنى. انتبهوا هناك مقطع زائد.  - ارفعوا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069452-8FAD-2DD5-7832-DA8D9DA42364}"/>
              </a:ext>
            </a:extLst>
          </p:cNvPr>
          <p:cNvSpPr txBox="1"/>
          <p:nvPr/>
        </p:nvSpPr>
        <p:spPr>
          <a:xfrm>
            <a:off x="1658069" y="2742499"/>
            <a:ext cx="1358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dirty="0">
                <a:solidFill>
                  <a:srgbClr val="C00000"/>
                </a:solidFill>
                <a:cs typeface="Microsoft Uighur" panose="02000000000000000000" pitchFamily="2" charset="-78"/>
              </a:rPr>
              <a:t>؟</a:t>
            </a:r>
            <a:endParaRPr lang="fr-FR" sz="6600" dirty="0">
              <a:solidFill>
                <a:srgbClr val="C0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6E7CF3-3E64-4286-4B88-5C65D1E105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28DE77-F2CF-0478-E1EF-F9CC3EC7A5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2632587-993B-8F91-1618-674B924579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9571D3-FAAD-E878-8E76-0D3B0C52D0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532BC41-5F24-C2C5-735D-A84ABA45E5D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D53D4A-C5FD-C409-0978-7178C5CFB0C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EFA456-09A4-BDBC-5B5E-175A503234AD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CB70F3-ADEB-821C-00E0-17D1A4378A6A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BEED10B7-8474-AD19-918A-7065FBD487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8666998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00DE7-B8A9-8644-BA22-83F2882EF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976F7FB1-A531-9E38-2FE9-55D6CA7EEB8A}"/>
              </a:ext>
            </a:extLst>
          </p:cNvPr>
          <p:cNvGraphicFramePr>
            <a:graphicFrameLocks noGrp="1"/>
          </p:cNvGraphicFramePr>
          <p:nvPr/>
        </p:nvGraphicFramePr>
        <p:xfrm>
          <a:off x="1136715" y="2742499"/>
          <a:ext cx="7209447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137427">
                  <a:extLst>
                    <a:ext uri="{9D8B030D-6E8A-4147-A177-3AD203B41FA5}">
                      <a16:colId xmlns:a16="http://schemas.microsoft.com/office/drawing/2014/main" val="297232911"/>
                    </a:ext>
                  </a:extLst>
                </a:gridCol>
                <a:gridCol w="1409986">
                  <a:extLst>
                    <a:ext uri="{9D8B030D-6E8A-4147-A177-3AD203B41FA5}">
                      <a16:colId xmlns:a16="http://schemas.microsoft.com/office/drawing/2014/main" val="2548315278"/>
                    </a:ext>
                  </a:extLst>
                </a:gridCol>
                <a:gridCol w="1238865">
                  <a:extLst>
                    <a:ext uri="{9D8B030D-6E8A-4147-A177-3AD203B41FA5}">
                      <a16:colId xmlns:a16="http://schemas.microsoft.com/office/drawing/2014/main" val="749080500"/>
                    </a:ext>
                  </a:extLst>
                </a:gridCol>
                <a:gridCol w="1111045">
                  <a:extLst>
                    <a:ext uri="{9D8B030D-6E8A-4147-A177-3AD203B41FA5}">
                      <a16:colId xmlns:a16="http://schemas.microsoft.com/office/drawing/2014/main" val="232801690"/>
                    </a:ext>
                  </a:extLst>
                </a:gridCol>
                <a:gridCol w="1312124">
                  <a:extLst>
                    <a:ext uri="{9D8B030D-6E8A-4147-A177-3AD203B41FA5}">
                      <a16:colId xmlns:a16="http://schemas.microsoft.com/office/drawing/2014/main" val="396257746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48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...........</a:t>
                      </a:r>
                      <a:endParaRPr lang="fr-FR" sz="4800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مُذْ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مُزْ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هِـ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لٌ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90291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71BB6D81-7E4E-014E-5A3B-7FDCE5256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صححوا. ماذا تعني "مذهل"؟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219DD99-304E-5DB6-F514-603286403F66}"/>
              </a:ext>
            </a:extLst>
          </p:cNvPr>
          <p:cNvSpPr txBox="1"/>
          <p:nvPr/>
        </p:nvSpPr>
        <p:spPr>
          <a:xfrm>
            <a:off x="1317523" y="2742499"/>
            <a:ext cx="16991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مُذْهِلٌ</a:t>
            </a:r>
            <a:endParaRPr lang="fr-FR" sz="6600" b="1" dirty="0">
              <a:solidFill>
                <a:srgbClr val="C0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E15D38A-A115-3091-5481-64B830D921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7745A0-6F21-CAEF-5608-D67CAC01C3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14F2A2-B461-F5D9-764F-72373B7B71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B26A06-7829-3986-3D5A-5684D5C112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B9BE834-5093-D280-1DE8-532825AFEB22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2DDD17-6D79-3B7A-7E7C-AE48CAFC01D0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FD6730-3FA2-8A15-35A8-559FD3F5EFE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F361C6-BE37-0AB4-CCDF-C66A5082D29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E5CC0CD-E734-5A61-4EE7-F59A90786841}"/>
              </a:ext>
            </a:extLst>
          </p:cNvPr>
          <p:cNvGrpSpPr/>
          <p:nvPr/>
        </p:nvGrpSpPr>
        <p:grpSpPr>
          <a:xfrm>
            <a:off x="4810780" y="2796988"/>
            <a:ext cx="980864" cy="1318513"/>
            <a:chOff x="7194176" y="2796988"/>
            <a:chExt cx="980864" cy="1318513"/>
          </a:xfrm>
        </p:grpSpPr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7557D045-789A-5887-9E09-9D2E2C7E35EC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3DABFA62-1C3A-DBC2-221A-C6779FFCAB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2BD9EF9-2915-379A-AEB4-0A29028E33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38148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C7187-E8C1-E5E2-AA19-C7A3CD7B4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AEFE19D-D72F-8B71-91BB-A5D53BC33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ركبوا كلمة لها معنى. انتبهوا هناك مقطع زائد.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3BC99A-41F1-665F-88DF-560FEF0264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3EDCB2-B8A2-71C0-B225-175EC11062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7E0F6E-1659-FE51-80A4-A4EC721C8B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46D5B6-D528-7920-D002-118886DA6A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85B30BD-E786-6808-FE8F-0B92903335A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30F14D-F932-3B09-5415-EA006B53C63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DB75F7-72E3-77E0-B48C-96A4D7F10926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3731CFA-3779-B6A8-F5BE-9571760F6A7A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4D8954B-8905-F6CA-54D2-28635239F0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749163"/>
              </p:ext>
            </p:extLst>
          </p:nvPr>
        </p:nvGraphicFramePr>
        <p:xfrm>
          <a:off x="965593" y="2742499"/>
          <a:ext cx="7209447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59842">
                  <a:extLst>
                    <a:ext uri="{9D8B030D-6E8A-4147-A177-3AD203B41FA5}">
                      <a16:colId xmlns:a16="http://schemas.microsoft.com/office/drawing/2014/main" val="29723291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548315278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111276565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74908050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3280169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396257746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</a:t>
                      </a:r>
                      <a:endParaRPr lang="fr-FR" sz="4400" dirty="0">
                        <a:solidFill>
                          <a:srgbClr val="424D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أَ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مِــ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فِـ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 err="1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نا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لُ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90291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7E24E8BE-02CE-A5AE-2520-925445FAD035}"/>
              </a:ext>
            </a:extLst>
          </p:cNvPr>
          <p:cNvSpPr txBox="1"/>
          <p:nvPr/>
        </p:nvSpPr>
        <p:spPr>
          <a:xfrm>
            <a:off x="1946396" y="2801471"/>
            <a:ext cx="1358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dirty="0">
                <a:solidFill>
                  <a:srgbClr val="C00000"/>
                </a:solidFill>
                <a:cs typeface="Microsoft Uighur" panose="02000000000000000000" pitchFamily="2" charset="-78"/>
              </a:rPr>
              <a:t>؟</a:t>
            </a:r>
            <a:endParaRPr lang="fr-FR" sz="6600" dirty="0">
              <a:solidFill>
                <a:srgbClr val="C00000"/>
              </a:solidFill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57FB381-84DC-4631-FCA0-F6B710E739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8226565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54147-9D11-2B5E-9B98-8BD6BC769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7B02F7C-1819-EC2C-B470-9F824F508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ارفعوا. صححوا.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A592B5-5C9A-DDAC-C181-7755FAF222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A24E95-9331-AF0C-9FC7-3F5789E3FF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FF204C-AEFC-3CF6-D2BF-30708B6BDF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FE3BD6-7721-3AA8-2F5A-DF121EE878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5606F64-719B-890D-64EF-772818F40D47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B0C8FD-ADA5-9564-3930-4BFEF1E55B6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929E16-9F1F-3C28-CB8E-7B92295E44F0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E83660C-CB20-71E5-D38C-7925B5CD1D1D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675B5A46-F4A0-E832-30E7-DB851010DD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24550"/>
              </p:ext>
            </p:extLst>
          </p:nvPr>
        </p:nvGraphicFramePr>
        <p:xfrm>
          <a:off x="965593" y="2742499"/>
          <a:ext cx="7209447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59842">
                  <a:extLst>
                    <a:ext uri="{9D8B030D-6E8A-4147-A177-3AD203B41FA5}">
                      <a16:colId xmlns:a16="http://schemas.microsoft.com/office/drawing/2014/main" val="29723291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548315278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111276565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74908050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3280169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396257746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</a:t>
                      </a:r>
                      <a:endParaRPr lang="fr-FR" sz="4400" dirty="0">
                        <a:solidFill>
                          <a:srgbClr val="424D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أَ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مِــ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فِـ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 err="1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نا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لُ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90291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26CC66FB-13C1-A600-B7D6-6AD6F1B7D32C}"/>
              </a:ext>
            </a:extLst>
          </p:cNvPr>
          <p:cNvSpPr txBox="1"/>
          <p:nvPr/>
        </p:nvSpPr>
        <p:spPr>
          <a:xfrm>
            <a:off x="1379572" y="2836706"/>
            <a:ext cx="1358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أَنامِلُ</a:t>
            </a:r>
            <a:endParaRPr lang="fr-FR" sz="6600" b="1" dirty="0">
              <a:solidFill>
                <a:srgbClr val="C00000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9F6B4F7-C135-9C4B-1B49-886A94D2919B}"/>
              </a:ext>
            </a:extLst>
          </p:cNvPr>
          <p:cNvGrpSpPr/>
          <p:nvPr/>
        </p:nvGrpSpPr>
        <p:grpSpPr>
          <a:xfrm>
            <a:off x="5117569" y="2816920"/>
            <a:ext cx="980864" cy="1318513"/>
            <a:chOff x="7194176" y="2796988"/>
            <a:chExt cx="980864" cy="1318513"/>
          </a:xfrm>
        </p:grpSpPr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4172628F-240A-CAE9-5D24-750470E904E4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05CB907E-AE65-ADA4-5567-16AAA62A17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E0732174-2D3D-DE6B-977A-5F60B2B571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705488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7B23B-F6DB-9C7A-D6D1-0E7F0605B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479999E-5653-3E50-3E18-BADBA1A4E4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408278"/>
              </p:ext>
            </p:extLst>
          </p:nvPr>
        </p:nvGraphicFramePr>
        <p:xfrm>
          <a:off x="965593" y="2742499"/>
          <a:ext cx="7209447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59842">
                  <a:extLst>
                    <a:ext uri="{9D8B030D-6E8A-4147-A177-3AD203B41FA5}">
                      <a16:colId xmlns:a16="http://schemas.microsoft.com/office/drawing/2014/main" val="29723291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548315278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111276565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74908050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3280169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396257746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48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...........</a:t>
                      </a:r>
                      <a:endParaRPr lang="fr-FR" sz="4800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ءَ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ــدٌ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ـلا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ةٌ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مُــ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90291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57FB0D34-8A15-DA45-88FD-FE7ABB67A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ركبوا كلمة لها معنى. انتبهوا هناك مقطع زائد. </a:t>
            </a:r>
            <a:endParaRPr lang="fr-FR" sz="20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E4BBA1F-F702-8EBC-61E0-43766E58C1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E2BE76-A6B7-5EFB-71F4-C5C8F4348B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1B2301-B1AB-9395-6610-2DCEA83F46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566E93-DF36-672A-1B7F-117867F181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AE91D75-D5D8-F09E-9750-A15149B42A3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3BA95A-FC91-8D4B-6CD6-393F7A260E7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EF8826-10FD-1A6D-0FD1-3DC1A071413E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6A3E06-E8A6-6D76-B957-8DD4205FC2D5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23">
            <a:extLst>
              <a:ext uri="{FF2B5EF4-FFF2-40B4-BE49-F238E27FC236}">
                <a16:creationId xmlns:a16="http://schemas.microsoft.com/office/drawing/2014/main" id="{4721A8AA-29C4-53B2-8D97-8AD87AA5C7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313000156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806E1-07EF-A6C4-404B-B604DA38C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4E787B0-105E-7CA0-97B7-FC900E3ED6BC}"/>
              </a:ext>
            </a:extLst>
          </p:cNvPr>
          <p:cNvGraphicFramePr>
            <a:graphicFrameLocks noGrp="1"/>
          </p:cNvGraphicFramePr>
          <p:nvPr/>
        </p:nvGraphicFramePr>
        <p:xfrm>
          <a:off x="965593" y="2742499"/>
          <a:ext cx="7209447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59842">
                  <a:extLst>
                    <a:ext uri="{9D8B030D-6E8A-4147-A177-3AD203B41FA5}">
                      <a16:colId xmlns:a16="http://schemas.microsoft.com/office/drawing/2014/main" val="29723291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548315278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111276565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74908050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3280169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396257746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48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...........</a:t>
                      </a:r>
                      <a:endParaRPr lang="fr-FR" sz="4800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ءَ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ــدٌ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ـلا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ةٌ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مُــ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90291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F9C79BA4-AEAC-69C2-DA97-FFBD30602E82}"/>
              </a:ext>
            </a:extLst>
          </p:cNvPr>
          <p:cNvSpPr txBox="1"/>
          <p:nvPr/>
        </p:nvSpPr>
        <p:spPr>
          <a:xfrm>
            <a:off x="1228866" y="2878035"/>
            <a:ext cx="1455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مُلاءَةٌ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8C28310-2EF3-462B-6AC4-1424C80F7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</a:t>
            </a:r>
            <a:endParaRPr lang="fr-FR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Espace réservé pour une image  19">
            <a:extLst>
              <a:ext uri="{FF2B5EF4-FFF2-40B4-BE49-F238E27FC236}">
                <a16:creationId xmlns:a16="http://schemas.microsoft.com/office/drawing/2014/main" id="{6621A2DB-5359-E1C2-B590-C6093C9FDB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87561" y="684213"/>
            <a:ext cx="828000" cy="828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355F303-5E0E-DB39-899A-6500309E2D25}"/>
              </a:ext>
            </a:extLst>
          </p:cNvPr>
          <p:cNvGrpSpPr/>
          <p:nvPr/>
        </p:nvGrpSpPr>
        <p:grpSpPr>
          <a:xfrm>
            <a:off x="4073361" y="2796988"/>
            <a:ext cx="980864" cy="1318513"/>
            <a:chOff x="7194176" y="2796988"/>
            <a:chExt cx="980864" cy="1318513"/>
          </a:xfrm>
        </p:grpSpPr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13781AA7-B841-2776-ED63-9DED29CCE6E8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FB26A51C-CE69-FE6D-2DAD-A616336131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573A8D5-6B4F-CED5-8FD3-0F0A011355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71FBF9-3EC0-CCB1-A110-B86B47F259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969386-9690-6F5C-7605-691123CF9D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685067-7572-1302-C6FF-DEFB56F564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3BBD8D7-D73E-4B43-AA42-7B8BA3111B17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C4D53B-85B8-37E4-083A-B8B8F752F6E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DAB0C9-A9B9-26E5-3478-E671F67E1E29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94F934-40BC-2A7A-4593-AE8BCE6AECD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2724970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7283C-AFA1-9C70-1B62-12D92CC0D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87;p130">
            <a:extLst>
              <a:ext uri="{FF2B5EF4-FFF2-40B4-BE49-F238E27FC236}">
                <a16:creationId xmlns:a16="http://schemas.microsoft.com/office/drawing/2014/main" id="{F56429D0-CC76-F835-071D-62EEB9B47C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2682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C1065FF3-DA34-416B-2347-440F94D6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52632"/>
            <a:ext cx="7886700" cy="720000"/>
          </a:xfrm>
        </p:spPr>
        <p:txBody>
          <a:bodyPr/>
          <a:lstStyle/>
          <a:p>
            <a:r>
              <a:rPr lang="ar-MA" dirty="0"/>
              <a:t>استماع وتحدث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9986783-6E38-79B0-BAF6-9C22C78AFF1A}"/>
              </a:ext>
            </a:extLst>
          </p:cNvPr>
          <p:cNvGrpSpPr/>
          <p:nvPr/>
        </p:nvGrpSpPr>
        <p:grpSpPr>
          <a:xfrm>
            <a:off x="1887677" y="3601289"/>
            <a:ext cx="5368645" cy="1013653"/>
            <a:chOff x="1748749" y="1791236"/>
            <a:chExt cx="5368645" cy="1013653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CC101538-767E-52CC-78B9-82D2ED288D6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286FB59-2323-0DD2-43A9-936AB31AE03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6BBE8A3B-94BF-6018-616A-0C0DF8F4AB9C}"/>
              </a:ext>
            </a:extLst>
          </p:cNvPr>
          <p:cNvSpPr txBox="1">
            <a:spLocks/>
          </p:cNvSpPr>
          <p:nvPr/>
        </p:nvSpPr>
        <p:spPr>
          <a:xfrm>
            <a:off x="2144576" y="390762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سِرُّ </a:t>
            </a:r>
            <a:r>
              <a:rPr lang="ar-MA" sz="1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ٱلصَّداقَةِ</a:t>
            </a: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السرد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3A58144-6853-3EC2-CBC7-3CDDEA80546F}"/>
              </a:ext>
            </a:extLst>
          </p:cNvPr>
          <p:cNvSpPr txBox="1"/>
          <p:nvPr/>
        </p:nvSpPr>
        <p:spPr>
          <a:xfrm>
            <a:off x="4934359" y="3515652"/>
            <a:ext cx="169629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- 02</a:t>
            </a:r>
            <a:r>
              <a:rPr lang="ar-MA" dirty="0"/>
              <a:t>استماع وتحدث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D9CE853-CE4D-F744-7D5C-3CFCE8535A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3" r="-13143"/>
          <a:stretch>
            <a:fillRect/>
          </a:stretch>
        </p:blipFill>
        <p:spPr>
          <a:xfrm>
            <a:off x="6719921" y="3653618"/>
            <a:ext cx="536400" cy="540000"/>
          </a:xfrm>
          <a:prstGeom prst="rect">
            <a:avLst/>
          </a:prstGeom>
        </p:spPr>
      </p:pic>
      <p:pic>
        <p:nvPicPr>
          <p:cNvPr id="6" name="Espace réservé pour une image  21">
            <a:extLst>
              <a:ext uri="{FF2B5EF4-FFF2-40B4-BE49-F238E27FC236}">
                <a16:creationId xmlns:a16="http://schemas.microsoft.com/office/drawing/2014/main" id="{F3387C98-F07E-4B9A-EE84-D68815D30B5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676264" y="3438675"/>
            <a:ext cx="468312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7880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3FDB9C-28D0-3941-8D1F-5A54BA0B6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نبدأ  حصة الاستماع والتحدث، ستتدربون على سرد أحداث الحكاية.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E10A88-F7A8-41F8-1291-C46A663A94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208604-64F1-8537-816B-299197C6B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775FA2-056D-22A9-490E-4B706F6B4E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A1323-D204-C4B7-3800-541FB9BA1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0BB135-B817-3784-AFB9-D412C2AF29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A12458-58D3-320C-3D53-C62379B9036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68F53C-AB35-8A8C-EAD1-0D4E78676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809737-6D44-92C3-8A19-4FF231FFED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CAF147-85A9-96A6-3F5A-DAA898D4CA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1519;p67">
            <a:extLst>
              <a:ext uri="{FF2B5EF4-FFF2-40B4-BE49-F238E27FC236}">
                <a16:creationId xmlns:a16="http://schemas.microsoft.com/office/drawing/2014/main" id="{E758F41B-BDCA-9481-6D5B-8C27961BECBA}"/>
              </a:ext>
            </a:extLst>
          </p:cNvPr>
          <p:cNvSpPr/>
          <p:nvPr/>
        </p:nvSpPr>
        <p:spPr>
          <a:xfrm>
            <a:off x="3184176" y="1546914"/>
            <a:ext cx="2621400" cy="600600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أَنامِلُ جَدَّتي</a:t>
            </a:r>
            <a:endParaRPr lang="ar-SA" sz="4800" b="1" kern="100" dirty="0">
              <a:solidFill>
                <a:srgbClr val="424D7B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F7EA4A9-6652-7AA6-5EB0-3B0AFB145B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2712" y="2531894"/>
            <a:ext cx="5087471" cy="3235703"/>
          </a:xfrm>
          <a:prstGeom prst="roundRect">
            <a:avLst>
              <a:gd name="adj" fmla="val 9187"/>
            </a:avLst>
          </a:prstGeom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بمعنى عنوان حكاية هذا الأسبوع؟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7F6C120-51DE-03D8-DF5E-FF6B84A68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6493" y="66624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4336BF-0E5E-6B27-57A9-7BABE8D9EEF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EFC608-F100-FEA8-67D2-71D0DDC9A4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804970-8DE6-6D91-CDD4-387E3F8902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4303" y="1981028"/>
            <a:ext cx="7035394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42074-1B9C-8024-2528-99C27239E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6DC1D3A-B2FB-3F4A-9023-2CFEE147F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 "أنامل جدتي". من يذكرنا بأحداث الحكاية الواردة في البداية؟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1F0706B-BB57-BBB3-0632-78AD3D8FC8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42BCC7-F6D6-BD98-06B0-A921DD547F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62180E-1542-E175-830D-E87374432C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505941-0C53-2B98-9C6C-588ABCEE62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5EBE1E-F1EE-1DD5-A341-E821579D5F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E5B5EC-CD26-F7F9-E1B6-697395BAA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B9E08C-3B79-7B58-A43B-D4F1D39C57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F20ACC-3E8E-1169-662D-A7E865FF7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FDDBD3-816D-0F8F-29B2-80973F2BCB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Google Shape;1519;p67">
            <a:extLst>
              <a:ext uri="{FF2B5EF4-FFF2-40B4-BE49-F238E27FC236}">
                <a16:creationId xmlns:a16="http://schemas.microsoft.com/office/drawing/2014/main" id="{FB5C8C8C-3750-1666-FB17-75E08A20F967}"/>
              </a:ext>
            </a:extLst>
          </p:cNvPr>
          <p:cNvSpPr/>
          <p:nvPr/>
        </p:nvSpPr>
        <p:spPr>
          <a:xfrm>
            <a:off x="3184176" y="1546914"/>
            <a:ext cx="2621400" cy="600600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أَنامِلُ جَدَّتي</a:t>
            </a:r>
            <a:endParaRPr lang="ar-SA" sz="4800" b="1" kern="100" dirty="0">
              <a:solidFill>
                <a:srgbClr val="424D7B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9E8D590-F2AD-C7BE-FC35-507501B408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2712" y="2531894"/>
            <a:ext cx="5087471" cy="3235703"/>
          </a:xfrm>
          <a:prstGeom prst="roundRect">
            <a:avLst>
              <a:gd name="adj" fmla="val 9187"/>
            </a:avLst>
          </a:prstGeom>
        </p:spPr>
      </p:pic>
    </p:spTree>
    <p:extLst>
      <p:ext uri="{BB962C8B-B14F-4D97-AF65-F5344CB8AC3E}">
        <p14:creationId xmlns:p14="http://schemas.microsoft.com/office/powerpoint/2010/main" val="3170842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8A1F2-A179-8BDC-ED42-0A9A3204A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3009D9-4D34-8B44-A933-762752163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ببعض أحداث الحكاية الواردة في الوسط؟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4573FE89-B007-DD01-9B34-BBE136229E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BA9E50-91F2-B758-5BD6-E43A8F7E93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A14DB9-4F18-8A81-02DB-CAD0236E3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E9421-03B2-A39A-C5ED-135EFE58B7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DD9CA-B571-7591-0617-1CAC28945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276BAC-A858-3DA3-3AA1-D6026A8CC4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CAC9F8-B8EC-2864-90C2-76D9106707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B606AD-4BD5-360B-A6CC-CDFDFAB256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89009D-1940-5461-3CB7-3FB3B77C01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Google Shape;1519;p67">
            <a:extLst>
              <a:ext uri="{FF2B5EF4-FFF2-40B4-BE49-F238E27FC236}">
                <a16:creationId xmlns:a16="http://schemas.microsoft.com/office/drawing/2014/main" id="{3FB06987-EA01-BDF9-A59F-79B5B6C860C9}"/>
              </a:ext>
            </a:extLst>
          </p:cNvPr>
          <p:cNvSpPr/>
          <p:nvPr/>
        </p:nvSpPr>
        <p:spPr>
          <a:xfrm>
            <a:off x="3184176" y="1546914"/>
            <a:ext cx="2621400" cy="600600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أَنامِلُ جَدَّتي</a:t>
            </a:r>
            <a:endParaRPr lang="ar-SA" sz="4800" b="1" kern="100" dirty="0">
              <a:solidFill>
                <a:srgbClr val="424D7B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C590AF6-B670-685C-A4A8-27D1876B31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2712" y="2531894"/>
            <a:ext cx="5087471" cy="3235703"/>
          </a:xfrm>
          <a:prstGeom prst="roundRect">
            <a:avLst>
              <a:gd name="adj" fmla="val 9187"/>
            </a:avLst>
          </a:prstGeom>
        </p:spPr>
      </p:pic>
    </p:spTree>
    <p:extLst>
      <p:ext uri="{BB962C8B-B14F-4D97-AF65-F5344CB8AC3E}">
        <p14:creationId xmlns:p14="http://schemas.microsoft.com/office/powerpoint/2010/main" val="423110900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A60A1-2008-21C2-D597-20217EE43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7F4AE2-DCA3-0D4F-8967-39B9AE6BD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ببعض أحداث الحكاية الواردة في النهاية؟ استعدوا – سنعيد الاستماع للحكاية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830136FB-6E3C-F869-37E1-CC9B545A9D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540" y="666582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E4E17-0EBD-38D4-4FEA-663C3713E0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CE67B9-6021-A247-C8E6-CAA07C1AF0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44B4D1-99F1-39C2-236F-898EA1D1B7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31C5B7B-C464-DB26-A4AD-B3CA4FB8E2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48F00AF-CAFE-053A-CCF1-ABC3BE0680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36A132-7FC6-3EF0-6A6D-B1B690657DF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47AC97-FFF6-6873-6364-F9A303473A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BEC673-8A63-6538-BA83-A1FF259D03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1519;p67">
            <a:extLst>
              <a:ext uri="{FF2B5EF4-FFF2-40B4-BE49-F238E27FC236}">
                <a16:creationId xmlns:a16="http://schemas.microsoft.com/office/drawing/2014/main" id="{C260CECA-E40B-F7F2-9698-52C082B82128}"/>
              </a:ext>
            </a:extLst>
          </p:cNvPr>
          <p:cNvSpPr/>
          <p:nvPr/>
        </p:nvSpPr>
        <p:spPr>
          <a:xfrm>
            <a:off x="3184176" y="1546914"/>
            <a:ext cx="2621400" cy="600600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أَنامِلُ جَدَّتي</a:t>
            </a:r>
            <a:endParaRPr lang="ar-SA" sz="4800" b="1" kern="100" dirty="0">
              <a:solidFill>
                <a:srgbClr val="424D7B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64E945A-31F6-2460-C0B2-5CAC51660F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2712" y="2531894"/>
            <a:ext cx="5087471" cy="3235703"/>
          </a:xfrm>
          <a:prstGeom prst="roundRect">
            <a:avLst>
              <a:gd name="adj" fmla="val 9187"/>
            </a:avLst>
          </a:prstGeom>
        </p:spPr>
      </p:pic>
    </p:spTree>
    <p:extLst>
      <p:ext uri="{BB962C8B-B14F-4D97-AF65-F5344CB8AC3E}">
        <p14:creationId xmlns:p14="http://schemas.microsoft.com/office/powerpoint/2010/main" val="170099643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9B42BC-8201-4A4A-B81E-3194CA7A2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عرض فيديو الحكاية.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4F36B7-6DB8-A9EF-CF88-FB956DD198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5F9661-4ECE-B8F6-FC95-24F20F3E23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9CEC2B-5F29-65A0-CAB9-2AFEEFC08B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BD8B01-2881-11E6-2D6B-35A6F3FE57A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0CD970C-C43C-AFFF-1AAC-7200E8D14A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38712E-967B-436A-A8F3-5E6534A554C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18F55C-EB82-E0AF-EAB3-DF4DB50B021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135FAE-7917-48D9-5E27-B733BC9D8E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6" name="Espace réservé pour une image  2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C48B140D-28D2-8576-965F-D9DEEE13C9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WhatsApp Video 2025-11-10 at 12.20.26 (1)">
            <a:hlinkClick r:id="" action="ppaction://media"/>
            <a:extLst>
              <a:ext uri="{FF2B5EF4-FFF2-40B4-BE49-F238E27FC236}">
                <a16:creationId xmlns:a16="http://schemas.microsoft.com/office/drawing/2014/main" id="{D5DC3A0D-6A1A-9209-D289-D113032AE860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37865766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1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41B9F-BB4F-5884-C33D-F39C26402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15D64DC3-C0A5-5C40-87FF-DB092BF4A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بدأ أولا، سأسرد أحداث الحكاية انطلاقا من المشهد الأول.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92CDAFC4-8FD3-4352-8696-382F90AB4A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4FCA1A-89BC-6538-8BDE-6CF13EDD76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63FA66-4E68-3FB7-61E5-BBD209ABF5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B34A43-D1DE-C744-A378-E322FAFB42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ABEF2C-B978-A395-F1DB-520C54A4E7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D593408-C2DE-FA32-CD5A-CD8D6EFD307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0B77F3-2421-10C8-F88E-821BC9C020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13722D-4133-11D5-8B5D-21D0E9AD9B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41EB28-E9C3-F824-7713-10F584A47B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09B4653-21E9-40E1-89DD-770AED7C19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1459" y="2183430"/>
            <a:ext cx="3827308" cy="323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63258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EC62B-7EC7-5197-01B5-D751492D6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53B8944A-E72C-1345-2139-875294965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92000"/>
            <a:ext cx="6840000" cy="612000"/>
          </a:xfrm>
        </p:spPr>
        <p:txBody>
          <a:bodyPr>
            <a:noAutofit/>
          </a:bodyPr>
          <a:lstStyle/>
          <a:p>
            <a:pPr lvl="0" algn="just" defTabSz="914400">
              <a:buClr>
                <a:srgbClr val="000000"/>
              </a:buClr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كانَتْ كَنْزَةُ تُطِلُّ مِنْ نافِذَةِ غُرْفَتِها، رَأَتْ أَمْطاراً تَتَهاطَلُ وَوَميضاً يَلْمَعُ. سَمِعَتْ كَنْزَةُ صَوْتَ الرَّعْدِ فَشَعَرَتْ بِالْخَوْفِ</a:t>
            </a:r>
            <a:r>
              <a:rPr lang="ar-MA" sz="2400" kern="0" dirty="0">
                <a:solidFill>
                  <a:srgbClr val="424D7C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A7777709-DD81-157F-CD50-45F0C1C320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E0B339DE-7D34-642E-4ECC-D50F219C7EB2}"/>
              </a:ext>
            </a:extLst>
          </p:cNvPr>
          <p:cNvSpPr/>
          <p:nvPr/>
        </p:nvSpPr>
        <p:spPr>
          <a:xfrm>
            <a:off x="1025295" y="2765144"/>
            <a:ext cx="4355691" cy="2004234"/>
          </a:xfrm>
          <a:prstGeom prst="wedgeRoundRectCallout">
            <a:avLst>
              <a:gd name="adj1" fmla="val -7860"/>
              <a:gd name="adj2" fmla="val 73265"/>
              <a:gd name="adj3" fmla="val 16667"/>
            </a:avLst>
          </a:prstGeom>
          <a:solidFill>
            <a:srgbClr val="ECF8FB"/>
          </a:solidFill>
          <a:ln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كانَتْ كَنْزَةُ تُطِلُّ مِنْ نافِذَةِ غُرْفَتِها، رَأَتْ أَمْطاراً تَتَهاطَلُ وَوَميضاً يَلْمَعُ. سَمِعَتْ كَنْزَةُ صَوْتَ الرَّعْدِ فَشَعَرَتْ بِالْخَوْفِ.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98D062A-3364-3FD6-C4BB-78DFE47615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44507A-2C86-36E5-172C-47DD60E372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456545-6783-515B-B909-E8ED520E0C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7B91CD-8D73-96FF-DE3E-90975EEB69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C2AE5C-CF0B-42D7-6F87-0A0618202A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C420E0-00CF-9BE9-D1F6-70D43816870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0B8526-D993-FA1B-D010-09EA7483A6C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228E77-1D35-525A-16A2-AFDFAD4D81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C312359-27BA-06A9-6307-C0A544498E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4547" y="2720320"/>
            <a:ext cx="3205860" cy="268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0438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F8090-13AE-7818-E286-B51654A0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775C5BE-E5E7-4B0F-152A-377F8EB0C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684000"/>
            <a:ext cx="6840000" cy="612000"/>
          </a:xfrm>
        </p:spPr>
        <p:txBody>
          <a:bodyPr>
            <a:noAutofit/>
          </a:bodyPr>
          <a:lstStyle/>
          <a:p>
            <a:pPr lvl="0" algn="just" defTabSz="914400">
              <a:lnSpc>
                <a:spcPct val="150000"/>
              </a:lnSpc>
              <a:buClr>
                <a:srgbClr val="000000"/>
              </a:buClr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يعيد سرد أحداث مقطع البداية؟   </a:t>
            </a:r>
          </a:p>
        </p:txBody>
      </p:sp>
      <p:pic>
        <p:nvPicPr>
          <p:cNvPr id="4" name="Espace réservé pour une image  21">
            <a:extLst>
              <a:ext uri="{FF2B5EF4-FFF2-40B4-BE49-F238E27FC236}">
                <a16:creationId xmlns:a16="http://schemas.microsoft.com/office/drawing/2014/main" id="{BD6D127D-B473-D2E7-CD2C-EEFA3F3FEA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FCBE49-732A-084C-410C-5035B96BEC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AD2224-32AE-ECAC-5673-E9E2520B88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1999E5-A2B9-BB89-42C9-5C79149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0BA41A-B3E3-D10A-F38C-A9B44F2A34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DF3E36-AF74-9860-6661-EF42B587D0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576EA3-AE92-96BC-CAFF-09BA3665B4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0C96F5-67BD-F894-BEF6-1A791A862D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7F88B1-5002-946C-3437-F01CA931D0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4388A9BE-83DA-E025-A7A3-1966D576D6A8}"/>
              </a:ext>
            </a:extLst>
          </p:cNvPr>
          <p:cNvSpPr/>
          <p:nvPr/>
        </p:nvSpPr>
        <p:spPr>
          <a:xfrm>
            <a:off x="1025295" y="2765144"/>
            <a:ext cx="4355691" cy="2004234"/>
          </a:xfrm>
          <a:prstGeom prst="wedgeRoundRectCallout">
            <a:avLst>
              <a:gd name="adj1" fmla="val -7860"/>
              <a:gd name="adj2" fmla="val 73265"/>
              <a:gd name="adj3" fmla="val 16667"/>
            </a:avLst>
          </a:prstGeom>
          <a:solidFill>
            <a:srgbClr val="ECF8FB"/>
          </a:solidFill>
          <a:ln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كانَتْ كَنْزَةُ تُطِلُّ مِنْ نافِذَةِ غُرْفَتِها، رَأَتْ أَمْطاراً تَتَهاطَلُ وَوَميضاً يَلْمَعُ. سَمِعَتْ كَنْزَةُ صَوْتَ الرَّعْدِ فَشَعَرَتْ بِالْخَوْفِ.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42E9AB7-1BF5-6382-1A1E-CF4863DF01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4547" y="2720320"/>
            <a:ext cx="3205860" cy="268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6961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E0FF1-F118-D4DB-B033-1C13B6820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F7150F4-DE04-E94B-92BD-60A0955F0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كل واحد يسرد أحداث المشهد لزميله.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2538F15-6181-9B07-943C-56A8F0022D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8345" y="658087"/>
            <a:ext cx="828000" cy="827999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0B12CE0-F935-6518-20D5-B48F0B5201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C34646-D700-F3E2-96BC-468F0E1F60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05318D-AA98-E426-56C2-234F0E47B8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90096-9983-EE89-3516-D9A8DB8C99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E6F0140-83E0-3B6D-F8F5-BC2891C743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9964C3-5748-32DE-972C-0CBA2F94386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A5AC7A-DE3A-C49C-C093-B33F971805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5E63C31-8059-36D1-E908-05763A3FAD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81D4D9AB-F615-0665-4FD1-8BE8A46D4ACE}"/>
              </a:ext>
            </a:extLst>
          </p:cNvPr>
          <p:cNvSpPr/>
          <p:nvPr/>
        </p:nvSpPr>
        <p:spPr>
          <a:xfrm>
            <a:off x="1025295" y="2765144"/>
            <a:ext cx="4355691" cy="2004234"/>
          </a:xfrm>
          <a:prstGeom prst="wedgeRoundRectCallout">
            <a:avLst>
              <a:gd name="adj1" fmla="val -7860"/>
              <a:gd name="adj2" fmla="val 73265"/>
              <a:gd name="adj3" fmla="val 16667"/>
            </a:avLst>
          </a:prstGeom>
          <a:solidFill>
            <a:srgbClr val="ECF8FB"/>
          </a:solidFill>
          <a:ln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كانَتْ كَنْزَةُ تُطِلُّ مِنْ نافِذَةِ غُرْفَتِها، رَأَتْ أَمْطاراً تَتَهاطَلُ وَوَميضاً يَلْمَعُ. سَمِعَتْ كَنْزَةُ صَوْتَ الرَّعْدِ فَشَعَرَتْ بِالْخَوْفِ.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A83C58-9A85-7D31-E3BB-E637568ACE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4547" y="2720320"/>
            <a:ext cx="3205860" cy="268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49594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25DBA-2FAB-B7DA-8706-71DD975F4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BDD49F-7B3F-BD40-87DA-D154DEA52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لمسابقة تحدي السرد، انطلاقا من مشاهد الحكاية ستسردون أحداثها.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3A93C2-4C52-95E7-B46D-6A65462C7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249" y="684000"/>
            <a:ext cx="819059" cy="819059"/>
          </a:xfr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7ED6191B-E026-4E0D-FBFE-3838D90C174F}"/>
              </a:ext>
            </a:extLst>
          </p:cNvPr>
          <p:cNvSpPr/>
          <p:nvPr/>
        </p:nvSpPr>
        <p:spPr>
          <a:xfrm>
            <a:off x="5372669" y="2497540"/>
            <a:ext cx="1524000" cy="755176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BC69953-EA2A-0E24-55E1-390637B668E0}"/>
              </a:ext>
            </a:extLst>
          </p:cNvPr>
          <p:cNvSpPr/>
          <p:nvPr/>
        </p:nvSpPr>
        <p:spPr>
          <a:xfrm>
            <a:off x="1976775" y="2436125"/>
            <a:ext cx="1524000" cy="755176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753B54F-9961-91AB-0AEA-05AA892D4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6062" y="2253363"/>
            <a:ext cx="5534797" cy="3848637"/>
          </a:xfrm>
          <a:prstGeom prst="rect">
            <a:avLst/>
          </a:prstGeom>
        </p:spPr>
      </p:pic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54EC97C3-F9BF-B5DE-B419-464FFF974697}"/>
              </a:ext>
            </a:extLst>
          </p:cNvPr>
          <p:cNvSpPr/>
          <p:nvPr/>
        </p:nvSpPr>
        <p:spPr>
          <a:xfrm>
            <a:off x="7046200" y="1934594"/>
            <a:ext cx="1524000" cy="1085475"/>
          </a:xfrm>
          <a:prstGeom prst="wedgeEllipseCallout">
            <a:avLst>
              <a:gd name="adj1" fmla="val -53417"/>
              <a:gd name="adj2" fmla="val 70727"/>
            </a:avLst>
          </a:prstGeom>
          <a:noFill/>
          <a:ln w="57150">
            <a:solidFill>
              <a:srgbClr val="936D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76DDFDED-A206-8F1F-C524-25CCBA41FD76}"/>
              </a:ext>
            </a:extLst>
          </p:cNvPr>
          <p:cNvSpPr/>
          <p:nvPr/>
        </p:nvSpPr>
        <p:spPr>
          <a:xfrm flipH="1">
            <a:off x="732331" y="1934594"/>
            <a:ext cx="1524000" cy="1085475"/>
          </a:xfrm>
          <a:prstGeom prst="wedgeEllipseCallout">
            <a:avLst>
              <a:gd name="adj1" fmla="val -53417"/>
              <a:gd name="adj2" fmla="val 70727"/>
            </a:avLst>
          </a:prstGeom>
          <a:noFill/>
          <a:ln w="57150">
            <a:solidFill>
              <a:srgbClr val="4E7FB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BEA6BDD-549C-0282-782C-714C648A92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49ADC48-61FF-9949-9242-54217A2D76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72AFBDB-D7D4-DD69-E39B-936197E5E3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E2DBAEE-136A-EAF0-EFA0-8BC4876875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1EFD60E-959E-D315-7346-88F8DC6A77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FD493E-576A-861A-77AB-A5B8FB0418C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83A59B-DAB7-1423-8350-29BFD816386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73AB83-939A-9F91-5D81-5F40AA7EFEA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45871912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004BE-9795-CA64-6A10-CA648DF1C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B2AFECC-0D92-4148-927B-6FEE7DA0C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المشهد. أمامكم عشر ثوانٍ للتفكير.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يسرد حدث المشهد؟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21">
            <a:extLst>
              <a:ext uri="{FF2B5EF4-FFF2-40B4-BE49-F238E27FC236}">
                <a16:creationId xmlns:a16="http://schemas.microsoft.com/office/drawing/2014/main" id="{B67D5312-160C-B4C3-5A6D-92715AB5B1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873C7D-94F3-893A-3AFD-7D577ED20E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AFE6AA6-A84F-CC4F-E2C7-EA52545656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6C9B711-6ACF-0F8A-C736-9910D2F926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AFEE54B-4B5E-1879-D397-873F04BED6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52D209A-7539-A79A-2728-BE5B1A0CC6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A05858-AAA0-D0BD-E9E2-5D8DA91288A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906D1F-3218-BCAE-87CA-259FCF0AF9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837874-DD9A-E30D-9F71-A1F5D9F1D5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64C639-8C33-18E9-524F-12AA702B6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3343" y="2576885"/>
            <a:ext cx="3205860" cy="268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19913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8406D-63B5-0049-29D8-E1CE7BE4C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F2E822B-9789-224C-AE99-AA02AD615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لاحظوا المشهد. أمامكم عشر ثوانٍ للتفكير. من يسرد؟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60D037-844A-3943-89A5-D5DB74A1C1A7}"/>
              </a:ext>
            </a:extLst>
          </p:cNvPr>
          <p:cNvSpPr txBox="1"/>
          <p:nvPr/>
        </p:nvSpPr>
        <p:spPr>
          <a:xfrm rot="19675668">
            <a:off x="5171531" y="4123180"/>
            <a:ext cx="1059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سر الصداقة</a:t>
            </a:r>
            <a:endParaRPr lang="fr-FR" sz="20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5" name="Espace réservé pour une image  21">
            <a:extLst>
              <a:ext uri="{FF2B5EF4-FFF2-40B4-BE49-F238E27FC236}">
                <a16:creationId xmlns:a16="http://schemas.microsoft.com/office/drawing/2014/main" id="{53B56DCD-FAAE-B8A0-2D3F-DE1B7ED83F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0F8D74D-1FCF-B72C-05E4-576D7D9B9F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7443BC-FE54-2F53-AC36-C742CCEB82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456DBA6-4AC1-BB4A-0600-823CEB862D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19FE65F-B4CC-2FBC-04EE-9718DF2AE2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F0815DD-4A98-9266-C188-E4C6EBCDA0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7B9015-C262-7BA0-1342-C57E48F8630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7534A2-0B3A-03B0-2BB5-17162BA8E2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DDCDE7-81C9-C814-A3EA-150D3278E01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10A614-76E5-86A6-E3B7-85629EBCA7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1882" y="2145300"/>
            <a:ext cx="5302624" cy="355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22110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7E0EE-6CC2-388C-E5D6-8295E3A97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2ADCD6-079B-7645-AA95-844301BE3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لاحظوا المشهد. أمامكم عشر ثوانٍ للتفكير. من يسرد؟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FC2AFF-8319-AC4D-8CF6-E36F8B632EB4}"/>
              </a:ext>
            </a:extLst>
          </p:cNvPr>
          <p:cNvSpPr txBox="1"/>
          <p:nvPr/>
        </p:nvSpPr>
        <p:spPr>
          <a:xfrm rot="1762627">
            <a:off x="6537783" y="4647891"/>
            <a:ext cx="10441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سر</a:t>
            </a:r>
            <a:endParaRPr lang="fr-FR" sz="1600" dirty="0">
              <a:solidFill>
                <a:schemeClr val="bg1"/>
              </a:solidFill>
              <a:latin typeface="Microsoft Uighur" panose="02000000000000000000" pitchFamily="2" charset="-78"/>
            </a:endParaRPr>
          </a:p>
          <a:p>
            <a:pPr algn="ctr"/>
            <a:r>
              <a:rPr lang="ar-MA" sz="14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الصداقة</a:t>
            </a:r>
            <a:endParaRPr lang="fr-FR" sz="14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5" name="Espace réservé pour une image  21">
            <a:extLst>
              <a:ext uri="{FF2B5EF4-FFF2-40B4-BE49-F238E27FC236}">
                <a16:creationId xmlns:a16="http://schemas.microsoft.com/office/drawing/2014/main" id="{447B9C1F-A5A9-030D-447B-9CCAD92B5B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34F27B-5850-55A6-E621-2E6C1C9C3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217142-D601-ACE4-44F4-9C148E4A23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5E56EA-8151-5D16-64A8-1055476CD0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6038712-C599-6A54-DD44-1E85321A3F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586519D-9229-4B49-36D8-EB3B1E5E39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0894D6-2430-B5A5-1C1F-D3D54C26D8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D5A403-337C-CB21-CE58-28D6E92BEB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0B304B-F98D-8CD4-BFB9-C2E755FF6F1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1383E77-DC28-582A-D39A-CD7392F000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0202" y="2182255"/>
            <a:ext cx="4130707" cy="319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7176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C1F6F-9686-AE54-40DF-B5443FA57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EF720EB-CC67-A146-8A12-EABAEFA24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6000"/>
            <a:ext cx="653645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المشهد الأخير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؛ من يسرد حدث مشهد النهاية؟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21">
            <a:extLst>
              <a:ext uri="{FF2B5EF4-FFF2-40B4-BE49-F238E27FC236}">
                <a16:creationId xmlns:a16="http://schemas.microsoft.com/office/drawing/2014/main" id="{72AC4677-F3E9-28E4-5CAF-9BEA3E90AC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C048314-BC82-A955-E354-387B25E01B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40D45D9-147C-A816-F990-3134CA61AC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E19F8B-C8CE-EB8F-45CE-7FB2E6D360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522865-36B0-29B4-FBEB-7DBB218F29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E2A6E60-E92D-C6B9-8FB9-9B2623939E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13AAC2-7170-1388-CD1F-20FABFDD55B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33C19A-990D-7D9D-457A-29FD1B1FCA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6E3359-F9E2-6B82-7E4A-18D35FB9CB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1E0FED0-91EE-5AE3-D920-892470AF67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747" y="3080894"/>
            <a:ext cx="3754289" cy="302110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A17937-B4A8-3BC1-9046-0E35045317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7941" y="1446788"/>
            <a:ext cx="3707930" cy="2847305"/>
          </a:xfrm>
          <a:prstGeom prst="cloudCallout">
            <a:avLst/>
          </a:prstGeom>
        </p:spPr>
      </p:pic>
    </p:spTree>
    <p:extLst>
      <p:ext uri="{BB962C8B-B14F-4D97-AF65-F5344CB8AC3E}">
        <p14:creationId xmlns:p14="http://schemas.microsoft.com/office/powerpoint/2010/main" val="370937911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7E15EF-15BA-CF86-0815-77869783C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أعددت لكم لغزا انتبهوا. شيء يجزه الجزاز وتصنع منه المُلاءُةُ. ما هو؟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61BCD7-89DB-8FD1-4D92-6DBE5738AADB}"/>
              </a:ext>
            </a:extLst>
          </p:cNvPr>
          <p:cNvSpPr txBox="1"/>
          <p:nvPr/>
        </p:nvSpPr>
        <p:spPr>
          <a:xfrm>
            <a:off x="1385556" y="3258450"/>
            <a:ext cx="684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شَيْءٌ يَجُزُّهُ الْجَزّازُ وَتُصْنَعُ مِنْهُ الْمُلاءَةُ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31E441-DD78-8FA2-5576-0878ED81CA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13317C-7BA5-7CDB-2012-3E6281A390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091" y="675505"/>
            <a:ext cx="828000" cy="82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844207-EBFC-0A92-E9DE-D48B5B95AF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77D9AE-0BE5-C692-FCB3-6CBA2EC613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9C3D28-4F10-4460-FD93-C15B46499D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A1639-DB6F-2A4C-443A-2A5CAFBD72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FAE6DE5-6670-A236-B004-AFBEBF0A1B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62F152-5AA8-9CF0-41BA-9EB4121C4AB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3150F8-44F2-93F9-B73C-0ABDE9E55C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51C95A-6C26-A2FE-7D4E-D00D2943A60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D120771E-C285-481E-9E08-0ADB116E8C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0627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الكلمة اللغز: عادات تتوارثها الأجيال؟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9D0E74-5A07-7029-F91A-DD87F99B3B84}"/>
              </a:ext>
            </a:extLst>
          </p:cNvPr>
          <p:cNvSpPr txBox="1"/>
          <p:nvPr/>
        </p:nvSpPr>
        <p:spPr>
          <a:xfrm>
            <a:off x="1549577" y="3405443"/>
            <a:ext cx="6044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عاداتٌ تَتَوارَثُها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ٱلْأَجْيالُ</a:t>
            </a:r>
            <a:endParaRPr lang="fr-FR" sz="5400" b="1" dirty="0">
              <a:solidFill>
                <a:schemeClr val="bg2">
                  <a:lumMod val="1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AD704A7B-A710-EB43-9770-5C100609D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C121DC-B22E-251E-4B26-FF3731648B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FAB04C-8E7A-4D8F-1A79-B3DB3A263C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FF9BE5-4BA0-2461-F813-0E5AC34F7F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4DEE92-6A71-9031-84A3-CBF30AB11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660759-83ED-67FF-E59E-E1DA8BE847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D09F7-E41E-015D-A608-58E4C71400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B04C09-7468-BCC1-4E0E-F4D6872A1A2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590763-FBD2-05F9-725F-9CE417966C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Image 7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5F000419-1839-E848-2822-D6EA7DC559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06222-EC40-22FE-CB3D-619B9B0E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8;p130">
            <a:extLst>
              <a:ext uri="{FF2B5EF4-FFF2-40B4-BE49-F238E27FC236}">
                <a16:creationId xmlns:a16="http://schemas.microsoft.com/office/drawing/2014/main" id="{2ADB0C31-E564-5B34-08DD-9C28249D0C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2682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52243335-0676-0595-69EE-59778CC7A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52632"/>
            <a:ext cx="7886700" cy="720000"/>
          </a:xfrm>
        </p:spPr>
        <p:txBody>
          <a:bodyPr/>
          <a:lstStyle/>
          <a:p>
            <a:r>
              <a:rPr lang="ar-MA" dirty="0"/>
              <a:t>قراءة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2C3A7B9-7434-FB7A-2A16-FBAB40AF9A65}"/>
              </a:ext>
            </a:extLst>
          </p:cNvPr>
          <p:cNvGrpSpPr/>
          <p:nvPr/>
        </p:nvGrpSpPr>
        <p:grpSpPr>
          <a:xfrm>
            <a:off x="1887677" y="3601289"/>
            <a:ext cx="5368645" cy="1013653"/>
            <a:chOff x="1748749" y="1791236"/>
            <a:chExt cx="5368645" cy="1013653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91A01F83-6EDB-D1C4-CA7D-34B7D59D203F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62B4124-F771-92A7-B610-2F00F96444B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1B94574A-2701-8C08-D8B4-807C343C1612}"/>
              </a:ext>
            </a:extLst>
          </p:cNvPr>
          <p:cNvSpPr txBox="1">
            <a:spLocks/>
          </p:cNvSpPr>
          <p:nvPr/>
        </p:nvSpPr>
        <p:spPr>
          <a:xfrm>
            <a:off x="2144576" y="390762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القراءات الفردية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إستراتيجية الكلمات المفاتيح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DB9B27-99BC-27E3-9531-11876A7B5A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6009" y="3697450"/>
            <a:ext cx="536340" cy="540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CAE2DB3-9068-E89A-135D-37785C8EEC47}"/>
              </a:ext>
            </a:extLst>
          </p:cNvPr>
          <p:cNvSpPr txBox="1"/>
          <p:nvPr/>
        </p:nvSpPr>
        <p:spPr>
          <a:xfrm>
            <a:off x="2072576" y="3505785"/>
            <a:ext cx="45720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- 03</a:t>
            </a:r>
            <a:r>
              <a:rPr lang="ar-MA" dirty="0"/>
              <a:t>قراءة</a:t>
            </a:r>
            <a:endParaRPr lang="fr-FR" dirty="0"/>
          </a:p>
        </p:txBody>
      </p:sp>
      <p:pic>
        <p:nvPicPr>
          <p:cNvPr id="10" name="Espace réservé pour une image  23">
            <a:extLst>
              <a:ext uri="{FF2B5EF4-FFF2-40B4-BE49-F238E27FC236}">
                <a16:creationId xmlns:a16="http://schemas.microsoft.com/office/drawing/2014/main" id="{F3C1D0EF-E1DB-48FB-2BD1-D41E79C8F2C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1653520" y="3438675"/>
            <a:ext cx="468312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8960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4D1D-21D6-F8D9-40B8-5E0FA5C9B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EE52B1C-4D84-CE41-8071-4240C0593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الصفحة 35.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 قراءة النص: "ليلة بلا نور"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777817-023F-B1B1-D252-C5EB035DE0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4FA5DB-0D8F-8D3A-FE81-2575BE08AF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96C9FF-9CC9-5D14-3523-4AC99A18A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A28FD0-5D90-518D-B71B-77B1ED736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2B4B76-38FB-2889-6625-D61B872E8C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E2BC6-8E95-1CA7-EDE9-B68318F1DB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2BFAB7-9B25-080D-27B4-ECAB578A83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4CD6F3-822E-DC56-77F9-AF20503878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82B24D-B8D3-394E-A862-566F048464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7814" y="1942619"/>
            <a:ext cx="2835847" cy="397018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E7AFFFE-9999-7290-FC06-C74B767DAA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7529114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93535-3BA6-77DE-F2DD-B1E5F7154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C81B723-29FF-544F-A90E-9E94119C0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من يذكرنا بشخصيات النص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9BD3045-C815-C62C-E34D-2E1040E731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7E15C82-2B16-7D0E-A631-04F1119350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E972D23-F536-AD5D-257E-5137C235F6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9B0124-AD85-9D94-59A5-5F225526C3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92051A-227B-06AC-67D6-F376DA616A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80B65B5-5E8D-DFFC-4F5F-97585DE0C5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68461E-A206-8CE7-C666-51D40E0FAB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67939C-A5A6-78E5-042D-54DB7D4F31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18ED6C-6B42-E10A-56B8-D800367D7C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9FA6DE5-5E23-B49D-FB04-5145B144E2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7814" y="1942619"/>
            <a:ext cx="2835847" cy="397018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8437446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18A9D-1240-B8A1-C7F6-BCC068396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715DC7B-B76A-5745-864D-3E60585F0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النص؛ ارفعوا اليد في كل مرة أذكر شخصية من شخصيات الحكاية.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CDCF61-7BF3-E578-B664-DCA55FAFE4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C7CAAB-D7B8-31FD-4A33-DF38606AB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06809FF-0385-0C18-6F6B-278BFCACCF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656E73-50CC-2525-4D86-DFE9B9B314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E2BA7F-B22F-70DC-EB5D-3613A0BDA6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B55330-91F8-92FC-B793-75AE79264D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4EACB7-9E0F-C41A-291F-10366E3BAB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70C723-B7E2-EAF2-E15E-ACD1762DFE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39C08DF-C664-538A-471F-C9320359F6A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16BC37C-4877-8D18-09EA-3CD7C37F7A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7814" y="1942619"/>
            <a:ext cx="2835847" cy="397018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5520243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>
            <a:extLst>
              <a:ext uri="{FF2B5EF4-FFF2-40B4-BE49-F238E27FC236}">
                <a16:creationId xmlns:a16="http://schemas.microsoft.com/office/drawing/2014/main" id="{F4DBBA5A-ECCB-F243-B8B3-0711998E0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الأولى؟ من يواصل القراءة؟  تابع (ي) ... 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F392C69-81DC-7D8A-E4E9-4E19B1D3E6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C67A3F-E344-A128-414B-2ED0A25150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39D903-86A2-E5A9-9D72-4E08EAC4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DE3F65-609E-3A75-E044-5B64A58EF2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0F98DA3-AF83-AE28-1003-F81F741D19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B52F21-81DD-210B-5645-E44AE37521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AFD625-1C75-74C5-BF39-7110908073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8CF69-9492-8915-4B5E-FB05FF245B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D9E16F-A34E-6882-4DAE-63943F95AF8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0F622D-86A1-B3F7-85E3-2563929A6A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7814" y="1942619"/>
            <a:ext cx="2835847" cy="397018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3953846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E95D3-B8C1-7609-484D-9388AE943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56CA06-3351-0C70-D418-9C0FF6DCC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781" y="756000"/>
            <a:ext cx="699059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 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مر إلى الإجابة عن أسئلة الفهم.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بداية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يذكرنا بخطوات إستراتيجية الكلمات المفاتيح؟ 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9AA6ADA-C457-D613-6E97-5DF53969D6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890" y="1455942"/>
            <a:ext cx="6531869" cy="50784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537646F-35A1-C7C0-DA55-57EAD0982A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0C286C0-1F4C-2AA2-BE51-DE994921E1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AC9FBB-1906-923E-41B0-7C4728B080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2E3BC94-2955-3938-4669-E3FF5C9DE2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25B1735-1EC5-68AD-0250-44433328D4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A842E6B-1164-242A-3C4A-AD0E0389C6E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29D788-3C11-F940-65D9-39A1F58CE7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A2C424-CE6A-F942-C331-DC6FF2E7BDE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460DEF6-8A04-B803-4A44-9B576F3A01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0447287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437D5-661A-08E9-9297-AEBD2E11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9B7E44-77ED-F523-93F1-F2AC0CD78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سنطبق الإستراتيجية خطوة خطوة للإجابة عن هذا السؤال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54BC30-AFF5-B125-A66F-10F626F4B6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Google Shape;2107;p52">
            <a:extLst>
              <a:ext uri="{FF2B5EF4-FFF2-40B4-BE49-F238E27FC236}">
                <a16:creationId xmlns:a16="http://schemas.microsoft.com/office/drawing/2014/main" id="{E3017186-559F-D68A-D151-C1B40D05DFB3}"/>
              </a:ext>
            </a:extLst>
          </p:cNvPr>
          <p:cNvSpPr txBox="1"/>
          <p:nvPr/>
        </p:nvSpPr>
        <p:spPr>
          <a:xfrm flipH="1">
            <a:off x="864331" y="3157428"/>
            <a:ext cx="7550620" cy="8641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فَعَلَتِ </a:t>
            </a:r>
            <a:r>
              <a:rPr lang="ar-MA" sz="54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ٱلْجَدَّةُ</a:t>
            </a: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حينَ سَمِعَتْ ضَجيجَ </a:t>
            </a:r>
            <a:r>
              <a:rPr lang="ar-MA" sz="54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ٱلْأَطْفالِ</a:t>
            </a: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800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9B1BED-20E1-F2D8-D68B-D5E9C31CEB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BD838A5-7377-9C49-57DC-97C0499647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5E59E1-CBA3-CFEC-0EDB-9256AD1520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F606378-93FD-25AF-93AC-4CC84F213D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93C3A4-C197-178F-D435-A25B886F26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8B565B-6088-92CA-DDAC-ACFE811099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A39E14-A76A-6413-C8A8-1BBB25B508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C655EB-E109-F140-D2A2-EE6EDB4D462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00847598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8DD1D-FAAB-FE14-CB58-CA4149BC5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9E593-435E-52A1-EE3A-D79D2ECFD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علي أن أفعل في الخطوة الأولى؟ بداية أحدد الكلمات المفاتيح في السؤال.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B5FF31CF-E95E-C9DB-AF17-FA97B7F0F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0725" y="681039"/>
            <a:ext cx="828000" cy="827999"/>
          </a:xfr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5835F16-37E7-A956-B1FE-80081B2A532B}"/>
              </a:ext>
            </a:extLst>
          </p:cNvPr>
          <p:cNvSpPr/>
          <p:nvPr/>
        </p:nvSpPr>
        <p:spPr>
          <a:xfrm>
            <a:off x="5964774" y="2129220"/>
            <a:ext cx="1994400" cy="433004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ٱلْمَفاتيحَ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A393FC20-7620-7498-5E3D-6C42C0D60B7A}"/>
              </a:ext>
            </a:extLst>
          </p:cNvPr>
          <p:cNvSpPr>
            <a:spLocks noChangeAspect="1"/>
          </p:cNvSpPr>
          <p:nvPr/>
        </p:nvSpPr>
        <p:spPr>
          <a:xfrm>
            <a:off x="8092981" y="2131291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1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486DF6A-365D-3103-D76A-118E081C1E94}"/>
              </a:ext>
            </a:extLst>
          </p:cNvPr>
          <p:cNvSpPr/>
          <p:nvPr/>
        </p:nvSpPr>
        <p:spPr>
          <a:xfrm>
            <a:off x="3240996" y="2138684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أَمْسَحُ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ٱلنَّصَّ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B893E3F2-4606-BEC0-E819-15C68FFCD7C9}"/>
              </a:ext>
            </a:extLst>
          </p:cNvPr>
          <p:cNvSpPr>
            <a:spLocks noChangeAspect="1"/>
          </p:cNvSpPr>
          <p:nvPr/>
        </p:nvSpPr>
        <p:spPr>
          <a:xfrm>
            <a:off x="5397954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E1245216-A374-9320-D851-F9473DD6E66E}"/>
              </a:ext>
            </a:extLst>
          </p:cNvPr>
          <p:cNvSpPr>
            <a:spLocks noChangeAspect="1"/>
          </p:cNvSpPr>
          <p:nvPr/>
        </p:nvSpPr>
        <p:spPr>
          <a:xfrm>
            <a:off x="2579489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/>
              <a:t>3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B9FD1B63-5F4E-C090-08EA-F086614482A4}"/>
              </a:ext>
            </a:extLst>
          </p:cNvPr>
          <p:cNvSpPr/>
          <p:nvPr/>
        </p:nvSpPr>
        <p:spPr>
          <a:xfrm>
            <a:off x="518685" y="2138684"/>
            <a:ext cx="1992933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ٱلْجَوابَ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44A87911-217D-F0E9-73E4-ED8263C515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8C186C4-A33C-3721-0C5B-D96699E3D4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0A607BA-F323-4FA9-AB29-B77E80BC71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D90499B-E762-5FBE-DB46-ACC71C928A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19D667BD-5A0D-08CD-61E8-B63933A4D2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AAF0B3B-D149-FDC5-D966-710A7367A36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BF39F7D-A90B-87E8-CC84-753A890E2D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B3FB0FE-F72A-E1C9-D562-7789E81B8F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2107;p52">
            <a:extLst>
              <a:ext uri="{FF2B5EF4-FFF2-40B4-BE49-F238E27FC236}">
                <a16:creationId xmlns:a16="http://schemas.microsoft.com/office/drawing/2014/main" id="{4E05E83A-EA61-B0DA-3C56-2D31DD42292C}"/>
              </a:ext>
            </a:extLst>
          </p:cNvPr>
          <p:cNvSpPr txBox="1"/>
          <p:nvPr/>
        </p:nvSpPr>
        <p:spPr>
          <a:xfrm flipH="1">
            <a:off x="864331" y="3157428"/>
            <a:ext cx="7550620" cy="8641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فَعَلَتِ </a:t>
            </a:r>
            <a:r>
              <a:rPr lang="ar-MA" sz="54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ٱلْجَدَّةُ</a:t>
            </a: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حينَ سَمِعَتْ ضَجيجَ </a:t>
            </a:r>
            <a:r>
              <a:rPr lang="ar-MA" sz="54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ٱلْأَطْفالِ</a:t>
            </a: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800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740612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5BB6D-0E48-E49A-0D05-DF5FD1B18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F07091-98B2-4757-0CAE-FC5304AB4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يبدأ السؤال ب "ماذا". ماذا أسأل بها عن شيء.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9EEE6C6-3C9F-3ECC-AA2D-BB46556B8F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B1DCFCA-F03E-F09F-EAFE-CED6773A84B6}"/>
              </a:ext>
            </a:extLst>
          </p:cNvPr>
          <p:cNvSpPr/>
          <p:nvPr/>
        </p:nvSpPr>
        <p:spPr>
          <a:xfrm>
            <a:off x="5964774" y="2129220"/>
            <a:ext cx="1994400" cy="433004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ٱلْمَفاتيحَ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46CAF4C-ECBC-DC19-2579-12E35C2D4F65}"/>
              </a:ext>
            </a:extLst>
          </p:cNvPr>
          <p:cNvSpPr>
            <a:spLocks noChangeAspect="1"/>
          </p:cNvSpPr>
          <p:nvPr/>
        </p:nvSpPr>
        <p:spPr>
          <a:xfrm>
            <a:off x="8092981" y="2131291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1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EC27DEC-9E14-8907-D405-F9D3F7F0EC18}"/>
              </a:ext>
            </a:extLst>
          </p:cNvPr>
          <p:cNvSpPr/>
          <p:nvPr/>
        </p:nvSpPr>
        <p:spPr>
          <a:xfrm>
            <a:off x="3240996" y="2138684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أَمْسَحُ </a:t>
            </a:r>
            <a:r>
              <a:rPr lang="ar-MA" sz="2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النَّصَّ 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F17985E-1A89-3F09-B3D8-37DBAEFCF6B0}"/>
              </a:ext>
            </a:extLst>
          </p:cNvPr>
          <p:cNvSpPr>
            <a:spLocks noChangeAspect="1"/>
          </p:cNvSpPr>
          <p:nvPr/>
        </p:nvSpPr>
        <p:spPr>
          <a:xfrm>
            <a:off x="5397954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F1F7C40E-47B6-FAEC-4CCC-E8882AA053F4}"/>
              </a:ext>
            </a:extLst>
          </p:cNvPr>
          <p:cNvSpPr>
            <a:spLocks noChangeAspect="1"/>
          </p:cNvSpPr>
          <p:nvPr/>
        </p:nvSpPr>
        <p:spPr>
          <a:xfrm>
            <a:off x="2579489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DDBAC89-4CF2-E1EF-257A-687D8B30E39E}"/>
              </a:ext>
            </a:extLst>
          </p:cNvPr>
          <p:cNvSpPr/>
          <p:nvPr/>
        </p:nvSpPr>
        <p:spPr>
          <a:xfrm>
            <a:off x="518685" y="2138684"/>
            <a:ext cx="1992933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الْجَوابَ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07827C4-9E11-58AC-BEC8-170B539DF3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02DF123-40ED-FFFA-7F14-A4A2C9C05C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283CDAE-8315-6005-75C2-930E899CFE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901E0DA-1D4A-22FF-F661-576807A7D59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8497F97-2F6D-FC78-1B9C-4E73F3AEF4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917ED40-90C4-539D-D989-FCC8EE26D67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D9F7B8F-CD9B-EF58-34FE-1901AEAE31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7C5D366-415E-92F6-CB26-553F7AE249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2107;p52">
            <a:extLst>
              <a:ext uri="{FF2B5EF4-FFF2-40B4-BE49-F238E27FC236}">
                <a16:creationId xmlns:a16="http://schemas.microsoft.com/office/drawing/2014/main" id="{E23A2897-1134-74A3-7C84-B9BE5B37632E}"/>
              </a:ext>
            </a:extLst>
          </p:cNvPr>
          <p:cNvSpPr txBox="1"/>
          <p:nvPr/>
        </p:nvSpPr>
        <p:spPr>
          <a:xfrm flipH="1">
            <a:off x="864331" y="3157428"/>
            <a:ext cx="7550620" cy="8641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rgbClr val="FF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</a:t>
            </a: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فَعَلَتِ</a:t>
            </a:r>
            <a:r>
              <a:rPr lang="ar-MA" sz="5400" b="1" dirty="0">
                <a:solidFill>
                  <a:srgbClr val="FF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ٱلْجَدَّةُ</a:t>
            </a:r>
            <a:r>
              <a:rPr lang="ar-MA" sz="5400" b="1" dirty="0">
                <a:solidFill>
                  <a:srgbClr val="FF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 سَمِعَتْ ضَجيجَ </a:t>
            </a:r>
            <a:r>
              <a:rPr lang="ar-MA" sz="54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ٱلْأَطْفالِ</a:t>
            </a: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800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086439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C62B3-EBBF-6BD2-DACF-7303674CC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25B2AF-4FF4-226A-ECAF-834BCFDA1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هذا الشيء هو فعل قامت به الجدة حينَ سمعت الضجيج. إذن " سمعت الضجيج" كلمات مفتاح في السؤال.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2A307E2-F7DF-4AC1-A6F7-91DB7815924B}"/>
              </a:ext>
            </a:extLst>
          </p:cNvPr>
          <p:cNvSpPr/>
          <p:nvPr/>
        </p:nvSpPr>
        <p:spPr>
          <a:xfrm>
            <a:off x="5964774" y="2129220"/>
            <a:ext cx="1994400" cy="433004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ٱلْمَفاتيحَ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1A62F9B6-F380-2C03-2369-4C11B7EF9AE4}"/>
              </a:ext>
            </a:extLst>
          </p:cNvPr>
          <p:cNvSpPr>
            <a:spLocks noChangeAspect="1"/>
          </p:cNvSpPr>
          <p:nvPr/>
        </p:nvSpPr>
        <p:spPr>
          <a:xfrm>
            <a:off x="8092981" y="2131291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1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39F117-E76A-05FA-B757-FCBC55A92A01}"/>
              </a:ext>
            </a:extLst>
          </p:cNvPr>
          <p:cNvSpPr/>
          <p:nvPr/>
        </p:nvSpPr>
        <p:spPr>
          <a:xfrm>
            <a:off x="3240996" y="2138684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أَمْسَحُ </a:t>
            </a:r>
            <a:r>
              <a:rPr lang="ar-MA" sz="2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النَّصَّ 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EC0C0696-418F-E05D-895F-5CC60EB70D08}"/>
              </a:ext>
            </a:extLst>
          </p:cNvPr>
          <p:cNvSpPr>
            <a:spLocks noChangeAspect="1"/>
          </p:cNvSpPr>
          <p:nvPr/>
        </p:nvSpPr>
        <p:spPr>
          <a:xfrm>
            <a:off x="5397954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2E95BFDB-9A10-54E9-3CD6-B69B4A5E8DC1}"/>
              </a:ext>
            </a:extLst>
          </p:cNvPr>
          <p:cNvSpPr>
            <a:spLocks noChangeAspect="1"/>
          </p:cNvSpPr>
          <p:nvPr/>
        </p:nvSpPr>
        <p:spPr>
          <a:xfrm>
            <a:off x="2579489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ED6E663-304E-1E9A-2772-A81180B9DEE2}"/>
              </a:ext>
            </a:extLst>
          </p:cNvPr>
          <p:cNvSpPr/>
          <p:nvPr/>
        </p:nvSpPr>
        <p:spPr>
          <a:xfrm>
            <a:off x="518685" y="2138684"/>
            <a:ext cx="1992933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الْجَوابَ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CBE073A-472D-0DB0-7568-F58493E32F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1E44A3A-5754-8F37-752B-23D5D01630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751793-3C1A-14BB-96FD-B48959F60E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13BC1FC-8182-DC9A-B35A-FCA051A5A5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12E597A-7F46-0B1D-B0C5-9217F95283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C93335B-0891-551F-D98B-8F7D7574A0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70832A-2AED-3C53-5F0D-F8968A0420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BCA875A-064C-0B28-0B49-B6B2526267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2107;p52">
            <a:extLst>
              <a:ext uri="{FF2B5EF4-FFF2-40B4-BE49-F238E27FC236}">
                <a16:creationId xmlns:a16="http://schemas.microsoft.com/office/drawing/2014/main" id="{30E8A069-06CD-FAD2-9DA5-95FD7BECAC10}"/>
              </a:ext>
            </a:extLst>
          </p:cNvPr>
          <p:cNvSpPr txBox="1"/>
          <p:nvPr/>
        </p:nvSpPr>
        <p:spPr>
          <a:xfrm flipH="1">
            <a:off x="864331" y="3157428"/>
            <a:ext cx="7550620" cy="8641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فَعَلَتِ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ٱلْجَدَّةُ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حينَ </a:t>
            </a:r>
            <a:r>
              <a:rPr lang="ar-MA" sz="5400" b="1" dirty="0">
                <a:solidFill>
                  <a:srgbClr val="FF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سَمِعَتْ ضَجيجَ </a:t>
            </a:r>
            <a:r>
              <a:rPr lang="ar-MA" sz="54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ٱلْأَطْفالِ</a:t>
            </a: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800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824868C-F6B9-2A10-9408-D2DBA7484D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6895779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1FBEA-3A34-8E66-5144-6D46FA092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D0EA3B-E011-FEE8-E46B-4BD601E4C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علينا أن نفعل الآن؟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2BB7859-C65C-D4DE-4FA0-EF9EB267E9CC}"/>
              </a:ext>
            </a:extLst>
          </p:cNvPr>
          <p:cNvSpPr/>
          <p:nvPr/>
        </p:nvSpPr>
        <p:spPr>
          <a:xfrm>
            <a:off x="5964774" y="2129220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ٱلْمَفاتيحَ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5839A58B-A16C-6272-4048-16A847FD176A}"/>
              </a:ext>
            </a:extLst>
          </p:cNvPr>
          <p:cNvSpPr>
            <a:spLocks noChangeAspect="1"/>
          </p:cNvSpPr>
          <p:nvPr/>
        </p:nvSpPr>
        <p:spPr>
          <a:xfrm>
            <a:off x="8092981" y="2131291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F796DBE-C08D-96D8-063F-F52C2D86D32B}"/>
              </a:ext>
            </a:extLst>
          </p:cNvPr>
          <p:cNvSpPr/>
          <p:nvPr/>
        </p:nvSpPr>
        <p:spPr>
          <a:xfrm>
            <a:off x="3240996" y="2138684"/>
            <a:ext cx="1994400" cy="433004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أَمْسَحُ النَّصَّ </a:t>
            </a: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A4ABDB0E-4217-38A3-20B2-516DBEFE709B}"/>
              </a:ext>
            </a:extLst>
          </p:cNvPr>
          <p:cNvSpPr>
            <a:spLocks noChangeAspect="1"/>
          </p:cNvSpPr>
          <p:nvPr/>
        </p:nvSpPr>
        <p:spPr>
          <a:xfrm>
            <a:off x="5397954" y="2140755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38CD398D-0D4E-28C3-64E6-5E7AF36BE225}"/>
              </a:ext>
            </a:extLst>
          </p:cNvPr>
          <p:cNvSpPr>
            <a:spLocks noChangeAspect="1"/>
          </p:cNvSpPr>
          <p:nvPr/>
        </p:nvSpPr>
        <p:spPr>
          <a:xfrm>
            <a:off x="2579489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4FF5BEA2-011A-6FCC-1C74-FF266A3AD57D}"/>
              </a:ext>
            </a:extLst>
          </p:cNvPr>
          <p:cNvSpPr/>
          <p:nvPr/>
        </p:nvSpPr>
        <p:spPr>
          <a:xfrm>
            <a:off x="518685" y="2138684"/>
            <a:ext cx="1992933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الْجَوابَ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BF00746-7F0B-8ED3-D2C2-3D33717764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BC6907-AF7D-CC43-C3C4-6B64BE41E7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FCCFFF9-763C-7087-4675-18ADF94F5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7A84786-BCAD-4B77-455C-1FAE009A0F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483C01A9-0F74-E89D-78EC-EC0C282EB2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188BBC7-B9B7-781E-E7DF-73B54C0D3E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B6AA20F-AF65-EA17-BA80-D2928D7792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2906BD-AF42-524F-4C3E-DC5855A3EBB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2107;p52">
            <a:extLst>
              <a:ext uri="{FF2B5EF4-FFF2-40B4-BE49-F238E27FC236}">
                <a16:creationId xmlns:a16="http://schemas.microsoft.com/office/drawing/2014/main" id="{DDD6108A-BE36-398A-D42D-13BAECCB8C5D}"/>
              </a:ext>
            </a:extLst>
          </p:cNvPr>
          <p:cNvSpPr txBox="1"/>
          <p:nvPr/>
        </p:nvSpPr>
        <p:spPr>
          <a:xfrm flipH="1">
            <a:off x="864331" y="3157428"/>
            <a:ext cx="7550620" cy="8641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فَعَلَتِ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ٱلْجَدَّةُ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حينَ </a:t>
            </a:r>
            <a:r>
              <a:rPr lang="ar-MA" sz="5400" b="1" dirty="0">
                <a:solidFill>
                  <a:srgbClr val="FF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سَمِعَتْ ضَجيجَ </a:t>
            </a:r>
            <a:r>
              <a:rPr lang="ar-MA" sz="54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ٱلْأَطْفالِ</a:t>
            </a: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800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9069E87-62EF-F5C7-AEBF-8612F1DA23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9751949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7B046-63EA-9420-575D-192E2B187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7EDFBE-E766-64D4-493B-FFF3145E4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يتذكر أين قرأ " ضجيج الأطفال" هل في بدايته؛ أم نهايَتِهِ؟ أم وسطه؟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ACC4294-8DF3-F198-3AE7-4E539C0363E3}"/>
              </a:ext>
            </a:extLst>
          </p:cNvPr>
          <p:cNvSpPr/>
          <p:nvPr/>
        </p:nvSpPr>
        <p:spPr>
          <a:xfrm>
            <a:off x="5964774" y="2129220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ٱلْمَفاتيحَ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28FED303-8D46-09D0-D2E1-4EA77A387476}"/>
              </a:ext>
            </a:extLst>
          </p:cNvPr>
          <p:cNvSpPr>
            <a:spLocks noChangeAspect="1"/>
          </p:cNvSpPr>
          <p:nvPr/>
        </p:nvSpPr>
        <p:spPr>
          <a:xfrm>
            <a:off x="8092981" y="2131291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9CDDD9CF-325D-D657-F805-5B1CFB4F91BD}"/>
              </a:ext>
            </a:extLst>
          </p:cNvPr>
          <p:cNvSpPr/>
          <p:nvPr/>
        </p:nvSpPr>
        <p:spPr>
          <a:xfrm>
            <a:off x="3240996" y="2138684"/>
            <a:ext cx="1994400" cy="433004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أَمْسَحُ النَّصَّ </a:t>
            </a: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D2F18C44-FA76-2873-203C-A7336FEC9582}"/>
              </a:ext>
            </a:extLst>
          </p:cNvPr>
          <p:cNvSpPr>
            <a:spLocks noChangeAspect="1"/>
          </p:cNvSpPr>
          <p:nvPr/>
        </p:nvSpPr>
        <p:spPr>
          <a:xfrm>
            <a:off x="5397954" y="2140755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6F5FCF54-D56B-B0BF-F2C8-A666A5FC46A7}"/>
              </a:ext>
            </a:extLst>
          </p:cNvPr>
          <p:cNvSpPr>
            <a:spLocks noChangeAspect="1"/>
          </p:cNvSpPr>
          <p:nvPr/>
        </p:nvSpPr>
        <p:spPr>
          <a:xfrm>
            <a:off x="2579489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AEDD9161-A41B-2E84-4034-620A1BC0219B}"/>
              </a:ext>
            </a:extLst>
          </p:cNvPr>
          <p:cNvSpPr/>
          <p:nvPr/>
        </p:nvSpPr>
        <p:spPr>
          <a:xfrm>
            <a:off x="518685" y="2138684"/>
            <a:ext cx="1992933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الْجَوابَ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4E51E07-1AE1-0DF4-B7F6-B28AC5B7CC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02126BD-C0E0-ACB8-39F9-39154E6883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5D37B3B-4F5B-6D3F-9D31-1732411C78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D9ACCDD-719C-1BDB-9A6A-18DA974EC8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6C7D00EE-C031-CBC5-8190-A438BAFBC7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2CA0D60-28F4-162B-5E3B-E7992748970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CC09E2F-41D2-DC10-132A-D549B501EC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7B83C07-C223-3A31-FC21-683192C5E9D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231847A-6B12-B414-DB5E-16E3D15363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3554" y="3035225"/>
            <a:ext cx="2251645" cy="315230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DEB3E593-3AE2-D039-CD7C-97158F8796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347999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2F020-3F77-0125-C320-2A8099356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F0518D-284B-D9DC-352C-772627A9E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امسحوا النص للبحث عن عبارة "حين سمعت ضجيج الأطفال" أو ما يشير إليها. أمامكم 10 ثوان.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4EFB95-64B8-3D42-B64C-0BFF7A2AD2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0323BC1-9D7C-7F92-A849-E02443FE8D31}"/>
              </a:ext>
            </a:extLst>
          </p:cNvPr>
          <p:cNvSpPr/>
          <p:nvPr/>
        </p:nvSpPr>
        <p:spPr>
          <a:xfrm>
            <a:off x="5964774" y="2129220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ٱلْمَفاتيحَ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28801D3-75B8-55B0-1692-54A4DB7CA302}"/>
              </a:ext>
            </a:extLst>
          </p:cNvPr>
          <p:cNvSpPr>
            <a:spLocks noChangeAspect="1"/>
          </p:cNvSpPr>
          <p:nvPr/>
        </p:nvSpPr>
        <p:spPr>
          <a:xfrm>
            <a:off x="8092981" y="2131291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86A8644-E0BB-6FC2-C36C-3DE9A89F4100}"/>
              </a:ext>
            </a:extLst>
          </p:cNvPr>
          <p:cNvSpPr/>
          <p:nvPr/>
        </p:nvSpPr>
        <p:spPr>
          <a:xfrm>
            <a:off x="3240996" y="2138684"/>
            <a:ext cx="1994400" cy="433004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أَمْسَحُ النَّصَّ </a:t>
            </a: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BDB604C-D9E5-9579-9BC5-C99D0B26C6B7}"/>
              </a:ext>
            </a:extLst>
          </p:cNvPr>
          <p:cNvSpPr>
            <a:spLocks noChangeAspect="1"/>
          </p:cNvSpPr>
          <p:nvPr/>
        </p:nvSpPr>
        <p:spPr>
          <a:xfrm>
            <a:off x="5397954" y="2140755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412E6009-B60C-CA68-6B4A-AB895DCE1D89}"/>
              </a:ext>
            </a:extLst>
          </p:cNvPr>
          <p:cNvSpPr>
            <a:spLocks noChangeAspect="1"/>
          </p:cNvSpPr>
          <p:nvPr/>
        </p:nvSpPr>
        <p:spPr>
          <a:xfrm>
            <a:off x="2579489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E2576D2-8C7C-EC14-5308-AE8C94202BA6}"/>
              </a:ext>
            </a:extLst>
          </p:cNvPr>
          <p:cNvSpPr/>
          <p:nvPr/>
        </p:nvSpPr>
        <p:spPr>
          <a:xfrm>
            <a:off x="518685" y="2138684"/>
            <a:ext cx="1992933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الْجَوابَ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36781E-2E7E-ADF1-71EC-61EAA3D03F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A15B866-ADA4-2C50-4495-5787BC1321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98ED2DB-3614-8AAC-8CC1-B8DFE10245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4CC1743-B5D2-407E-05E7-38BF8B8011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2EC9CD8-BA62-D699-46D8-FDBCFFCD55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5CDBEA8-7389-2957-0AC5-FEC309AC2C2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22816EB-F38A-D832-E553-ED717D8468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619FBDA-F738-9612-ACB2-A92F7F44E1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6A91FA-031A-682E-E25D-56028B7FFE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3554" y="3035225"/>
            <a:ext cx="2251645" cy="315230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128876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F7F4C-9EC8-AA24-99BB-C2CD49F2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E5CD8E-F792-41A8-4F80-D01ADF793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أحسنتم؛ من يقرأ المقطع الذي وجد فيه الكلمات المفاتيح؟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99DD81-2F58-8674-83C7-35D8780B4A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0059933-EEA2-80D6-101B-B3648571A3BE}"/>
              </a:ext>
            </a:extLst>
          </p:cNvPr>
          <p:cNvSpPr/>
          <p:nvPr/>
        </p:nvSpPr>
        <p:spPr>
          <a:xfrm>
            <a:off x="5964774" y="2129220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ٱلْمَفاتيحَ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A7018568-A4E1-6782-F864-930854834B86}"/>
              </a:ext>
            </a:extLst>
          </p:cNvPr>
          <p:cNvSpPr>
            <a:spLocks noChangeAspect="1"/>
          </p:cNvSpPr>
          <p:nvPr/>
        </p:nvSpPr>
        <p:spPr>
          <a:xfrm>
            <a:off x="8092981" y="2131291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BECA1F-0ECA-DAA6-F033-8FC34D8B9F1F}"/>
              </a:ext>
            </a:extLst>
          </p:cNvPr>
          <p:cNvSpPr/>
          <p:nvPr/>
        </p:nvSpPr>
        <p:spPr>
          <a:xfrm>
            <a:off x="3240996" y="2138684"/>
            <a:ext cx="1994400" cy="433004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أَمْسَحُ النَّصَّ </a:t>
            </a: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10D8FDC5-96C4-D521-687D-2ABB9BCAF40B}"/>
              </a:ext>
            </a:extLst>
          </p:cNvPr>
          <p:cNvSpPr>
            <a:spLocks noChangeAspect="1"/>
          </p:cNvSpPr>
          <p:nvPr/>
        </p:nvSpPr>
        <p:spPr>
          <a:xfrm>
            <a:off x="5397954" y="2140755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8ECC98AD-62BC-167F-B046-DABEB60007FF}"/>
              </a:ext>
            </a:extLst>
          </p:cNvPr>
          <p:cNvSpPr>
            <a:spLocks noChangeAspect="1"/>
          </p:cNvSpPr>
          <p:nvPr/>
        </p:nvSpPr>
        <p:spPr>
          <a:xfrm>
            <a:off x="2579489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640AB5D6-A1F6-CC80-CBC2-E23E5C104187}"/>
              </a:ext>
            </a:extLst>
          </p:cNvPr>
          <p:cNvSpPr/>
          <p:nvPr/>
        </p:nvSpPr>
        <p:spPr>
          <a:xfrm>
            <a:off x="518685" y="2138684"/>
            <a:ext cx="1992933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الْجَوابَ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B2A29E-AF4E-2407-8045-BE468160AC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8394067-700B-D120-5D38-F60D4E9EC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7443DCD-512B-0132-377F-44B302C03B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BA0B423-E332-1B7C-47B7-FEA308E950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68AFD3D-6EF2-9C0B-31EF-E1B7221FD8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E3BC183-4BEF-3F81-8557-EE121808F5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889CFB3-112A-A9B7-806B-84F0EB161A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51187BE-4105-B78F-6463-6CA5B9ACB7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A8FFAB9-9313-1B15-BF92-79CF61C5BB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003" y="3550919"/>
            <a:ext cx="7026249" cy="1470787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43C5838-DEC6-FD65-FAD3-A9B475327C1F}"/>
              </a:ext>
            </a:extLst>
          </p:cNvPr>
          <p:cNvCxnSpPr>
            <a:cxnSpLocks/>
          </p:cNvCxnSpPr>
          <p:nvPr/>
        </p:nvCxnSpPr>
        <p:spPr>
          <a:xfrm flipH="1">
            <a:off x="1347019" y="4247535"/>
            <a:ext cx="589316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50004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AF681-1E1B-63CE-089D-1793E8C1C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59D4A0-E9A9-96F1-016F-3BD7C8A28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اَلآنَ؛ من يصوغ الجواب؟ </a:t>
            </a:r>
          </a:p>
        </p:txBody>
      </p:sp>
      <p:sp>
        <p:nvSpPr>
          <p:cNvPr id="13" name="Google Shape;2107;p52">
            <a:extLst>
              <a:ext uri="{FF2B5EF4-FFF2-40B4-BE49-F238E27FC236}">
                <a16:creationId xmlns:a16="http://schemas.microsoft.com/office/drawing/2014/main" id="{1554D4DE-3355-F9DB-EDB4-8D7FC2A5D990}"/>
              </a:ext>
            </a:extLst>
          </p:cNvPr>
          <p:cNvSpPr txBox="1"/>
          <p:nvPr/>
        </p:nvSpPr>
        <p:spPr>
          <a:xfrm flipH="1">
            <a:off x="518685" y="4565425"/>
            <a:ext cx="8014693" cy="8641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 سَمِعَتِ </a:t>
            </a:r>
            <a:r>
              <a:rPr lang="ar-MA" sz="44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ٱلْجَدَّةُ</a:t>
            </a:r>
            <a:r>
              <a:rPr lang="ar-MA" sz="4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ضَجيجَ </a:t>
            </a:r>
            <a:r>
              <a:rPr lang="ar-MA" sz="44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قامَتْ مِنْ مَكانِها وَتَوَجَّهَتْ إِلى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ٱلْمَطْبَخِ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000" dirty="0">
              <a:solidFill>
                <a:srgbClr val="C00000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6975F8-2A35-8032-32EA-D4B4742620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56063" y="3933552"/>
            <a:ext cx="631873" cy="631873"/>
          </a:xfrm>
          <a:prstGeom prst="rect">
            <a:avLst/>
          </a:prstGeom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724B2A-1DA6-5D40-C622-9A2B15DE9C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C9EF2B2-D14E-669E-7F17-F778BA1E9C1E}"/>
              </a:ext>
            </a:extLst>
          </p:cNvPr>
          <p:cNvSpPr/>
          <p:nvPr/>
        </p:nvSpPr>
        <p:spPr>
          <a:xfrm>
            <a:off x="5964774" y="2129220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ٱلْمَفاتيحَ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F8EE9569-C150-9214-A00A-7972E4DCEC4E}"/>
              </a:ext>
            </a:extLst>
          </p:cNvPr>
          <p:cNvSpPr>
            <a:spLocks noChangeAspect="1"/>
          </p:cNvSpPr>
          <p:nvPr/>
        </p:nvSpPr>
        <p:spPr>
          <a:xfrm>
            <a:off x="8092981" y="2131291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24F88E7-9F06-3F92-1B9E-FA7E05278433}"/>
              </a:ext>
            </a:extLst>
          </p:cNvPr>
          <p:cNvSpPr/>
          <p:nvPr/>
        </p:nvSpPr>
        <p:spPr>
          <a:xfrm>
            <a:off x="3240996" y="2138684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أَمْسَحُ </a:t>
            </a:r>
            <a:r>
              <a:rPr lang="ar-MA" sz="2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النَّصَّ 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5BB6F38F-0104-1D40-5403-7346F5947646}"/>
              </a:ext>
            </a:extLst>
          </p:cNvPr>
          <p:cNvSpPr>
            <a:spLocks noChangeAspect="1"/>
          </p:cNvSpPr>
          <p:nvPr/>
        </p:nvSpPr>
        <p:spPr>
          <a:xfrm>
            <a:off x="5397954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679C0573-E9C5-5F0D-857D-6914291360A7}"/>
              </a:ext>
            </a:extLst>
          </p:cNvPr>
          <p:cNvSpPr>
            <a:spLocks noChangeAspect="1"/>
          </p:cNvSpPr>
          <p:nvPr/>
        </p:nvSpPr>
        <p:spPr>
          <a:xfrm>
            <a:off x="2579489" y="2140755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EE5C082-4253-C13A-5157-F3B8C1669036}"/>
              </a:ext>
            </a:extLst>
          </p:cNvPr>
          <p:cNvSpPr/>
          <p:nvPr/>
        </p:nvSpPr>
        <p:spPr>
          <a:xfrm>
            <a:off x="518685" y="2138684"/>
            <a:ext cx="1992933" cy="433004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الْجَوابَ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9A296D9-A7B6-3916-8F0E-15517C6B67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AD8CF81-A42C-A858-182C-5E8D36ADAC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6B378B7-460E-4454-4788-9E7AFC9802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5800652-CBF8-39E8-BFA0-06876E3A321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17B6F6D0-C7F4-ACE2-F69F-DC1760576D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1C37799-C684-C7A9-2347-F98A49A78A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2F1378-C0AF-EC5F-EE61-86FECEC945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386653A-4173-9CA4-A8E9-028B6A8AE7A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2107;p52">
            <a:extLst>
              <a:ext uri="{FF2B5EF4-FFF2-40B4-BE49-F238E27FC236}">
                <a16:creationId xmlns:a16="http://schemas.microsoft.com/office/drawing/2014/main" id="{80CA15E8-2FAA-6891-4288-5AF93F1C0AD6}"/>
              </a:ext>
            </a:extLst>
          </p:cNvPr>
          <p:cNvSpPr txBox="1"/>
          <p:nvPr/>
        </p:nvSpPr>
        <p:spPr>
          <a:xfrm flipH="1">
            <a:off x="864331" y="3157428"/>
            <a:ext cx="7550620" cy="8641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فَعَلَتِ </a:t>
            </a:r>
            <a:r>
              <a:rPr lang="ar-MA" sz="4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ٱلْجَدَّةُ</a:t>
            </a:r>
            <a:r>
              <a:rPr lang="ar-MA" sz="4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حينَ سَمِعَتْ ضَجيجَ </a:t>
            </a:r>
            <a:r>
              <a:rPr lang="ar-MA" sz="4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ٱلْأَطْفالِ</a:t>
            </a:r>
            <a:r>
              <a:rPr lang="ar-MA" sz="4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400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9183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3DF18-93E0-74E7-1A4F-DFC80B0AF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6CB1062-6A05-BB49-943D-82117807D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الآن خذوا الصفحة 36 . أنجزوا التمرين.  أمامكم 4 دقائق 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3545CCF-C387-BBC0-A638-D860E8B816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AB042B-72B1-8F71-331B-8A9B52DC38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35DFF6-A997-9E1D-E24D-88C56784E1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FF0695-A02A-A812-7370-CC57CC46B2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671A701-D926-638F-E9CA-F345FE9C6D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69F2957-6D6F-1B8F-D9A1-A73EDAE26E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926A9D-F177-237B-D490-546317EE08B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4B049F-44BB-7A4B-CD4A-93FF78496C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2F0AEB-E4AA-0C80-B901-FB79BC4FAC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55EFBF-DE59-4361-2992-D9DA2788B4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0775" y="2399071"/>
            <a:ext cx="2417855" cy="332260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5D7A53C-AC59-8507-6BEB-CF31ACCCA36B}"/>
              </a:ext>
            </a:extLst>
          </p:cNvPr>
          <p:cNvSpPr/>
          <p:nvPr/>
        </p:nvSpPr>
        <p:spPr>
          <a:xfrm>
            <a:off x="3500775" y="4041058"/>
            <a:ext cx="2418244" cy="875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BFF2C033-542C-32B4-AEB5-CFF464425C6D}"/>
              </a:ext>
            </a:extLst>
          </p:cNvPr>
          <p:cNvSpPr/>
          <p:nvPr/>
        </p:nvSpPr>
        <p:spPr>
          <a:xfrm>
            <a:off x="6135329" y="4178710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1715864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E3EDE-0738-F8FE-52AA-8763E3A15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F35C0F9-5603-0046-89E9-DB81143F0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10" y="756000"/>
            <a:ext cx="695126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جماعيا. سأعين من يقرأ السؤال؟ من يجيب؟ ما المقطع من النص الذي يثبت ذلك؟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BB7892-553F-7026-074F-3C26B132F7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D427B8-E5D3-2770-C104-3101AFDA12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151988-1166-75FE-7A19-3698EBC45C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1C89CC8-5E2D-FB65-CC61-53A50FDB5D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71081B2-3A94-CB95-E4B6-2F515F92D0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E6E4E1-6DBF-D351-C6EB-BF35EE8585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445D82-A637-48AC-C4D4-7928D2741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20B555-DE5B-E814-5431-4EB1A172F2E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7897BE-4E1E-8199-66B2-6C57FE8B52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6348" y="2255524"/>
            <a:ext cx="7031904" cy="323087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68AA21-8EF7-A0BA-D0C5-1F0F27708E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88005617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E75E6-19BA-BFA7-B1B8-0A78385AC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D73F44A-17CD-0661-60AC-D5E041762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D7CB3AB-9FD5-DAC3-6A16-6633BDE031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F5856D-8533-D944-11DB-3712721387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5DE60FE-E6B3-CFC9-A6DF-902035CE2D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FF5BEF3-5FA4-2EB5-DCEF-89EF917203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138699A-ECE2-0CE9-13C1-301FFB090A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317C8C-5CFF-52F8-9BD0-F44C4DEF2E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7CB404-DF5F-0F82-1A13-1F384E7CD7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A63410-D645-399D-1E60-4C40E88364F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9D6F11-3CBF-A5C6-3D4A-8B228A5A82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6348" y="2255524"/>
            <a:ext cx="7031904" cy="323087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0AE5140-9FE3-AA36-D536-A4B5FF00A60A}"/>
              </a:ext>
            </a:extLst>
          </p:cNvPr>
          <p:cNvSpPr txBox="1"/>
          <p:nvPr/>
        </p:nvSpPr>
        <p:spPr>
          <a:xfrm>
            <a:off x="4805556" y="3961669"/>
            <a:ext cx="5002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D91C03-DA79-0FC7-DFB7-41B4A3F36D06}"/>
              </a:ext>
            </a:extLst>
          </p:cNvPr>
          <p:cNvSpPr txBox="1"/>
          <p:nvPr/>
        </p:nvSpPr>
        <p:spPr>
          <a:xfrm>
            <a:off x="1116348" y="4779044"/>
            <a:ext cx="5002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F3F5DCC-A6DA-3605-C56B-32669738E5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1340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8E065-9EE5-D824-AE76-5B71C00D6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3BF6DC4-C3E9-B8E0-DF68-E24B60CEC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أجيبوا عن السؤالين 2 و3.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4 دقائق. 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75C5788-347A-DBD4-3F13-F00605E44C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C31B7FD-E929-AED9-54B8-3AF28AE0F4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C7FC242-0BD2-1080-AFAB-A6AAAC164F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8CA27E-1222-0AEC-A73A-84C53FB405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9E26D5F-DA84-A8EF-2F1B-72DD57D0D0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61147B-A6A9-C00E-095C-2107CD1C9B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8C2B14-090A-8F57-C432-E06B2F0DE6B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84FAD80-B72E-C174-DBCB-50F7DAABEA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976760-BAF1-3666-621B-85A666147E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22EF88-7601-E924-A0E8-60360CA2B1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0775" y="2399071"/>
            <a:ext cx="2417855" cy="332260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7870246-EDA9-1331-327B-F2EA173A4CA5}"/>
              </a:ext>
            </a:extLst>
          </p:cNvPr>
          <p:cNvSpPr/>
          <p:nvPr/>
        </p:nvSpPr>
        <p:spPr>
          <a:xfrm>
            <a:off x="3500386" y="4876801"/>
            <a:ext cx="2418244" cy="6980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5B745304-8151-70A2-9E52-60CE5F6048A0}"/>
              </a:ext>
            </a:extLst>
          </p:cNvPr>
          <p:cNvSpPr/>
          <p:nvPr/>
        </p:nvSpPr>
        <p:spPr>
          <a:xfrm>
            <a:off x="6056265" y="4876801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537234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D3AD-0660-CEC9-C33F-12CD51E1B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E6B9FB3-1EE9-607C-EBE8-177869815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10" y="756000"/>
            <a:ext cx="695126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جماعيا. سأعين من يقرأ السؤال؟ من يجيب؟ ما المقطع من النص الذي يثبت ذلك؟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32A6BD1-4925-E8E8-516F-EC22AFB47E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3361B2-54A5-FB68-BA71-BCD758F6C8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3C0CC86-1FA6-ECB0-D6B5-1BB28687DA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4EDEDC-88CB-364A-C1DE-9A863E23C0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6FE22C-303B-220B-BF12-F245585E0D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A7F308-1A80-3915-5CF3-816E9DB664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7B0220-B3F7-6FDB-0854-E2FD38C75F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DABDBE-5DE5-278F-54BB-145DCE0251A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001D99D-C4BD-AFF8-EAF2-5BE0CE1E7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8E9DD7-5B48-ED1E-BB45-3CE1ADC9FE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1330" y="2431919"/>
            <a:ext cx="6663470" cy="2336726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39953444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546AC-D374-075C-5D0B-2353EFF43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423B54A-44ED-E63E-35CE-D5781D943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صححوا.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8CBD71C-CAEB-D51C-837C-F8C6078AF6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571CD8C-0F35-17C4-4D18-FF0949BCD4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97C1B6F-B49F-159E-939B-8B05BE5C4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6878E1-205F-287A-2C6A-5AF1432A88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EF05428-8BD4-AF23-DD25-FA2F6FE71B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8218A34-7866-9DAC-FA0D-B64789C9FAB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13AB87-DEA5-24DE-156C-DA589D7F2F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E6F504-D37C-C86C-3AF7-770EF8B1D74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68D6C171-5BFB-E195-D1D9-4177C709C0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CA5BF2-F92C-D0DB-190E-44B2FFC033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781" y="2360774"/>
            <a:ext cx="7554471" cy="363458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491C95-83F8-2882-53EC-D70070ACC14E}"/>
              </a:ext>
            </a:extLst>
          </p:cNvPr>
          <p:cNvSpPr txBox="1"/>
          <p:nvPr/>
        </p:nvSpPr>
        <p:spPr>
          <a:xfrm>
            <a:off x="2184123" y="3429000"/>
            <a:ext cx="58250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اِنْبَهَرَ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بِأَحْداثِ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ٱلْقِصَّةِ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ٱلْمُذْهِلَةِ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63B274B-E14B-F1D0-01C6-6E25D9C575BD}"/>
              </a:ext>
            </a:extLst>
          </p:cNvPr>
          <p:cNvSpPr txBox="1"/>
          <p:nvPr/>
        </p:nvSpPr>
        <p:spPr>
          <a:xfrm>
            <a:off x="454746" y="4671920"/>
            <a:ext cx="74946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سادَ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ٱلظَّلامُ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أَشْعَلَتِ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ٱلْجَدَّةُ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شَمْعَةً، أَضاءَتْ بِها بَــهْوَ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486192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B903010-D294-8F21-869B-F1C04424C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6677"/>
            <a:ext cx="7886700" cy="1325563"/>
          </a:xfrm>
        </p:spPr>
        <p:txBody>
          <a:bodyPr/>
          <a:lstStyle/>
          <a:p>
            <a:pPr algn="ctr" rtl="1"/>
            <a:r>
              <a:rPr lang="tzm-Arab-MA" sz="6000" dirty="0"/>
              <a:t>اختــتام الحــصة</a:t>
            </a:r>
            <a:endParaRPr lang="fr-FR" sz="6000" dirty="0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16FB18EF-9A0F-3551-35C2-F240C78D2DED}"/>
              </a:ext>
            </a:extLst>
          </p:cNvPr>
          <p:cNvSpPr/>
          <p:nvPr/>
        </p:nvSpPr>
        <p:spPr>
          <a:xfrm>
            <a:off x="628650" y="2849249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B3F962A-8448-5DFB-B32D-B655C0A3266C}"/>
              </a:ext>
            </a:extLst>
          </p:cNvPr>
          <p:cNvSpPr/>
          <p:nvPr/>
        </p:nvSpPr>
        <p:spPr>
          <a:xfrm>
            <a:off x="628651" y="2849249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3D2D9-AF1D-379D-A736-EE976C962980}"/>
              </a:ext>
            </a:extLst>
          </p:cNvPr>
          <p:cNvSpPr txBox="1"/>
          <p:nvPr/>
        </p:nvSpPr>
        <p:spPr>
          <a:xfrm>
            <a:off x="753847" y="3593947"/>
            <a:ext cx="7553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723C90-FF25-0E3D-9101-8F0DFE30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7FEFC4-F30B-5F9B-59D6-6B383C287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064838-34C1-4BCA-71E1-E980002E73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D33841-EB83-5072-4C0E-B9226D490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535E88-1A78-9810-D4A6-1DE67E5236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CEE5EB-1D20-A69C-20FD-F533C96E6C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BE6C77-A1ED-2CEA-7701-D4C1FB5F8F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17133B-A3E0-170B-0EF5-D5F0DC76520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51390512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746798" y="1925193"/>
            <a:ext cx="7650404" cy="2678073"/>
          </a:xfrm>
          <a:prstGeom prst="roundRect">
            <a:avLst>
              <a:gd name="adj" fmla="val 8738"/>
            </a:avLst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حِصَّةِ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ٱلاِسْتِماعِ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وَٱلتَّحَدُّثِ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تَدَرَّبْتُ عَلى .............................</a:t>
            </a:r>
          </a:p>
          <a:p>
            <a:pPr algn="r" rtl="1"/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أَمّا في حِصَّةِ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وَظَّفْتُ إِسْتراتيجِيَّةَ .............................. الَّتي تُساعِدُني عَلى .............................................................</a:t>
            </a:r>
          </a:p>
          <a:p>
            <a:pPr algn="r" rtl="1"/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أَذْكُرُ خُطْواتِها: .................................................................</a:t>
            </a:r>
            <a:endParaRPr lang="fr-FR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منازلكم. أنجزوا التمرينين ضمن "أستثمر معجم النص" ص 36. ابحثوا في النص عن كلمات تضعونها في شبكة كلمة "الجدة".</a:t>
            </a:r>
            <a:endParaRPr lang="fr-FR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AADECC-8C8D-CF24-F267-65231DDA3CF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17988" y="2391868"/>
            <a:ext cx="2417855" cy="332260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F8635C2-FF6F-C59E-CD0C-F65F9B8681FD}"/>
              </a:ext>
            </a:extLst>
          </p:cNvPr>
          <p:cNvSpPr/>
          <p:nvPr/>
        </p:nvSpPr>
        <p:spPr>
          <a:xfrm>
            <a:off x="3517988" y="2772697"/>
            <a:ext cx="2418244" cy="11542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88992784-C123-4AD1-5148-3C8241654AFB}"/>
              </a:ext>
            </a:extLst>
          </p:cNvPr>
          <p:cNvSpPr/>
          <p:nvPr/>
        </p:nvSpPr>
        <p:spPr>
          <a:xfrm>
            <a:off x="5935843" y="2980297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Espace réservé pour une image  3">
            <a:extLst>
              <a:ext uri="{FF2B5EF4-FFF2-40B4-BE49-F238E27FC236}">
                <a16:creationId xmlns:a16="http://schemas.microsoft.com/office/drawing/2014/main" id="{866D4C9A-1958-B6E3-61F4-3EB3AED4C5F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31125" y="2521798"/>
            <a:ext cx="828000" cy="827999"/>
          </a:xfrm>
          <a:prstGeom prst="rect">
            <a:avLst/>
          </a:prstGeom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0133851-E6BA-1E05-84E6-B52DAC2DE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CB4DA929-AB30-0A2A-2E5E-CF6C46B7D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15120</TotalTime>
  <Words>1664</Words>
  <Application>Microsoft Office PowerPoint</Application>
  <PresentationFormat>Affichage à l'écran (4:3)</PresentationFormat>
  <Paragraphs>534</Paragraphs>
  <Slides>66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66</vt:i4>
      </vt:variant>
    </vt:vector>
  </HeadingPairs>
  <TitlesOfParts>
    <vt:vector size="82" baseType="lpstr">
      <vt:lpstr>Dosis ExtraBold</vt:lpstr>
      <vt:lpstr>Wingdings</vt:lpstr>
      <vt:lpstr>Calibri</vt:lpstr>
      <vt:lpstr>Arial</vt:lpstr>
      <vt:lpstr>Dosis Medium</vt:lpstr>
      <vt:lpstr>Microsoft Uighur</vt:lpstr>
      <vt:lpstr>Dosis SemiBold</vt:lpstr>
      <vt:lpstr>Modern Love</vt:lpstr>
      <vt:lpstr>Dosis</vt:lpstr>
      <vt:lpstr>Calibri Light</vt:lpstr>
      <vt:lpstr>Thème Office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افتتاح الحصة</vt:lpstr>
      <vt:lpstr>نصحح الواجب المنزلي سأتنقل لأرى إنجازاتكم. من يقرأ جمله؟ </vt:lpstr>
      <vt:lpstr> اخترت لكم اليوم لعبة المفردات. ستتدربون على تركيب كلمات انطلاقا من مقاطع.</vt:lpstr>
      <vt:lpstr>خذوا ألواحكم.</vt:lpstr>
      <vt:lpstr>باستعمال ثلاث بطاقات فقط، ركبوا كلمة. معكم 30 ثانية قبل رفع الألواح. </vt:lpstr>
      <vt:lpstr>ارفعوا. من وجد الكلمة التي نبحث عنها؟  </vt:lpstr>
      <vt:lpstr>ركبوا كلمة لها معنى. انتبهوا هناك مقطع زائد. </vt:lpstr>
      <vt:lpstr>ارفعوا. من وجد الكلمة التي نبحث عنها؟ </vt:lpstr>
      <vt:lpstr>ركبوا كلمة لها معنى. انتبهوا هناك مقطع زائد.  - ارفعوا</vt:lpstr>
      <vt:lpstr>صححوا. ماذا تعني "مذهل"؟</vt:lpstr>
      <vt:lpstr>ركبوا كلمة لها معنى. انتبهوا هناك مقطع زائد. </vt:lpstr>
      <vt:lpstr>ارفعوا. صححوا. </vt:lpstr>
      <vt:lpstr>ركبوا كلمة لها معنى. انتبهوا هناك مقطع زائد. </vt:lpstr>
      <vt:lpstr>صححوا</vt:lpstr>
      <vt:lpstr>استماع وتحدث</vt:lpstr>
      <vt:lpstr>الآن؛ نبدأ  حصة الاستماع والتحدث، ستتدربون على سرد أحداث الحكاية.  </vt:lpstr>
      <vt:lpstr>من يذكرنا بمعنى عنوان حكاية هذا الأسبوع؟</vt:lpstr>
      <vt:lpstr>عنوان حكايتنا هو "أنامل جدتي". من يذكرنا بأحداث الحكاية الواردة في البداية؟ </vt:lpstr>
      <vt:lpstr>من يذكرنا ببعض أحداث الحكاية الواردة في الوسط؟ </vt:lpstr>
      <vt:lpstr>من يذكرنا ببعض أحداث الحكاية الواردة في النهاية؟ استعدوا – سنعيد الاستماع للحكاية </vt:lpstr>
      <vt:lpstr>عرض فيديو الحكاية. </vt:lpstr>
      <vt:lpstr>أبدأ أولا، سأسرد أحداث الحكاية انطلاقا من المشهد الأول. </vt:lpstr>
      <vt:lpstr>كانَتْ كَنْزَةُ تُطِلُّ مِنْ نافِذَةِ غُرْفَتِها، رَأَتْ أَمْطاراً تَتَهاطَلُ وَوَميضاً يَلْمَعُ. سَمِعَتْ كَنْزَةُ صَوْتَ الرَّعْدِ فَشَعَرَتْ بِالْخَوْفِ.</vt:lpstr>
      <vt:lpstr>من يعيد سرد أحداث مقطع البداية؟   </vt:lpstr>
      <vt:lpstr>الآن دوركم. كل واحد يسرد أحداث المشهد لزميله. </vt:lpstr>
      <vt:lpstr>نمر الآن لمسابقة تحدي السرد، انطلاقا من مشاهد الحكاية ستسردون أحداثها. </vt:lpstr>
      <vt:lpstr> لاحظوا المشهد. أمامكم عشر ثوانٍ للتفكير. من يسرد حدث المشهد؟ </vt:lpstr>
      <vt:lpstr>لاحظوا المشهد. أمامكم عشر ثوانٍ للتفكير. من يسرد؟</vt:lpstr>
      <vt:lpstr>لاحظوا المشهد. أمامكم عشر ثوانٍ للتفكير. من يسرد؟</vt:lpstr>
      <vt:lpstr>المشهد الأخير؛ من يسرد حدث مشهد النهاية؟ </vt:lpstr>
      <vt:lpstr>أعددت لكم لغزا انتبهوا. شيء يجزه الجزاز وتصنع منه المُلاءُةُ. ما هو؟</vt:lpstr>
      <vt:lpstr>الكلمة اللغز: عادات تتوارثها الأجيال؟</vt:lpstr>
      <vt:lpstr>قراءة</vt:lpstr>
      <vt:lpstr>خذوا كراساتكم؛ الصفحة 35. سنواصل  قراءة النص: "ليلة بلا نور"</vt:lpstr>
      <vt:lpstr>قبل ذلك من يذكرنا بشخصيات النص؟</vt:lpstr>
      <vt:lpstr>تابعوا معي، سأقرأ النص؛ ارفعوا اليد في كل مرة أذكر شخصية من شخصيات الحكاية. </vt:lpstr>
      <vt:lpstr>من يقرأ الفقرة الأولى؟ من يواصل القراءة؟  تابع (ي) ... </vt:lpstr>
      <vt:lpstr>الآن نمر إلى الإجابة عن أسئلة الفهم. بداية من يذكرنا بخطوات إستراتيجية الكلمات المفاتيح؟  </vt:lpstr>
      <vt:lpstr>الآن؛ سنطبق الإستراتيجية خطوة خطوة للإجابة عن هذا السؤال.</vt:lpstr>
      <vt:lpstr>ماذا علي أن أفعل في الخطوة الأولى؟ بداية أحدد الكلمات المفاتيح في السؤال. </vt:lpstr>
      <vt:lpstr>يبدأ السؤال ب "ماذا". ماذا أسأل بها عن شيء. </vt:lpstr>
      <vt:lpstr>هذا الشيء هو فعل قامت به الجدة حينَ سمعت الضجيج. إذن " سمعت الضجيج" كلمات مفتاح في السؤال. </vt:lpstr>
      <vt:lpstr>ماذا علينا أن نفعل الآن؟  </vt:lpstr>
      <vt:lpstr>من يتذكر أين قرأ " ضجيج الأطفال" هل في بدايته؛ أم نهايَتِهِ؟ أم وسطه؟ </vt:lpstr>
      <vt:lpstr>امسحوا النص للبحث عن عبارة "حين سمعت ضجيج الأطفال" أو ما يشير إليها. أمامكم 10 ثوان. </vt:lpstr>
      <vt:lpstr>أحسنتم؛ من يقرأ المقطع الذي وجد فيه الكلمات المفاتيح؟ </vt:lpstr>
      <vt:lpstr>اَلآنَ؛ من يصوغ الجواب؟ </vt:lpstr>
      <vt:lpstr>أحسنتم. الآن خذوا الصفحة 36 . أنجزوا التمرين.  أمامكم 4 دقائق </vt:lpstr>
      <vt:lpstr>نصحح جماعيا. سأعين من يقرأ السؤال؟ من يجيب؟ ما المقطع من النص الذي يثبت ذلك؟ </vt:lpstr>
      <vt:lpstr>صححوا.</vt:lpstr>
      <vt:lpstr>الآن أجيبوا عن السؤالين 2 و3. أمامكم 4 دقائق. </vt:lpstr>
      <vt:lpstr>نصحح جماعيا. سأعين من يقرأ السؤال؟ من يجيب؟ ما المقطع من النص الذي يثبت ذلك؟ </vt:lpstr>
      <vt:lpstr>من يقرأ؟ صححوا.</vt:lpstr>
      <vt:lpstr>اختــتام الحــصة</vt:lpstr>
      <vt:lpstr>ماذا تعلمتم اليوم؟</vt:lpstr>
      <vt:lpstr>في منازلكم. أنجزوا التمرينين ضمن "أستثمر معجم النص" ص 36. ابحثوا في النص عن كلمات تضعونها في شبكة كلمة "الجدة".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>EL HAMDOUNI BTIHAJ</cp:lastModifiedBy>
  <cp:revision>13</cp:revision>
  <dcterms:created xsi:type="dcterms:W3CDTF">2023-09-20T21:35:22Z</dcterms:created>
  <dcterms:modified xsi:type="dcterms:W3CDTF">2025-11-12T17:30:01Z</dcterms:modified>
</cp:coreProperties>
</file>