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</p:sldIdLst>
  <p:sldSz cy="6858000" cx="9144000"/>
  <p:notesSz cx="6735750" cy="9866300"/>
  <p:embeddedFontLst>
    <p:embeddedFont>
      <p:font typeface="Dosis"/>
      <p:regular r:id="rId63"/>
      <p:bold r:id="rId64"/>
    </p:embeddedFont>
    <p:embeddedFont>
      <p:font typeface="Play"/>
      <p:regular r:id="rId65"/>
      <p:bold r:id="rId66"/>
    </p:embeddedFont>
    <p:embeddedFont>
      <p:font typeface="Dosis SemiBold"/>
      <p:regular r:id="rId67"/>
      <p:bold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20" Type="http://schemas.openxmlformats.org/officeDocument/2006/relationships/slide" Target="slides/slide13.xml"/><Relationship Id="rId64" Type="http://schemas.openxmlformats.org/officeDocument/2006/relationships/font" Target="fonts/Dosis-bold.fntdata"/><Relationship Id="rId63" Type="http://schemas.openxmlformats.org/officeDocument/2006/relationships/font" Target="fonts/Dosis-regular.fntdata"/><Relationship Id="rId22" Type="http://schemas.openxmlformats.org/officeDocument/2006/relationships/slide" Target="slides/slide15.xml"/><Relationship Id="rId66" Type="http://schemas.openxmlformats.org/officeDocument/2006/relationships/font" Target="fonts/Play-bold.fntdata"/><Relationship Id="rId21" Type="http://schemas.openxmlformats.org/officeDocument/2006/relationships/slide" Target="slides/slide14.xml"/><Relationship Id="rId65" Type="http://schemas.openxmlformats.org/officeDocument/2006/relationships/font" Target="fonts/Play-regular.fntdata"/><Relationship Id="rId24" Type="http://schemas.openxmlformats.org/officeDocument/2006/relationships/slide" Target="slides/slide17.xml"/><Relationship Id="rId68" Type="http://schemas.openxmlformats.org/officeDocument/2006/relationships/font" Target="fonts/DosisSemiBold-bold.fntdata"/><Relationship Id="rId23" Type="http://schemas.openxmlformats.org/officeDocument/2006/relationships/slide" Target="slides/slide16.xml"/><Relationship Id="rId67" Type="http://schemas.openxmlformats.org/officeDocument/2006/relationships/font" Target="fonts/DosisSemiBold-regular.fntdata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3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7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2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2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9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p3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1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3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4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4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4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4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4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4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4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4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5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5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5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5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5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5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5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5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5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5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jpg"/><Relationship Id="rId3" Type="http://schemas.openxmlformats.org/officeDocument/2006/relationships/image" Target="../media/image15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5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jpg"/><Relationship Id="rId3" Type="http://schemas.openxmlformats.org/officeDocument/2006/relationships/image" Target="../media/image7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4" name="Google Shape;14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8" name="Google Shape;1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e de titre">
  <p:cSld name="1_Diapositive de titr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1" name="Google Shape;2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>
  <p:cSld name="Titre et contenu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4834" y="-25150"/>
            <a:ext cx="9180124" cy="688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Titre de sec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2249" y="0"/>
            <a:ext cx="9196248" cy="6895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" name="Google Shape;33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426" y="0"/>
            <a:ext cx="9181423" cy="688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e de titre">
  <p:cSld name="1_Diapositive de titr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37" name="Google Shape;3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>
  <p:cSld name="Titre et contenu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4834" y="-25150"/>
            <a:ext cx="9180123" cy="688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Titre de sec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2249" y="0"/>
            <a:ext cx="9196247" cy="6895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>
  <p:cSld name="Deux contenu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9" y="970"/>
            <a:ext cx="9145287" cy="6857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9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texte, capture d’écran, dessin humoristique&#10;&#10;Le contenu généré par l’IA peut être incorrect."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9.png"/><Relationship Id="rId4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20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5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Relationship Id="rId4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Relationship Id="rId4" Type="http://schemas.openxmlformats.org/officeDocument/2006/relationships/image" Target="../media/image5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Relationship Id="rId4" Type="http://schemas.openxmlformats.org/officeDocument/2006/relationships/image" Target="../media/image35.gif"/><Relationship Id="rId5" Type="http://schemas.openxmlformats.org/officeDocument/2006/relationships/image" Target="../media/image48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1.png"/><Relationship Id="rId4" Type="http://schemas.openxmlformats.org/officeDocument/2006/relationships/image" Target="../media/image20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3.png"/><Relationship Id="rId4" Type="http://schemas.openxmlformats.org/officeDocument/2006/relationships/image" Target="../media/image5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2.png"/><Relationship Id="rId4" Type="http://schemas.openxmlformats.org/officeDocument/2006/relationships/image" Target="../media/image20.gif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.gif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png"/><Relationship Id="rId4" Type="http://schemas.openxmlformats.org/officeDocument/2006/relationships/image" Target="../media/image5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0.png"/><Relationship Id="rId4" Type="http://schemas.openxmlformats.org/officeDocument/2006/relationships/image" Target="../media/image1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0.png"/><Relationship Id="rId4" Type="http://schemas.openxmlformats.org/officeDocument/2006/relationships/image" Target="../media/image1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.gif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png"/><Relationship Id="rId4" Type="http://schemas.openxmlformats.org/officeDocument/2006/relationships/image" Target="../media/image40.png"/><Relationship Id="rId5" Type="http://schemas.openxmlformats.org/officeDocument/2006/relationships/image" Target="../media/image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3.png"/><Relationship Id="rId4" Type="http://schemas.openxmlformats.org/officeDocument/2006/relationships/image" Target="../media/image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Relationship Id="rId4" Type="http://schemas.openxmlformats.org/officeDocument/2006/relationships/image" Target="../media/image4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1.gif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7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3.png"/><Relationship Id="rId4" Type="http://schemas.openxmlformats.org/officeDocument/2006/relationships/image" Target="../media/image4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6.png"/><Relationship Id="rId4" Type="http://schemas.openxmlformats.org/officeDocument/2006/relationships/image" Target="../media/image1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6.jp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المرحلة 1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6"/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6"/>
          <p:cNvSpPr txBox="1"/>
          <p:nvPr/>
        </p:nvSpPr>
        <p:spPr>
          <a:xfrm>
            <a:off x="7760357" y="883472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lang="fr-FR" sz="36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1" lang="fr-FR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6"/>
          <p:cNvSpPr txBox="1"/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fr-FR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6"/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fr-FR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" name="Google Shape;55;p16"/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6" name="Google Shape;56;p16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2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6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" name="Google Shape;58;p16"/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59" name="Google Shape;59;p16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3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16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" name="Google Shape;61;p16"/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62" name="Google Shape;62;p16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4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6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" name="Google Shape;64;p16"/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65" name="Google Shape;65;p16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5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6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" name="Google Shape;67;p16"/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fmla="val 50000" name="adj"/>
            </a:avLst>
          </a:prstGeom>
          <a:solidFill>
            <a:srgbClr val="F6BB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الدرس 1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6"/>
          <p:cNvSpPr/>
          <p:nvPr/>
        </p:nvSpPr>
        <p:spPr>
          <a:xfrm>
            <a:off x="7203343" y="6037180"/>
            <a:ext cx="269051" cy="256655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أيقونات توجيهية</a:t>
            </a:r>
            <a:endParaRPr/>
          </a:p>
        </p:txBody>
      </p:sp>
      <p:sp>
        <p:nvSpPr>
          <p:cNvPr id="74" name="Google Shape;74;p17"/>
          <p:cNvSpPr/>
          <p:nvPr/>
        </p:nvSpPr>
        <p:spPr>
          <a:xfrm>
            <a:off x="1663816" y="4492285"/>
            <a:ext cx="948052" cy="68482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5" name="Google Shape;75;p17"/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3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توجيهات الأستاذ(ة)</a:t>
            </a:r>
            <a:endParaRPr/>
          </a:p>
        </p:txBody>
      </p:sp>
      <p:sp>
        <p:nvSpPr>
          <p:cNvPr id="76" name="Google Shape;76;p17"/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عرض فيديو </a:t>
            </a:r>
            <a:endParaRPr/>
          </a:p>
        </p:txBody>
      </p:sp>
      <p:sp>
        <p:nvSpPr>
          <p:cNvPr id="77" name="Google Shape;77;p17"/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تعيين تلميذ للإجابة 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78" name="Google Shape;7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5800" y="1911831"/>
            <a:ext cx="1196068" cy="11960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sourire, dessin humoristique, personne&#10;&#10;Le contenu généré par l’IA peut être incorrect." id="79" name="Google Shape;79;p17"/>
          <p:cNvPicPr preferRelativeResize="0"/>
          <p:nvPr/>
        </p:nvPicPr>
        <p:blipFill rotWithShape="1">
          <a:blip r:embed="rId4">
            <a:alphaModFix/>
          </a:blip>
          <a:srcRect b="23961" l="0" r="0" t="0"/>
          <a:stretch/>
        </p:blipFill>
        <p:spPr>
          <a:xfrm>
            <a:off x="3571624" y="1949334"/>
            <a:ext cx="1397972" cy="1063006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المرور للشريحة الموالية بعد عرض الفيديو</a:t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العمل في ثنائيات </a:t>
            </a:r>
            <a:endParaRPr/>
          </a:p>
        </p:txBody>
      </p:sp>
      <p:sp>
        <p:nvSpPr>
          <p:cNvPr id="83" name="Google Shape;83;p17"/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المرور بين   الصفوف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58310" y="4294113"/>
            <a:ext cx="990738" cy="828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1281419" y="1498631"/>
            <a:ext cx="6581161" cy="667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AB98"/>
              </a:buClr>
              <a:buSzPts val="3600"/>
              <a:buFont typeface="Calibri"/>
              <a:buNone/>
            </a:pPr>
            <a:r>
              <a:rPr b="1" lang="fr-FR" sz="3600">
                <a:solidFill>
                  <a:srgbClr val="17AB98"/>
                </a:solidFill>
                <a:latin typeface="Calibri"/>
                <a:ea typeface="Calibri"/>
                <a:cs typeface="Calibri"/>
                <a:sym typeface="Calibri"/>
              </a:rPr>
              <a:t>برمجة الأسبوع الأول</a:t>
            </a:r>
            <a:br>
              <a:rPr b="1" lang="fr-FR" sz="3600">
                <a:solidFill>
                  <a:srgbClr val="17AB9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>
              <a:solidFill>
                <a:srgbClr val="17AB98"/>
              </a:solidFill>
            </a:endParaRPr>
          </a:p>
        </p:txBody>
      </p:sp>
      <p:grpSp>
        <p:nvGrpSpPr>
          <p:cNvPr id="92" name="Google Shape;92;p18"/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3" name="Google Shape;93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905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 cap="flat" cmpd="sng" w="1905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b="1" lang="fr-FR" sz="1800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تفكيك وتركيب الأعداد الصحيحة الطبيعية</a:t>
              </a:r>
              <a:endParaRPr b="1" sz="18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18"/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</p:grpSpPr>
        <p:sp>
          <p:nvSpPr>
            <p:cNvPr id="97" name="Google Shape;97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2</a:t>
              </a:r>
              <a:endParaRPr/>
            </a:p>
          </p:txBody>
        </p:sp>
        <p:sp>
          <p:nvSpPr>
            <p:cNvPr id="99" name="Google Shape;99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fr-FR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تفكيك وتركيب الأعداد باستعمال القوى 10</a:t>
              </a:r>
              <a:endParaRPr/>
            </a:p>
          </p:txBody>
        </p:sp>
      </p:grpSp>
      <p:grpSp>
        <p:nvGrpSpPr>
          <p:cNvPr id="100" name="Google Shape;100;p18"/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</p:grpSpPr>
        <p:sp>
          <p:nvSpPr>
            <p:cNvPr id="101" name="Google Shape;101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4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fr-FR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حل المسائل : البحث عن الكل أو الجزء (1)  </a:t>
              </a:r>
              <a:endParaRPr/>
            </a:p>
          </p:txBody>
        </p:sp>
      </p:grpSp>
      <p:grpSp>
        <p:nvGrpSpPr>
          <p:cNvPr id="104" name="Google Shape;104;p18"/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</p:grpSpPr>
        <p:sp>
          <p:nvSpPr>
            <p:cNvPr id="105" name="Google Shape;105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3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fr-FR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أولوية العمليات الحسابية (1)</a:t>
              </a:r>
              <a:endParaRPr/>
            </a:p>
          </p:txBody>
        </p:sp>
      </p:grpSp>
      <p:grpSp>
        <p:nvGrpSpPr>
          <p:cNvPr id="108" name="Google Shape;108;p18"/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</p:grpSpPr>
        <p:sp>
          <p:nvSpPr>
            <p:cNvPr id="109" name="Google Shape;109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5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fr-FR" sz="1600">
                  <a:solidFill>
                    <a:srgbClr val="A5A5A5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مراجعة وتثبيت دروس الأسبوع</a:t>
              </a:r>
              <a:endParaRPr/>
            </a:p>
          </p:txBody>
        </p:sp>
      </p:grpSp>
      <p:sp>
        <p:nvSpPr>
          <p:cNvPr id="112" name="Google Shape;112;p1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8729" y="2704348"/>
            <a:ext cx="3938021" cy="94082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 txBox="1"/>
          <p:nvPr/>
        </p:nvSpPr>
        <p:spPr>
          <a:xfrm>
            <a:off x="4584459" y="2872908"/>
            <a:ext cx="34449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تفكيك وتركيب الأعداد الصحيحة الطبيعية</a:t>
            </a:r>
            <a:endParaRPr/>
          </a:p>
        </p:txBody>
      </p:sp>
      <p:sp>
        <p:nvSpPr>
          <p:cNvPr id="115" name="Google Shape;115;p18"/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 cap="flat" cmpd="sng" w="19050">
            <a:solidFill>
              <a:srgbClr val="EEB5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الدرس 1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714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F6BB00"/>
                </a:solidFill>
                <a:latin typeface="Dosis"/>
                <a:ea typeface="Dosis"/>
                <a:cs typeface="Dosis"/>
                <a:sym typeface="Dosis"/>
              </a:rPr>
              <a:t>درس اليوم</a:t>
            </a:r>
            <a:endParaRPr/>
          </a:p>
        </p:txBody>
      </p:sp>
      <p:sp>
        <p:nvSpPr>
          <p:cNvPr id="121" name="Google Shape;121;p19"/>
          <p:cNvSpPr txBox="1"/>
          <p:nvPr/>
        </p:nvSpPr>
        <p:spPr>
          <a:xfrm>
            <a:off x="302133" y="1467516"/>
            <a:ext cx="8178799" cy="939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795AF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marR="0" rtl="1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تفكيك وتركيب الأعداد الصحيحة الطبيعية</a:t>
            </a:r>
            <a:endParaRPr b="1" sz="320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23" name="Google Shape;12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55" y="1709892"/>
            <a:ext cx="8066486" cy="5377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7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مراحل الدرس</a:t>
            </a:r>
            <a:endParaRPr b="1" sz="3600">
              <a:solidFill>
                <a:srgbClr val="FC8D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1917734" y="5530310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اختتام الدرس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افتتاح الدرس</a:t>
            </a:r>
            <a:endParaRPr b="0" i="0" sz="17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1905587" y="3327464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نمذجة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1917734" y="4076388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موجهة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0"/>
          <p:cNvSpPr/>
          <p:nvPr/>
        </p:nvSpPr>
        <p:spPr>
          <a:xfrm>
            <a:off x="1905587" y="4788337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مستقلة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0"/>
          <p:cNvSpPr/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6" name="Google Shape;136;p20"/>
          <p:cNvSpPr/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7" name="Google Shape;137;p20"/>
          <p:cNvSpPr/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8" name="Google Shape;138;p20"/>
          <p:cNvSpPr/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9" name="Google Shape;139;p20"/>
          <p:cNvSpPr/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0" name="Google Shape;140;p20"/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fmla="val 5378143" name="adj1"/>
              <a:gd fmla="val 16200000" name="adj2"/>
            </a:avLst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0"/>
          <p:cNvSpPr/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2" name="Google Shape;142;p20"/>
          <p:cNvSpPr/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43" name="Google Shape;143;p20"/>
          <p:cNvSpPr/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45" name="Google Shape;145;p20"/>
          <p:cNvSpPr/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pic>
        <p:nvPicPr>
          <p:cNvPr id="146" name="Google Shape;146;p20"/>
          <p:cNvPicPr preferRelativeResize="0"/>
          <p:nvPr/>
        </p:nvPicPr>
        <p:blipFill rotWithShape="1">
          <a:blip r:embed="rId3">
            <a:alphaModFix/>
          </a:blip>
          <a:srcRect b="-1259" l="1" r="-1" t="80943"/>
          <a:stretch/>
        </p:blipFill>
        <p:spPr>
          <a:xfrm>
            <a:off x="1655689" y="5386638"/>
            <a:ext cx="558587" cy="75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 rotWithShape="1">
          <a:blip r:embed="rId3">
            <a:alphaModFix/>
          </a:blip>
          <a:srcRect b="18847" l="-1736" r="1735" t="60837"/>
          <a:stretch/>
        </p:blipFill>
        <p:spPr>
          <a:xfrm>
            <a:off x="1655689" y="3951477"/>
            <a:ext cx="558587" cy="754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 rotWithShape="1">
          <a:blip r:embed="rId3">
            <a:alphaModFix/>
          </a:blip>
          <a:srcRect b="18847" l="-1736" r="1735" t="60837"/>
          <a:stretch/>
        </p:blipFill>
        <p:spPr>
          <a:xfrm>
            <a:off x="1655689" y="2432766"/>
            <a:ext cx="558587" cy="7549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20"/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sp>
          <p:nvSpPr>
            <p:cNvPr id="150" name="Google Shape;150;p20"/>
            <p:cNvSpPr/>
            <p:nvPr/>
          </p:nvSpPr>
          <p:spPr>
            <a:xfrm>
              <a:off x="976754" y="4706199"/>
              <a:ext cx="558587" cy="6289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51" name="Google Shape;151;p20"/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</p:grpSp>
      <p:grpSp>
        <p:nvGrpSpPr>
          <p:cNvPr id="152" name="Google Shape;152;p20"/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sp>
          <p:nvSpPr>
            <p:cNvPr id="153" name="Google Shape;153;p20"/>
            <p:cNvSpPr/>
            <p:nvPr/>
          </p:nvSpPr>
          <p:spPr>
            <a:xfrm>
              <a:off x="976754" y="3247381"/>
              <a:ext cx="547364" cy="6209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54" name="Google Shape;154;p20"/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6    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60" name="Google Shape;160;p21"/>
          <p:cNvSpPr/>
          <p:nvPr/>
        </p:nvSpPr>
        <p:spPr>
          <a:xfrm>
            <a:off x="1076206" y="3638497"/>
            <a:ext cx="6801287" cy="892559"/>
          </a:xfrm>
          <a:prstGeom prst="roundRect">
            <a:avLst>
              <a:gd fmla="val 16667" name="adj"/>
            </a:avLst>
          </a:prstGeom>
          <a:solidFill>
            <a:srgbClr val="DCF0F2"/>
          </a:solidFill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21"/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62" name="Google Shape;162;p21"/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798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600">
                  <a:solidFill>
                    <a:srgbClr val="266F8B"/>
                  </a:solidFill>
                  <a:latin typeface="Calibri"/>
                  <a:ea typeface="Calibri"/>
                  <a:cs typeface="Calibri"/>
                  <a:sym typeface="Calibri"/>
                </a:rPr>
                <a:t>عند نهاية الدرس</a:t>
              </a:r>
              <a:endParaRPr/>
            </a:p>
          </p:txBody>
        </p:sp>
        <p:sp>
          <p:nvSpPr>
            <p:cNvPr id="163" name="Google Shape;163;p21"/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60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على الأقل </a:t>
              </a:r>
              <a:r>
                <a:rPr b="1" lang="fr-FR" sz="2600">
                  <a:solidFill>
                    <a:srgbClr val="FC8D00"/>
                  </a:solidFill>
                  <a:latin typeface="Calibri"/>
                  <a:ea typeface="Calibri"/>
                  <a:cs typeface="Calibri"/>
                  <a:sym typeface="Calibri"/>
                </a:rPr>
                <a:t>80% من المتعلمين </a:t>
              </a:r>
              <a:r>
                <a:rPr b="1" lang="fr-FR" sz="260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سيكونون قادرين على: </a:t>
              </a:r>
              <a:endParaRPr b="1" sz="26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21"/>
          <p:cNvSpPr txBox="1"/>
          <p:nvPr/>
        </p:nvSpPr>
        <p:spPr>
          <a:xfrm>
            <a:off x="1649719" y="3656946"/>
            <a:ext cx="5458046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600">
                <a:solidFill>
                  <a:srgbClr val="265F65"/>
                </a:solidFill>
                <a:latin typeface="Calibri"/>
                <a:ea typeface="Calibri"/>
                <a:cs typeface="Calibri"/>
                <a:sym typeface="Calibri"/>
              </a:rPr>
              <a:t>تفكيك وتركيب الأعداد الصحيحة الطبيعية : كتابة مختلطة</a:t>
            </a:r>
            <a:endParaRPr b="1" sz="2600">
              <a:solidFill>
                <a:srgbClr val="265F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5" name="Google Shape;165;p21"/>
          <p:cNvGrpSpPr/>
          <p:nvPr/>
        </p:nvGrpSpPr>
        <p:grpSpPr>
          <a:xfrm>
            <a:off x="7352956" y="3425315"/>
            <a:ext cx="1074989" cy="972702"/>
            <a:chOff x="7018463" y="3167952"/>
            <a:chExt cx="1409771" cy="1277341"/>
          </a:xfrm>
        </p:grpSpPr>
        <p:grpSp>
          <p:nvGrpSpPr>
            <p:cNvPr id="166" name="Google Shape;166;p21"/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67" name="Google Shape;167;p21"/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cap="flat" cmpd="sng" w="120650">
                <a:solidFill>
                  <a:srgbClr val="00E4C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21"/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cap="flat" cmpd="sng" w="120650">
                <a:solidFill>
                  <a:srgbClr val="00E4C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" name="Google Shape;169;p21"/>
            <p:cNvGrpSpPr/>
            <p:nvPr/>
          </p:nvGrpSpPr>
          <p:grpSpPr>
            <a:xfrm rot="692408">
              <a:off x="7464335" y="3248500"/>
              <a:ext cx="889501" cy="833668"/>
              <a:chOff x="6478252" y="1754598"/>
              <a:chExt cx="889501" cy="833668"/>
            </a:xfrm>
          </p:grpSpPr>
          <p:sp>
            <p:nvSpPr>
              <p:cNvPr id="170" name="Google Shape;170;p21"/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fmla="val 32529" name="adj"/>
                </a:avLst>
              </a:prstGeom>
              <a:solidFill>
                <a:srgbClr val="595959"/>
              </a:solidFill>
              <a:ln cap="flat" cmpd="sng" w="19050">
                <a:solidFill>
                  <a:srgbClr val="4B505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71" name="Google Shape;171;p21"/>
              <p:cNvCxnSpPr>
                <a:stCxn id="170" idx="3"/>
              </p:cNvCxnSpPr>
              <p:nvPr/>
            </p:nvCxnSpPr>
            <p:spPr>
              <a:xfrm flipH="1" rot="-692927">
                <a:off x="6513959" y="2113783"/>
                <a:ext cx="606887" cy="417966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B505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/>
          <p:nvPr/>
        </p:nvSpPr>
        <p:spPr>
          <a:xfrm>
            <a:off x="1005481" y="938025"/>
            <a:ext cx="65155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مرحباً سنتابع درسا جديدا مع مجد وندى.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178" name="Google Shape;178;p22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6998" y="2191993"/>
            <a:ext cx="2244807" cy="3584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/>
          <p:cNvPicPr preferRelativeResize="0"/>
          <p:nvPr/>
        </p:nvPicPr>
        <p:blipFill rotWithShape="1">
          <a:blip r:embed="rId5">
            <a:alphaModFix/>
          </a:blip>
          <a:srcRect b="3372" l="0" r="0" t="0"/>
          <a:stretch/>
        </p:blipFill>
        <p:spPr>
          <a:xfrm>
            <a:off x="2506593" y="2297146"/>
            <a:ext cx="1957408" cy="3362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477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/>
          <p:nvPr/>
        </p:nvSpPr>
        <p:spPr>
          <a:xfrm>
            <a:off x="1570255" y="2861240"/>
            <a:ext cx="5884432" cy="210896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7" name="Google Shape;187;p23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افتتاح الدرس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3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pic>
        <p:nvPicPr>
          <p:cNvPr descr="Une image contenant symbole, Graphique, conception&#10;&#10;Le contenu généré par l’IA peut être incorrect." id="189" name="Google Shape;18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509184" y="3324316"/>
            <a:ext cx="841742" cy="841742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حساب ذهني</a:t>
            </a:r>
            <a:endParaRPr/>
          </a:p>
        </p:txBody>
      </p:sp>
      <p:sp>
        <p:nvSpPr>
          <p:cNvPr id="191" name="Google Shape;191;p23"/>
          <p:cNvSpPr txBox="1"/>
          <p:nvPr/>
        </p:nvSpPr>
        <p:spPr>
          <a:xfrm>
            <a:off x="1507019" y="4011287"/>
            <a:ext cx="477934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B2B3AE"/>
                </a:solidFill>
                <a:latin typeface="Dosis"/>
                <a:ea typeface="Dosis"/>
                <a:cs typeface="Dosis"/>
                <a:sym typeface="Dosis"/>
              </a:rPr>
              <a:t>أنشطة تمهيدية</a:t>
            </a:r>
            <a:endParaRPr b="1" sz="3600">
              <a:solidFill>
                <a:srgbClr val="B2B3AE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 txBox="1"/>
          <p:nvPr/>
        </p:nvSpPr>
        <p:spPr>
          <a:xfrm>
            <a:off x="661617" y="930040"/>
            <a:ext cx="687776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سنبدأ الحساب الذهني. خذوا دفاتر البحث.</a:t>
            </a:r>
            <a:endParaRPr/>
          </a:p>
        </p:txBody>
      </p:sp>
      <p:pic>
        <p:nvPicPr>
          <p:cNvPr descr="Une image contenant Dessin d’enfant&#10;&#10;Le contenu généré par l’IA peut être incorrect." id="198" name="Google Shape;19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945362" y="757961"/>
            <a:ext cx="757857" cy="74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4"/>
          <p:cNvPicPr preferRelativeResize="0"/>
          <p:nvPr/>
        </p:nvPicPr>
        <p:blipFill rotWithShape="1">
          <a:blip r:embed="rId4">
            <a:alphaModFix/>
          </a:blip>
          <a:srcRect b="15929" l="4526" r="3992" t="16702"/>
          <a:stretch/>
        </p:blipFill>
        <p:spPr>
          <a:xfrm flipH="1">
            <a:off x="2440917" y="2223436"/>
            <a:ext cx="4397832" cy="3238624"/>
          </a:xfrm>
          <a:prstGeom prst="roundRect">
            <a:avLst>
              <a:gd fmla="val 6988" name="adj"/>
            </a:avLst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204" name="Google Shape;204;p25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5" name="Google Shape;205;p25"/>
          <p:cNvSpPr txBox="1"/>
          <p:nvPr/>
        </p:nvSpPr>
        <p:spPr>
          <a:xfrm>
            <a:off x="214127" y="938025"/>
            <a:ext cx="740256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لديكم دقيقة واحدة لحل هذه العمليات. دوّنوا النتيجة فقط في دفاتركم كما في المثال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i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6" name="Google Shape;206;p25"/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07" name="Google Shape;207;p25"/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>
                <a:gd fmla="val 16667" name="adj"/>
              </a:avLst>
            </a:prstGeom>
            <a:solidFill>
              <a:srgbClr val="FFEFB9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5"/>
            <p:cNvSpPr txBox="1"/>
            <p:nvPr/>
          </p:nvSpPr>
          <p:spPr>
            <a:xfrm>
              <a:off x="2383443" y="2680014"/>
              <a:ext cx="14093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 + 7 = … </a:t>
              </a:r>
              <a:endParaRPr/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5"/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211" name="Google Shape;211;p25"/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مِ</a:t>
              </a:r>
              <a:r>
                <a:rPr lang="fr-FR" sz="24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ثالٌ : 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2" name="Google Shape;212;p25"/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descr="Une image contenant Graphique, clipart, conception&#10;&#10;Le contenu généré par l’IA peut être incorrect." id="213" name="Google Shape;213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4" name="Google Shape;214;p25"/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rgbClr val="F6BB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5"/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2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12</a:t>
              </a:r>
              <a:endParaRPr b="1" sz="3200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5"/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اُكْتُبُوا فِي دَفاتِرِكُمْ:</a:t>
              </a:r>
              <a:endParaRPr/>
            </a:p>
          </p:txBody>
        </p:sp>
        <p:sp>
          <p:nvSpPr>
            <p:cNvPr id="217" name="Google Shape;217;p25"/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5"/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502" y="1858954"/>
            <a:ext cx="7883907" cy="443469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6"/>
          <p:cNvSpPr/>
          <p:nvPr/>
        </p:nvSpPr>
        <p:spPr>
          <a:xfrm>
            <a:off x="7834179" y="82295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5" name="Google Shape;225;p26"/>
          <p:cNvSpPr txBox="1"/>
          <p:nvPr/>
        </p:nvSpPr>
        <p:spPr>
          <a:xfrm>
            <a:off x="2850839" y="949735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عرض فيديو الحساب الذهني . </a:t>
            </a:r>
            <a:endParaRPr/>
          </a:p>
        </p:txBody>
      </p:sp>
      <p:pic>
        <p:nvPicPr>
          <p:cNvPr descr="Une image contenant logo, Graphique, Police, symbole&#10;&#10;Le contenu généré par l’IA peut être incorrect." id="226" name="Google Shape;2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7"/>
          <p:cNvSpPr txBox="1"/>
          <p:nvPr/>
        </p:nvSpPr>
        <p:spPr>
          <a:xfrm>
            <a:off x="2828848" y="926611"/>
            <a:ext cx="4659282" cy="3921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صححوا، لديكم دقيقة واحدة .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233" name="Google Shape;233;p27"/>
          <p:cNvPicPr preferRelativeResize="0"/>
          <p:nvPr/>
        </p:nvPicPr>
        <p:blipFill rotWithShape="1">
          <a:blip r:embed="rId3">
            <a:alphaModFix/>
          </a:blip>
          <a:srcRect b="7141" l="0" r="0" t="-7141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34" name="Google Shape;234;p27"/>
          <p:cNvGrpSpPr/>
          <p:nvPr/>
        </p:nvGrpSpPr>
        <p:grpSpPr>
          <a:xfrm>
            <a:off x="394751" y="771692"/>
            <a:ext cx="614494" cy="688367"/>
            <a:chOff x="924143" y="3511073"/>
            <a:chExt cx="614494" cy="688367"/>
          </a:xfrm>
        </p:grpSpPr>
        <p:sp>
          <p:nvSpPr>
            <p:cNvPr id="235" name="Google Shape;235;p27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6" name="Google Shape;236;p27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1900">
                <a:solidFill>
                  <a:srgbClr val="33878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7" name="Google Shape;23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3451" y="2648256"/>
            <a:ext cx="7772400" cy="210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/>
          <p:nvPr/>
        </p:nvSpPr>
        <p:spPr>
          <a:xfrm>
            <a:off x="1570255" y="2861240"/>
            <a:ext cx="5884432" cy="210896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4" name="Google Shape;244;p28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افتتاح الدرس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8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pic>
        <p:nvPicPr>
          <p:cNvPr descr="Une image contenant symbole, Graphique, conception&#10;&#10;Le contenu généré par l’IA peut être incorrect." id="246" name="Google Shape;24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443471" y="3915723"/>
            <a:ext cx="841742" cy="841742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8"/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A5A5A5"/>
                </a:solidFill>
                <a:latin typeface="Dosis"/>
                <a:ea typeface="Dosis"/>
                <a:cs typeface="Dosis"/>
                <a:sym typeface="Dosis"/>
              </a:rPr>
              <a:t>حساب ذهني</a:t>
            </a:r>
            <a:endParaRPr/>
          </a:p>
        </p:txBody>
      </p:sp>
      <p:sp>
        <p:nvSpPr>
          <p:cNvPr id="248" name="Google Shape;248;p28"/>
          <p:cNvSpPr txBox="1"/>
          <p:nvPr/>
        </p:nvSpPr>
        <p:spPr>
          <a:xfrm>
            <a:off x="1507019" y="4011287"/>
            <a:ext cx="477934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أنشطة تمهيدية</a:t>
            </a:r>
            <a:endParaRPr b="1" sz="3600">
              <a:solidFill>
                <a:srgbClr val="FC8D0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/>
          <p:cNvSpPr txBox="1"/>
          <p:nvPr/>
        </p:nvSpPr>
        <p:spPr>
          <a:xfrm>
            <a:off x="118715" y="955377"/>
            <a:ext cx="73983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ستذكر طريقة تحديد القيمة المكانية لرقم في عدد.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254" name="Google Shape;254;p29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82959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5" name="Google Shape;255;p29"/>
          <p:cNvSpPr txBox="1"/>
          <p:nvPr/>
        </p:nvSpPr>
        <p:spPr>
          <a:xfrm>
            <a:off x="2120432" y="2431074"/>
            <a:ext cx="45791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23 4</a:t>
            </a:r>
            <a:r>
              <a:rPr b="1" lang="fr-FR" sz="7200">
                <a:solidFill>
                  <a:srgbClr val="163E64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3 827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"/>
          <p:cNvSpPr txBox="1"/>
          <p:nvPr/>
        </p:nvSpPr>
        <p:spPr>
          <a:xfrm>
            <a:off x="1216667" y="94133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الألواح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61" name="Google Shape;26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3895" y="67599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262" name="Google Shape;26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"/>
          <p:cNvSpPr txBox="1"/>
          <p:nvPr/>
        </p:nvSpPr>
        <p:spPr>
          <a:xfrm>
            <a:off x="0" y="932211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القيمة المكانية للرقم 5 في هذا العدد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68" name="Google Shape;26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2254" y="71003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1"/>
          <p:cNvSpPr txBox="1"/>
          <p:nvPr/>
        </p:nvSpPr>
        <p:spPr>
          <a:xfrm>
            <a:off x="2120432" y="2431074"/>
            <a:ext cx="45791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23 4</a:t>
            </a:r>
            <a:r>
              <a:rPr b="1" lang="fr-FR" sz="7200">
                <a:solidFill>
                  <a:srgbClr val="00AB9B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3 827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274" name="Google Shape;27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3895" y="67599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275" name="Google Shape;27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2"/>
          <p:cNvSpPr txBox="1"/>
          <p:nvPr/>
        </p:nvSpPr>
        <p:spPr>
          <a:xfrm>
            <a:off x="1215064" y="94133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"/>
          <p:cNvSpPr txBox="1"/>
          <p:nvPr/>
        </p:nvSpPr>
        <p:spPr>
          <a:xfrm>
            <a:off x="62724" y="903336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الجواب الصحيح هو 000 50 </a:t>
            </a:r>
            <a:endParaRPr b="1" sz="1800">
              <a:solidFill>
                <a:srgbClr val="7F80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282" name="Google Shape;282;p33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3" name="Google Shape;283;p33"/>
          <p:cNvSpPr/>
          <p:nvPr/>
        </p:nvSpPr>
        <p:spPr>
          <a:xfrm>
            <a:off x="3799386" y="4054736"/>
            <a:ext cx="3198695" cy="7673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72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r>
              <a:rPr b="1" lang="fr-FR" sz="7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72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000</a:t>
            </a:r>
            <a:endParaRPr/>
          </a:p>
        </p:txBody>
      </p:sp>
      <p:sp>
        <p:nvSpPr>
          <p:cNvPr id="284" name="Google Shape;284;p33"/>
          <p:cNvSpPr txBox="1"/>
          <p:nvPr/>
        </p:nvSpPr>
        <p:spPr>
          <a:xfrm>
            <a:off x="2120432" y="2431074"/>
            <a:ext cx="45791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23 4</a:t>
            </a:r>
            <a:r>
              <a:rPr b="1" lang="fr-FR" sz="7200">
                <a:solidFill>
                  <a:srgbClr val="00AB9B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3 827</a:t>
            </a:r>
            <a:endParaRPr/>
          </a:p>
        </p:txBody>
      </p:sp>
      <p:cxnSp>
        <p:nvCxnSpPr>
          <p:cNvPr id="285" name="Google Shape;285;p33"/>
          <p:cNvCxnSpPr/>
          <p:nvPr/>
        </p:nvCxnSpPr>
        <p:spPr>
          <a:xfrm>
            <a:off x="4326466" y="3394336"/>
            <a:ext cx="0" cy="660400"/>
          </a:xfrm>
          <a:prstGeom prst="straightConnector1">
            <a:avLst/>
          </a:prstGeom>
          <a:noFill/>
          <a:ln cap="flat" cmpd="sng" w="57150">
            <a:solidFill>
              <a:srgbClr val="3B8F98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4"/>
          <p:cNvSpPr txBox="1"/>
          <p:nvPr/>
        </p:nvSpPr>
        <p:spPr>
          <a:xfrm>
            <a:off x="0" y="932211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القيمة المكانية للرقم 8 في هذا العدد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91" name="Google Shape;29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2254" y="71003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4"/>
          <p:cNvSpPr txBox="1"/>
          <p:nvPr/>
        </p:nvSpPr>
        <p:spPr>
          <a:xfrm>
            <a:off x="2120432" y="2431074"/>
            <a:ext cx="45791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23 4</a:t>
            </a:r>
            <a:r>
              <a:rPr b="1" lang="fr-FR" sz="7200">
                <a:solidFill>
                  <a:srgbClr val="163E64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b="1" lang="fr-FR" sz="7200">
                <a:solidFill>
                  <a:srgbClr val="00AB9B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27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297" name="Google Shape;29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5"/>
          <p:cNvSpPr txBox="1"/>
          <p:nvPr/>
        </p:nvSpPr>
        <p:spPr>
          <a:xfrm>
            <a:off x="1209127" y="94133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299" name="Google Shape;299;p35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304" name="Google Shape;30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2254" y="71003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6"/>
          <p:cNvSpPr txBox="1"/>
          <p:nvPr/>
        </p:nvSpPr>
        <p:spPr>
          <a:xfrm>
            <a:off x="42460" y="955377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الجواب الصحيح هو 800  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6"/>
          <p:cNvSpPr/>
          <p:nvPr/>
        </p:nvSpPr>
        <p:spPr>
          <a:xfrm>
            <a:off x="4362417" y="4054736"/>
            <a:ext cx="3198695" cy="7673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72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800</a:t>
            </a:r>
            <a:endParaRPr/>
          </a:p>
        </p:txBody>
      </p:sp>
      <p:cxnSp>
        <p:nvCxnSpPr>
          <p:cNvPr id="307" name="Google Shape;307;p36"/>
          <p:cNvCxnSpPr/>
          <p:nvPr/>
        </p:nvCxnSpPr>
        <p:spPr>
          <a:xfrm>
            <a:off x="5473695" y="3394336"/>
            <a:ext cx="0" cy="660400"/>
          </a:xfrm>
          <a:prstGeom prst="straightConnector1">
            <a:avLst/>
          </a:prstGeom>
          <a:noFill/>
          <a:ln cap="flat" cmpd="sng" w="57150">
            <a:solidFill>
              <a:srgbClr val="3B8F98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08" name="Google Shape;308;p36"/>
          <p:cNvSpPr txBox="1"/>
          <p:nvPr/>
        </p:nvSpPr>
        <p:spPr>
          <a:xfrm>
            <a:off x="2120432" y="2431074"/>
            <a:ext cx="45791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23 4</a:t>
            </a:r>
            <a:r>
              <a:rPr b="1" lang="fr-FR" sz="7200">
                <a:solidFill>
                  <a:srgbClr val="163E64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b="1" lang="fr-FR" sz="7200">
                <a:solidFill>
                  <a:srgbClr val="00AB9B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1" lang="fr-FR" sz="72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27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7"/>
          <p:cNvSpPr txBox="1"/>
          <p:nvPr/>
        </p:nvSpPr>
        <p:spPr>
          <a:xfrm>
            <a:off x="1175102" y="96371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خذوا دفاتر البحث .</a:t>
            </a:r>
            <a:endParaRPr/>
          </a:p>
        </p:txBody>
      </p:sp>
      <p:pic>
        <p:nvPicPr>
          <p:cNvPr id="314" name="Google Shape;314;p37"/>
          <p:cNvPicPr preferRelativeResize="0"/>
          <p:nvPr/>
        </p:nvPicPr>
        <p:blipFill rotWithShape="1">
          <a:blip r:embed="rId3">
            <a:alphaModFix/>
          </a:blip>
          <a:srcRect b="15929" l="4526" r="3992" t="16702"/>
          <a:stretch/>
        </p:blipFill>
        <p:spPr>
          <a:xfrm flipH="1">
            <a:off x="2440917" y="2223436"/>
            <a:ext cx="4397832" cy="3238624"/>
          </a:xfrm>
          <a:prstGeom prst="roundRect">
            <a:avLst>
              <a:gd fmla="val 6988" name="adj"/>
            </a:avLst>
          </a:prstGeom>
          <a:noFill/>
          <a:ln>
            <a:noFill/>
          </a:ln>
        </p:spPr>
      </p:pic>
      <p:pic>
        <p:nvPicPr>
          <p:cNvPr descr="Une image contenant Dessin d’enfant&#10;&#10;Le contenu généré par l’IA peut être incorrect." id="315" name="Google Shape;31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945362" y="757961"/>
            <a:ext cx="757857" cy="744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 txBox="1"/>
          <p:nvPr/>
        </p:nvSpPr>
        <p:spPr>
          <a:xfrm>
            <a:off x="0" y="963713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فككوا العدد التالي، باستعمال القيم المكانية لأرقامه. </a:t>
            </a:r>
            <a:endParaRPr b="1" sz="1800">
              <a:solidFill>
                <a:srgbClr val="7F80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8"/>
          <p:cNvSpPr txBox="1"/>
          <p:nvPr/>
        </p:nvSpPr>
        <p:spPr>
          <a:xfrm>
            <a:off x="2547020" y="3015250"/>
            <a:ext cx="404996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6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23 453 827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322" name="Google Shape;322;p38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9"/>
          <p:cNvSpPr/>
          <p:nvPr/>
        </p:nvSpPr>
        <p:spPr>
          <a:xfrm>
            <a:off x="427136" y="3381897"/>
            <a:ext cx="486284" cy="460829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rgbClr val="D8F2C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328" name="Google Shape;328;p39"/>
          <p:cNvSpPr txBox="1"/>
          <p:nvPr/>
        </p:nvSpPr>
        <p:spPr>
          <a:xfrm>
            <a:off x="951020" y="4236947"/>
            <a:ext cx="74733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20 000 000 + 300 000 + 40 000 + 5 000 + 300 + 800 + 20 +7</a:t>
            </a:r>
            <a:endParaRPr/>
          </a:p>
        </p:txBody>
      </p:sp>
      <p:sp>
        <p:nvSpPr>
          <p:cNvPr id="329" name="Google Shape;329;p39"/>
          <p:cNvSpPr txBox="1"/>
          <p:nvPr/>
        </p:nvSpPr>
        <p:spPr>
          <a:xfrm>
            <a:off x="913769" y="5071076"/>
            <a:ext cx="83168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3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20 000 000 + 3 000 000 + 400 000 + 50 000 + 3 000 + 800 + 20 +7</a:t>
            </a:r>
            <a:endParaRPr/>
          </a:p>
        </p:txBody>
      </p:sp>
      <p:sp>
        <p:nvSpPr>
          <p:cNvPr id="330" name="Google Shape;330;p39"/>
          <p:cNvSpPr txBox="1"/>
          <p:nvPr/>
        </p:nvSpPr>
        <p:spPr>
          <a:xfrm>
            <a:off x="1000403" y="3381897"/>
            <a:ext cx="74733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2 000 000 + 300 000 + 40 000 + 5 000 + 300 + 80 + 20 +7</a:t>
            </a:r>
            <a:endParaRPr/>
          </a:p>
        </p:txBody>
      </p:sp>
      <p:pic>
        <p:nvPicPr>
          <p:cNvPr descr="Une image contenant habits, sourire, dessin humoristique, personne&#10;&#10;Le contenu généré par l’IA peut être incorrect." id="331" name="Google Shape;331;p39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2" name="Google Shape;332;p39"/>
          <p:cNvSpPr txBox="1"/>
          <p:nvPr/>
        </p:nvSpPr>
        <p:spPr>
          <a:xfrm>
            <a:off x="2383388" y="2035524"/>
            <a:ext cx="404996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23 453 827 = </a:t>
            </a:r>
            <a:r>
              <a:rPr b="1" lang="fr-FR" sz="48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</p:txBody>
      </p:sp>
      <p:sp>
        <p:nvSpPr>
          <p:cNvPr id="333" name="Google Shape;333;p39"/>
          <p:cNvSpPr/>
          <p:nvPr/>
        </p:nvSpPr>
        <p:spPr>
          <a:xfrm>
            <a:off x="427136" y="4192683"/>
            <a:ext cx="486284" cy="460829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rgbClr val="D8F2C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334" name="Google Shape;334;p39"/>
          <p:cNvSpPr/>
          <p:nvPr/>
        </p:nvSpPr>
        <p:spPr>
          <a:xfrm>
            <a:off x="427136" y="5022719"/>
            <a:ext cx="486284" cy="460829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rgbClr val="D8F2C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335" name="Google Shape;335;p39"/>
          <p:cNvSpPr txBox="1"/>
          <p:nvPr/>
        </p:nvSpPr>
        <p:spPr>
          <a:xfrm>
            <a:off x="-23177" y="924535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ما التفكيك المناسب للعدد ؟ اكتبوا الحرف المناسب على الألواح. 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340" name="Google Shape;34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3895" y="67599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341" name="Google Shape;34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0"/>
          <p:cNvSpPr txBox="1"/>
          <p:nvPr/>
        </p:nvSpPr>
        <p:spPr>
          <a:xfrm>
            <a:off x="1203189" y="925944"/>
            <a:ext cx="627381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1"/>
          <p:cNvSpPr txBox="1"/>
          <p:nvPr/>
        </p:nvSpPr>
        <p:spPr>
          <a:xfrm>
            <a:off x="57688" y="955377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الجواب الصحيح هو : C</a:t>
            </a:r>
            <a:endParaRPr b="1" sz="1800">
              <a:solidFill>
                <a:srgbClr val="7F80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348" name="Google Shape;348;p41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9" name="Google Shape;349;p41"/>
          <p:cNvSpPr txBox="1"/>
          <p:nvPr/>
        </p:nvSpPr>
        <p:spPr>
          <a:xfrm>
            <a:off x="827144" y="3760647"/>
            <a:ext cx="83168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3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20 000 000 + 3 000 000 + 400 000 + 50 000 + 3 000 + 800 + 20 +7</a:t>
            </a:r>
            <a:endParaRPr/>
          </a:p>
        </p:txBody>
      </p:sp>
      <p:sp>
        <p:nvSpPr>
          <p:cNvPr id="350" name="Google Shape;350;p41"/>
          <p:cNvSpPr txBox="1"/>
          <p:nvPr/>
        </p:nvSpPr>
        <p:spPr>
          <a:xfrm>
            <a:off x="2383388" y="2035524"/>
            <a:ext cx="404996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23 453 827 = </a:t>
            </a:r>
            <a:r>
              <a:rPr b="1" lang="fr-FR" sz="48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</p:txBody>
      </p:sp>
      <p:sp>
        <p:nvSpPr>
          <p:cNvPr id="351" name="Google Shape;351;p41"/>
          <p:cNvSpPr/>
          <p:nvPr/>
        </p:nvSpPr>
        <p:spPr>
          <a:xfrm>
            <a:off x="427136" y="3748489"/>
            <a:ext cx="486284" cy="460829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rgbClr val="D8F2C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2"/>
          <p:cNvSpPr/>
          <p:nvPr/>
        </p:nvSpPr>
        <p:spPr>
          <a:xfrm>
            <a:off x="1720931" y="2610517"/>
            <a:ext cx="5884432" cy="289380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42"/>
          <p:cNvSpPr txBox="1"/>
          <p:nvPr/>
        </p:nvSpPr>
        <p:spPr>
          <a:xfrm>
            <a:off x="1818526" y="3580753"/>
            <a:ext cx="4382959" cy="1251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تفكيك وتركيب الأعداد الصحيحة الطبيعية</a:t>
            </a:r>
            <a:endParaRPr b="1" sz="3600">
              <a:solidFill>
                <a:srgbClr val="FC8D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42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symbole, Graphique, conception&#10;&#10;Le contenu généré par l’IA peut être incorrect." id="359" name="Google Shape;35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276468" y="3555002"/>
            <a:ext cx="765221" cy="765221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2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61" name="Google Shape;361;p42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نمذجة</a:t>
            </a:r>
            <a:endParaRPr/>
          </a:p>
        </p:txBody>
      </p:sp>
      <p:sp>
        <p:nvSpPr>
          <p:cNvPr id="362" name="Google Shape;362;p42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3"/>
          <p:cNvSpPr txBox="1"/>
          <p:nvPr/>
        </p:nvSpPr>
        <p:spPr>
          <a:xfrm>
            <a:off x="62725" y="955377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الآن سنتعلم  تفكيك وتركيب الأعداد الصحيحة الطبيعية مع مجد وندى .  </a:t>
            </a:r>
            <a:endParaRPr b="1" sz="1800">
              <a:solidFill>
                <a:srgbClr val="7F80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368" name="Google Shape;368;p43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69" name="Google Shape;369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3381" y="2203898"/>
            <a:ext cx="4182466" cy="4067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694" y="2297617"/>
            <a:ext cx="2682266" cy="4028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4"/>
          <p:cNvSpPr/>
          <p:nvPr/>
        </p:nvSpPr>
        <p:spPr>
          <a:xfrm>
            <a:off x="7834179" y="82295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77" name="Google Shape;377;p44"/>
          <p:cNvSpPr txBox="1"/>
          <p:nvPr/>
        </p:nvSpPr>
        <p:spPr>
          <a:xfrm>
            <a:off x="2853579" y="949735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 عرض فيديو النمذجة (ج 1 ) </a:t>
            </a:r>
            <a:endParaRPr/>
          </a:p>
        </p:txBody>
      </p:sp>
      <p:pic>
        <p:nvPicPr>
          <p:cNvPr id="378" name="Google Shape;37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694" y="1871397"/>
            <a:ext cx="8018566" cy="4510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logo, Graphique, Police, symbole&#10;&#10;Le contenu généré par l’IA peut être incorrect." id="379" name="Google Shape;379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5"/>
          <p:cNvSpPr txBox="1"/>
          <p:nvPr/>
        </p:nvSpPr>
        <p:spPr>
          <a:xfrm>
            <a:off x="54335" y="955377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من يذكرنا بخطوات تفكيك  الأعداد الصحيحة الطبيعية . </a:t>
            </a:r>
            <a:endParaRPr b="1" sz="1800">
              <a:solidFill>
                <a:srgbClr val="7F80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385" name="Google Shape;385;p45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Une image contenant texte, capture d’écran, Police, Rectangle&#10;&#10;Le contenu généré par l’IA peut être incorrect." id="386" name="Google Shape;386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4002" y="2138517"/>
            <a:ext cx="6555996" cy="3687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6"/>
          <p:cNvSpPr/>
          <p:nvPr/>
        </p:nvSpPr>
        <p:spPr>
          <a:xfrm>
            <a:off x="7834179" y="82295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93" name="Google Shape;393;p46"/>
          <p:cNvSpPr txBox="1"/>
          <p:nvPr/>
        </p:nvSpPr>
        <p:spPr>
          <a:xfrm>
            <a:off x="2861968" y="949735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عرض فيديو النمذجة (ج 2 ) . </a:t>
            </a:r>
            <a:endParaRPr/>
          </a:p>
        </p:txBody>
      </p:sp>
      <p:pic>
        <p:nvPicPr>
          <p:cNvPr id="394" name="Google Shape;39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1" y="1912278"/>
            <a:ext cx="8022566" cy="45126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logo, Graphique, Police, symbole&#10;&#10;Le contenu généré par l’IA peut être incorrect." id="395" name="Google Shape;395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7"/>
          <p:cNvSpPr/>
          <p:nvPr/>
        </p:nvSpPr>
        <p:spPr>
          <a:xfrm>
            <a:off x="1720931" y="2610517"/>
            <a:ext cx="5884432" cy="289380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47"/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النشاط 1</a:t>
            </a:r>
            <a:endParaRPr/>
          </a:p>
        </p:txBody>
      </p:sp>
      <p:sp>
        <p:nvSpPr>
          <p:cNvPr id="402" name="Google Shape;402;p47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symbole, Graphique, conception&#10;&#10;Le contenu généré par l’IA peut être incorrect." id="403" name="Google Shape;40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291627" y="3199063"/>
            <a:ext cx="765221" cy="765221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7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05" name="Google Shape;405;p47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الموجهة</a:t>
            </a:r>
            <a:endParaRPr/>
          </a:p>
        </p:txBody>
      </p:sp>
      <p:sp>
        <p:nvSpPr>
          <p:cNvPr id="406" name="Google Shape;406;p47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07" name="Google Shape;407;p47"/>
          <p:cNvSpPr txBox="1"/>
          <p:nvPr/>
        </p:nvSpPr>
        <p:spPr>
          <a:xfrm>
            <a:off x="1319177" y="4028967"/>
            <a:ext cx="48553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B2B3AE"/>
                </a:solidFill>
                <a:latin typeface="Dosis"/>
                <a:ea typeface="Dosis"/>
                <a:cs typeface="Dosis"/>
                <a:sym typeface="Dosis"/>
              </a:rPr>
              <a:t>النشاط 2</a:t>
            </a:r>
            <a:endParaRPr b="1" sz="3600">
              <a:solidFill>
                <a:srgbClr val="B2B3AE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8"/>
          <p:cNvSpPr txBox="1"/>
          <p:nvPr/>
        </p:nvSpPr>
        <p:spPr>
          <a:xfrm>
            <a:off x="756360" y="948524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انتبهوا ، سنفكك هذا العدد خُطْوَةً خطوة مثل مجد وندى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illustration, Dessin animé&#10;&#10;Le contenu généré par l’IA peut être incorrect." id="413" name="Google Shape;41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6594" y="626156"/>
            <a:ext cx="984119" cy="1014068"/>
          </a:xfrm>
          <a:prstGeom prst="ellipse">
            <a:avLst/>
          </a:prstGeom>
          <a:noFill/>
          <a:ln>
            <a:noFill/>
          </a:ln>
        </p:spPr>
      </p:pic>
      <p:sp>
        <p:nvSpPr>
          <p:cNvPr id="414" name="Google Shape;414;p48"/>
          <p:cNvSpPr txBox="1"/>
          <p:nvPr/>
        </p:nvSpPr>
        <p:spPr>
          <a:xfrm>
            <a:off x="2354319" y="3071648"/>
            <a:ext cx="410074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6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2 007 065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9"/>
          <p:cNvSpPr txBox="1"/>
          <p:nvPr/>
        </p:nvSpPr>
        <p:spPr>
          <a:xfrm>
            <a:off x="1204791" y="924471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خذوا دفاتر البحث .</a:t>
            </a:r>
            <a:endParaRPr/>
          </a:p>
        </p:txBody>
      </p:sp>
      <p:pic>
        <p:nvPicPr>
          <p:cNvPr id="420" name="Google Shape;420;p49"/>
          <p:cNvPicPr preferRelativeResize="0"/>
          <p:nvPr/>
        </p:nvPicPr>
        <p:blipFill rotWithShape="1">
          <a:blip r:embed="rId3">
            <a:alphaModFix/>
          </a:blip>
          <a:srcRect b="15929" l="4526" r="3992" t="16702"/>
          <a:stretch/>
        </p:blipFill>
        <p:spPr>
          <a:xfrm flipH="1">
            <a:off x="2440917" y="2223436"/>
            <a:ext cx="4397832" cy="3238624"/>
          </a:xfrm>
          <a:prstGeom prst="roundRect">
            <a:avLst>
              <a:gd fmla="val 6988" name="adj"/>
            </a:avLst>
          </a:prstGeom>
          <a:noFill/>
          <a:ln>
            <a:noFill/>
          </a:ln>
        </p:spPr>
      </p:pic>
      <p:pic>
        <p:nvPicPr>
          <p:cNvPr descr="Une image contenant Dessin d’enfant&#10;&#10;Le contenu généré par l’IA peut être incorrect." id="421" name="Google Shape;421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945362" y="757961"/>
            <a:ext cx="757857" cy="744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0"/>
          <p:cNvSpPr txBox="1"/>
          <p:nvPr/>
        </p:nvSpPr>
        <p:spPr>
          <a:xfrm>
            <a:off x="1944415" y="3429000"/>
            <a:ext cx="410074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6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2 007 065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427" name="Google Shape;427;p50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23678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428" name="Google Shape;428;p50"/>
          <p:cNvSpPr txBox="1"/>
          <p:nvPr/>
        </p:nvSpPr>
        <p:spPr>
          <a:xfrm>
            <a:off x="1005619" y="911165"/>
            <a:ext cx="6439743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ماذا نفعل في الخطوة الأولى؟ 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429" name="Google Shape;429;p50"/>
          <p:cNvSpPr/>
          <p:nvPr/>
        </p:nvSpPr>
        <p:spPr>
          <a:xfrm>
            <a:off x="3705727" y="1954935"/>
            <a:ext cx="3756034" cy="551406"/>
          </a:xfrm>
          <a:prstGeom prst="roundRect">
            <a:avLst>
              <a:gd fmla="val 16667" name="adj"/>
            </a:avLst>
          </a:prstGeom>
          <a:solidFill>
            <a:srgbClr val="074F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أَكْتُبُ الْقِيمَةِ الْمَكَانِيَّةَ لِلْعَدَدِ عَلَى شَكْلِ جُداءِ ثُمَّ أَجْمَعُها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50"/>
          <p:cNvSpPr/>
          <p:nvPr/>
        </p:nvSpPr>
        <p:spPr>
          <a:xfrm>
            <a:off x="7496977" y="1989143"/>
            <a:ext cx="432618" cy="432618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50"/>
          <p:cNvSpPr/>
          <p:nvPr/>
        </p:nvSpPr>
        <p:spPr>
          <a:xfrm>
            <a:off x="813115" y="1979518"/>
            <a:ext cx="2188235" cy="551406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أتأكدُ  مِنَ التَّفْكيكِ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50"/>
          <p:cNvSpPr/>
          <p:nvPr/>
        </p:nvSpPr>
        <p:spPr>
          <a:xfrm>
            <a:off x="3055819" y="2056318"/>
            <a:ext cx="409276" cy="409276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1"/>
          <p:cNvSpPr txBox="1"/>
          <p:nvPr/>
        </p:nvSpPr>
        <p:spPr>
          <a:xfrm>
            <a:off x="1944415" y="3429000"/>
            <a:ext cx="410074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6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2 007 065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438" name="Google Shape;438;p51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23678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439" name="Google Shape;439;p51"/>
          <p:cNvSpPr txBox="1"/>
          <p:nvPr/>
        </p:nvSpPr>
        <p:spPr>
          <a:xfrm>
            <a:off x="1076896" y="951899"/>
            <a:ext cx="64397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القيم المكانية على شكل جداءات ثم قوموا بجمعها ، لديكم دقيقة واحدة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0" name="Google Shape;440;p51"/>
          <p:cNvGrpSpPr/>
          <p:nvPr/>
        </p:nvGrpSpPr>
        <p:grpSpPr>
          <a:xfrm>
            <a:off x="462402" y="943264"/>
            <a:ext cx="614494" cy="688367"/>
            <a:chOff x="924143" y="3511073"/>
            <a:chExt cx="614494" cy="688367"/>
          </a:xfrm>
        </p:grpSpPr>
        <p:sp>
          <p:nvSpPr>
            <p:cNvPr id="441" name="Google Shape;441;p51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442" name="Google Shape;442;p51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1900">
                <a:solidFill>
                  <a:srgbClr val="33878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3" name="Google Shape;443;p51"/>
          <p:cNvSpPr/>
          <p:nvPr/>
        </p:nvSpPr>
        <p:spPr>
          <a:xfrm>
            <a:off x="3705727" y="1954935"/>
            <a:ext cx="3756034" cy="551406"/>
          </a:xfrm>
          <a:prstGeom prst="roundRect">
            <a:avLst>
              <a:gd fmla="val 16667" name="adj"/>
            </a:avLst>
          </a:prstGeom>
          <a:solidFill>
            <a:srgbClr val="074F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أَكْتُبُ الْقِيمَةِ الْمَكَانِيَّةَ لِلْعَدَدِ عَلَى شَكْلِ جُداءِ ثُمَّ أَجْمَعُها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51"/>
          <p:cNvSpPr/>
          <p:nvPr/>
        </p:nvSpPr>
        <p:spPr>
          <a:xfrm>
            <a:off x="7496977" y="1989143"/>
            <a:ext cx="432618" cy="432618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51"/>
          <p:cNvSpPr/>
          <p:nvPr/>
        </p:nvSpPr>
        <p:spPr>
          <a:xfrm>
            <a:off x="813115" y="1979518"/>
            <a:ext cx="2188235" cy="551406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أتأكدُ  مِنَ التَّفْكيكِ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51"/>
          <p:cNvSpPr/>
          <p:nvPr/>
        </p:nvSpPr>
        <p:spPr>
          <a:xfrm>
            <a:off x="3055819" y="2056318"/>
            <a:ext cx="409276" cy="409276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2"/>
          <p:cNvSpPr txBox="1"/>
          <p:nvPr/>
        </p:nvSpPr>
        <p:spPr>
          <a:xfrm>
            <a:off x="1944415" y="3429000"/>
            <a:ext cx="410074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6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2 007 065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452" name="Google Shape;452;p52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23678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453" name="Google Shape;453;p52"/>
          <p:cNvSpPr/>
          <p:nvPr/>
        </p:nvSpPr>
        <p:spPr>
          <a:xfrm>
            <a:off x="3829429" y="1954935"/>
            <a:ext cx="3632331" cy="551406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أَكْتُبُ الْقِيمَةِ الْمَكَانِيَّةَ لِلْعَدَدِ عَلَى شَكْلِ جُداءِ ثُمَّ أَجْمَعُها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52"/>
          <p:cNvSpPr/>
          <p:nvPr/>
        </p:nvSpPr>
        <p:spPr>
          <a:xfrm>
            <a:off x="7496977" y="1989143"/>
            <a:ext cx="432618" cy="432618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52"/>
          <p:cNvSpPr/>
          <p:nvPr/>
        </p:nvSpPr>
        <p:spPr>
          <a:xfrm>
            <a:off x="880490" y="1979518"/>
            <a:ext cx="2188235" cy="551406"/>
          </a:xfrm>
          <a:prstGeom prst="roundRect">
            <a:avLst>
              <a:gd fmla="val 16667" name="adj"/>
            </a:avLst>
          </a:prstGeom>
          <a:solidFill>
            <a:srgbClr val="074F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أتأكدُ  مِنَ التَّفْكيكِ 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52"/>
          <p:cNvSpPr/>
          <p:nvPr/>
        </p:nvSpPr>
        <p:spPr>
          <a:xfrm>
            <a:off x="3123194" y="2056318"/>
            <a:ext cx="409276" cy="409276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52"/>
          <p:cNvSpPr txBox="1"/>
          <p:nvPr/>
        </p:nvSpPr>
        <p:spPr>
          <a:xfrm>
            <a:off x="880103" y="917881"/>
            <a:ext cx="6629783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ماذا نفعل في الخطوة الثانية؟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3"/>
          <p:cNvSpPr txBox="1"/>
          <p:nvPr/>
        </p:nvSpPr>
        <p:spPr>
          <a:xfrm>
            <a:off x="1944415" y="3429000"/>
            <a:ext cx="410074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6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2 007 065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463" name="Google Shape;463;p53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32505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464" name="Google Shape;464;p53"/>
          <p:cNvSpPr txBox="1"/>
          <p:nvPr/>
        </p:nvSpPr>
        <p:spPr>
          <a:xfrm>
            <a:off x="856817" y="913666"/>
            <a:ext cx="66297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على دفاتر البحث تأكدوا من ضرب كل رقم في القيمة المناسبة لمنزلته 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5" name="Google Shape;465;p53"/>
          <p:cNvGrpSpPr/>
          <p:nvPr/>
        </p:nvGrpSpPr>
        <p:grpSpPr>
          <a:xfrm>
            <a:off x="462402" y="943264"/>
            <a:ext cx="614494" cy="688367"/>
            <a:chOff x="924143" y="3511073"/>
            <a:chExt cx="614494" cy="688367"/>
          </a:xfrm>
        </p:grpSpPr>
        <p:sp>
          <p:nvSpPr>
            <p:cNvPr id="466" name="Google Shape;466;p53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467" name="Google Shape;467;p53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1900">
                <a:solidFill>
                  <a:srgbClr val="33878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8" name="Google Shape;468;p53"/>
          <p:cNvSpPr/>
          <p:nvPr/>
        </p:nvSpPr>
        <p:spPr>
          <a:xfrm>
            <a:off x="3829429" y="1954935"/>
            <a:ext cx="3632331" cy="551406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أَكْتُبُ</a:t>
            </a:r>
            <a:r>
              <a:rPr lang="fr-FR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الْقِيمَةِ الْمَكَانِيَّةَ لِلْعَدَدِ عَلَى شَكْلِ جُداءِ ثُمَّ أَجْمَعُها</a:t>
            </a:r>
            <a:endParaRPr sz="1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53"/>
          <p:cNvSpPr/>
          <p:nvPr/>
        </p:nvSpPr>
        <p:spPr>
          <a:xfrm>
            <a:off x="7496977" y="1989143"/>
            <a:ext cx="432618" cy="432618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53"/>
          <p:cNvSpPr/>
          <p:nvPr/>
        </p:nvSpPr>
        <p:spPr>
          <a:xfrm>
            <a:off x="880490" y="1979518"/>
            <a:ext cx="2188235" cy="551406"/>
          </a:xfrm>
          <a:prstGeom prst="roundRect">
            <a:avLst>
              <a:gd fmla="val 16667" name="adj"/>
            </a:avLst>
          </a:prstGeom>
          <a:solidFill>
            <a:srgbClr val="074F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أتأكدُ  مِنَ التَّفْكيكِ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53"/>
          <p:cNvSpPr/>
          <p:nvPr/>
        </p:nvSpPr>
        <p:spPr>
          <a:xfrm>
            <a:off x="3123194" y="2056318"/>
            <a:ext cx="409276" cy="409276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4"/>
          <p:cNvSpPr txBox="1"/>
          <p:nvPr/>
        </p:nvSpPr>
        <p:spPr>
          <a:xfrm>
            <a:off x="1253255" y="925431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الألواح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477" name="Google Shape;47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478" name="Google Shape;478;p54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32505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5"/>
          <p:cNvSpPr txBox="1"/>
          <p:nvPr/>
        </p:nvSpPr>
        <p:spPr>
          <a:xfrm>
            <a:off x="-23177" y="924535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ما التفكيك المناسب للعدد ؟ اكتبوا الحرف المناسب على الألواح. </a:t>
            </a:r>
            <a:endParaRPr/>
          </a:p>
        </p:txBody>
      </p:sp>
      <p:sp>
        <p:nvSpPr>
          <p:cNvPr id="484" name="Google Shape;484;p55"/>
          <p:cNvSpPr/>
          <p:nvPr/>
        </p:nvSpPr>
        <p:spPr>
          <a:xfrm>
            <a:off x="427136" y="3381897"/>
            <a:ext cx="486284" cy="460829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rgbClr val="D8F2C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485" name="Google Shape;485;p55"/>
          <p:cNvSpPr/>
          <p:nvPr/>
        </p:nvSpPr>
        <p:spPr>
          <a:xfrm>
            <a:off x="427136" y="4192683"/>
            <a:ext cx="486284" cy="460829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rgbClr val="D8F2C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486" name="Google Shape;486;p55"/>
          <p:cNvSpPr/>
          <p:nvPr/>
        </p:nvSpPr>
        <p:spPr>
          <a:xfrm>
            <a:off x="427136" y="5022719"/>
            <a:ext cx="486284" cy="460829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rgbClr val="D8F2C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487" name="Google Shape;487;p55"/>
          <p:cNvSpPr txBox="1"/>
          <p:nvPr/>
        </p:nvSpPr>
        <p:spPr>
          <a:xfrm>
            <a:off x="1944415" y="3429000"/>
            <a:ext cx="410074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55"/>
          <p:cNvSpPr txBox="1"/>
          <p:nvPr/>
        </p:nvSpPr>
        <p:spPr>
          <a:xfrm>
            <a:off x="2383388" y="2035524"/>
            <a:ext cx="404996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2 007 065 = </a:t>
            </a:r>
            <a:r>
              <a:rPr b="1" lang="fr-FR" sz="48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</p:txBody>
      </p:sp>
      <p:sp>
        <p:nvSpPr>
          <p:cNvPr id="489" name="Google Shape;489;p55"/>
          <p:cNvSpPr txBox="1"/>
          <p:nvPr/>
        </p:nvSpPr>
        <p:spPr>
          <a:xfrm>
            <a:off x="1130158" y="3387093"/>
            <a:ext cx="70673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𝟐 𝟎𝟎𝟕 𝟎𝟔𝟓 = (𝟐 ×𝟏 𝟎𝟎𝟎 𝟎𝟎𝟎) +(𝟕×𝟏 𝟎𝟎𝟎) +(𝟔×𝟏𝟎) + 𝟓</a:t>
            </a:r>
            <a:endParaRPr/>
          </a:p>
        </p:txBody>
      </p:sp>
      <p:sp>
        <p:nvSpPr>
          <p:cNvPr id="490" name="Google Shape;490;p55"/>
          <p:cNvSpPr txBox="1"/>
          <p:nvPr/>
        </p:nvSpPr>
        <p:spPr>
          <a:xfrm>
            <a:off x="1130157" y="4220495"/>
            <a:ext cx="706734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𝟐 𝟎𝟎𝟕 𝟎𝟔𝟓 = (𝟐 ×𝟏𝟎𝟎 𝟎𝟎𝟎) +(𝟕×𝟏 𝟎𝟎𝟎) +(𝟔×𝟏𝟎) + 𝟓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491" name="Google Shape;49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3895" y="67599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55"/>
          <p:cNvSpPr txBox="1"/>
          <p:nvPr/>
        </p:nvSpPr>
        <p:spPr>
          <a:xfrm>
            <a:off x="1178282" y="5040590"/>
            <a:ext cx="706734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𝟐 𝟎𝟎𝟕 𝟎𝟔𝟓 = (𝟐 ×𝟏 𝟎𝟎𝟎 𝟎𝟎𝟎) +(𝟕×𝟏𝟎𝟎) +(𝟔×𝟏𝟎) + 𝟓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6"/>
          <p:cNvSpPr txBox="1"/>
          <p:nvPr/>
        </p:nvSpPr>
        <p:spPr>
          <a:xfrm>
            <a:off x="1247318" y="925431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498" name="Google Shape;498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499" name="Google Shape;499;p56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32505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7"/>
          <p:cNvSpPr txBox="1"/>
          <p:nvPr/>
        </p:nvSpPr>
        <p:spPr>
          <a:xfrm>
            <a:off x="49719" y="908547"/>
            <a:ext cx="7473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الجواب الصحيح هوA  . </a:t>
            </a: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ليشرح لنا 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الجواب ؟</a:t>
            </a:r>
            <a:endParaRPr b="1" sz="1800">
              <a:solidFill>
                <a:srgbClr val="7F80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505" name="Google Shape;505;p57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506" name="Google Shape;506;p57"/>
          <p:cNvSpPr/>
          <p:nvPr/>
        </p:nvSpPr>
        <p:spPr>
          <a:xfrm>
            <a:off x="427136" y="3381897"/>
            <a:ext cx="486284" cy="460829"/>
          </a:xfrm>
          <a:prstGeom prst="ellipse">
            <a:avLst/>
          </a:prstGeom>
          <a:solidFill>
            <a:schemeClr val="accent2"/>
          </a:solidFill>
          <a:ln cap="flat" cmpd="sng" w="19050">
            <a:solidFill>
              <a:srgbClr val="D8F2C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07" name="Google Shape;507;p57"/>
          <p:cNvSpPr txBox="1"/>
          <p:nvPr/>
        </p:nvSpPr>
        <p:spPr>
          <a:xfrm>
            <a:off x="1944415" y="3429000"/>
            <a:ext cx="410074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57"/>
          <p:cNvSpPr txBox="1"/>
          <p:nvPr/>
        </p:nvSpPr>
        <p:spPr>
          <a:xfrm>
            <a:off x="2383388" y="2035524"/>
            <a:ext cx="404996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2 007 065 = </a:t>
            </a:r>
            <a:r>
              <a:rPr b="1" lang="fr-FR" sz="48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</p:txBody>
      </p:sp>
      <p:sp>
        <p:nvSpPr>
          <p:cNvPr id="509" name="Google Shape;509;p57"/>
          <p:cNvSpPr txBox="1"/>
          <p:nvPr/>
        </p:nvSpPr>
        <p:spPr>
          <a:xfrm>
            <a:off x="1130158" y="3387093"/>
            <a:ext cx="70673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𝟐 𝟎𝟎𝟕 𝟎𝟔𝟓 = (𝟐 ×𝟏 𝟎𝟎𝟎 𝟎𝟎𝟎) +(𝟕×𝟏 𝟎𝟎𝟎) +(𝟔×𝟏𝟎) + 𝟓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8"/>
          <p:cNvSpPr/>
          <p:nvPr/>
        </p:nvSpPr>
        <p:spPr>
          <a:xfrm>
            <a:off x="1720931" y="2610518"/>
            <a:ext cx="5884432" cy="2423496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58"/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B2B3AE"/>
                </a:solidFill>
                <a:latin typeface="Dosis"/>
                <a:ea typeface="Dosis"/>
                <a:cs typeface="Dosis"/>
                <a:sym typeface="Dosis"/>
              </a:rPr>
              <a:t>النشاط 1</a:t>
            </a:r>
            <a:endParaRPr/>
          </a:p>
        </p:txBody>
      </p:sp>
      <p:sp>
        <p:nvSpPr>
          <p:cNvPr id="516" name="Google Shape;516;p5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symbole, Graphique, conception&#10;&#10;Le contenu généré par l’IA peut être incorrect." id="517" name="Google Shape;51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291627" y="3846274"/>
            <a:ext cx="765221" cy="765221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58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19" name="Google Shape;519;p58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موجهة</a:t>
            </a:r>
            <a:endParaRPr/>
          </a:p>
        </p:txBody>
      </p:sp>
      <p:sp>
        <p:nvSpPr>
          <p:cNvPr id="520" name="Google Shape;520;p58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21" name="Google Shape;521;p58"/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النشاط 2</a:t>
            </a:r>
            <a:endParaRPr b="1" sz="3600">
              <a:solidFill>
                <a:srgbClr val="FC8D0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texte, capture d’écran, logiciel&#10;&#10;Le contenu généré par l’IA peut être incorrect." id="526" name="Google Shape;526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7467" y="520224"/>
            <a:ext cx="10338933" cy="6892622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59"/>
          <p:cNvSpPr/>
          <p:nvPr/>
        </p:nvSpPr>
        <p:spPr>
          <a:xfrm>
            <a:off x="1674796" y="3429000"/>
            <a:ext cx="2820201" cy="1200752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59"/>
          <p:cNvSpPr txBox="1"/>
          <p:nvPr/>
        </p:nvSpPr>
        <p:spPr>
          <a:xfrm>
            <a:off x="440781" y="945429"/>
            <a:ext cx="71163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الآن خذوا كراساتكم الصفحة 9</a:t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d’enfant&#10;&#10;Le contenu généré par l’IA peut être incorrect." id="529" name="Google Shape;529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945362" y="757961"/>
            <a:ext cx="757857" cy="744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habits, sourire, dessin humoristique, personne&#10;&#10;Le contenu généré par l’IA peut être incorrect." id="534" name="Google Shape;534;p60"/>
          <p:cNvPicPr preferRelativeResize="0"/>
          <p:nvPr/>
        </p:nvPicPr>
        <p:blipFill rotWithShape="1">
          <a:blip r:embed="rId3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35" name="Google Shape;535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304" y="2572369"/>
            <a:ext cx="6065304" cy="2046126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60"/>
          <p:cNvSpPr txBox="1"/>
          <p:nvPr/>
        </p:nvSpPr>
        <p:spPr>
          <a:xfrm>
            <a:off x="302361" y="955377"/>
            <a:ext cx="71163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لديكم  5دقائق للإنجاز، </a:t>
            </a:r>
            <a:r>
              <a:rPr b="1" i="0" lang="fr-FR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سأمر بين الصفوف لمساعدتكم</a:t>
            </a: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7" name="Google Shape;537;p60"/>
          <p:cNvGrpSpPr/>
          <p:nvPr/>
        </p:nvGrpSpPr>
        <p:grpSpPr>
          <a:xfrm>
            <a:off x="479875" y="994334"/>
            <a:ext cx="614494" cy="688367"/>
            <a:chOff x="924143" y="3511073"/>
            <a:chExt cx="614494" cy="688367"/>
          </a:xfrm>
        </p:grpSpPr>
        <p:sp>
          <p:nvSpPr>
            <p:cNvPr id="538" name="Google Shape;538;p60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539" name="Google Shape;539;p60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pic>
        <p:nvPicPr>
          <p:cNvPr id="540" name="Google Shape;540;p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5968465" y="2454908"/>
            <a:ext cx="2517796" cy="2517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61"/>
          <p:cNvSpPr txBox="1"/>
          <p:nvPr/>
        </p:nvSpPr>
        <p:spPr>
          <a:xfrm>
            <a:off x="412818" y="921883"/>
            <a:ext cx="71163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الآن؛ ستشتغلون في ثنائيات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6" name="Google Shape;54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2311" y="2492943"/>
            <a:ext cx="2727635" cy="27276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547" name="Google Shape;547;p61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32505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2"/>
          <p:cNvSpPr txBox="1"/>
          <p:nvPr/>
        </p:nvSpPr>
        <p:spPr>
          <a:xfrm>
            <a:off x="426747" y="921883"/>
            <a:ext cx="71163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كل واحد يقارن إنجازه مع زميله. تأكدوا أنكم اتبعتم الخطوات بشكل سليم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texte, capture d’écran, Police, Rectangle&#10;&#10;Le contenu généré par l’IA peut être incorrect." id="553" name="Google Shape;553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4002" y="2138517"/>
            <a:ext cx="6555996" cy="3687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62"/>
          <p:cNvPicPr preferRelativeResize="0"/>
          <p:nvPr/>
        </p:nvPicPr>
        <p:blipFill rotWithShape="1">
          <a:blip r:embed="rId4">
            <a:alphaModFix/>
          </a:blip>
          <a:srcRect b="13517" l="-16596" r="0" t="-38997"/>
          <a:stretch/>
        </p:blipFill>
        <p:spPr>
          <a:xfrm>
            <a:off x="7618024" y="261778"/>
            <a:ext cx="1268265" cy="1364892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55" name="Google Shape;555;p62"/>
          <p:cNvGrpSpPr/>
          <p:nvPr/>
        </p:nvGrpSpPr>
        <p:grpSpPr>
          <a:xfrm>
            <a:off x="479875" y="994334"/>
            <a:ext cx="614494" cy="688367"/>
            <a:chOff x="924143" y="3511073"/>
            <a:chExt cx="614494" cy="688367"/>
          </a:xfrm>
        </p:grpSpPr>
        <p:sp>
          <p:nvSpPr>
            <p:cNvPr id="556" name="Google Shape;556;p62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557" name="Google Shape;557;p62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63"/>
          <p:cNvSpPr txBox="1"/>
          <p:nvPr/>
        </p:nvSpPr>
        <p:spPr>
          <a:xfrm>
            <a:off x="402789" y="893111"/>
            <a:ext cx="71163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illustration, Dessin animé&#10;&#10;Le contenu généré par l’IA peut être incorrect." id="563" name="Google Shape;56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2434" y="589935"/>
            <a:ext cx="1051835" cy="108384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4" name="Google Shape;564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998" y="2282660"/>
            <a:ext cx="7868748" cy="2600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4"/>
          <p:cNvSpPr/>
          <p:nvPr/>
        </p:nvSpPr>
        <p:spPr>
          <a:xfrm>
            <a:off x="1720931" y="2610517"/>
            <a:ext cx="5884432" cy="240416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64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AB9B"/>
          </a:solidFill>
          <a:ln cap="flat" cmpd="sng" w="539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الممارسة المستقلة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64"/>
          <p:cNvSpPr/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72" name="Google Shape;572;p64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73" name="Google Shape;573;p64"/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714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أنجز بمفردي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symbole, Graphique, conception&#10;&#10;Le contenu généré par l’IA peut être incorrect." id="574" name="Google Shape;57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5832496" y="3636549"/>
            <a:ext cx="841742" cy="841742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64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مستقلة</a:t>
            </a:r>
            <a:endParaRPr/>
          </a:p>
        </p:txBody>
      </p:sp>
      <p:sp>
        <p:nvSpPr>
          <p:cNvPr id="576" name="Google Shape;576;p64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p65"/>
          <p:cNvPicPr preferRelativeResize="0"/>
          <p:nvPr/>
        </p:nvPicPr>
        <p:blipFill rotWithShape="1">
          <a:blip r:embed="rId3">
            <a:alphaModFix/>
          </a:blip>
          <a:srcRect b="19651" l="13124" r="50210" t="6385"/>
          <a:stretch/>
        </p:blipFill>
        <p:spPr>
          <a:xfrm>
            <a:off x="654518" y="1249130"/>
            <a:ext cx="3714282" cy="49950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582" name="Google Shape;582;p65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83" name="Google Shape;583;p6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75202" y="2706408"/>
            <a:ext cx="2913524" cy="2913524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65"/>
          <p:cNvSpPr txBox="1"/>
          <p:nvPr/>
        </p:nvSpPr>
        <p:spPr>
          <a:xfrm>
            <a:off x="1528359" y="849786"/>
            <a:ext cx="59500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على الصفحة 9، أنجزوا النشاط . سأمر بين الصفوف لمساعدتكم وتصحيح إنجازاتكم. </a:t>
            </a:r>
            <a:endParaRPr/>
          </a:p>
        </p:txBody>
      </p:sp>
      <p:grpSp>
        <p:nvGrpSpPr>
          <p:cNvPr id="585" name="Google Shape;585;p65"/>
          <p:cNvGrpSpPr/>
          <p:nvPr/>
        </p:nvGrpSpPr>
        <p:grpSpPr>
          <a:xfrm>
            <a:off x="479875" y="994334"/>
            <a:ext cx="614494" cy="688367"/>
            <a:chOff x="924143" y="3511073"/>
            <a:chExt cx="614494" cy="688367"/>
          </a:xfrm>
        </p:grpSpPr>
        <p:sp>
          <p:nvSpPr>
            <p:cNvPr id="586" name="Google Shape;586;p65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587" name="Google Shape;587;p65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588" name="Google Shape;588;p65"/>
          <p:cNvSpPr/>
          <p:nvPr/>
        </p:nvSpPr>
        <p:spPr>
          <a:xfrm>
            <a:off x="1528359" y="4718784"/>
            <a:ext cx="2820201" cy="1393257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66"/>
          <p:cNvSpPr txBox="1"/>
          <p:nvPr/>
        </p:nvSpPr>
        <p:spPr>
          <a:xfrm>
            <a:off x="1148717" y="955377"/>
            <a:ext cx="62494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صححوا .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594" name="Google Shape;594;p66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95" name="Google Shape;595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984" y="2064665"/>
            <a:ext cx="7572032" cy="358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7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01" name="Google Shape;601;p67"/>
          <p:cNvSpPr/>
          <p:nvPr/>
        </p:nvSpPr>
        <p:spPr>
          <a:xfrm>
            <a:off x="2474259" y="2944600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اختتام الدرس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67"/>
          <p:cNvSpPr/>
          <p:nvPr/>
        </p:nvSpPr>
        <p:spPr>
          <a:xfrm>
            <a:off x="6232304" y="2996787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texte, capture d’écran, logiciel&#10;&#10;Le contenu généré par l’IA peut être incorrect." id="607" name="Google Shape;60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61" y="1133711"/>
            <a:ext cx="8586434" cy="5724289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68"/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807F"/>
                </a:solidFill>
                <a:latin typeface="Calibri"/>
                <a:ea typeface="Calibri"/>
                <a:cs typeface="Calibri"/>
                <a:sym typeface="Calibri"/>
              </a:rPr>
              <a:t>انتبهوا جيدا!  في المنزل، ستنجزون كل الأنشطة المتبقية على الصفحتين 8 و9.</a:t>
            </a:r>
            <a:endParaRPr b="1" sz="1800">
              <a:solidFill>
                <a:srgbClr val="7F80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609" name="Google Shape;609;p68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69"/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إلى اللقاء. في الحصة القادمة، سنقوم بتصحيح الأنشطة المنجزة في المنزل.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615" name="Google Shape;615;p69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16" name="Google Shape;616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3047" y="2214054"/>
            <a:ext cx="2243200" cy="358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69"/>
          <p:cNvPicPr preferRelativeResize="0"/>
          <p:nvPr/>
        </p:nvPicPr>
        <p:blipFill rotWithShape="1">
          <a:blip r:embed="rId5">
            <a:alphaModFix/>
          </a:blip>
          <a:srcRect b="2633" l="0" r="0" t="0"/>
          <a:stretch/>
        </p:blipFill>
        <p:spPr>
          <a:xfrm>
            <a:off x="2277753" y="2214054"/>
            <a:ext cx="2015113" cy="3488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477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70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23" name="Google Shape;623;p70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24" name="Google Shape;624;p70"/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43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200">
                <a:solidFill>
                  <a:srgbClr val="266F8B"/>
                </a:solidFill>
                <a:latin typeface="Calibri"/>
                <a:ea typeface="Calibri"/>
                <a:cs typeface="Calibri"/>
                <a:sym typeface="Calibri"/>
              </a:rPr>
              <a:t>بناء على إنجازات المتعلمين خلال الممارسة المستقلة </a:t>
            </a:r>
            <a:endParaRPr/>
          </a:p>
        </p:txBody>
      </p:sp>
      <p:pic>
        <p:nvPicPr>
          <p:cNvPr descr="Une image contenant texte, diagramme, Parallèle, ligne&#10;&#10;Le contenu généré par l’IA peut être incorrect." id="625" name="Google Shape;625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626" name="Google Shape;626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4768" y="3126440"/>
            <a:ext cx="5688105" cy="1188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tie 1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