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  <p:sldMasterId id="214748365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</p:sldIdLst>
  <p:sldSz cy="6858000" cx="9144000"/>
  <p:notesSz cx="6735750" cy="9866300"/>
  <p:embeddedFontLst>
    <p:embeddedFont>
      <p:font typeface="Dosis"/>
      <p:regular r:id="rId74"/>
      <p:bold r:id="rId75"/>
    </p:embeddedFont>
    <p:embeddedFont>
      <p:font typeface="Play"/>
      <p:regular r:id="rId76"/>
      <p:bold r:id="rId77"/>
    </p:embeddedFont>
    <p:embeddedFont>
      <p:font typeface="Dosis SemiBold"/>
      <p:regular r:id="rId78"/>
      <p:bold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31" Type="http://schemas.openxmlformats.org/officeDocument/2006/relationships/slide" Target="slides/slide24.xml"/><Relationship Id="rId75" Type="http://schemas.openxmlformats.org/officeDocument/2006/relationships/font" Target="fonts/Dosis-bold.fntdata"/><Relationship Id="rId30" Type="http://schemas.openxmlformats.org/officeDocument/2006/relationships/slide" Target="slides/slide23.xml"/><Relationship Id="rId74" Type="http://schemas.openxmlformats.org/officeDocument/2006/relationships/font" Target="fonts/Dosis-regular.fntdata"/><Relationship Id="rId33" Type="http://schemas.openxmlformats.org/officeDocument/2006/relationships/slide" Target="slides/slide26.xml"/><Relationship Id="rId77" Type="http://schemas.openxmlformats.org/officeDocument/2006/relationships/font" Target="fonts/Play-bold.fntdata"/><Relationship Id="rId32" Type="http://schemas.openxmlformats.org/officeDocument/2006/relationships/slide" Target="slides/slide25.xml"/><Relationship Id="rId76" Type="http://schemas.openxmlformats.org/officeDocument/2006/relationships/font" Target="fonts/Play-regular.fntdata"/><Relationship Id="rId35" Type="http://schemas.openxmlformats.org/officeDocument/2006/relationships/slide" Target="slides/slide28.xml"/><Relationship Id="rId79" Type="http://schemas.openxmlformats.org/officeDocument/2006/relationships/font" Target="fonts/DosisSemiBold-bold.fntdata"/><Relationship Id="rId34" Type="http://schemas.openxmlformats.org/officeDocument/2006/relationships/slide" Target="slides/slide27.xml"/><Relationship Id="rId78" Type="http://schemas.openxmlformats.org/officeDocument/2006/relationships/font" Target="fonts/DosisSemiBold-regular.fntdata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slide" Target="slides/slide59.xml"/><Relationship Id="rId21" Type="http://schemas.openxmlformats.org/officeDocument/2006/relationships/slide" Target="slides/slide14.xml"/><Relationship Id="rId65" Type="http://schemas.openxmlformats.org/officeDocument/2006/relationships/slide" Target="slides/slide58.xml"/><Relationship Id="rId24" Type="http://schemas.openxmlformats.org/officeDocument/2006/relationships/slide" Target="slides/slide17.xml"/><Relationship Id="rId68" Type="http://schemas.openxmlformats.org/officeDocument/2006/relationships/slide" Target="slides/slide61.xml"/><Relationship Id="rId23" Type="http://schemas.openxmlformats.org/officeDocument/2006/relationships/slide" Target="slides/slide16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slide" Target="slides/slide6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2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3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4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4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4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4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4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1" name="Google Shape;581;p5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50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5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5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5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5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5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5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5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9" name="Google Shape;669;p5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58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5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6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6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6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6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6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6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6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6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jpg"/><Relationship Id="rId3" Type="http://schemas.openxmlformats.org/officeDocument/2006/relationships/image" Target="../media/image2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7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6" name="Google Shape;1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>
  <p:cSld name="Deux contenu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89" cy="6857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4" name="Google Shape;24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4834" y="-25150"/>
            <a:ext cx="9180123" cy="688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5" y="-13063"/>
            <a:ext cx="9181423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250" y="0"/>
            <a:ext cx="9196250" cy="689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2249" y="0"/>
            <a:ext cx="9196247" cy="6895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>
  <p:cSld name="Deux contenu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" y="968"/>
            <a:ext cx="9145287" cy="6857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8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descr="Une image contenant texte, capture d’écran, dessin humoristique&#10;&#10;Le contenu généré par l’IA peut être incorrect.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7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1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5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6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Relationship Id="rId4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4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Relationship Id="rId4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4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png"/><Relationship Id="rId4" Type="http://schemas.openxmlformats.org/officeDocument/2006/relationships/image" Target="../media/image15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0.png"/><Relationship Id="rId4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1.png"/><Relationship Id="rId4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png"/><Relationship Id="rId4" Type="http://schemas.openxmlformats.org/officeDocument/2006/relationships/image" Target="../media/image4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5.png"/><Relationship Id="rId4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.gif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5.gif"/><Relationship Id="rId4" Type="http://schemas.openxmlformats.org/officeDocument/2006/relationships/image" Target="../media/image4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.gif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5.png"/><Relationship Id="rId4" Type="http://schemas.openxmlformats.org/officeDocument/2006/relationships/image" Target="../media/image4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.png"/><Relationship Id="rId4" Type="http://schemas.openxmlformats.org/officeDocument/2006/relationships/image" Target="../media/image4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gif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8.png"/><Relationship Id="rId4" Type="http://schemas.openxmlformats.org/officeDocument/2006/relationships/image" Target="../media/image5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.gif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9.png"/><Relationship Id="rId4" Type="http://schemas.openxmlformats.org/officeDocument/2006/relationships/image" Target="../media/image6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6.png"/><Relationship Id="rId4" Type="http://schemas.openxmlformats.org/officeDocument/2006/relationships/image" Target="../media/image59.png"/><Relationship Id="rId5" Type="http://schemas.openxmlformats.org/officeDocument/2006/relationships/image" Target="../media/image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9.png"/><Relationship Id="rId4" Type="http://schemas.openxmlformats.org/officeDocument/2006/relationships/image" Target="../media/image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6.jp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lang="ar-MA" sz="36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" name="Google Shape;44;p13"/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45" name="Google Shape;45;p13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3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7;p13"/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48" name="Google Shape;48;p13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3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13"/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51" name="Google Shape;51;p13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3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13"/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54" name="Google Shape;54;p13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مراجعة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" name="Google Shape;56;p13"/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fmla="val 50000" name="adj"/>
            </a:avLst>
          </a:prstGeom>
          <a:solidFill>
            <a:srgbClr val="F6BB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الدرس 1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 txBox="1"/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أيقونات توجيهية</a:t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1663816" y="4492285"/>
            <a:ext cx="948052" cy="68482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6" name="Google Shape;66;p14"/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3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توجيهات الأستاذ(ة)</a:t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عرض فيديو </a:t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تعيين تلميذ للإجابة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69" name="Google Shape;6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5800" y="1911831"/>
            <a:ext cx="1196068" cy="11960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70" name="Google Shape;70;p14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3571624" y="1949334"/>
            <a:ext cx="1397972" cy="106300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للشريحة الموالية بعد عرض الفيديو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العمل في ثنائيات </a:t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بين   الصفوف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8310" y="4294113"/>
            <a:ext cx="990738" cy="82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1281419" y="1498631"/>
            <a:ext cx="6581161" cy="667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AB98"/>
              </a:buClr>
              <a:buSzPts val="3600"/>
              <a:buFont typeface="Calibri"/>
              <a:buNone/>
            </a:pPr>
            <a:r>
              <a:rPr b="1" lang="ar-MA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  <a:t>برمجة الأسبوع الأول</a:t>
            </a:r>
            <a:br>
              <a:rPr b="1" lang="ar-MA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>
              <a:solidFill>
                <a:srgbClr val="17AB98"/>
              </a:solidFill>
            </a:endParaRPr>
          </a:p>
        </p:txBody>
      </p:sp>
      <p:grpSp>
        <p:nvGrpSpPr>
          <p:cNvPr id="83" name="Google Shape;83;p15"/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84" name="Google Shape;84;p15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b="1" lang="ar-MA" sz="1800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b="1" sz="18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5"/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</p:grpSpPr>
        <p:sp>
          <p:nvSpPr>
            <p:cNvPr id="88" name="Google Shape;88;p15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الأعداد من 0 إلى 999 999</a:t>
              </a:r>
              <a:r>
                <a:rPr b="1" lang="ar-MA" sz="16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999</a:t>
              </a:r>
              <a:r>
                <a:rPr b="1" lang="ar-MA" sz="16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 )تفكيك وتركيب(</a:t>
              </a:r>
              <a:endParaRPr/>
            </a:p>
          </p:txBody>
        </p:sp>
      </p:grpSp>
      <p:grpSp>
        <p:nvGrpSpPr>
          <p:cNvPr id="91" name="Google Shape;91;p15"/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</p:grpSpPr>
        <p:sp>
          <p:nvSpPr>
            <p:cNvPr id="92" name="Google Shape;92;p15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حل المسائل</a:t>
              </a:r>
              <a:endParaRPr b="1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5"/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</p:grpSpPr>
        <p:sp>
          <p:nvSpPr>
            <p:cNvPr id="96" name="Google Shape;96;p15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وضع وإنجاز عمليات جمع وطرح بالأقواس</a:t>
              </a:r>
              <a:endParaRPr/>
            </a:p>
          </p:txBody>
        </p:sp>
      </p:grpSp>
      <p:grpSp>
        <p:nvGrpSpPr>
          <p:cNvPr id="99" name="Google Shape;99;p15"/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</p:grpSpPr>
        <p:sp>
          <p:nvSpPr>
            <p:cNvPr id="100" name="Google Shape;100;p15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مراجعة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مراجعة وتثبيت دروس الأسبوع</a:t>
              </a:r>
              <a:endParaRPr/>
            </a:p>
          </p:txBody>
        </p:sp>
      </p:grpSp>
      <p:sp>
        <p:nvSpPr>
          <p:cNvPr id="103" name="Google Shape;103;p15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8729" y="2704348"/>
            <a:ext cx="3938021" cy="940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 cap="flat" cmpd="sng" w="19050">
            <a:solidFill>
              <a:srgbClr val="EEB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الدرس 1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/>
          <p:nvPr/>
        </p:nvSpPr>
        <p:spPr>
          <a:xfrm>
            <a:off x="4585963" y="2848036"/>
            <a:ext cx="3420000" cy="63114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فصل الملايين: قراءة وكتابة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7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F6BB00"/>
                </a:solidFill>
                <a:latin typeface="Dosis"/>
                <a:ea typeface="Dosis"/>
                <a:cs typeface="Dosis"/>
                <a:sym typeface="Dosis"/>
              </a:rPr>
              <a:t>درس اليوم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795A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3795AF"/>
                </a:solidFill>
                <a:latin typeface="Dosis"/>
                <a:ea typeface="Dosis"/>
                <a:cs typeface="Dosis"/>
                <a:sym typeface="Dosis"/>
              </a:rPr>
              <a:t>فصل الملايين: قراءة وكتابة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texte, capture d’écran&#10;&#10;Le contenu généré par l’IA peut être incorrect."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114" y="1658776"/>
            <a:ext cx="7798836" cy="519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7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مراحل الدرس</a:t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>
            <a:off x="1917734" y="5530310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اختتام الدرس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افتتاح الدرس</a:t>
            </a:r>
            <a:endParaRPr b="0" i="0" sz="17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1905587" y="3327464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نمذجة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1917734" y="4076388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1905587" y="4788337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مستقلة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/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8" name="Google Shape;128;p17"/>
          <p:cNvSpPr/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0" name="Google Shape;130;p17"/>
          <p:cNvSpPr/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1" name="Google Shape;131;p17"/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fmla="val 5378143" name="adj1"/>
              <a:gd fmla="val 16200000" name="adj2"/>
            </a:avLst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3" name="Google Shape;133;p17"/>
          <p:cNvSpPr/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grpSp>
        <p:nvGrpSpPr>
          <p:cNvPr id="137" name="Google Shape;137;p17"/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sp>
          <p:nvSpPr>
            <p:cNvPr id="138" name="Google Shape;138;p17"/>
            <p:cNvSpPr/>
            <p:nvPr/>
          </p:nvSpPr>
          <p:spPr>
            <a:xfrm>
              <a:off x="976754" y="4005561"/>
              <a:ext cx="558587" cy="6257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39" name="Google Shape;139;p17"/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</p:grpSp>
      <p:grpSp>
        <p:nvGrpSpPr>
          <p:cNvPr id="140" name="Google Shape;140;p17"/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sp>
          <p:nvSpPr>
            <p:cNvPr id="141" name="Google Shape;141;p17"/>
            <p:cNvSpPr/>
            <p:nvPr/>
          </p:nvSpPr>
          <p:spPr>
            <a:xfrm>
              <a:off x="976754" y="4706199"/>
              <a:ext cx="558587" cy="6289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42" name="Google Shape;142;p17"/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18</a:t>
              </a:r>
              <a:endParaRPr/>
            </a:p>
          </p:txBody>
        </p:sp>
      </p:grpSp>
      <p:grpSp>
        <p:nvGrpSpPr>
          <p:cNvPr id="143" name="Google Shape;143;p17"/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sp>
          <p:nvSpPr>
            <p:cNvPr id="144" name="Google Shape;144;p17"/>
            <p:cNvSpPr/>
            <p:nvPr/>
          </p:nvSpPr>
          <p:spPr>
            <a:xfrm>
              <a:off x="965530" y="5471175"/>
              <a:ext cx="558588" cy="6257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45" name="Google Shape;145;p17"/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grpSp>
        <p:nvGrpSpPr>
          <p:cNvPr id="146" name="Google Shape;146;p17"/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sp>
          <p:nvSpPr>
            <p:cNvPr id="147" name="Google Shape;147;p17"/>
            <p:cNvSpPr/>
            <p:nvPr/>
          </p:nvSpPr>
          <p:spPr>
            <a:xfrm>
              <a:off x="976754" y="3247381"/>
              <a:ext cx="547364" cy="6209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48" name="Google Shape;148;p17"/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4    </a:t>
              </a:r>
              <a:endParaRPr/>
            </a:p>
          </p:txBody>
        </p:sp>
      </p:grpSp>
      <p:grpSp>
        <p:nvGrpSpPr>
          <p:cNvPr id="149" name="Google Shape;149;p17"/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sp>
          <p:nvSpPr>
            <p:cNvPr id="150" name="Google Shape;150;p17"/>
            <p:cNvSpPr/>
            <p:nvPr/>
          </p:nvSpPr>
          <p:spPr>
            <a:xfrm>
              <a:off x="976754" y="2489217"/>
              <a:ext cx="558587" cy="6257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1" name="Google Shape;151;p17"/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1076206" y="3638497"/>
            <a:ext cx="6801287" cy="892559"/>
          </a:xfrm>
          <a:prstGeom prst="roundRect">
            <a:avLst>
              <a:gd fmla="val 16667" name="adj"/>
            </a:avLst>
          </a:prstGeom>
          <a:solidFill>
            <a:srgbClr val="DCF0F2"/>
          </a:solidFill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18"/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59" name="Google Shape;159;p18"/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798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600">
                  <a:solidFill>
                    <a:srgbClr val="266F8B"/>
                  </a:solidFill>
                  <a:latin typeface="Calibri"/>
                  <a:ea typeface="Calibri"/>
                  <a:cs typeface="Calibri"/>
                  <a:sym typeface="Calibri"/>
                </a:rPr>
                <a:t>عند نهاية الدرس</a:t>
              </a:r>
              <a:endParaRPr/>
            </a:p>
          </p:txBody>
        </p:sp>
        <p:sp>
          <p:nvSpPr>
            <p:cNvPr id="160" name="Google Shape;160;p18"/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على الأقل </a:t>
              </a:r>
              <a:r>
                <a:rPr b="1" lang="ar-MA" sz="2600">
                  <a:solidFill>
                    <a:srgbClr val="FC8D00"/>
                  </a:solidFill>
                  <a:latin typeface="Calibri"/>
                  <a:ea typeface="Calibri"/>
                  <a:cs typeface="Calibri"/>
                  <a:sym typeface="Calibri"/>
                </a:rPr>
                <a:t>80% من المتعلمين </a:t>
              </a:r>
              <a:r>
                <a:rPr b="1" lang="ar-MA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سيكونون قادرين على: </a:t>
              </a:r>
              <a:endParaRPr b="1" sz="26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18"/>
          <p:cNvSpPr txBox="1"/>
          <p:nvPr/>
        </p:nvSpPr>
        <p:spPr>
          <a:xfrm>
            <a:off x="2011963" y="3853943"/>
            <a:ext cx="49157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B7589"/>
                </a:solidFill>
                <a:latin typeface="Calibri"/>
                <a:ea typeface="Calibri"/>
                <a:cs typeface="Calibri"/>
                <a:sym typeface="Calibri"/>
              </a:rPr>
              <a:t>قراءة وكتابة أعداد كبيرة من فئة الملايين. </a:t>
            </a:r>
            <a:endParaRPr b="1" sz="2400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" name="Google Shape;162;p18"/>
          <p:cNvGrpSpPr/>
          <p:nvPr/>
        </p:nvGrpSpPr>
        <p:grpSpPr>
          <a:xfrm>
            <a:off x="7352956" y="3425315"/>
            <a:ext cx="1074989" cy="972702"/>
            <a:chOff x="7018463" y="3167952"/>
            <a:chExt cx="1409771" cy="1277341"/>
          </a:xfrm>
        </p:grpSpPr>
        <p:grpSp>
          <p:nvGrpSpPr>
            <p:cNvPr id="163" name="Google Shape;163;p18"/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64" name="Google Shape;164;p18"/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8"/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" name="Google Shape;166;p18"/>
            <p:cNvGrpSpPr/>
            <p:nvPr/>
          </p:nvGrpSpPr>
          <p:grpSpPr>
            <a:xfrm rot="692408">
              <a:off x="7464335" y="3248500"/>
              <a:ext cx="889501" cy="833668"/>
              <a:chOff x="6478252" y="1754598"/>
              <a:chExt cx="889501" cy="833668"/>
            </a:xfrm>
          </p:grpSpPr>
          <p:sp>
            <p:nvSpPr>
              <p:cNvPr id="167" name="Google Shape;167;p18"/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fmla="val 32529" name="adj"/>
                </a:avLst>
              </a:prstGeom>
              <a:solidFill>
                <a:srgbClr val="595959"/>
              </a:solidFill>
              <a:ln cap="flat" cmpd="sng" w="1905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68" name="Google Shape;168;p18"/>
              <p:cNvCxnSpPr>
                <a:stCxn id="167" idx="3"/>
              </p:cNvCxnSpPr>
              <p:nvPr/>
            </p:nvCxnSpPr>
            <p:spPr>
              <a:xfrm flipH="1" rot="-692927">
                <a:off x="6513959" y="2113783"/>
                <a:ext cx="606887" cy="417966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/>
        </p:nvSpPr>
        <p:spPr>
          <a:xfrm>
            <a:off x="1035091" y="938025"/>
            <a:ext cx="6515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مرحباً سنتابع درسا جديدا مع مجد وندى.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175" name="Google Shape;175;p19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047" y="2214054"/>
            <a:ext cx="2243200" cy="358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 rotWithShape="1">
          <a:blip r:embed="rId5">
            <a:alphaModFix/>
          </a:blip>
          <a:srcRect b="2476" l="0" r="0" t="1"/>
          <a:stretch/>
        </p:blipFill>
        <p:spPr>
          <a:xfrm>
            <a:off x="2277753" y="2214054"/>
            <a:ext cx="2015113" cy="3493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83" name="Google Shape;18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4560" y="2391250"/>
            <a:ext cx="5225330" cy="24535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184" name="Google Shape;18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480444" y="3291840"/>
            <a:ext cx="708573" cy="708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/>
        </p:nvSpPr>
        <p:spPr>
          <a:xfrm>
            <a:off x="1228761" y="945429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سنبدأ بالحساب الذهني. خذوا دفاتر البحث.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d’enfant&#10;&#10;Le contenu généré par l’IA peut être incorrect." id="191" name="Google Shape;19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 rotWithShape="1">
          <a:blip r:embed="rId4">
            <a:alphaModFix/>
          </a:blip>
          <a:srcRect b="15929" l="4526" r="3992" t="16702"/>
          <a:stretch/>
        </p:blipFill>
        <p:spPr>
          <a:xfrm flipH="1">
            <a:off x="2440917" y="2223436"/>
            <a:ext cx="4397832" cy="3238624"/>
          </a:xfrm>
          <a:prstGeom prst="roundRect">
            <a:avLst>
              <a:gd fmla="val 6988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197" name="Google Shape;197;p22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8" name="Google Shape;198;p22"/>
          <p:cNvSpPr txBox="1"/>
          <p:nvPr/>
        </p:nvSpPr>
        <p:spPr>
          <a:xfrm>
            <a:off x="1243221" y="938025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دقيقة واحدة لإنجاز هذه العمليات. دوّنوا النتيجة فقط في دفاتركم.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22"/>
          <p:cNvGrpSpPr/>
          <p:nvPr/>
        </p:nvGrpSpPr>
        <p:grpSpPr>
          <a:xfrm>
            <a:off x="1581931" y="2616985"/>
            <a:ext cx="5597011" cy="613155"/>
            <a:chOff x="1581931" y="2616985"/>
            <a:chExt cx="5597011" cy="613155"/>
          </a:xfrm>
        </p:grpSpPr>
        <p:sp>
          <p:nvSpPr>
            <p:cNvPr id="200" name="Google Shape;200;p22"/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>
                <a:gd fmla="val 16667" name="adj"/>
              </a:avLst>
            </a:prstGeom>
            <a:solidFill>
              <a:srgbClr val="FFEFB9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2"/>
            <p:cNvSpPr txBox="1"/>
            <p:nvPr/>
          </p:nvSpPr>
          <p:spPr>
            <a:xfrm>
              <a:off x="2160675" y="2689451"/>
              <a:ext cx="1471878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 + 2  = … </a:t>
              </a:r>
              <a:endParaRPr/>
            </a:p>
          </p:txBody>
        </p:sp>
        <p:sp>
          <p:nvSpPr>
            <p:cNvPr id="202" name="Google Shape;202;p22"/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2"/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204" name="Google Shape;204;p22"/>
            <p:cNvSpPr txBox="1"/>
            <p:nvPr/>
          </p:nvSpPr>
          <p:spPr>
            <a:xfrm>
              <a:off x="4654583" y="2768475"/>
              <a:ext cx="2524359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مِ</a:t>
              </a:r>
              <a:r>
                <a:rPr lang="ar-MA" sz="24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ثالٌ :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22"/>
          <p:cNvGrpSpPr/>
          <p:nvPr/>
        </p:nvGrpSpPr>
        <p:grpSpPr>
          <a:xfrm>
            <a:off x="2208522" y="3613351"/>
            <a:ext cx="5494605" cy="931210"/>
            <a:chOff x="2208522" y="3613351"/>
            <a:chExt cx="5494605" cy="931210"/>
          </a:xfrm>
        </p:grpSpPr>
        <p:pic>
          <p:nvPicPr>
            <p:cNvPr descr="Une image contenant Graphique, clipart, conception&#10;&#10;Le contenu généré par l’IA peut être incorrect." id="206" name="Google Shape;206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2"/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F6BB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2"/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2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b="1" lang="ar-MA" sz="3200">
                  <a:solidFill>
                    <a:srgbClr val="3A3A3A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09" name="Google Shape;209;p22"/>
            <p:cNvSpPr txBox="1"/>
            <p:nvPr/>
          </p:nvSpPr>
          <p:spPr>
            <a:xfrm>
              <a:off x="5269719" y="4012134"/>
              <a:ext cx="2433408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اُكْتُبوا في دَفاتِرِكُمْ: 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2"/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2"/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8" name="Google Shape;218;p23"/>
          <p:cNvSpPr txBox="1"/>
          <p:nvPr/>
        </p:nvSpPr>
        <p:spPr>
          <a:xfrm>
            <a:off x="2817091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عرض فيديو الحساب الذهني. </a:t>
            </a:r>
            <a:endParaRPr/>
          </a:p>
        </p:txBody>
      </p:sp>
      <p:pic>
        <p:nvPicPr>
          <p:cNvPr id="219" name="Google Shape;21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974" y="1873578"/>
            <a:ext cx="7875357" cy="4429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220" name="Google Shape;22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/>
        </p:nvSpPr>
        <p:spPr>
          <a:xfrm>
            <a:off x="2801861" y="926611"/>
            <a:ext cx="4659282" cy="3921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26" name="Google Shape;226;p24"/>
          <p:cNvPicPr preferRelativeResize="0"/>
          <p:nvPr/>
        </p:nvPicPr>
        <p:blipFill rotWithShape="1">
          <a:blip r:embed="rId3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7" name="Google Shape;227;p24"/>
          <p:cNvSpPr/>
          <p:nvPr/>
        </p:nvSpPr>
        <p:spPr>
          <a:xfrm>
            <a:off x="-361361" y="1357461"/>
            <a:ext cx="9246123" cy="520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33" name="Google Shape;23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9431" y="2507065"/>
            <a:ext cx="5340833" cy="2507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234" name="Google Shape;23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480070" y="4083891"/>
            <a:ext cx="841742" cy="8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/>
          <p:nvPr/>
        </p:nvSpPr>
        <p:spPr>
          <a:xfrm>
            <a:off x="1300621" y="934820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قبل أن نبدأ الدرس، سنقوم بمراجعة سريعة. خذوا ألواحكم.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40" name="Google Shape;24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d’enfant&#10;&#10;Le contenu généré par l’IA peut être incorrect." id="241" name="Google Shape;24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935737" y="748336"/>
            <a:ext cx="757857" cy="74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/>
          <p:nvPr/>
        </p:nvSpPr>
        <p:spPr>
          <a:xfrm>
            <a:off x="3811846" y="906095"/>
            <a:ext cx="3644865" cy="422192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بالأرقام العدد.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47" name="Google Shape;24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4061" y="667191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044" y="2831540"/>
            <a:ext cx="8583912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/>
          <p:nvPr/>
        </p:nvSpPr>
        <p:spPr>
          <a:xfrm>
            <a:off x="1260964" y="920204"/>
            <a:ext cx="62738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54" name="Google Shape;25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255" name="Google Shape;255;p28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6" name="Google Shape;25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390" y="0"/>
            <a:ext cx="7211431" cy="55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/>
          <p:nvPr/>
        </p:nvSpPr>
        <p:spPr>
          <a:xfrm>
            <a:off x="-1190107" y="869512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62" name="Google Shape;262;p29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3" name="Google Shape;26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281" y="2517038"/>
            <a:ext cx="8055434" cy="2952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/>
          <p:nvPr/>
        </p:nvSpPr>
        <p:spPr>
          <a:xfrm>
            <a:off x="-1192136" y="902039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يذكرنا بفصلي هذا العدد؟</a:t>
            </a:r>
            <a:endParaRPr/>
          </a:p>
        </p:txBody>
      </p:sp>
      <p:sp>
        <p:nvSpPr>
          <p:cNvPr id="269" name="Google Shape;269;p30"/>
          <p:cNvSpPr txBox="1"/>
          <p:nvPr/>
        </p:nvSpPr>
        <p:spPr>
          <a:xfrm>
            <a:off x="1990397" y="2916177"/>
            <a:ext cx="516320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7 523</a:t>
            </a:r>
            <a:endParaRPr/>
          </a:p>
        </p:txBody>
      </p:sp>
      <p:pic>
        <p:nvPicPr>
          <p:cNvPr descr="Une image contenant habits, sourire, dessin humoristique, personne&#10;&#10;Le contenu généré par l’IA peut être incorrect." id="270" name="Google Shape;270;p30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275" name="Google Shape;275;p3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6" name="Google Shape;276;p31"/>
          <p:cNvSpPr/>
          <p:nvPr/>
        </p:nvSpPr>
        <p:spPr>
          <a:xfrm>
            <a:off x="-1188454" y="878460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هذا العدد يتكون من فصلين : فصل الوحدات البسيطة وفصل الآلاف.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3168" y="2224935"/>
            <a:ext cx="5157663" cy="2408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/>
          <p:nvPr/>
        </p:nvSpPr>
        <p:spPr>
          <a:xfrm>
            <a:off x="-1195598" y="881714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بالحروف هذا العدد.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83" name="Google Shape;28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1429" y="66772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2"/>
          <p:cNvSpPr txBox="1"/>
          <p:nvPr/>
        </p:nvSpPr>
        <p:spPr>
          <a:xfrm>
            <a:off x="1990397" y="2644170"/>
            <a:ext cx="516320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9600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15 071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/>
          <p:nvPr/>
        </p:nvSpPr>
        <p:spPr>
          <a:xfrm>
            <a:off x="1260964" y="920204"/>
            <a:ext cx="62738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90" name="Google Shape;29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291" name="Google Shape;291;p33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2" name="Google Shape;29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5396" y="0"/>
            <a:ext cx="7211431" cy="55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"/>
          <p:cNvSpPr txBox="1"/>
          <p:nvPr/>
        </p:nvSpPr>
        <p:spPr>
          <a:xfrm>
            <a:off x="730600" y="938885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98" name="Google Shape;298;p34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9" name="Google Shape;29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034" y="1776841"/>
            <a:ext cx="7321931" cy="3304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5"/>
          <p:cNvSpPr/>
          <p:nvPr/>
        </p:nvSpPr>
        <p:spPr>
          <a:xfrm>
            <a:off x="1915427" y="2687520"/>
            <a:ext cx="6142323" cy="2654502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6728855" y="2375786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07" name="Google Shape;307;p35"/>
          <p:cNvSpPr txBox="1"/>
          <p:nvPr/>
        </p:nvSpPr>
        <p:spPr>
          <a:xfrm>
            <a:off x="2589196" y="3437750"/>
            <a:ext cx="443393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قراءة أعداد من فئة الملايين وكتابتها بالحروف</a:t>
            </a:r>
            <a:endParaRPr b="1" sz="3200">
              <a:solidFill>
                <a:srgbClr val="FC8D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C8D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5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309" name="Google Shape;30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126625" y="3365542"/>
            <a:ext cx="698043" cy="69804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5"/>
          <p:cNvSpPr/>
          <p:nvPr/>
        </p:nvSpPr>
        <p:spPr>
          <a:xfrm>
            <a:off x="2926646" y="2286310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نمذجة 1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5"/>
          <p:cNvSpPr/>
          <p:nvPr/>
        </p:nvSpPr>
        <p:spPr>
          <a:xfrm>
            <a:off x="6684691" y="2338497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/>
          <p:nvPr/>
        </p:nvSpPr>
        <p:spPr>
          <a:xfrm>
            <a:off x="72731" y="939988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 سنتعلم قراءة أعداد من فئة الملايين وكتابتها بالحروف مع مجد وندى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17" name="Google Shape;317;p36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8" name="Google Shape;31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078" y="2310064"/>
            <a:ext cx="6828919" cy="3878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7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24" name="Google Shape;324;p37"/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عرض فيديو </a:t>
            </a: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النمذجة .1</a:t>
            </a:r>
            <a:endParaRPr b="1"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567" y="1984938"/>
            <a:ext cx="7586865" cy="4267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326" name="Google Shape;32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4497" y="5630991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8"/>
          <p:cNvSpPr txBox="1"/>
          <p:nvPr/>
        </p:nvSpPr>
        <p:spPr>
          <a:xfrm>
            <a:off x="222626" y="955377"/>
            <a:ext cx="72144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 الخطوات التي نتبعها لقراءة أعداد من فئة الملايين؟  </a:t>
            </a:r>
            <a:endParaRPr/>
          </a:p>
        </p:txBody>
      </p:sp>
      <p:pic>
        <p:nvPicPr>
          <p:cNvPr descr="Une image contenant texte, capture d’écran, Police, écriture manuscrite&#10;&#10;Le contenu généré par l’IA peut être incorrect." id="332" name="Google Shape;33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4834" y="2102455"/>
            <a:ext cx="6974331" cy="39225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333" name="Google Shape;333;p38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9"/>
          <p:cNvSpPr/>
          <p:nvPr/>
        </p:nvSpPr>
        <p:spPr>
          <a:xfrm>
            <a:off x="1720931" y="2610518"/>
            <a:ext cx="5884432" cy="2538998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9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7D22"/>
          </a:solidFill>
          <a:ln cap="flat" cmpd="sng" w="539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الممارسة الموجهة 1</a:t>
            </a:r>
            <a:endParaRPr/>
          </a:p>
        </p:txBody>
      </p:sp>
      <p:sp>
        <p:nvSpPr>
          <p:cNvPr id="340" name="Google Shape;340;p39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41" name="Google Shape;341;p39"/>
          <p:cNvSpPr txBox="1"/>
          <p:nvPr/>
        </p:nvSpPr>
        <p:spPr>
          <a:xfrm>
            <a:off x="2474608" y="3435502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/>
          </a:p>
        </p:txBody>
      </p:sp>
      <p:sp>
        <p:nvSpPr>
          <p:cNvPr id="342" name="Google Shape;342;p39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343" name="Google Shape;34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168922" y="3323461"/>
            <a:ext cx="925916" cy="92591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9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45" name="Google Shape;345;p39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الممارسة الموجهة1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47" name="Google Shape;347;p39"/>
          <p:cNvSpPr txBox="1"/>
          <p:nvPr/>
        </p:nvSpPr>
        <p:spPr>
          <a:xfrm>
            <a:off x="2505077" y="4076677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0"/>
          <p:cNvSpPr txBox="1"/>
          <p:nvPr/>
        </p:nvSpPr>
        <p:spPr>
          <a:xfrm>
            <a:off x="1249516" y="929308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سنكتب العدد باتباع نفس الخطوات.</a:t>
            </a:r>
            <a:endParaRPr b="1"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40"/>
          <p:cNvSpPr txBox="1"/>
          <p:nvPr/>
        </p:nvSpPr>
        <p:spPr>
          <a:xfrm>
            <a:off x="1585634" y="2725386"/>
            <a:ext cx="61074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0F4861"/>
                </a:solidFill>
                <a:latin typeface="Calibri"/>
                <a:ea typeface="Calibri"/>
                <a:cs typeface="Calibri"/>
                <a:sym typeface="Calibri"/>
              </a:rPr>
              <a:t>59 040 600</a:t>
            </a:r>
            <a:endParaRPr sz="7200">
              <a:solidFill>
                <a:srgbClr val="0F48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54" name="Google Shape;354;p40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1"/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ألواحكم.</a:t>
            </a:r>
            <a:endParaRPr b="1" i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d’enfant&#10;&#10;Le contenu généré par l’IA peut être incorrect." id="360" name="Google Shape;36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35737" y="748336"/>
            <a:ext cx="757857" cy="744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361" name="Google Shape;361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2"/>
          <p:cNvSpPr txBox="1"/>
          <p:nvPr/>
        </p:nvSpPr>
        <p:spPr>
          <a:xfrm>
            <a:off x="742760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الأولى؟ </a:t>
            </a:r>
            <a:endParaRPr/>
          </a:p>
        </p:txBody>
      </p:sp>
      <p:pic>
        <p:nvPicPr>
          <p:cNvPr descr="Une image contenant habits, jouet, sourire, chemise&#10;&#10;Le contenu généré par l’IA peut être incorrect." id="367" name="Google Shape;367;p42"/>
          <p:cNvPicPr preferRelativeResize="0"/>
          <p:nvPr/>
        </p:nvPicPr>
        <p:blipFill rotWithShape="1">
          <a:blip r:embed="rId3">
            <a:alphaModFix/>
          </a:blip>
          <a:srcRect b="22416" l="0" r="0" t="0"/>
          <a:stretch/>
        </p:blipFill>
        <p:spPr>
          <a:xfrm>
            <a:off x="7609858" y="579743"/>
            <a:ext cx="1287392" cy="998799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8" name="Google Shape;368;p42"/>
          <p:cNvSpPr/>
          <p:nvPr/>
        </p:nvSpPr>
        <p:spPr>
          <a:xfrm>
            <a:off x="5968048" y="182438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أحدد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2"/>
          <p:cNvSpPr/>
          <p:nvPr/>
        </p:nvSpPr>
        <p:spPr>
          <a:xfrm>
            <a:off x="7207708" y="18264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2"/>
          <p:cNvSpPr/>
          <p:nvPr/>
        </p:nvSpPr>
        <p:spPr>
          <a:xfrm>
            <a:off x="1136265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2"/>
          <p:cNvSpPr/>
          <p:nvPr/>
        </p:nvSpPr>
        <p:spPr>
          <a:xfrm>
            <a:off x="274518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2"/>
          <p:cNvSpPr/>
          <p:nvPr/>
        </p:nvSpPr>
        <p:spPr>
          <a:xfrm>
            <a:off x="386802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2"/>
          <p:cNvSpPr/>
          <p:nvPr/>
        </p:nvSpPr>
        <p:spPr>
          <a:xfrm>
            <a:off x="490320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42"/>
          <p:cNvSpPr txBox="1"/>
          <p:nvPr/>
        </p:nvSpPr>
        <p:spPr>
          <a:xfrm>
            <a:off x="1502373" y="3322220"/>
            <a:ext cx="61074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0F4861"/>
                </a:solidFill>
                <a:latin typeface="Calibri"/>
                <a:ea typeface="Calibri"/>
                <a:cs typeface="Calibri"/>
                <a:sym typeface="Calibri"/>
              </a:rPr>
              <a:t>59 040 600</a:t>
            </a:r>
            <a:endParaRPr sz="7200">
              <a:solidFill>
                <a:srgbClr val="0F486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3"/>
          <p:cNvSpPr txBox="1"/>
          <p:nvPr/>
        </p:nvSpPr>
        <p:spPr>
          <a:xfrm>
            <a:off x="742760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حددوا فصول العدد برسم الأقواس والدائرة على ألواحكم. 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80" name="Google Shape;38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43"/>
          <p:cNvSpPr/>
          <p:nvPr/>
        </p:nvSpPr>
        <p:spPr>
          <a:xfrm>
            <a:off x="5968048" y="182438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أحدد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3"/>
          <p:cNvSpPr/>
          <p:nvPr/>
        </p:nvSpPr>
        <p:spPr>
          <a:xfrm>
            <a:off x="7207708" y="18264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3"/>
          <p:cNvSpPr/>
          <p:nvPr/>
        </p:nvSpPr>
        <p:spPr>
          <a:xfrm>
            <a:off x="1136265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43"/>
          <p:cNvSpPr/>
          <p:nvPr/>
        </p:nvSpPr>
        <p:spPr>
          <a:xfrm>
            <a:off x="274518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43"/>
          <p:cNvSpPr/>
          <p:nvPr/>
        </p:nvSpPr>
        <p:spPr>
          <a:xfrm>
            <a:off x="386802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43"/>
          <p:cNvSpPr/>
          <p:nvPr/>
        </p:nvSpPr>
        <p:spPr>
          <a:xfrm>
            <a:off x="490320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43"/>
          <p:cNvSpPr txBox="1"/>
          <p:nvPr/>
        </p:nvSpPr>
        <p:spPr>
          <a:xfrm>
            <a:off x="1502373" y="3322220"/>
            <a:ext cx="61074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0F4861"/>
                </a:solidFill>
                <a:latin typeface="Calibri"/>
                <a:ea typeface="Calibri"/>
                <a:cs typeface="Calibri"/>
                <a:sym typeface="Calibri"/>
              </a:rPr>
              <a:t>59 040 600</a:t>
            </a:r>
            <a:endParaRPr sz="7200">
              <a:solidFill>
                <a:srgbClr val="0F486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4"/>
          <p:cNvSpPr txBox="1"/>
          <p:nvPr/>
        </p:nvSpPr>
        <p:spPr>
          <a:xfrm>
            <a:off x="1260964" y="920204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93" name="Google Shape;39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394" name="Google Shape;394;p44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5"/>
          <p:cNvSpPr txBox="1"/>
          <p:nvPr/>
        </p:nvSpPr>
        <p:spPr>
          <a:xfrm>
            <a:off x="741586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نصحح. من يقوم إلى السبورة ليشرح لنا كيف حددنا فصول العدد؟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45"/>
          <p:cNvSpPr/>
          <p:nvPr/>
        </p:nvSpPr>
        <p:spPr>
          <a:xfrm>
            <a:off x="5968048" y="182438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أحدد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5"/>
          <p:cNvSpPr/>
          <p:nvPr/>
        </p:nvSpPr>
        <p:spPr>
          <a:xfrm>
            <a:off x="7207708" y="18264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45"/>
          <p:cNvSpPr/>
          <p:nvPr/>
        </p:nvSpPr>
        <p:spPr>
          <a:xfrm>
            <a:off x="1136265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45"/>
          <p:cNvSpPr/>
          <p:nvPr/>
        </p:nvSpPr>
        <p:spPr>
          <a:xfrm>
            <a:off x="274518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5"/>
          <p:cNvSpPr/>
          <p:nvPr/>
        </p:nvSpPr>
        <p:spPr>
          <a:xfrm>
            <a:off x="386802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5"/>
          <p:cNvSpPr/>
          <p:nvPr/>
        </p:nvSpPr>
        <p:spPr>
          <a:xfrm>
            <a:off x="490320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habits, sourire, dessin humoristique, personne&#10;&#10;Le contenu généré par l’IA peut être incorrect." id="407" name="Google Shape;407;p45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08" name="Google Shape;40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9847" y="3090156"/>
            <a:ext cx="5624305" cy="1773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6"/>
          <p:cNvSpPr txBox="1"/>
          <p:nvPr/>
        </p:nvSpPr>
        <p:spPr>
          <a:xfrm>
            <a:off x="779512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الثانية؟ </a:t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46"/>
          <p:cNvSpPr txBox="1"/>
          <p:nvPr/>
        </p:nvSpPr>
        <p:spPr>
          <a:xfrm>
            <a:off x="3626054" y="920252"/>
            <a:ext cx="16657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يقرأ العدد؟ </a:t>
            </a:r>
            <a:endParaRPr/>
          </a:p>
        </p:txBody>
      </p:sp>
      <p:sp>
        <p:nvSpPr>
          <p:cNvPr id="415" name="Google Shape;415;p46"/>
          <p:cNvSpPr/>
          <p:nvPr/>
        </p:nvSpPr>
        <p:spPr>
          <a:xfrm>
            <a:off x="5968048" y="182438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أحدد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46"/>
          <p:cNvSpPr/>
          <p:nvPr/>
        </p:nvSpPr>
        <p:spPr>
          <a:xfrm>
            <a:off x="7207708" y="182645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46"/>
          <p:cNvSpPr/>
          <p:nvPr/>
        </p:nvSpPr>
        <p:spPr>
          <a:xfrm>
            <a:off x="1136265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46"/>
          <p:cNvSpPr/>
          <p:nvPr/>
        </p:nvSpPr>
        <p:spPr>
          <a:xfrm>
            <a:off x="274518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46"/>
          <p:cNvSpPr/>
          <p:nvPr/>
        </p:nvSpPr>
        <p:spPr>
          <a:xfrm>
            <a:off x="386802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6"/>
          <p:cNvSpPr/>
          <p:nvPr/>
        </p:nvSpPr>
        <p:spPr>
          <a:xfrm>
            <a:off x="4903200" y="180752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habits, sourire, dessin humoristique, personne&#10;&#10;Le contenu généré par l’IA peut être incorrect." id="421" name="Google Shape;421;p46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22" name="Google Shape;422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9847" y="3090156"/>
            <a:ext cx="5624305" cy="1773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7"/>
          <p:cNvSpPr txBox="1"/>
          <p:nvPr/>
        </p:nvSpPr>
        <p:spPr>
          <a:xfrm>
            <a:off x="746209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الثالثة؟ اكتبوا العدد بالحروف على ألواحكم .</a:t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7"/>
          <p:cNvSpPr/>
          <p:nvPr/>
        </p:nvSpPr>
        <p:spPr>
          <a:xfrm>
            <a:off x="6188222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أحدد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47"/>
          <p:cNvSpPr/>
          <p:nvPr/>
        </p:nvSpPr>
        <p:spPr>
          <a:xfrm>
            <a:off x="7223402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7"/>
          <p:cNvSpPr/>
          <p:nvPr/>
        </p:nvSpPr>
        <p:spPr>
          <a:xfrm>
            <a:off x="1275722" y="181312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47"/>
          <p:cNvSpPr/>
          <p:nvPr/>
        </p:nvSpPr>
        <p:spPr>
          <a:xfrm>
            <a:off x="2515382" y="181519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7"/>
          <p:cNvSpPr/>
          <p:nvPr/>
        </p:nvSpPr>
        <p:spPr>
          <a:xfrm>
            <a:off x="3541850" y="1813122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7"/>
          <p:cNvSpPr/>
          <p:nvPr/>
        </p:nvSpPr>
        <p:spPr>
          <a:xfrm>
            <a:off x="5150768" y="181519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habits, sourire, dessin humoristique, personne&#10;&#10;Le contenu généré par l’IA peut être incorrect." id="434" name="Google Shape;434;p47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35" name="Google Shape;435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9847" y="3090156"/>
            <a:ext cx="5624305" cy="1773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8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41" name="Google Shape;44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442" name="Google Shape;44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447" name="Google Shape;44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9"/>
          <p:cNvSpPr txBox="1"/>
          <p:nvPr/>
        </p:nvSpPr>
        <p:spPr>
          <a:xfrm>
            <a:off x="409903" y="4611875"/>
            <a:ext cx="81507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تِسْعَةٌ وَخَمْسونَ مَلْيونًا وَأَرْبَعونَ أَلْفاً وَسِتُّ مِئَةٍ</a:t>
            </a:r>
            <a:endParaRPr b="1" sz="4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49"/>
          <p:cNvSpPr/>
          <p:nvPr/>
        </p:nvSpPr>
        <p:spPr>
          <a:xfrm>
            <a:off x="6188222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أحدد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49"/>
          <p:cNvSpPr/>
          <p:nvPr/>
        </p:nvSpPr>
        <p:spPr>
          <a:xfrm>
            <a:off x="7223402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49"/>
          <p:cNvSpPr/>
          <p:nvPr/>
        </p:nvSpPr>
        <p:spPr>
          <a:xfrm>
            <a:off x="1275722" y="181312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49"/>
          <p:cNvSpPr/>
          <p:nvPr/>
        </p:nvSpPr>
        <p:spPr>
          <a:xfrm>
            <a:off x="2515382" y="181519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49"/>
          <p:cNvSpPr/>
          <p:nvPr/>
        </p:nvSpPr>
        <p:spPr>
          <a:xfrm>
            <a:off x="3541850" y="1813122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49"/>
          <p:cNvSpPr/>
          <p:nvPr/>
        </p:nvSpPr>
        <p:spPr>
          <a:xfrm>
            <a:off x="5150768" y="181519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49"/>
          <p:cNvSpPr txBox="1"/>
          <p:nvPr/>
        </p:nvSpPr>
        <p:spPr>
          <a:xfrm>
            <a:off x="750092" y="902608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صححوا، من يقوم ليشرح لنا كيف كتب العدد بشكل صحيح؟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20512" y="2697253"/>
            <a:ext cx="4670581" cy="147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0"/>
          <p:cNvSpPr/>
          <p:nvPr/>
        </p:nvSpPr>
        <p:spPr>
          <a:xfrm>
            <a:off x="1720931" y="2610518"/>
            <a:ext cx="5884432" cy="259674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0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7D22"/>
          </a:solidFill>
          <a:ln cap="flat" cmpd="sng" w="539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الممارسة الموجهة 1</a:t>
            </a:r>
            <a:endParaRPr/>
          </a:p>
        </p:txBody>
      </p:sp>
      <p:sp>
        <p:nvSpPr>
          <p:cNvPr id="463" name="Google Shape;463;p50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64" name="Google Shape;464;p50"/>
          <p:cNvSpPr txBox="1"/>
          <p:nvPr/>
        </p:nvSpPr>
        <p:spPr>
          <a:xfrm>
            <a:off x="2474608" y="3435502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 b="1" sz="3600">
              <a:solidFill>
                <a:srgbClr val="FC8D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65" name="Google Shape;465;p5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466" name="Google Shape;46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76468" y="3936884"/>
            <a:ext cx="925916" cy="92591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0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68" name="Google Shape;468;p50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موجهة1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50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70" name="Google Shape;470;p50"/>
          <p:cNvSpPr txBox="1"/>
          <p:nvPr/>
        </p:nvSpPr>
        <p:spPr>
          <a:xfrm>
            <a:off x="2505077" y="4076677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1"/>
          <p:cNvSpPr txBox="1"/>
          <p:nvPr/>
        </p:nvSpPr>
        <p:spPr>
          <a:xfrm>
            <a:off x="742950" y="94133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الألواح؛ اكتبوا بالحروف العدد التالي.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51"/>
          <p:cNvSpPr txBox="1"/>
          <p:nvPr/>
        </p:nvSpPr>
        <p:spPr>
          <a:xfrm>
            <a:off x="742950" y="2994483"/>
            <a:ext cx="752450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9 050 002</a:t>
            </a:r>
            <a:endParaRPr sz="7200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capture d’écran, Rectangle, carré&#10;&#10;Le contenu généré par l’IA peut être incorrect." id="477" name="Google Shape;4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3895" y="675999"/>
            <a:ext cx="900000" cy="9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2"/>
          <p:cNvSpPr txBox="1"/>
          <p:nvPr/>
        </p:nvSpPr>
        <p:spPr>
          <a:xfrm>
            <a:off x="750092" y="902608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صححوا، من يقوم ليشرح لنا كيف كتب العدد بشكل صحيح؟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83" name="Google Shape;48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677" y="1987171"/>
            <a:ext cx="7998645" cy="2883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3"/>
          <p:cNvSpPr/>
          <p:nvPr/>
        </p:nvSpPr>
        <p:spPr>
          <a:xfrm>
            <a:off x="1386348" y="2610518"/>
            <a:ext cx="6219015" cy="25774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53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91" name="Google Shape;491;p53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492" name="Google Shape;49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674238" y="3305210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53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نمذجة 2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53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95" name="Google Shape;495;p53"/>
          <p:cNvSpPr txBox="1"/>
          <p:nvPr/>
        </p:nvSpPr>
        <p:spPr>
          <a:xfrm>
            <a:off x="901771" y="3411281"/>
            <a:ext cx="566897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كتابة </a:t>
            </a:r>
            <a:r>
              <a:rPr b="1" lang="ar-MA" sz="3600">
                <a:solidFill>
                  <a:srgbClr val="A5A5A5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r>
              <a:rPr b="1" lang="ar-MA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أعداد من فئة الملايين بالأرقام</a:t>
            </a:r>
            <a:endParaRPr b="1" sz="3600">
              <a:solidFill>
                <a:srgbClr val="FC8D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4"/>
          <p:cNvSpPr txBox="1"/>
          <p:nvPr/>
        </p:nvSpPr>
        <p:spPr>
          <a:xfrm>
            <a:off x="72436" y="879599"/>
            <a:ext cx="7473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 سنتعلم مع مجد وندى كتابة أعداد كبيرة بالأرقام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01" name="Google Shape;501;p54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02" name="Google Shape;502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0758" y="2132566"/>
            <a:ext cx="6897063" cy="3886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5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08" name="Google Shape;508;p55"/>
          <p:cNvSpPr txBox="1"/>
          <p:nvPr/>
        </p:nvSpPr>
        <p:spPr>
          <a:xfrm>
            <a:off x="2863267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عرض فيديو النمذجة 2.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logo, Graphique, Police, symbole&#10;&#10;Le contenu généré par l’IA peut être incorrect." id="509" name="Google Shape;5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267" y="1934080"/>
            <a:ext cx="7468441" cy="4200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515" name="Google Shape;515;p56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Une image contenant texte, Police, écriture manuscrite, capture d’écran&#10;&#10;Le contenu généré par l’IA peut être incorrect." id="516" name="Google Shape;51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2031" y="2123440"/>
            <a:ext cx="6429449" cy="369615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56"/>
          <p:cNvSpPr txBox="1"/>
          <p:nvPr/>
        </p:nvSpPr>
        <p:spPr>
          <a:xfrm>
            <a:off x="322725" y="943373"/>
            <a:ext cx="72144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يذكرنا بخطوات كتابة أعداد بالأرقام؟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7"/>
          <p:cNvSpPr/>
          <p:nvPr/>
        </p:nvSpPr>
        <p:spPr>
          <a:xfrm>
            <a:off x="1720931" y="2610518"/>
            <a:ext cx="5884432" cy="241386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57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7D22"/>
          </a:solidFill>
          <a:ln cap="flat" cmpd="sng" w="539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الممارسة الموجهة 1</a:t>
            </a:r>
            <a:endParaRPr/>
          </a:p>
        </p:txBody>
      </p:sp>
      <p:sp>
        <p:nvSpPr>
          <p:cNvPr id="524" name="Google Shape;524;p57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25" name="Google Shape;525;p57"/>
          <p:cNvSpPr txBox="1"/>
          <p:nvPr/>
        </p:nvSpPr>
        <p:spPr>
          <a:xfrm>
            <a:off x="2474608" y="3435502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/>
          </a:p>
        </p:txBody>
      </p:sp>
      <p:sp>
        <p:nvSpPr>
          <p:cNvPr id="526" name="Google Shape;526;p5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527" name="Google Shape;5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168922" y="3323461"/>
            <a:ext cx="925916" cy="925916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7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29" name="Google Shape;529;p57"/>
          <p:cNvSpPr/>
          <p:nvPr/>
        </p:nvSpPr>
        <p:spPr>
          <a:xfrm>
            <a:off x="2408926" y="2216904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 2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57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31" name="Google Shape;531;p57"/>
          <p:cNvSpPr txBox="1"/>
          <p:nvPr/>
        </p:nvSpPr>
        <p:spPr>
          <a:xfrm>
            <a:off x="2505077" y="4076677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8"/>
          <p:cNvSpPr txBox="1"/>
          <p:nvPr/>
        </p:nvSpPr>
        <p:spPr>
          <a:xfrm>
            <a:off x="1220072" y="925395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سنكتب هذا  العدد بالأرقام باتباع نفس الخطوات.</a:t>
            </a:r>
            <a:endParaRPr b="1"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8"/>
          <p:cNvSpPr txBox="1"/>
          <p:nvPr/>
        </p:nvSpPr>
        <p:spPr>
          <a:xfrm>
            <a:off x="657031" y="3429000"/>
            <a:ext cx="759361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مِئَتانِ وَخَمْسَةٌ وَتِسْعونَ مَلْيونًا وَسَبْعُ مِئَةِ أَلْفٍ وَثَلاثونَ.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538" name="Google Shape;538;p58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9"/>
          <p:cNvSpPr txBox="1"/>
          <p:nvPr/>
        </p:nvSpPr>
        <p:spPr>
          <a:xfrm>
            <a:off x="735615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الأولى؟ نحدّد فصول العدد. 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59"/>
          <p:cNvSpPr txBox="1"/>
          <p:nvPr/>
        </p:nvSpPr>
        <p:spPr>
          <a:xfrm>
            <a:off x="644993" y="3429000"/>
            <a:ext cx="759361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مِئَتانِ وَخَمْسَةٌ وَتِسْعونَ مَلْيونًا وَسَبْعُ مِئَةِ أَلْفٍ وَثَلاثونَ.</a:t>
            </a:r>
            <a:endParaRPr/>
          </a:p>
        </p:txBody>
      </p:sp>
      <p:sp>
        <p:nvSpPr>
          <p:cNvPr id="545" name="Google Shape;545;p59"/>
          <p:cNvSpPr/>
          <p:nvPr/>
        </p:nvSpPr>
        <p:spPr>
          <a:xfrm>
            <a:off x="5727414" y="182438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59"/>
          <p:cNvSpPr/>
          <p:nvPr/>
        </p:nvSpPr>
        <p:spPr>
          <a:xfrm>
            <a:off x="6967074" y="18264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59"/>
          <p:cNvSpPr/>
          <p:nvPr/>
        </p:nvSpPr>
        <p:spPr>
          <a:xfrm>
            <a:off x="1078513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59"/>
          <p:cNvSpPr/>
          <p:nvPr/>
        </p:nvSpPr>
        <p:spPr>
          <a:xfrm>
            <a:off x="2687431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59"/>
          <p:cNvSpPr/>
          <p:nvPr/>
        </p:nvSpPr>
        <p:spPr>
          <a:xfrm>
            <a:off x="4806947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habits, sourire, dessin humoristique, personne&#10;&#10;Le contenu généré par l’IA peut être incorrect." id="550" name="Google Shape;550;p59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1" name="Google Shape;551;p59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60"/>
          <p:cNvSpPr txBox="1"/>
          <p:nvPr/>
        </p:nvSpPr>
        <p:spPr>
          <a:xfrm>
            <a:off x="735615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ليشرح لنا كيف حددنا فصول العدد؟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habits, sourire, dessin humoristique, personne&#10;&#10;Le contenu généré par l’IA peut être incorrect." id="557" name="Google Shape;557;p60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8" name="Google Shape;558;p60"/>
          <p:cNvSpPr/>
          <p:nvPr/>
        </p:nvSpPr>
        <p:spPr>
          <a:xfrm>
            <a:off x="5727414" y="1824382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60"/>
          <p:cNvSpPr/>
          <p:nvPr/>
        </p:nvSpPr>
        <p:spPr>
          <a:xfrm>
            <a:off x="6967074" y="18264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60"/>
          <p:cNvSpPr/>
          <p:nvPr/>
        </p:nvSpPr>
        <p:spPr>
          <a:xfrm>
            <a:off x="1078513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60"/>
          <p:cNvSpPr/>
          <p:nvPr/>
        </p:nvSpPr>
        <p:spPr>
          <a:xfrm>
            <a:off x="2687431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60"/>
          <p:cNvSpPr/>
          <p:nvPr/>
        </p:nvSpPr>
        <p:spPr>
          <a:xfrm>
            <a:off x="3771767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 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60"/>
          <p:cNvSpPr/>
          <p:nvPr/>
        </p:nvSpPr>
        <p:spPr>
          <a:xfrm>
            <a:off x="4806947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60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Google Shape;565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5725" y="2886409"/>
            <a:ext cx="7992549" cy="1085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61"/>
          <p:cNvSpPr txBox="1"/>
          <p:nvPr/>
        </p:nvSpPr>
        <p:spPr>
          <a:xfrm>
            <a:off x="779512" y="891500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الثانية؟ </a:t>
            </a:r>
            <a:endParaRPr/>
          </a:p>
        </p:txBody>
      </p:sp>
      <p:sp>
        <p:nvSpPr>
          <p:cNvPr id="571" name="Google Shape;571;p61"/>
          <p:cNvSpPr/>
          <p:nvPr/>
        </p:nvSpPr>
        <p:spPr>
          <a:xfrm>
            <a:off x="588984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61"/>
          <p:cNvSpPr/>
          <p:nvPr/>
        </p:nvSpPr>
        <p:spPr>
          <a:xfrm>
            <a:off x="692502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61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61"/>
          <p:cNvSpPr/>
          <p:nvPr/>
        </p:nvSpPr>
        <p:spPr>
          <a:xfrm>
            <a:off x="4805423" y="1816989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61"/>
          <p:cNvSpPr/>
          <p:nvPr/>
        </p:nvSpPr>
        <p:spPr>
          <a:xfrm>
            <a:off x="818629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61"/>
          <p:cNvSpPr/>
          <p:nvPr/>
        </p:nvSpPr>
        <p:spPr>
          <a:xfrm>
            <a:off x="2427547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habits, sourire, dessin humoristique, personne&#10;&#10;Le contenu généré par l’IA peut être incorrect." id="577" name="Google Shape;577;p61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8" name="Google Shape;578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5725" y="2886409"/>
            <a:ext cx="7992549" cy="1085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62"/>
          <p:cNvSpPr txBox="1"/>
          <p:nvPr/>
        </p:nvSpPr>
        <p:spPr>
          <a:xfrm>
            <a:off x="741584" y="916486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ليحدد لنا كيف وضعنا النقط في المنزلات؟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habits, sourire, dessin humoristique, personne&#10;&#10;Le contenu généré par l’IA peut être incorrect." id="585" name="Google Shape;585;p62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6" name="Google Shape;586;p62"/>
          <p:cNvSpPr/>
          <p:nvPr/>
        </p:nvSpPr>
        <p:spPr>
          <a:xfrm>
            <a:off x="588984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62"/>
          <p:cNvSpPr/>
          <p:nvPr/>
        </p:nvSpPr>
        <p:spPr>
          <a:xfrm>
            <a:off x="692502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62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62"/>
          <p:cNvSpPr/>
          <p:nvPr/>
        </p:nvSpPr>
        <p:spPr>
          <a:xfrm>
            <a:off x="4805423" y="1816989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62"/>
          <p:cNvSpPr/>
          <p:nvPr/>
        </p:nvSpPr>
        <p:spPr>
          <a:xfrm>
            <a:off x="818629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62"/>
          <p:cNvSpPr/>
          <p:nvPr/>
        </p:nvSpPr>
        <p:spPr>
          <a:xfrm>
            <a:off x="2427547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2" name="Google Shape;592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629" y="3079765"/>
            <a:ext cx="7422868" cy="2570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3"/>
          <p:cNvSpPr txBox="1"/>
          <p:nvPr/>
        </p:nvSpPr>
        <p:spPr>
          <a:xfrm>
            <a:off x="742760" y="93365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الثالثة؟</a:t>
            </a:r>
            <a:endParaRPr/>
          </a:p>
        </p:txBody>
      </p:sp>
      <p:pic>
        <p:nvPicPr>
          <p:cNvPr descr="Une image contenant habits, sourire, dessin humoristique, personne&#10;&#10;Le contenu généré par l’IA peut être incorrect." id="598" name="Google Shape;598;p63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599" name="Google Shape;599;p63"/>
          <p:cNvSpPr/>
          <p:nvPr/>
        </p:nvSpPr>
        <p:spPr>
          <a:xfrm>
            <a:off x="588984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63"/>
          <p:cNvSpPr/>
          <p:nvPr/>
        </p:nvSpPr>
        <p:spPr>
          <a:xfrm>
            <a:off x="692502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63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3"/>
          <p:cNvSpPr/>
          <p:nvPr/>
        </p:nvSpPr>
        <p:spPr>
          <a:xfrm>
            <a:off x="480542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63"/>
          <p:cNvSpPr/>
          <p:nvPr/>
        </p:nvSpPr>
        <p:spPr>
          <a:xfrm>
            <a:off x="818629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63"/>
          <p:cNvSpPr/>
          <p:nvPr/>
        </p:nvSpPr>
        <p:spPr>
          <a:xfrm>
            <a:off x="2427547" y="1816989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5" name="Google Shape;605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629" y="3079765"/>
            <a:ext cx="7422868" cy="2570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4"/>
          <p:cNvSpPr txBox="1"/>
          <p:nvPr/>
        </p:nvSpPr>
        <p:spPr>
          <a:xfrm>
            <a:off x="742760" y="93365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اكتبوا العدد بالأرقام على ألواحكم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64"/>
          <p:cNvSpPr/>
          <p:nvPr/>
        </p:nvSpPr>
        <p:spPr>
          <a:xfrm>
            <a:off x="588984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64"/>
          <p:cNvSpPr/>
          <p:nvPr/>
        </p:nvSpPr>
        <p:spPr>
          <a:xfrm>
            <a:off x="692502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64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64"/>
          <p:cNvSpPr/>
          <p:nvPr/>
        </p:nvSpPr>
        <p:spPr>
          <a:xfrm>
            <a:off x="480542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64"/>
          <p:cNvSpPr/>
          <p:nvPr/>
        </p:nvSpPr>
        <p:spPr>
          <a:xfrm>
            <a:off x="818629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64"/>
          <p:cNvSpPr/>
          <p:nvPr/>
        </p:nvSpPr>
        <p:spPr>
          <a:xfrm>
            <a:off x="2427547" y="1816989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capture d’écran, Rectangle, carré&#10;&#10;Le contenu généré par l’IA peut être incorrect." id="617" name="Google Shape;61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629" y="3079765"/>
            <a:ext cx="7422868" cy="2570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5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624" name="Google Shape;62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625" name="Google Shape;62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habits, sourire, dessin humoristique, personne&#10;&#10;Le contenu généré par l’IA peut être incorrect." id="630" name="Google Shape;630;p66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631" name="Google Shape;631;p66"/>
          <p:cNvSpPr/>
          <p:nvPr/>
        </p:nvSpPr>
        <p:spPr>
          <a:xfrm>
            <a:off x="5889840" y="1805454"/>
            <a:ext cx="1009587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أقرأ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66"/>
          <p:cNvSpPr/>
          <p:nvPr/>
        </p:nvSpPr>
        <p:spPr>
          <a:xfrm>
            <a:off x="6925020" y="180752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66"/>
          <p:cNvSpPr/>
          <p:nvPr/>
        </p:nvSpPr>
        <p:spPr>
          <a:xfrm>
            <a:off x="3565763" y="1814918"/>
            <a:ext cx="1214068" cy="433004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أضع</a:t>
            </a: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النقط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66"/>
          <p:cNvSpPr/>
          <p:nvPr/>
        </p:nvSpPr>
        <p:spPr>
          <a:xfrm>
            <a:off x="4805423" y="181698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66"/>
          <p:cNvSpPr/>
          <p:nvPr/>
        </p:nvSpPr>
        <p:spPr>
          <a:xfrm>
            <a:off x="818629" y="1814918"/>
            <a:ext cx="1583326" cy="433004"/>
          </a:xfrm>
          <a:prstGeom prst="roundRect">
            <a:avLst>
              <a:gd fmla="val 16667" name="adj"/>
            </a:avLst>
          </a:prstGeom>
          <a:solidFill>
            <a:srgbClr val="2B75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أكتب</a:t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66"/>
          <p:cNvSpPr/>
          <p:nvPr/>
        </p:nvSpPr>
        <p:spPr>
          <a:xfrm>
            <a:off x="2427547" y="1816989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66"/>
          <p:cNvSpPr txBox="1"/>
          <p:nvPr/>
        </p:nvSpPr>
        <p:spPr>
          <a:xfrm>
            <a:off x="750092" y="902608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صححوا، من يقوم ليشرح لنا كيف كتب العدد بشكل صحيح؟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8" name="Google Shape;63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6090" y="3080085"/>
            <a:ext cx="7201787" cy="251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7"/>
          <p:cNvSpPr/>
          <p:nvPr/>
        </p:nvSpPr>
        <p:spPr>
          <a:xfrm>
            <a:off x="1720931" y="2610518"/>
            <a:ext cx="5884432" cy="2461996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67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7D22"/>
          </a:solidFill>
          <a:ln cap="flat" cmpd="sng" w="539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الممارسة الموجهة 1</a:t>
            </a:r>
            <a:endParaRPr/>
          </a:p>
        </p:txBody>
      </p:sp>
      <p:sp>
        <p:nvSpPr>
          <p:cNvPr id="645" name="Google Shape;645;p67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46" name="Google Shape;646;p67"/>
          <p:cNvSpPr txBox="1"/>
          <p:nvPr/>
        </p:nvSpPr>
        <p:spPr>
          <a:xfrm>
            <a:off x="2474608" y="3435502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/>
          </a:p>
        </p:txBody>
      </p:sp>
      <p:sp>
        <p:nvSpPr>
          <p:cNvPr id="647" name="Google Shape;647;p6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648" name="Google Shape;64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374255" y="3929740"/>
            <a:ext cx="925916" cy="925916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67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50" name="Google Shape;650;p67"/>
          <p:cNvSpPr/>
          <p:nvPr/>
        </p:nvSpPr>
        <p:spPr>
          <a:xfrm>
            <a:off x="2408926" y="2216904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 2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67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52" name="Google Shape;652;p67"/>
          <p:cNvSpPr txBox="1"/>
          <p:nvPr/>
        </p:nvSpPr>
        <p:spPr>
          <a:xfrm>
            <a:off x="2505077" y="4076677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8"/>
          <p:cNvSpPr txBox="1"/>
          <p:nvPr/>
        </p:nvSpPr>
        <p:spPr>
          <a:xfrm>
            <a:off x="742759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الألواح؛ اكتبوا العدد التالي بالأرقام.</a:t>
            </a:r>
            <a:endParaRPr/>
          </a:p>
        </p:txBody>
      </p:sp>
      <p:pic>
        <p:nvPicPr>
          <p:cNvPr descr="Une image contenant habits, sourire, dessin humoristique, personne&#10;&#10;Le contenu généré par l’IA peut être incorrect." id="658" name="Google Shape;658;p68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9" name="Google Shape;659;p68"/>
          <p:cNvSpPr txBox="1"/>
          <p:nvPr/>
        </p:nvSpPr>
        <p:spPr>
          <a:xfrm>
            <a:off x="-67377" y="3429000"/>
            <a:ext cx="8704755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7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سَبْعُ مِئَةِ مَلْيُونٍ وَثَلاثُ مِئَةٍ وَخَمْسَةٌ وَأَرْبَعونَ أَلْفًا وَتِسْعُ مِئَةٍ  وَخَمْسونَ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9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665" name="Google Shape;66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666" name="Google Shape;66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habits, sourire, dessin humoristique, personne&#10;&#10;Le contenu généré par l’IA peut être incorrect." id="672" name="Google Shape;672;p70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673" name="Google Shape;673;p70"/>
          <p:cNvSpPr txBox="1"/>
          <p:nvPr/>
        </p:nvSpPr>
        <p:spPr>
          <a:xfrm>
            <a:off x="750092" y="902608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صححوا، من يقوم ليشرح لنا كيف كتب العدد بشكل صحيح؟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4" name="Google Shape;674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706" y="3120992"/>
            <a:ext cx="8044177" cy="2001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71"/>
          <p:cNvSpPr/>
          <p:nvPr/>
        </p:nvSpPr>
        <p:spPr>
          <a:xfrm>
            <a:off x="1720931" y="2610517"/>
            <a:ext cx="5884432" cy="1722423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71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81" name="Google Shape;681;p71"/>
          <p:cNvSpPr/>
          <p:nvPr/>
        </p:nvSpPr>
        <p:spPr>
          <a:xfrm>
            <a:off x="2474259" y="3259976"/>
            <a:ext cx="3708400" cy="637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71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أنجز بمفردي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682" name="Google Shape;68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53367" y="3259976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71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مستقلة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71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&#10;&#10;Le contenu généré par l’IA peut être incorrect." id="689" name="Google Shape;689;p72"/>
          <p:cNvPicPr preferRelativeResize="0"/>
          <p:nvPr/>
        </p:nvPicPr>
        <p:blipFill rotWithShape="1">
          <a:blip r:embed="rId3">
            <a:alphaModFix/>
          </a:blip>
          <a:srcRect b="10199" l="0" r="0" t="15069"/>
          <a:stretch/>
        </p:blipFill>
        <p:spPr>
          <a:xfrm>
            <a:off x="-405522" y="1639630"/>
            <a:ext cx="9955044" cy="495976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72"/>
          <p:cNvSpPr txBox="1"/>
          <p:nvPr/>
        </p:nvSpPr>
        <p:spPr>
          <a:xfrm>
            <a:off x="440781" y="945429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 خذوا كراساتكم الصفحة .9 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72"/>
          <p:cNvSpPr/>
          <p:nvPr/>
        </p:nvSpPr>
        <p:spPr>
          <a:xfrm>
            <a:off x="1657290" y="1963554"/>
            <a:ext cx="2828083" cy="1977839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Dessin d’enfant&#10;&#10;Le contenu généré par l’IA peut être incorrect." id="692" name="Google Shape;692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935737" y="748336"/>
            <a:ext cx="757857" cy="74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041186" y="2192359"/>
            <a:ext cx="2473281" cy="24732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&#10;&#10;Le contenu généré par l’IA peut être incorrect." id="698" name="Google Shape;698;p73"/>
          <p:cNvPicPr preferRelativeResize="0"/>
          <p:nvPr/>
        </p:nvPicPr>
        <p:blipFill rotWithShape="1">
          <a:blip r:embed="rId4">
            <a:alphaModFix/>
          </a:blip>
          <a:srcRect b="51335" l="23347" r="52022" t="25159"/>
          <a:stretch/>
        </p:blipFill>
        <p:spPr>
          <a:xfrm>
            <a:off x="479875" y="2049827"/>
            <a:ext cx="5276032" cy="3356784"/>
          </a:xfrm>
          <a:prstGeom prst="roundRect">
            <a:avLst>
              <a:gd fmla="val 8782" name="adj"/>
            </a:avLst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699" name="Google Shape;699;p73"/>
          <p:cNvPicPr preferRelativeResize="0"/>
          <p:nvPr/>
        </p:nvPicPr>
        <p:blipFill rotWithShape="1">
          <a:blip r:embed="rId5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700" name="Google Shape;700;p73"/>
          <p:cNvSpPr txBox="1"/>
          <p:nvPr/>
        </p:nvSpPr>
        <p:spPr>
          <a:xfrm>
            <a:off x="302361" y="955377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 5دقائق للإنجاز، </a:t>
            </a: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سأمر بين الصفوف لمساعدتكم</a:t>
            </a: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1" name="Google Shape;701;p73"/>
          <p:cNvGrpSpPr/>
          <p:nvPr/>
        </p:nvGrpSpPr>
        <p:grpSpPr>
          <a:xfrm>
            <a:off x="479875" y="994334"/>
            <a:ext cx="614494" cy="688367"/>
            <a:chOff x="924143" y="3511073"/>
            <a:chExt cx="614494" cy="688367"/>
          </a:xfrm>
        </p:grpSpPr>
        <p:sp>
          <p:nvSpPr>
            <p:cNvPr id="702" name="Google Shape;702;p73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703" name="Google Shape;703;p73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708" name="Google Shape;708;p74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09" name="Google Shape;709;p74"/>
          <p:cNvPicPr preferRelativeResize="0"/>
          <p:nvPr/>
        </p:nvPicPr>
        <p:blipFill rotWithShape="1">
          <a:blip r:embed="rId4">
            <a:alphaModFix/>
          </a:blip>
          <a:srcRect b="0" l="0" r="0" t="11691"/>
          <a:stretch/>
        </p:blipFill>
        <p:spPr>
          <a:xfrm>
            <a:off x="991402" y="1954113"/>
            <a:ext cx="6600459" cy="4058577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74"/>
          <p:cNvSpPr txBox="1"/>
          <p:nvPr/>
        </p:nvSpPr>
        <p:spPr>
          <a:xfrm>
            <a:off x="6506680" y="926502"/>
            <a:ext cx="11935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5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16" name="Google Shape;716;p75"/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اختتام الدرس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75"/>
          <p:cNvSpPr/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76"/>
          <p:cNvSpPr txBox="1"/>
          <p:nvPr/>
        </p:nvSpPr>
        <p:spPr>
          <a:xfrm>
            <a:off x="346153" y="827410"/>
            <a:ext cx="719022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انتبهوا جيدا!  في المنزل، ستنجزون الأنشطة المتبقية على كراساتكم :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في الحصة القادمة سأختار أحدكم لتصحيح  النشاط. </a:t>
            </a:r>
            <a:endParaRPr/>
          </a:p>
        </p:txBody>
      </p:sp>
      <p:pic>
        <p:nvPicPr>
          <p:cNvPr descr="Une image contenant texte, capture d’écran&#10;&#10;Le contenu généré par l’IA peut être incorrect." id="723" name="Google Shape;723;p76"/>
          <p:cNvPicPr preferRelativeResize="0"/>
          <p:nvPr/>
        </p:nvPicPr>
        <p:blipFill rotWithShape="1">
          <a:blip r:embed="rId3">
            <a:alphaModFix/>
          </a:blip>
          <a:srcRect b="10199" l="0" r="0" t="15069"/>
          <a:stretch/>
        </p:blipFill>
        <p:spPr>
          <a:xfrm>
            <a:off x="-405522" y="1639630"/>
            <a:ext cx="9955044" cy="4959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724" name="Google Shape;724;p76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77"/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إلى اللقاء. في الحصة القادمة، سنقوم بتصحيح الأنشطة المنجزة في المنزل.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730" name="Google Shape;730;p77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31" name="Google Shape;731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047" y="2214054"/>
            <a:ext cx="2243200" cy="358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77"/>
          <p:cNvPicPr preferRelativeResize="0"/>
          <p:nvPr/>
        </p:nvPicPr>
        <p:blipFill rotWithShape="1">
          <a:blip r:embed="rId5">
            <a:alphaModFix/>
          </a:blip>
          <a:srcRect b="2633" l="0" r="0" t="0"/>
          <a:stretch/>
        </p:blipFill>
        <p:spPr>
          <a:xfrm>
            <a:off x="2277753" y="2214054"/>
            <a:ext cx="2015113" cy="3488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7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38" name="Google Shape;738;p7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39" name="Google Shape;739;p78"/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4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200">
                <a:solidFill>
                  <a:srgbClr val="266F8B"/>
                </a:solidFill>
                <a:latin typeface="Calibri"/>
                <a:ea typeface="Calibri"/>
                <a:cs typeface="Calibri"/>
                <a:sym typeface="Calibri"/>
              </a:rPr>
              <a:t>بناء على إنجازات المتعلمين خلال الممارسة المستقلة </a:t>
            </a:r>
            <a:endParaRPr/>
          </a:p>
        </p:txBody>
      </p:sp>
      <p:pic>
        <p:nvPicPr>
          <p:cNvPr descr="Une image contenant texte, diagramme, Parallèle, ligne&#10;&#10;Le contenu généré par l’IA peut être incorrect." id="740" name="Google Shape;740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741" name="Google Shape;741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768" y="3126440"/>
            <a:ext cx="5688105" cy="118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artie 1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ge d'entre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