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4"/>
    <p:sldMasterId id="2147483659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y="6858000" cx="9144000"/>
  <p:notesSz cx="6735750" cy="9866300"/>
  <p:embeddedFontLst>
    <p:embeddedFont>
      <p:font typeface="Dosis"/>
      <p:regular r:id="rId61"/>
      <p:bold r:id="rId62"/>
    </p:embeddedFont>
    <p:embeddedFont>
      <p:font typeface="Play"/>
      <p:regular r:id="rId63"/>
      <p:bold r:id="rId64"/>
    </p:embeddedFont>
    <p:embeddedFont>
      <p:font typeface="Dosis SemiBold"/>
      <p:regular r:id="rId65"/>
      <p:bold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Dosis-bold.fntdata"/><Relationship Id="rId61" Type="http://schemas.openxmlformats.org/officeDocument/2006/relationships/font" Target="fonts/Dosis-regular.fntdata"/><Relationship Id="rId20" Type="http://schemas.openxmlformats.org/officeDocument/2006/relationships/slide" Target="slides/slide13.xml"/><Relationship Id="rId64" Type="http://schemas.openxmlformats.org/officeDocument/2006/relationships/font" Target="fonts/Play-bold.fntdata"/><Relationship Id="rId63" Type="http://schemas.openxmlformats.org/officeDocument/2006/relationships/font" Target="fonts/Play-regular.fntdata"/><Relationship Id="rId22" Type="http://schemas.openxmlformats.org/officeDocument/2006/relationships/slide" Target="slides/slide15.xml"/><Relationship Id="rId66" Type="http://schemas.openxmlformats.org/officeDocument/2006/relationships/font" Target="fonts/DosisSemiBold-bold.fntdata"/><Relationship Id="rId21" Type="http://schemas.openxmlformats.org/officeDocument/2006/relationships/slide" Target="slides/slide14.xml"/><Relationship Id="rId65" Type="http://schemas.openxmlformats.org/officeDocument/2006/relationships/font" Target="fonts/DosisSemiBold-regular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9:notes"/>
          <p:cNvSpPr txBox="1"/>
          <p:nvPr>
            <p:ph idx="12" type="sldNum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4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4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4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44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5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5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6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46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7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47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8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48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9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49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0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50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1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51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2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2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3:notes"/>
          <p:cNvSpPr txBox="1"/>
          <p:nvPr>
            <p:ph idx="1" type="body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53:notes"/>
          <p:cNvSpPr/>
          <p:nvPr>
            <p:ph idx="2" type="sldImg"/>
          </p:nvPr>
        </p:nvSpPr>
        <p:spPr>
          <a:xfrm>
            <a:off x="1147763" y="1231900"/>
            <a:ext cx="4440237" cy="33321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Relationship Id="rId3" Type="http://schemas.openxmlformats.org/officeDocument/2006/relationships/image" Target="../media/image1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9.jpg"/><Relationship Id="rId3" Type="http://schemas.openxmlformats.org/officeDocument/2006/relationships/image" Target="../media/image8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jpg"/><Relationship Id="rId3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6.jpg"/><Relationship Id="rId3" Type="http://schemas.openxmlformats.org/officeDocument/2006/relationships/image" Target="../media/image40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4.jpg"/><Relationship Id="rId3" Type="http://schemas.openxmlformats.org/officeDocument/2006/relationships/image" Target="../media/image26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4.jpg"/><Relationship Id="rId3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9" name="Google Shape;1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425" y="0"/>
            <a:ext cx="9181424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9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9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425" y="-13063"/>
            <a:ext cx="9181423" cy="688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834" y="-25150"/>
            <a:ext cx="9180123" cy="688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1" name="Google Shape;4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250" y="0"/>
            <a:ext cx="9196250" cy="689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2249" y="0"/>
            <a:ext cx="9196247" cy="689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68"/>
            <a:ext cx="9145290" cy="685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968"/>
            <a:ext cx="9145287" cy="6857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Une image contenant texte, capture d’écran, dessin humoristique&#10;&#10;Le contenu généré par l’IA peut être incorrect.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20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0.png"/><Relationship Id="rId4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png"/><Relationship Id="rId4" Type="http://schemas.openxmlformats.org/officeDocument/2006/relationships/image" Target="../media/image20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20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png"/><Relationship Id="rId4" Type="http://schemas.openxmlformats.org/officeDocument/2006/relationships/image" Target="../media/image27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png"/><Relationship Id="rId4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png"/><Relationship Id="rId4" Type="http://schemas.openxmlformats.org/officeDocument/2006/relationships/image" Target="../media/image3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png"/><Relationship Id="rId4" Type="http://schemas.openxmlformats.org/officeDocument/2006/relationships/image" Target="../media/image3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2.png"/><Relationship Id="rId4" Type="http://schemas.openxmlformats.org/officeDocument/2006/relationships/image" Target="../media/image20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5.png"/><Relationship Id="rId4" Type="http://schemas.openxmlformats.org/officeDocument/2006/relationships/image" Target="../media/image20.gif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5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8.png"/><Relationship Id="rId4" Type="http://schemas.openxmlformats.org/officeDocument/2006/relationships/image" Target="../media/image5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8.png"/><Relationship Id="rId4" Type="http://schemas.openxmlformats.org/officeDocument/2006/relationships/image" Target="../media/image5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0.gif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5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8.png"/><Relationship Id="rId4" Type="http://schemas.openxmlformats.org/officeDocument/2006/relationships/image" Target="../media/image5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8.png"/><Relationship Id="rId4" Type="http://schemas.openxmlformats.org/officeDocument/2006/relationships/image" Target="../media/image5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png"/><Relationship Id="rId4" Type="http://schemas.openxmlformats.org/officeDocument/2006/relationships/image" Target="../media/image1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3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9.jp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1" i="0" lang="ar-MA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i="0" lang="ar-MA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4"/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" name="Google Shape;55;p14"/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6" name="Google Shape;56;p14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14"/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59" name="Google Shape;59;p14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61;p14"/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62" name="Google Shape;62;p14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64;p14"/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65" name="Google Shape;65;p14"/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fmla="val 50000" name="adj"/>
              </a:avLst>
            </a:prstGeom>
            <a:solidFill>
              <a:srgbClr val="7FC5C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دعم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14"/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 txBox="1"/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ar-MA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fmla="val 50000" name="adj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الدرس 1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7203343" y="6037180"/>
            <a:ext cx="269051" cy="256655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أيقونات توجيهية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1663816" y="4492285"/>
            <a:ext cx="948052" cy="68482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7" name="Google Shape;77;p15"/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3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توجيهات الأستاذ(ة)</a:t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عرض فيديو </a:t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تعيين تلميذ للإجابة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80" name="Google Shape;8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5800" y="1911831"/>
            <a:ext cx="1196068" cy="1196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habits, sourire, dessin humoristique, personne&#10;&#10;Le contenu généré par l’IA peut être incorrect." id="81" name="Google Shape;81;p15"/>
          <p:cNvPicPr preferRelativeResize="0"/>
          <p:nvPr/>
        </p:nvPicPr>
        <p:blipFill rotWithShape="1">
          <a:blip r:embed="rId4">
            <a:alphaModFix/>
          </a:blip>
          <a:srcRect b="23961" l="0" r="0" t="0"/>
          <a:stretch/>
        </p:blipFill>
        <p:spPr>
          <a:xfrm>
            <a:off x="3571624" y="1949334"/>
            <a:ext cx="1397972" cy="106300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للشريحة الموالية بعد عرض الفيديو</a:t>
            </a: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2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العمل في ثنائيات </a:t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fmla="val 50000" name="adj"/>
            </a:avLst>
          </a:prstGeom>
          <a:solidFill>
            <a:srgbClr val="DCF0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3A8F98"/>
                </a:solidFill>
                <a:latin typeface="Calibri"/>
                <a:ea typeface="Calibri"/>
                <a:cs typeface="Calibri"/>
                <a:sym typeface="Calibri"/>
              </a:rPr>
              <a:t>المرور بين   الصفوف</a:t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58310" y="4294113"/>
            <a:ext cx="990738" cy="82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1281419" y="1498631"/>
            <a:ext cx="6581161" cy="66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AB98"/>
              </a:buClr>
              <a:buSzPts val="3600"/>
              <a:buFont typeface="Calibri"/>
              <a:buNone/>
            </a:pPr>
            <a: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  <a:t>برمجة الأسبوع الأول</a:t>
            </a:r>
            <a:br>
              <a:rPr b="1" lang="ar-MA" sz="3600">
                <a:solidFill>
                  <a:srgbClr val="17AB9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rgbClr val="17AB98"/>
              </a:solidFill>
            </a:endParaRPr>
          </a:p>
        </p:txBody>
      </p:sp>
      <p:grpSp>
        <p:nvGrpSpPr>
          <p:cNvPr id="94" name="Google Shape;94;p16"/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5" name="Google Shape;95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 cap="flat" cmpd="sng" w="19050">
              <a:solidFill>
                <a:srgbClr val="7575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214124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الْأَعدادُ مِنْ 0 إِلى 999 999 - قِراءَةٌ وَكِتابَةٌ</a:t>
              </a:r>
              <a:endParaRPr b="1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6"/>
          <p:cNvGrpSpPr/>
          <p:nvPr/>
        </p:nvGrpSpPr>
        <p:grpSpPr>
          <a:xfrm>
            <a:off x="370132" y="2550563"/>
            <a:ext cx="3780000" cy="1123837"/>
            <a:chOff x="648000" y="1949241"/>
            <a:chExt cx="3780000" cy="1123837"/>
          </a:xfrm>
        </p:grpSpPr>
        <p:sp>
          <p:nvSpPr>
            <p:cNvPr id="99" name="Google Shape;99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2</a:t>
              </a: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214124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اَلأَعْدادُ مِنْ 0 إلى 999 999 تَفْكيكٌ وَتَركيبٌ</a:t>
              </a:r>
              <a:endParaRPr b="1" sz="16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6"/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103" name="Google Shape;103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FFDA6D"/>
            </a:solidFill>
            <a:ln cap="flat" cmpd="sng" w="19050">
              <a:solidFill>
                <a:srgbClr val="FFC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 cap="flat" cmpd="sng" w="19050">
              <a:solidFill>
                <a:srgbClr val="EEB5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827999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اَلْأَعدادُ مِنْ 0 إِلى 999 999 - قِراءَةٌ وَكِتابَةٌ</a:t>
              </a:r>
              <a:endParaRPr b="1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6"/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</p:grpSpPr>
        <p:sp>
          <p:nvSpPr>
            <p:cNvPr id="107" name="Google Shape;107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4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حَلُّ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لْمَسَائلِ (اَلْبَحْثُ عَنِ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لْكُلِّ أوِ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لْجُزْءِ)</a:t>
              </a:r>
              <a:endParaRPr b="1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16"/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</p:grpSpPr>
        <p:sp>
          <p:nvSpPr>
            <p:cNvPr id="111" name="Google Shape;111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3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تَقْريبُ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لْأَعَدادِ إلِى الْعَشَرَةِ، إِلى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b="1" lang="ar-MA" sz="1600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لْمِئَةِ</a:t>
              </a:r>
              <a:endParaRPr b="1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6"/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</p:grpSpPr>
        <p:sp>
          <p:nvSpPr>
            <p:cNvPr id="115" name="Google Shape;115;p16"/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8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5</a:t>
              </a:r>
              <a:endParaRPr b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5A5A5"/>
                </a:buClr>
                <a:buSzPts val="1600"/>
                <a:buFont typeface="Noto Sans Symbols"/>
                <a:buNone/>
              </a:pPr>
              <a:r>
                <a:rPr lang="ar-MA" sz="1600">
                  <a:solidFill>
                    <a:srgbClr val="A5A5A5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مُراجَعَةُ وَتَثْبيتُ دُروسِ </a:t>
              </a:r>
              <a:r>
                <a:rPr b="1" lang="ar-MA" sz="1600">
                  <a:solidFill>
                    <a:srgbClr val="A5A5A5"/>
                  </a:solidFill>
                  <a:latin typeface="Arial"/>
                  <a:ea typeface="Arial"/>
                  <a:cs typeface="Arial"/>
                  <a:sym typeface="Arial"/>
                </a:rPr>
                <a:t>ٱ</a:t>
              </a:r>
              <a:r>
                <a:rPr lang="ar-MA" sz="1600">
                  <a:solidFill>
                    <a:srgbClr val="A5A5A5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لأُسْبوعِ</a:t>
              </a:r>
              <a:endParaRPr sz="1600">
                <a:solidFill>
                  <a:srgbClr val="A5A5A5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</p:txBody>
        </p:sp>
      </p:grpSp>
      <p:sp>
        <p:nvSpPr>
          <p:cNvPr id="118" name="Google Shape;118;p1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2151188" y="1089922"/>
            <a:ext cx="4597120" cy="72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F6BB00"/>
                </a:solidFill>
                <a:latin typeface="Calibri"/>
                <a:ea typeface="Calibri"/>
                <a:cs typeface="Calibri"/>
                <a:sym typeface="Calibri"/>
              </a:rPr>
              <a:t>درس اليوم</a:t>
            </a: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482600" y="1546278"/>
            <a:ext cx="8178799" cy="87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3795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70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اَلْأَعدادُ مِنْ 0 إِلى 999 999 - قِراءَةٌ وَكِتابَةٌ</a:t>
            </a:r>
            <a:endParaRPr b="1" sz="32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Une image contenant texte, capture d’écran, logiciel, Système d’exploitation&#10;&#10;Le contenu généré par l’IA peut être incorrect." id="126" name="Google Shape;126;p17"/>
          <p:cNvPicPr preferRelativeResize="0"/>
          <p:nvPr/>
        </p:nvPicPr>
        <p:blipFill rotWithShape="1">
          <a:blip r:embed="rId3">
            <a:alphaModFix/>
          </a:blip>
          <a:srcRect b="10844" l="18004" r="15996" t="16325"/>
          <a:stretch/>
        </p:blipFill>
        <p:spPr>
          <a:xfrm>
            <a:off x="1868073" y="2561793"/>
            <a:ext cx="5407852" cy="397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/>
          <p:nvPr/>
        </p:nvSpPr>
        <p:spPr>
          <a:xfrm>
            <a:off x="1917734" y="5530310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افتتاح الدرس</a:t>
            </a:r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1905587" y="3327464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نمذجة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1917734" y="4076388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 موجهة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1905587" y="4788337"/>
            <a:ext cx="5596424" cy="538375"/>
          </a:xfrm>
          <a:prstGeom prst="roundRect">
            <a:avLst>
              <a:gd fmla="val 16667" name="adj"/>
            </a:avLst>
          </a:prstGeom>
          <a:solidFill>
            <a:srgbClr val="3A8F98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MA" sz="213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 مستقلة</a:t>
            </a:r>
            <a:endParaRPr b="1" i="0" sz="213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مراحل الدرس</a:t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fmla="val 5378143" name="adj1"/>
              <a:gd fmla="val 16200000" name="adj2"/>
            </a:avLst>
          </a:pr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8"/>
          <p:cNvPicPr preferRelativeResize="0"/>
          <p:nvPr/>
        </p:nvPicPr>
        <p:blipFill rotWithShape="1">
          <a:blip r:embed="rId3">
            <a:alphaModFix/>
          </a:blip>
          <a:srcRect b="-1259" l="1" r="-1" t="80943"/>
          <a:stretch/>
        </p:blipFill>
        <p:spPr>
          <a:xfrm>
            <a:off x="1655689" y="5386638"/>
            <a:ext cx="558587" cy="75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18847" l="-1736" r="1735" t="60837"/>
          <a:stretch/>
        </p:blipFill>
        <p:spPr>
          <a:xfrm>
            <a:off x="1655689" y="3951477"/>
            <a:ext cx="558587" cy="7549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pic>
        <p:nvPicPr>
          <p:cNvPr id="151" name="Google Shape;151;p18"/>
          <p:cNvPicPr preferRelativeResize="0"/>
          <p:nvPr/>
        </p:nvPicPr>
        <p:blipFill rotWithShape="1">
          <a:blip r:embed="rId3">
            <a:alphaModFix/>
          </a:blip>
          <a:srcRect b="18847" l="-1736" r="1735" t="60837"/>
          <a:stretch/>
        </p:blipFill>
        <p:spPr>
          <a:xfrm>
            <a:off x="1655689" y="2432766"/>
            <a:ext cx="558587" cy="754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8"/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sp>
          <p:nvSpPr>
            <p:cNvPr id="153" name="Google Shape;153;p18"/>
            <p:cNvSpPr/>
            <p:nvPr/>
          </p:nvSpPr>
          <p:spPr>
            <a:xfrm>
              <a:off x="976754" y="4706199"/>
              <a:ext cx="558587" cy="6289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4" name="Google Shape;154;p18"/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r>
              <a:endParaRPr/>
            </a:p>
          </p:txBody>
        </p:sp>
      </p:grpSp>
      <p:grpSp>
        <p:nvGrpSpPr>
          <p:cNvPr id="155" name="Google Shape;155;p18"/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sp>
          <p:nvSpPr>
            <p:cNvPr id="156" name="Google Shape;156;p18"/>
            <p:cNvSpPr/>
            <p:nvPr/>
          </p:nvSpPr>
          <p:spPr>
            <a:xfrm>
              <a:off x="976754" y="3247381"/>
              <a:ext cx="547364" cy="6209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7" name="Google Shape;157;p18"/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4    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1076206" y="3638497"/>
            <a:ext cx="6801287" cy="892559"/>
          </a:xfrm>
          <a:prstGeom prst="roundRect">
            <a:avLst>
              <a:gd fmla="val 16667" name="adj"/>
            </a:avLst>
          </a:prstGeom>
          <a:solidFill>
            <a:srgbClr val="DCF0F2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19"/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65" name="Google Shape;165;p19"/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798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266F8B"/>
                  </a:solidFill>
                  <a:latin typeface="Calibri"/>
                  <a:ea typeface="Calibri"/>
                  <a:cs typeface="Calibri"/>
                  <a:sym typeface="Calibri"/>
                </a:rPr>
                <a:t>عند نهاية الدرس</a:t>
              </a:r>
              <a:endParaRPr/>
            </a:p>
          </p:txBody>
        </p:sp>
        <p:sp>
          <p:nvSpPr>
            <p:cNvPr id="166" name="Google Shape;166;p19"/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على الأقل </a:t>
              </a:r>
              <a:r>
                <a:rPr b="1" lang="ar-MA" sz="2600">
                  <a:solidFill>
                    <a:srgbClr val="FC8D00"/>
                  </a:solidFill>
                  <a:latin typeface="Calibri"/>
                  <a:ea typeface="Calibri"/>
                  <a:cs typeface="Calibri"/>
                  <a:sym typeface="Calibri"/>
                </a:rPr>
                <a:t>80% من المتعلمين </a:t>
              </a:r>
              <a:r>
                <a:rPr b="1" lang="ar-MA" sz="2600">
                  <a:solidFill>
                    <a:srgbClr val="106585"/>
                  </a:solidFill>
                  <a:latin typeface="Calibri"/>
                  <a:ea typeface="Calibri"/>
                  <a:cs typeface="Calibri"/>
                  <a:sym typeface="Calibri"/>
                </a:rPr>
                <a:t>سيكونون قادرين على: </a:t>
              </a:r>
              <a:endParaRPr b="1" sz="26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19"/>
          <p:cNvSpPr txBox="1"/>
          <p:nvPr/>
        </p:nvSpPr>
        <p:spPr>
          <a:xfrm>
            <a:off x="1210033" y="3888498"/>
            <a:ext cx="57246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B7589"/>
                </a:solidFill>
                <a:latin typeface="Calibri"/>
                <a:ea typeface="Calibri"/>
                <a:cs typeface="Calibri"/>
                <a:sym typeface="Calibri"/>
              </a:rPr>
              <a:t>قِراءَة وكتابة الأعداد من 0 إِلى 999 999 .</a:t>
            </a:r>
            <a:endParaRPr b="1" sz="2400">
              <a:solidFill>
                <a:srgbClr val="2B75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19"/>
          <p:cNvGrpSpPr/>
          <p:nvPr/>
        </p:nvGrpSpPr>
        <p:grpSpPr>
          <a:xfrm>
            <a:off x="7352956" y="3425315"/>
            <a:ext cx="1074989" cy="972702"/>
            <a:chOff x="7018463" y="3167952"/>
            <a:chExt cx="1409771" cy="1277341"/>
          </a:xfrm>
        </p:grpSpPr>
        <p:grpSp>
          <p:nvGrpSpPr>
            <p:cNvPr id="169" name="Google Shape;169;p19"/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70" name="Google Shape;170;p19"/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9"/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cap="flat" cmpd="sng" w="120650">
                <a:solidFill>
                  <a:srgbClr val="00E4C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" name="Google Shape;172;p19"/>
            <p:cNvGrpSpPr/>
            <p:nvPr/>
          </p:nvGrpSpPr>
          <p:grpSpPr>
            <a:xfrm rot="692408">
              <a:off x="7464335" y="3248500"/>
              <a:ext cx="889501" cy="833668"/>
              <a:chOff x="6478252" y="1754598"/>
              <a:chExt cx="889501" cy="833668"/>
            </a:xfrm>
          </p:grpSpPr>
          <p:sp>
            <p:nvSpPr>
              <p:cNvPr id="173" name="Google Shape;173;p19"/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fmla="val 32529" name="adj"/>
                </a:avLst>
              </a:prstGeom>
              <a:solidFill>
                <a:srgbClr val="595959"/>
              </a:solidFill>
              <a:ln cap="flat" cmpd="sng" w="1905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4" name="Google Shape;174;p19"/>
              <p:cNvCxnSpPr>
                <a:stCxn id="173" idx="3"/>
              </p:cNvCxnSpPr>
              <p:nvPr/>
            </p:nvCxnSpPr>
            <p:spPr>
              <a:xfrm flipH="1" rot="-692927">
                <a:off x="6513959" y="2113783"/>
                <a:ext cx="606887" cy="417966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B505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80" name="Google Shape;18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0170" y="2294919"/>
            <a:ext cx="5645597" cy="2650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181" name="Google Shape;18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575815" y="3199510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/>
          <p:nvPr/>
        </p:nvSpPr>
        <p:spPr>
          <a:xfrm>
            <a:off x="1020690" y="922636"/>
            <a:ext cx="651555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مرحباً سنرى درسا جديدا مع مجد وندى.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188" name="Google Shape;188;p21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0001" y="2191993"/>
            <a:ext cx="2244807" cy="3584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5">
            <a:alphaModFix/>
          </a:blip>
          <a:srcRect b="3034" l="0" r="0" t="0"/>
          <a:stretch/>
        </p:blipFill>
        <p:spPr>
          <a:xfrm>
            <a:off x="2506593" y="2297146"/>
            <a:ext cx="1957408" cy="3374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/>
        </p:nvSpPr>
        <p:spPr>
          <a:xfrm>
            <a:off x="1243049" y="945429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سنبدأ بالحساب الذهني. خذوا دفاتر البحث.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d’enfant&#10;&#10;Le contenu généré par l’IA peut être incorrect." id="197" name="Google Shape;19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945362" y="757961"/>
            <a:ext cx="757857" cy="744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 rotWithShape="1">
          <a:blip r:embed="rId4">
            <a:alphaModFix/>
          </a:blip>
          <a:srcRect b="15929" l="4526" r="3992" t="16702"/>
          <a:stretch/>
        </p:blipFill>
        <p:spPr>
          <a:xfrm flipH="1">
            <a:off x="2440917" y="2223436"/>
            <a:ext cx="4397832" cy="3238624"/>
          </a:xfrm>
          <a:prstGeom prst="roundRect">
            <a:avLst>
              <a:gd fmla="val 6988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203" name="Google Shape;203;p23"/>
          <p:cNvPicPr preferRelativeResize="0"/>
          <p:nvPr/>
        </p:nvPicPr>
        <p:blipFill rotWithShape="1">
          <a:blip r:embed="rId3">
            <a:alphaModFix/>
          </a:blip>
          <a:srcRect b="7142" l="0" r="0" t="-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4" name="Google Shape;204;p23"/>
          <p:cNvSpPr txBox="1"/>
          <p:nvPr/>
        </p:nvSpPr>
        <p:spPr>
          <a:xfrm>
            <a:off x="-139257" y="938025"/>
            <a:ext cx="7677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دقيقة واحدة لإنجاز هذه العمليات. دوّنوا النتيجة فقط في دفاتركم.</a:t>
            </a:r>
            <a:endParaRPr b="1" i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5" name="Google Shape;205;p23"/>
          <p:cNvGrpSpPr/>
          <p:nvPr/>
        </p:nvGrpSpPr>
        <p:grpSpPr>
          <a:xfrm>
            <a:off x="1581931" y="2616985"/>
            <a:ext cx="5597011" cy="613155"/>
            <a:chOff x="1581931" y="2616985"/>
            <a:chExt cx="5597011" cy="613155"/>
          </a:xfrm>
        </p:grpSpPr>
        <p:sp>
          <p:nvSpPr>
            <p:cNvPr id="206" name="Google Shape;206;p23"/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>
                <a:gd fmla="val 16667" name="adj"/>
              </a:avLst>
            </a:prstGeom>
            <a:solidFill>
              <a:srgbClr val="FFEFB9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3"/>
            <p:cNvSpPr txBox="1"/>
            <p:nvPr/>
          </p:nvSpPr>
          <p:spPr>
            <a:xfrm>
              <a:off x="2160675" y="2689451"/>
              <a:ext cx="1471878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 + 7  = … </a:t>
              </a:r>
              <a:endParaRPr/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3"/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  <p:sp>
          <p:nvSpPr>
            <p:cNvPr id="210" name="Google Shape;210;p23"/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مِ</a:t>
              </a:r>
              <a:r>
                <a:rPr lang="ar-MA" sz="24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ثالٌ :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23"/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descr="Une image contenant Graphique, clipart, conception&#10;&#10;Le contenu généré par l’IA peut être incorrect." id="212" name="Google Shape;212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p23"/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F6BB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3"/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3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 14</a:t>
              </a:r>
              <a:r>
                <a:rPr lang="ar-MA" sz="3200">
                  <a:solidFill>
                    <a:srgbClr val="243748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215" name="Google Shape;215;p23"/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اُكْتُبوا في دفاتِركُم:</a:t>
              </a:r>
              <a:endParaRPr/>
            </a:p>
          </p:txBody>
        </p:sp>
        <p:sp>
          <p:nvSpPr>
            <p:cNvPr id="216" name="Google Shape;216;p23"/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 cap="flat" cmpd="sng" w="19050">
              <a:solidFill>
                <a:srgbClr val="17AB9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3"/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2440" y="1910853"/>
            <a:ext cx="7695033" cy="43284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223" name="Google Shape;22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5" name="Google Shape;225;p24"/>
          <p:cNvSpPr txBox="1"/>
          <p:nvPr/>
        </p:nvSpPr>
        <p:spPr>
          <a:xfrm>
            <a:off x="2772168" y="949735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الحساب الذهني. 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/>
          <p:nvPr/>
        </p:nvSpPr>
        <p:spPr>
          <a:xfrm>
            <a:off x="529025" y="1995700"/>
            <a:ext cx="7772400" cy="43719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descr="Une image contenant dessin humoristique, clipart, Dessin animé, illustration&#10;&#10;Le contenu généré par l’IA peut être incorrect." id="231" name="Google Shape;231;p25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/>
          <p:nvPr/>
        </p:nvSpPr>
        <p:spPr>
          <a:xfrm>
            <a:off x="2865243" y="926611"/>
            <a:ext cx="4659282" cy="392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لديكم دقيقة واحدة.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38" name="Google Shape;2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8526" y="2136088"/>
            <a:ext cx="5707242" cy="26798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239" name="Google Shape;23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483732" y="3852540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/>
        </p:nvSpPr>
        <p:spPr>
          <a:xfrm>
            <a:off x="1212535" y="944387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ألواحكم.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45" name="Google Shape;24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5787" y="1872482"/>
            <a:ext cx="3832426" cy="3832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246" name="Google Shape;24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3895" y="725859"/>
            <a:ext cx="806389" cy="806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habits, jouet, sourire, chemise&#10;&#10;Le contenu généré par l’IA peut être incorrect." id="251" name="Google Shape;25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4395" y="603380"/>
            <a:ext cx="1022327" cy="10223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2" name="Google Shape;252;p28"/>
          <p:cNvSpPr/>
          <p:nvPr/>
        </p:nvSpPr>
        <p:spPr>
          <a:xfrm>
            <a:off x="1387010" y="821933"/>
            <a:ext cx="6150965" cy="406947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اقرؤوا  هذا العدد و اكتبوه بالحروف.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8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9 543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258" name="Google Shape;258;p29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9" name="Google Shape;259;p29"/>
          <p:cNvSpPr txBox="1"/>
          <p:nvPr/>
        </p:nvSpPr>
        <p:spPr>
          <a:xfrm>
            <a:off x="2909506" y="955377"/>
            <a:ext cx="45916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 . من يقرأ هذا العدد.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9"/>
          <p:cNvSpPr/>
          <p:nvPr/>
        </p:nvSpPr>
        <p:spPr>
          <a:xfrm>
            <a:off x="1024128" y="4154762"/>
            <a:ext cx="7095744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تَسْعَةُ </a:t>
            </a:r>
            <a:r>
              <a:rPr b="1"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آلافٍ</a:t>
            </a:r>
            <a:r>
              <a:rPr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وَخَمْسُ </a:t>
            </a:r>
            <a:r>
              <a:rPr b="1"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مِئَةٍ</a:t>
            </a:r>
            <a:r>
              <a:rPr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وَثَلاثَةٌ وَأَرْبَعونَ</a:t>
            </a:r>
            <a:endParaRPr/>
          </a:p>
        </p:txBody>
      </p:sp>
      <p:sp>
        <p:nvSpPr>
          <p:cNvPr id="261" name="Google Shape;261;p29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9 543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/>
          <p:nvPr/>
        </p:nvSpPr>
        <p:spPr>
          <a:xfrm>
            <a:off x="-1226712" y="890035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يذكرنا  بفصول العدد؟  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67" name="Google Shape;267;p30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8" name="Google Shape;268;p30"/>
          <p:cNvSpPr/>
          <p:nvPr/>
        </p:nvSpPr>
        <p:spPr>
          <a:xfrm>
            <a:off x="1024128" y="4154762"/>
            <a:ext cx="7095744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تِسْعَةُ </a:t>
            </a:r>
            <a:r>
              <a:rPr b="1"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آلافٍ</a:t>
            </a: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 وَخَمْسُ </a:t>
            </a:r>
            <a:r>
              <a:rPr b="1"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مِئَةٍ</a:t>
            </a: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 وَثَلاثَةٌ وَأَرْبَعونَ</a:t>
            </a:r>
            <a:endParaRPr/>
          </a:p>
        </p:txBody>
      </p:sp>
      <p:sp>
        <p:nvSpPr>
          <p:cNvPr id="269" name="Google Shape;269;p30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9 543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/>
          <p:nvPr/>
        </p:nvSpPr>
        <p:spPr>
          <a:xfrm>
            <a:off x="-1184964" y="888511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يتكون العدد من فصلين : فصل الآلاف  وفصل الوحدات البسيطة.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1"/>
          <p:cNvSpPr/>
          <p:nvPr/>
        </p:nvSpPr>
        <p:spPr>
          <a:xfrm rot="5400000">
            <a:off x="4371886" y="2337074"/>
            <a:ext cx="992438" cy="1683670"/>
          </a:xfrm>
          <a:prstGeom prst="arc">
            <a:avLst>
              <a:gd fmla="val 17134905" name="adj1"/>
              <a:gd fmla="val 4178481" name="adj2"/>
            </a:avLst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highlight>
                <a:srgbClr val="FC8D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1"/>
          <p:cNvSpPr/>
          <p:nvPr/>
        </p:nvSpPr>
        <p:spPr>
          <a:xfrm rot="5400000">
            <a:off x="3237817" y="2854159"/>
            <a:ext cx="745898" cy="831007"/>
          </a:xfrm>
          <a:prstGeom prst="arc">
            <a:avLst>
              <a:gd fmla="val 17580727" name="adj1"/>
              <a:gd fmla="val 4849063" name="adj2"/>
            </a:avLst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highlight>
                <a:srgbClr val="FC8D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77" name="Google Shape;277;p3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8" name="Google Shape;278;p31"/>
          <p:cNvSpPr/>
          <p:nvPr/>
        </p:nvSpPr>
        <p:spPr>
          <a:xfrm>
            <a:off x="1024128" y="4154762"/>
            <a:ext cx="7095744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تِسْعَةُ </a:t>
            </a:r>
            <a:r>
              <a:rPr b="1"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آلافٍ</a:t>
            </a: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 وَخَمْسُ </a:t>
            </a:r>
            <a:r>
              <a:rPr b="1"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مِئَةٍ</a:t>
            </a:r>
            <a:r>
              <a:rPr lang="ar-MA" sz="40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 وَثَلاثَةٌ وَأَرْبَعونَ</a:t>
            </a:r>
            <a:endParaRPr/>
          </a:p>
        </p:txBody>
      </p:sp>
      <p:sp>
        <p:nvSpPr>
          <p:cNvPr id="279" name="Google Shape;279;p31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9 543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/>
          <p:nvPr/>
        </p:nvSpPr>
        <p:spPr>
          <a:xfrm>
            <a:off x="-1200424" y="856880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اقرؤوا  هذا العدد و اكتبوه بالحروف.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285" name="Google Shape;28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1429" y="66772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2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4 726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 txBox="1"/>
          <p:nvPr/>
        </p:nvSpPr>
        <p:spPr>
          <a:xfrm>
            <a:off x="715757" y="92892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3"/>
          <p:cNvSpPr/>
          <p:nvPr/>
        </p:nvSpPr>
        <p:spPr>
          <a:xfrm>
            <a:off x="1367995" y="3999160"/>
            <a:ext cx="6917513" cy="597924"/>
          </a:xfrm>
          <a:prstGeom prst="flowChartAlternateProcess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293" name="Google Shape;293;p33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4" name="Google Shape;294;p33"/>
          <p:cNvSpPr/>
          <p:nvPr/>
        </p:nvSpPr>
        <p:spPr>
          <a:xfrm>
            <a:off x="1178714" y="3974960"/>
            <a:ext cx="6786571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أَرْبَعَةُ </a:t>
            </a:r>
            <a:r>
              <a:rPr b="1"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آلافٍ</a:t>
            </a:r>
            <a:r>
              <a:rPr lang="ar-MA" sz="4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 سَبْعُ مِئَةٍ وَسِتَّةٌ وَعِشْرونَ</a:t>
            </a:r>
            <a:endParaRPr sz="4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3"/>
          <p:cNvSpPr/>
          <p:nvPr/>
        </p:nvSpPr>
        <p:spPr>
          <a:xfrm>
            <a:off x="3119995" y="2538595"/>
            <a:ext cx="274606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4 726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"/>
          <p:cNvSpPr/>
          <p:nvPr/>
        </p:nvSpPr>
        <p:spPr>
          <a:xfrm>
            <a:off x="-1210993" y="931720"/>
            <a:ext cx="8738400" cy="372000"/>
          </a:xfrm>
          <a:prstGeom prst="round2SameRect">
            <a:avLst>
              <a:gd fmla="val 40573" name="adj1"/>
              <a:gd fmla="val 0" name="adj2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اكتبوا هذا  العدد بالأرقام.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01" name="Google Shape;30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1429" y="667720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4"/>
          <p:cNvSpPr/>
          <p:nvPr/>
        </p:nvSpPr>
        <p:spPr>
          <a:xfrm>
            <a:off x="1164336" y="2310906"/>
            <a:ext cx="6815328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خَمْسَةُ آلافٍ وَ تِسْعُ مِئَةٍ وثَلاثونَ</a:t>
            </a:r>
            <a:endParaRPr b="1" sz="400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/>
          <p:nvPr/>
        </p:nvSpPr>
        <p:spPr>
          <a:xfrm>
            <a:off x="734780" y="95537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08" name="Google Shape;308;p35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9" name="Google Shape;309;p35"/>
          <p:cNvSpPr/>
          <p:nvPr/>
        </p:nvSpPr>
        <p:spPr>
          <a:xfrm>
            <a:off x="3285200" y="3772591"/>
            <a:ext cx="2573599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6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5 930</a:t>
            </a:r>
            <a:endParaRPr sz="60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5"/>
          <p:cNvSpPr/>
          <p:nvPr/>
        </p:nvSpPr>
        <p:spPr>
          <a:xfrm>
            <a:off x="1164336" y="2310906"/>
            <a:ext cx="6815328" cy="95097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خَمْسَةُ آلافٍ وَ تِسْعُ مِئَةٍ وثَلاثونَ</a:t>
            </a:r>
            <a:endParaRPr b="1" sz="400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316" name="Google Shape;31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3186" y="2360138"/>
            <a:ext cx="5419566" cy="23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317" name="Google Shape;31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199595" y="3267547"/>
            <a:ext cx="841742" cy="84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 txBox="1"/>
          <p:nvPr/>
        </p:nvSpPr>
        <p:spPr>
          <a:xfrm>
            <a:off x="347510" y="949623"/>
            <a:ext cx="7192829" cy="677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الآن، سنتعلم قِراءَةَ وَكِتابَةَ الْأَعداد مِنْ 0 إِلى 999 999     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23" name="Google Shape;323;p37"/>
          <p:cNvPicPr preferRelativeResize="0"/>
          <p:nvPr/>
        </p:nvPicPr>
        <p:blipFill rotWithShape="1">
          <a:blip r:embed="rId3">
            <a:alphaModFix/>
          </a:blip>
          <a:srcRect b="7141" l="0" r="0" t="-7141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24" name="Google Shape;32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809" y="2219217"/>
            <a:ext cx="6949013" cy="4077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8"/>
          <p:cNvSpPr/>
          <p:nvPr/>
        </p:nvSpPr>
        <p:spPr>
          <a:xfrm>
            <a:off x="7834179" y="822958"/>
            <a:ext cx="862304" cy="6228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30" name="Google Shape;330;p38"/>
          <p:cNvSpPr txBox="1"/>
          <p:nvPr/>
        </p:nvSpPr>
        <p:spPr>
          <a:xfrm>
            <a:off x="2872740" y="934346"/>
            <a:ext cx="46592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عرض فيديو النمذجة.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235" y="1869260"/>
            <a:ext cx="7998778" cy="44993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logo, Graphique, Police, symbole&#10;&#10;Le contenu généré par l’IA peut être incorrect." id="332" name="Google Shape;33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Police, capture d’écran, écriture manuscrite&#10;&#10;Le contenu généré par l’IA peut être incorrect." id="337" name="Google Shape;3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0611" y="2042901"/>
            <a:ext cx="7322778" cy="41185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338" name="Google Shape;338;p39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9" name="Google Shape;339;p39"/>
          <p:cNvSpPr txBox="1"/>
          <p:nvPr/>
        </p:nvSpPr>
        <p:spPr>
          <a:xfrm>
            <a:off x="36798" y="943373"/>
            <a:ext cx="73227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من يذكرنا بخطوات قِراءَة وَكِتابَةِ الْأَعداد مِنْ 0 إِلى 999 999  ؟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/>
          <p:nvPr/>
        </p:nvSpPr>
        <p:spPr>
          <a:xfrm>
            <a:off x="1720931" y="2610517"/>
            <a:ext cx="5884432" cy="318437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46" name="Google Shape;346;p40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موجهة</a:t>
            </a:r>
            <a:endParaRPr/>
          </a:p>
        </p:txBody>
      </p:sp>
      <p:sp>
        <p:nvSpPr>
          <p:cNvPr id="347" name="Google Shape;347;p40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48" name="Google Shape;348;p40"/>
          <p:cNvSpPr txBox="1"/>
          <p:nvPr/>
        </p:nvSpPr>
        <p:spPr>
          <a:xfrm>
            <a:off x="2474608" y="3435502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FC8D00"/>
                </a:solidFill>
                <a:latin typeface="Dosis"/>
                <a:ea typeface="Dosis"/>
                <a:cs typeface="Dosis"/>
                <a:sym typeface="Dosis"/>
              </a:rPr>
              <a:t>النشاط 1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349" name="Google Shape;3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168922" y="3323461"/>
            <a:ext cx="925916" cy="925916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0"/>
          <p:cNvSpPr txBox="1"/>
          <p:nvPr/>
        </p:nvSpPr>
        <p:spPr>
          <a:xfrm>
            <a:off x="2505077" y="407667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2</a:t>
            </a:r>
            <a:endParaRPr/>
          </a:p>
        </p:txBody>
      </p:sp>
      <p:sp>
        <p:nvSpPr>
          <p:cNvPr id="351" name="Google Shape;351;p40"/>
          <p:cNvSpPr txBox="1"/>
          <p:nvPr/>
        </p:nvSpPr>
        <p:spPr>
          <a:xfrm>
            <a:off x="2549241" y="4752947"/>
            <a:ext cx="37272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rgbClr val="B2B3AE"/>
                </a:solidFill>
                <a:latin typeface="Dosis"/>
                <a:ea typeface="Dosis"/>
                <a:cs typeface="Dosis"/>
                <a:sym typeface="Dosis"/>
              </a:rPr>
              <a:t>النشاط 3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/>
          <p:nvPr/>
        </p:nvSpPr>
        <p:spPr>
          <a:xfrm>
            <a:off x="749235" y="904911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انتبهوا ، سننجز النشاط خُطْوَةً خطوة مثل مجد وندى.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357" name="Google Shape;357;p4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8" name="Google Shape;358;p41"/>
          <p:cNvSpPr/>
          <p:nvPr/>
        </p:nvSpPr>
        <p:spPr>
          <a:xfrm>
            <a:off x="2729577" y="3429000"/>
            <a:ext cx="394862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75 356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2"/>
          <p:cNvSpPr txBox="1"/>
          <p:nvPr/>
        </p:nvSpPr>
        <p:spPr>
          <a:xfrm>
            <a:off x="766949" y="922009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ماذا نفعل في الخطوة الأولى لقراءة وكتابة هذا العدد: أميز فصول العدد. 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364" name="Google Shape;364;p42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65" name="Google Shape;365;p42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366" name="Google Shape;366;p42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6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8" name="Google Shape;368;p42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369" name="Google Shape;369;p42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1" name="Google Shape;371;p42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372" name="Google Shape;372;p42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" name="Google Shape;374;p42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375" name="Google Shape;375;p42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7" name="Google Shape;377;p42"/>
          <p:cNvSpPr/>
          <p:nvPr/>
        </p:nvSpPr>
        <p:spPr>
          <a:xfrm>
            <a:off x="2729577" y="3429000"/>
            <a:ext cx="394862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75 356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 txBox="1"/>
          <p:nvPr/>
        </p:nvSpPr>
        <p:spPr>
          <a:xfrm>
            <a:off x="1244788" y="921774"/>
            <a:ext cx="627381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خذوا ألواحكم.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capture d’écran, Rectangle, carré&#10;&#10;Le contenu généré par l’IA peut être incorrect." id="383" name="Google Shape;38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5787" y="1872482"/>
            <a:ext cx="3832426" cy="3832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capture d’écran, Rectangle, carré&#10;&#10;Le contenu généré par l’IA peut être incorrect." id="384" name="Google Shape;38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5766" y="651058"/>
            <a:ext cx="910764" cy="910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4"/>
          <p:cNvSpPr txBox="1"/>
          <p:nvPr/>
        </p:nvSpPr>
        <p:spPr>
          <a:xfrm>
            <a:off x="766949" y="901954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ميزوا فصول العدد على الألواح.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390" name="Google Shape;390;p44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91" name="Google Shape;391;p44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392" name="Google Shape;392;p44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6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4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4" name="Google Shape;394;p44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395" name="Google Shape;395;p44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4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44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398" name="Google Shape;398;p44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4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0" name="Google Shape;400;p44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01" name="Google Shape;401;p44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4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3" name="Google Shape;403;p44"/>
          <p:cNvSpPr/>
          <p:nvPr/>
        </p:nvSpPr>
        <p:spPr>
          <a:xfrm>
            <a:off x="2729577" y="3429000"/>
            <a:ext cx="3948625" cy="99243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7200">
                <a:solidFill>
                  <a:srgbClr val="194A5D"/>
                </a:solidFill>
                <a:latin typeface="Calibri"/>
                <a:ea typeface="Calibri"/>
                <a:cs typeface="Calibri"/>
                <a:sym typeface="Calibri"/>
              </a:rPr>
              <a:t>75 356</a:t>
            </a:r>
            <a:endParaRPr b="1" sz="7200">
              <a:solidFill>
                <a:srgbClr val="194A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capture d’écran, Rectangle, carré&#10;&#10;Le contenu généré par l’IA peut être incorrect." id="408" name="Google Shape;40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9" name="Google Shape;409;p45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410" name="Google Shape;410;p45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6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5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2" name="Google Shape;412;p45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413" name="Google Shape;413;p45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5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5" name="Google Shape;415;p45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416" name="Google Shape;416;p45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5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8" name="Google Shape;418;p45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19" name="Google Shape;419;p45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45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1" name="Google Shape;421;p45"/>
          <p:cNvSpPr txBox="1"/>
          <p:nvPr/>
        </p:nvSpPr>
        <p:spPr>
          <a:xfrm>
            <a:off x="740904" y="85025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 صححوا . </a:t>
            </a:r>
            <a:endParaRPr/>
          </a:p>
        </p:txBody>
      </p:sp>
      <p:pic>
        <p:nvPicPr>
          <p:cNvPr id="422" name="Google Shape;422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6734" y="3231419"/>
            <a:ext cx="3810532" cy="177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6"/>
          <p:cNvSpPr txBox="1"/>
          <p:nvPr/>
        </p:nvSpPr>
        <p:spPr>
          <a:xfrm>
            <a:off x="754978" y="924204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 الخطوة الثانية؟ اقْرَأُ الْعَدَدَ في فَصْلِ الْآلافِ.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28" name="Google Shape;428;p46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09283"/>
            <a:ext cx="999174" cy="999174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29" name="Google Shape;429;p46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430" name="Google Shape;430;p46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46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2" name="Google Shape;432;p46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433" name="Google Shape;433;p46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7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46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5" name="Google Shape;435;p46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436" name="Google Shape;436;p46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46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8" name="Google Shape;438;p46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39" name="Google Shape;439;p46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1" name="Google Shape;441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3208" y="3138952"/>
            <a:ext cx="3810532" cy="177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7"/>
          <p:cNvSpPr txBox="1"/>
          <p:nvPr/>
        </p:nvSpPr>
        <p:spPr>
          <a:xfrm>
            <a:off x="761128" y="940422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 الخطوة الموالية ؟  أَقْرَأُ الْعَدَدَ في فَصْلِ الْوَحداتِ الْبَسيطَة.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47" name="Google Shape;447;p47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19674"/>
            <a:ext cx="999174" cy="999174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48" name="Google Shape;448;p47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449" name="Google Shape;449;p47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47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47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452" name="Google Shape;452;p47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47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47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455" name="Google Shape;455;p47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7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47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47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58" name="Google Shape;458;p47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47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0" name="Google Shape;46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2707" y="3108130"/>
            <a:ext cx="3810532" cy="177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8"/>
          <p:cNvSpPr txBox="1"/>
          <p:nvPr/>
        </p:nvSpPr>
        <p:spPr>
          <a:xfrm>
            <a:off x="761128" y="913708"/>
            <a:ext cx="678657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ما الخطوة الرابعة؟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466" name="Google Shape;466;p48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19674"/>
            <a:ext cx="999174" cy="999174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67" name="Google Shape;467;p48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468" name="Google Shape;468;p48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48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48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471" name="Google Shape;471;p48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48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3" name="Google Shape;473;p48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474" name="Google Shape;474;p48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48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48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77" name="Google Shape;477;p48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7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48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79" name="Google Shape;47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2707" y="3265126"/>
            <a:ext cx="3810532" cy="1771897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8"/>
          <p:cNvSpPr txBox="1"/>
          <p:nvPr/>
        </p:nvSpPr>
        <p:spPr>
          <a:xfrm>
            <a:off x="-849685" y="913708"/>
            <a:ext cx="678657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اكتبوا العدد على الألواح كما يقرأ.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9"/>
          <p:cNvSpPr txBox="1"/>
          <p:nvPr/>
        </p:nvSpPr>
        <p:spPr>
          <a:xfrm>
            <a:off x="740904" y="850257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ارفعوا الألواح. صححوا . من يقرأ ما كتبه؟ 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486" name="Google Shape;48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7" name="Google Shape;487;p49"/>
          <p:cNvGrpSpPr/>
          <p:nvPr/>
        </p:nvGrpSpPr>
        <p:grpSpPr>
          <a:xfrm>
            <a:off x="6623239" y="1993977"/>
            <a:ext cx="1735368" cy="590990"/>
            <a:chOff x="6736360" y="2743200"/>
            <a:chExt cx="1735368" cy="590990"/>
          </a:xfrm>
        </p:grpSpPr>
        <p:sp>
          <p:nvSpPr>
            <p:cNvPr id="488" name="Google Shape;488;p49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أُمَيِّزُ فُصولَ الْعَدَد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49"/>
            <p:cNvSpPr/>
            <p:nvPr/>
          </p:nvSpPr>
          <p:spPr>
            <a:xfrm>
              <a:off x="8113625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p49"/>
          <p:cNvGrpSpPr/>
          <p:nvPr/>
        </p:nvGrpSpPr>
        <p:grpSpPr>
          <a:xfrm>
            <a:off x="4578474" y="2000297"/>
            <a:ext cx="1744795" cy="590990"/>
            <a:chOff x="6736360" y="2743200"/>
            <a:chExt cx="1744795" cy="590990"/>
          </a:xfrm>
        </p:grpSpPr>
        <p:sp>
          <p:nvSpPr>
            <p:cNvPr id="491" name="Google Shape;491;p49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في فَصْلِ الْآلافِ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49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3" name="Google Shape;493;p49"/>
          <p:cNvGrpSpPr/>
          <p:nvPr/>
        </p:nvGrpSpPr>
        <p:grpSpPr>
          <a:xfrm>
            <a:off x="2594491" y="2009674"/>
            <a:ext cx="1744795" cy="590990"/>
            <a:chOff x="6736360" y="2743200"/>
            <a:chExt cx="1744795" cy="590990"/>
          </a:xfrm>
        </p:grpSpPr>
        <p:sp>
          <p:nvSpPr>
            <p:cNvPr id="494" name="Google Shape;494;p49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أَقْرَأُ الْعَدَدَ  في فَصْلِ الْوَحداتِ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49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6" name="Google Shape;496;p49"/>
          <p:cNvGrpSpPr/>
          <p:nvPr/>
        </p:nvGrpSpPr>
        <p:grpSpPr>
          <a:xfrm>
            <a:off x="624289" y="2019101"/>
            <a:ext cx="1744795" cy="590990"/>
            <a:chOff x="6736360" y="2743200"/>
            <a:chExt cx="1744795" cy="590990"/>
          </a:xfrm>
        </p:grpSpPr>
        <p:sp>
          <p:nvSpPr>
            <p:cNvPr id="497" name="Google Shape;497;p49"/>
            <p:cNvSpPr/>
            <p:nvPr/>
          </p:nvSpPr>
          <p:spPr>
            <a:xfrm>
              <a:off x="6736360" y="2743200"/>
              <a:ext cx="1358411" cy="590990"/>
            </a:xfrm>
            <a:prstGeom prst="roundRect">
              <a:avLst>
                <a:gd fmla="val 16667" name="adj"/>
              </a:avLst>
            </a:prstGeom>
            <a:solidFill>
              <a:srgbClr val="17AB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أَكْتُبُ الْعَدَدَ بالْحُروفِ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49"/>
            <p:cNvSpPr/>
            <p:nvPr/>
          </p:nvSpPr>
          <p:spPr>
            <a:xfrm>
              <a:off x="8123052" y="2859643"/>
              <a:ext cx="358103" cy="3581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9" name="Google Shape;499;p49"/>
          <p:cNvSpPr/>
          <p:nvPr/>
        </p:nvSpPr>
        <p:spPr>
          <a:xfrm>
            <a:off x="740904" y="4959844"/>
            <a:ext cx="7791204" cy="111855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خَمْسَةٌ وَسَبْعونَ </a:t>
            </a:r>
            <a:r>
              <a:rPr b="1"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أَلْفًا</a:t>
            </a:r>
            <a:r>
              <a:rPr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وَثَلاثُ مِئَةٍ وَسِتَّةٌ وخَمْسونَ</a:t>
            </a:r>
            <a:endParaRPr sz="3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2707" y="3052699"/>
            <a:ext cx="3810532" cy="177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0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506" name="Google Shape;50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7354" y="2144856"/>
            <a:ext cx="5409292" cy="33494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507" name="Google Shape;50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153027" y="3819559"/>
            <a:ext cx="859348" cy="859348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50"/>
          <p:cNvSpPr txBox="1"/>
          <p:nvPr/>
        </p:nvSpPr>
        <p:spPr>
          <a:xfrm>
            <a:off x="4283242" y="2337562"/>
            <a:ext cx="275008" cy="385011"/>
          </a:xfrm>
          <a:prstGeom prst="rect">
            <a:avLst/>
          </a:prstGeom>
          <a:solidFill>
            <a:srgbClr val="398F9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1"/>
          <p:cNvSpPr txBox="1"/>
          <p:nvPr/>
        </p:nvSpPr>
        <p:spPr>
          <a:xfrm>
            <a:off x="727231" y="934595"/>
            <a:ext cx="6786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الآن: أنجزوا على الألواح.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1"/>
          <p:cNvSpPr txBox="1"/>
          <p:nvPr/>
        </p:nvSpPr>
        <p:spPr>
          <a:xfrm>
            <a:off x="-1048783" y="2401923"/>
            <a:ext cx="79281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أَقْرَأُ الْعَدَدَ وَأَكْتُبُه بِالْحُروفِ :</a:t>
            </a:r>
            <a:endParaRPr sz="3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15" name="Google Shape;515;p5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19674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16" name="Google Shape;516;p51"/>
          <p:cNvSpPr/>
          <p:nvPr/>
        </p:nvSpPr>
        <p:spPr>
          <a:xfrm>
            <a:off x="3385301" y="3311475"/>
            <a:ext cx="2989847" cy="127417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5400">
                <a:solidFill>
                  <a:srgbClr val="3A5A62"/>
                </a:solidFill>
                <a:latin typeface="Calibri"/>
                <a:ea typeface="Calibri"/>
                <a:cs typeface="Calibri"/>
                <a:sym typeface="Calibri"/>
              </a:rPr>
              <a:t>127 090</a:t>
            </a:r>
            <a:endParaRPr sz="5400">
              <a:solidFill>
                <a:srgbClr val="3A5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2"/>
          <p:cNvSpPr txBox="1"/>
          <p:nvPr/>
        </p:nvSpPr>
        <p:spPr>
          <a:xfrm>
            <a:off x="-197708" y="929100"/>
            <a:ext cx="77251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 من يقوم إلى السبورة ليشرح لنا كيف توصل إلى الجواب؟</a:t>
            </a:r>
            <a:endParaRPr/>
          </a:p>
        </p:txBody>
      </p:sp>
      <p:pic>
        <p:nvPicPr>
          <p:cNvPr descr="Une image contenant capture d’écran, Rectangle, carré&#10;&#10;Le contenu généré par l’IA peut être incorrect." id="522" name="Google Shape;52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2014" y="663766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2"/>
          <p:cNvSpPr/>
          <p:nvPr/>
        </p:nvSpPr>
        <p:spPr>
          <a:xfrm>
            <a:off x="1126355" y="3798965"/>
            <a:ext cx="6891288" cy="111855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مِئَةٌ وَسَبْعةٌ وَعِشرونَ </a:t>
            </a:r>
            <a:r>
              <a:rPr b="1"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أَلْفًا</a:t>
            </a:r>
            <a:r>
              <a:rPr lang="ar-MA" sz="36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وَتِسْعونَ</a:t>
            </a:r>
            <a:endParaRPr sz="36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52"/>
          <p:cNvSpPr/>
          <p:nvPr/>
        </p:nvSpPr>
        <p:spPr>
          <a:xfrm>
            <a:off x="3077076" y="2417623"/>
            <a:ext cx="2989847" cy="127417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5400">
                <a:solidFill>
                  <a:srgbClr val="3A5A62"/>
                </a:solidFill>
                <a:latin typeface="Calibri"/>
                <a:ea typeface="Calibri"/>
                <a:cs typeface="Calibri"/>
                <a:sym typeface="Calibri"/>
              </a:rPr>
              <a:t>127 090</a:t>
            </a:r>
            <a:endParaRPr sz="5400">
              <a:solidFill>
                <a:srgbClr val="3A5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3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530" name="Google Shape;53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7024" y="2150265"/>
            <a:ext cx="5234631" cy="32412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symbole, Graphique, conception&#10;&#10;Le contenu généré par l’IA peut être incorrect." id="531" name="Google Shape;531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363981" y="4264553"/>
            <a:ext cx="925916" cy="925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texte, capture d’écran, logiciel, Système d’exploitation&#10;&#10;Le contenu généré par l’IA peut être incorrect." id="536" name="Google Shape;536;p54"/>
          <p:cNvPicPr preferRelativeResize="0"/>
          <p:nvPr/>
        </p:nvPicPr>
        <p:blipFill rotWithShape="1">
          <a:blip r:embed="rId3">
            <a:alphaModFix/>
          </a:blip>
          <a:srcRect b="18303" l="18004" r="17844" t="16326"/>
          <a:stretch/>
        </p:blipFill>
        <p:spPr>
          <a:xfrm>
            <a:off x="1451639" y="1673780"/>
            <a:ext cx="6290795" cy="4273493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54"/>
          <p:cNvSpPr/>
          <p:nvPr/>
        </p:nvSpPr>
        <p:spPr>
          <a:xfrm>
            <a:off x="1451640" y="1912383"/>
            <a:ext cx="3287347" cy="1878118"/>
          </a:xfrm>
          <a:prstGeom prst="roundRect">
            <a:avLst>
              <a:gd fmla="val 9430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54"/>
          <p:cNvSpPr txBox="1"/>
          <p:nvPr/>
        </p:nvSpPr>
        <p:spPr>
          <a:xfrm>
            <a:off x="400797" y="858002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 خذوا كراساتكم الصفحة 9.</a:t>
            </a:r>
            <a:endParaRPr/>
          </a:p>
        </p:txBody>
      </p:sp>
      <p:pic>
        <p:nvPicPr>
          <p:cNvPr descr="Une image contenant dessin humoristique, clipart, illustration, Dessin animé&#10;&#10;Le contenu généré par l’IA peut être incorrect." id="539" name="Google Shape;53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2434" y="589935"/>
            <a:ext cx="1051835" cy="10838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5"/>
          <p:cNvSpPr txBox="1"/>
          <p:nvPr/>
        </p:nvSpPr>
        <p:spPr>
          <a:xfrm>
            <a:off x="399736" y="929250"/>
            <a:ext cx="71163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لديكم  5دقائق للإنجاز، </a:t>
            </a:r>
            <a:r>
              <a:rPr b="1" i="0" lang="ar-MA" sz="1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سأمر بين الصفوف لمساعدتكم</a:t>
            </a: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5" name="Google Shape;5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5641" y="596250"/>
            <a:ext cx="898623" cy="8986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logiciel, Système d’exploitation&#10;&#10;Le contenu généré par l’IA peut être incorrect." id="546" name="Google Shape;546;p55"/>
          <p:cNvPicPr preferRelativeResize="0"/>
          <p:nvPr/>
        </p:nvPicPr>
        <p:blipFill rotWithShape="1">
          <a:blip r:embed="rId4">
            <a:alphaModFix/>
          </a:blip>
          <a:srcRect b="52217" l="22426" r="50856" t="21146"/>
          <a:stretch/>
        </p:blipFill>
        <p:spPr>
          <a:xfrm>
            <a:off x="1424293" y="1891058"/>
            <a:ext cx="6421348" cy="4267953"/>
          </a:xfrm>
          <a:prstGeom prst="roundRect">
            <a:avLst>
              <a:gd fmla="val 14280" name="adj"/>
            </a:avLst>
          </a:prstGeom>
          <a:noFill/>
          <a:ln>
            <a:noFill/>
          </a:ln>
        </p:spPr>
      </p:pic>
      <p:grpSp>
        <p:nvGrpSpPr>
          <p:cNvPr id="547" name="Google Shape;547;p55"/>
          <p:cNvGrpSpPr/>
          <p:nvPr/>
        </p:nvGrpSpPr>
        <p:grpSpPr>
          <a:xfrm>
            <a:off x="394751" y="771692"/>
            <a:ext cx="614494" cy="688367"/>
            <a:chOff x="924143" y="3511073"/>
            <a:chExt cx="614494" cy="688367"/>
          </a:xfrm>
        </p:grpSpPr>
        <p:sp>
          <p:nvSpPr>
            <p:cNvPr id="548" name="Google Shape;548;p55"/>
            <p:cNvSpPr/>
            <p:nvPr/>
          </p:nvSpPr>
          <p:spPr>
            <a:xfrm>
              <a:off x="924143" y="3511073"/>
              <a:ext cx="614494" cy="688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549" name="Google Shape;549;p55"/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1900">
                  <a:solidFill>
                    <a:srgbClr val="33878B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6"/>
          <p:cNvSpPr txBox="1"/>
          <p:nvPr/>
        </p:nvSpPr>
        <p:spPr>
          <a:xfrm>
            <a:off x="461538" y="826453"/>
            <a:ext cx="711632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الآن، ستشتغلون في ثنائيات. كل واحد يقارن إنجازه بإنجاز زميله. تأكدوا أنكم اتبعتم الخطوات بشكل سليم.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5" name="Google Shape;55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5420" y="2592482"/>
            <a:ext cx="2393861" cy="2393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556" name="Google Shape;556;p56"/>
          <p:cNvPicPr preferRelativeResize="0"/>
          <p:nvPr/>
        </p:nvPicPr>
        <p:blipFill rotWithShape="1">
          <a:blip r:embed="rId4">
            <a:alphaModFix/>
          </a:blip>
          <a:srcRect b="7141" l="0" r="0" t="-714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Une image contenant texte, capture d’écran, logiciel, Système d’exploitation&#10;&#10;Le contenu généré par l’IA peut être incorrect." id="557" name="Google Shape;557;p56"/>
          <p:cNvPicPr preferRelativeResize="0"/>
          <p:nvPr/>
        </p:nvPicPr>
        <p:blipFill rotWithShape="1">
          <a:blip r:embed="rId5">
            <a:alphaModFix/>
          </a:blip>
          <a:srcRect b="52217" l="22426" r="50856" t="21146"/>
          <a:stretch/>
        </p:blipFill>
        <p:spPr>
          <a:xfrm>
            <a:off x="550146" y="2445250"/>
            <a:ext cx="4443650" cy="2953474"/>
          </a:xfrm>
          <a:prstGeom prst="roundRect">
            <a:avLst>
              <a:gd fmla="val 14280" name="adj"/>
            </a:avLst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clipart, Dessin animé, illustration&#10;&#10;Le contenu généré par l’IA peut être incorrect." id="562" name="Google Shape;562;p57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19674"/>
            <a:ext cx="999174" cy="9991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3" name="Google Shape;563;p57"/>
          <p:cNvSpPr txBox="1"/>
          <p:nvPr/>
        </p:nvSpPr>
        <p:spPr>
          <a:xfrm>
            <a:off x="1220637" y="955113"/>
            <a:ext cx="62494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 على كراساتكم. </a:t>
            </a:r>
            <a:endParaRPr/>
          </a:p>
        </p:txBody>
      </p:sp>
      <p:pic>
        <p:nvPicPr>
          <p:cNvPr id="564" name="Google Shape;564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126" y="2150342"/>
            <a:ext cx="7325747" cy="3153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8"/>
          <p:cNvSpPr txBox="1"/>
          <p:nvPr/>
        </p:nvSpPr>
        <p:spPr>
          <a:xfrm>
            <a:off x="1220637" y="955113"/>
            <a:ext cx="62494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 على كراساتكم.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570" name="Google Shape;570;p58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5381" y="651478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1" name="Google Shape;571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521" y="2417275"/>
            <a:ext cx="7220958" cy="2886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9"/>
          <p:cNvSpPr/>
          <p:nvPr/>
        </p:nvSpPr>
        <p:spPr>
          <a:xfrm>
            <a:off x="1720931" y="2610517"/>
            <a:ext cx="5884432" cy="1722423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90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9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78" name="Google Shape;578;p59"/>
          <p:cNvSpPr/>
          <p:nvPr/>
        </p:nvSpPr>
        <p:spPr>
          <a:xfrm>
            <a:off x="2474259" y="3259976"/>
            <a:ext cx="3708400" cy="6372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71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rgbClr val="FC8D00"/>
                </a:solidFill>
                <a:latin typeface="Calibri"/>
                <a:ea typeface="Calibri"/>
                <a:cs typeface="Calibri"/>
                <a:sym typeface="Calibri"/>
              </a:rPr>
              <a:t>أنجز بمفردي</a:t>
            </a:r>
            <a:endParaRPr/>
          </a:p>
        </p:txBody>
      </p:sp>
      <p:pic>
        <p:nvPicPr>
          <p:cNvPr descr="Une image contenant symbole, Graphique, conception&#10;&#10;Le contenu généré par l’IA peut être incorrect." id="579" name="Google Shape;57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6253367" y="3259976"/>
            <a:ext cx="841742" cy="841742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59"/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ممارسة مستقلة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59"/>
          <p:cNvSpPr/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0"/>
          <p:cNvSpPr txBox="1"/>
          <p:nvPr/>
        </p:nvSpPr>
        <p:spPr>
          <a:xfrm>
            <a:off x="143934" y="931446"/>
            <a:ext cx="73842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على الصفحة 9، أنجزوا النشاط . سأمر بين الصفوف لمساعدتكم وتصحيح إنجازاتكم. </a:t>
            </a:r>
            <a:endParaRPr/>
          </a:p>
        </p:txBody>
      </p:sp>
      <p:pic>
        <p:nvPicPr>
          <p:cNvPr descr="Une image contenant dessin humoristique, clipart, Dessin animé, illustration&#10;&#10;Le contenu généré par l’IA peut être incorrect." id="587" name="Google Shape;587;p60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83332" y="643527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88" name="Google Shape;588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4062" y="2506894"/>
            <a:ext cx="2630756" cy="26307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capture d’écran, logiciel, Système d’exploitation&#10;&#10;Le contenu généré par l’IA peut être incorrect." id="589" name="Google Shape;589;p60"/>
          <p:cNvPicPr preferRelativeResize="0"/>
          <p:nvPr/>
        </p:nvPicPr>
        <p:blipFill rotWithShape="1">
          <a:blip r:embed="rId5">
            <a:alphaModFix/>
          </a:blip>
          <a:srcRect b="18303" l="18003" r="50070" t="16326"/>
          <a:stretch/>
        </p:blipFill>
        <p:spPr>
          <a:xfrm>
            <a:off x="876287" y="1735425"/>
            <a:ext cx="3130635" cy="427349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60"/>
          <p:cNvSpPr/>
          <p:nvPr/>
        </p:nvSpPr>
        <p:spPr>
          <a:xfrm>
            <a:off x="1232899" y="3832546"/>
            <a:ext cx="2774023" cy="2094008"/>
          </a:xfrm>
          <a:prstGeom prst="roundRect">
            <a:avLst>
              <a:gd fmla="val 9430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1"/>
          <p:cNvSpPr txBox="1"/>
          <p:nvPr/>
        </p:nvSpPr>
        <p:spPr>
          <a:xfrm>
            <a:off x="378845" y="897496"/>
            <a:ext cx="71448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596" name="Google Shape;596;p61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51478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7" name="Google Shape;597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0073" y="2315834"/>
            <a:ext cx="7363853" cy="2657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2"/>
          <p:cNvSpPr txBox="1"/>
          <p:nvPr/>
        </p:nvSpPr>
        <p:spPr>
          <a:xfrm>
            <a:off x="311274" y="960002"/>
            <a:ext cx="71448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صححوا.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603" name="Google Shape;603;p62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67430" y="651478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04" name="Google Shape;604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021" y="2263634"/>
            <a:ext cx="7039957" cy="302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3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10" name="Google Shape;610;p63"/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اختتام الدرس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63"/>
          <p:cNvSpPr/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4"/>
          <p:cNvSpPr txBox="1"/>
          <p:nvPr/>
        </p:nvSpPr>
        <p:spPr>
          <a:xfrm>
            <a:off x="377396" y="966399"/>
            <a:ext cx="71448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.انتبهوا جيدا! أكملوا في المنزل الأنشطة التي لم نقم بإنجازها في  الصفحتين 8 و 9</a:t>
            </a:r>
            <a:endParaRPr b="1" sz="18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, logiciel, Système d’exploitation&#10;&#10;Le contenu généré par l’IA peut être incorrect." id="617" name="Google Shape;617;p64"/>
          <p:cNvPicPr preferRelativeResize="0"/>
          <p:nvPr/>
        </p:nvPicPr>
        <p:blipFill rotWithShape="1">
          <a:blip r:embed="rId3">
            <a:alphaModFix/>
          </a:blip>
          <a:srcRect b="10844" l="18004" r="15996" t="16325"/>
          <a:stretch/>
        </p:blipFill>
        <p:spPr>
          <a:xfrm>
            <a:off x="1868074" y="2027125"/>
            <a:ext cx="5407852" cy="3978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dessin humoristique, clipart, Dessin animé, illustration&#10;&#10;Le contenu généré par l’IA peut être incorrect." id="618" name="Google Shape;618;p64"/>
          <p:cNvPicPr preferRelativeResize="0"/>
          <p:nvPr/>
        </p:nvPicPr>
        <p:blipFill rotWithShape="1">
          <a:blip r:embed="rId4">
            <a:alphaModFix/>
          </a:blip>
          <a:srcRect b="3603" l="-3603" r="3603" t="-3603"/>
          <a:stretch/>
        </p:blipFill>
        <p:spPr>
          <a:xfrm>
            <a:off x="7767430" y="651478"/>
            <a:ext cx="999174" cy="99917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5"/>
          <p:cNvSpPr txBox="1"/>
          <p:nvPr/>
        </p:nvSpPr>
        <p:spPr>
          <a:xfrm>
            <a:off x="367005" y="955377"/>
            <a:ext cx="719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إلى اللقاء. في الحصة القادمة، سنقوم بتصحيح الأنشطة المنجزة في المنزل.</a:t>
            </a:r>
            <a:endParaRPr b="1" sz="1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dessin humoristique, clipart, Dessin animé, illustration&#10;&#10;Le contenu généré par l’IA peut être incorrect." id="624" name="Google Shape;624;p65"/>
          <p:cNvPicPr preferRelativeResize="0"/>
          <p:nvPr/>
        </p:nvPicPr>
        <p:blipFill rotWithShape="1">
          <a:blip r:embed="rId3">
            <a:alphaModFix/>
          </a:blip>
          <a:srcRect b="3603" l="-3603" r="3603" t="-3603"/>
          <a:stretch/>
        </p:blipFill>
        <p:spPr>
          <a:xfrm>
            <a:off x="7777821" y="640456"/>
            <a:ext cx="999174" cy="999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25" name="Google Shape;625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3047" y="2214054"/>
            <a:ext cx="2243200" cy="358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65"/>
          <p:cNvPicPr preferRelativeResize="0"/>
          <p:nvPr/>
        </p:nvPicPr>
        <p:blipFill rotWithShape="1">
          <a:blip r:embed="rId5">
            <a:alphaModFix/>
          </a:blip>
          <a:srcRect b="2633" l="0" r="0" t="0"/>
          <a:stretch/>
        </p:blipFill>
        <p:spPr>
          <a:xfrm>
            <a:off x="2277753" y="2214054"/>
            <a:ext cx="2015113" cy="3488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6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477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32" name="Google Shape;632;p66"/>
          <p:cNvSpPr txBox="1"/>
          <p:nvPr/>
        </p:nvSpPr>
        <p:spPr>
          <a:xfrm>
            <a:off x="6374255" y="1063104"/>
            <a:ext cx="3108897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lang="ar-M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(ة)خاص بالأستاذ 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33" name="Google Shape;633;p66"/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4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200">
                <a:solidFill>
                  <a:srgbClr val="266F8B"/>
                </a:solidFill>
                <a:latin typeface="Calibri"/>
                <a:ea typeface="Calibri"/>
                <a:cs typeface="Calibri"/>
                <a:sym typeface="Calibri"/>
              </a:rPr>
              <a:t>بناء على إنجازات المتعلمين خلال الممارسة المستقلة </a:t>
            </a:r>
            <a:endParaRPr/>
          </a:p>
        </p:txBody>
      </p:sp>
      <p:pic>
        <p:nvPicPr>
          <p:cNvPr descr="Une image contenant texte, diagramme, Parallèle, ligne&#10;&#10;Le contenu généré par l’IA peut être incorrect." id="634" name="Google Shape;63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635" name="Google Shape;63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768" y="3126440"/>
            <a:ext cx="5688105" cy="118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artie 1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