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</p:sldIdLst>
  <p:sldSz cy="6858000" cx="9144000"/>
  <p:notesSz cx="6735750" cy="9866300"/>
  <p:embeddedFontLst>
    <p:embeddedFont>
      <p:font typeface="Dosis"/>
      <p:regular r:id="rId69"/>
      <p:bold r:id="rId70"/>
    </p:embeddedFont>
    <p:embeddedFont>
      <p:font typeface="Play"/>
      <p:regular r:id="rId71"/>
      <p:bold r:id="rId72"/>
    </p:embeddedFont>
    <p:embeddedFont>
      <p:font typeface="Dosis SemiBold"/>
      <p:regular r:id="rId73"/>
      <p:bold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DosisSemiBold-regular.fntdata"/><Relationship Id="rId72" Type="http://schemas.openxmlformats.org/officeDocument/2006/relationships/font" Target="fonts/Play-bold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74" Type="http://schemas.openxmlformats.org/officeDocument/2006/relationships/font" Target="fonts/DosisSemiBold-bold.fntdata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Play-regular.fntdata"/><Relationship Id="rId70" Type="http://schemas.openxmlformats.org/officeDocument/2006/relationships/font" Target="fonts/Dosis-bold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slide" Target="slides/slide59.xml"/><Relationship Id="rId21" Type="http://schemas.openxmlformats.org/officeDocument/2006/relationships/slide" Target="slides/slide14.xml"/><Relationship Id="rId65" Type="http://schemas.openxmlformats.org/officeDocument/2006/relationships/slide" Target="slides/slide58.xml"/><Relationship Id="rId24" Type="http://schemas.openxmlformats.org/officeDocument/2006/relationships/slide" Target="slides/slide17.xml"/><Relationship Id="rId68" Type="http://schemas.openxmlformats.org/officeDocument/2006/relationships/slide" Target="slides/slide61.xml"/><Relationship Id="rId23" Type="http://schemas.openxmlformats.org/officeDocument/2006/relationships/slide" Target="slides/slide16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Dosis-regular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4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4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5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5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5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5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5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5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5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5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5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5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6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6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jpg"/><Relationship Id="rId3" Type="http://schemas.openxmlformats.org/officeDocument/2006/relationships/image" Target="../media/image18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5.jpg"/><Relationship Id="rId3" Type="http://schemas.openxmlformats.org/officeDocument/2006/relationships/image" Target="../media/image15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jpg"/><Relationship Id="rId3" Type="http://schemas.openxmlformats.org/officeDocument/2006/relationships/image" Target="../media/image12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5.jpg"/><Relationship Id="rId3" Type="http://schemas.openxmlformats.org/officeDocument/2006/relationships/image" Target="../media/image13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3" name="Google Shape;23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249" y="0"/>
            <a:ext cx="9196248" cy="689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2249" y="0"/>
            <a:ext cx="9196247" cy="6895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425" y="-13063"/>
            <a:ext cx="9181423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834" y="-25150"/>
            <a:ext cx="9180123" cy="6883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249" y="0"/>
            <a:ext cx="9196247" cy="6895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>
  <p:cSld name="Deux contenu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89" cy="685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" y="968"/>
            <a:ext cx="9145287" cy="6857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5" name="Google Shape;4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descr="Une image contenant texte, capture d’écran, dessin humoristique&#10;&#10;Le contenu généré par l’IA peut être incorrect.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4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21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7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32.png"/><Relationship Id="rId7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3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image" Target="../media/image31.png"/><Relationship Id="rId5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46.png"/><Relationship Id="rId5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Relationship Id="rId4" Type="http://schemas.openxmlformats.org/officeDocument/2006/relationships/image" Target="../media/image7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Relationship Id="rId4" Type="http://schemas.openxmlformats.org/officeDocument/2006/relationships/image" Target="../media/image5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Relationship Id="rId4" Type="http://schemas.openxmlformats.org/officeDocument/2006/relationships/image" Target="../media/image6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png"/><Relationship Id="rId4" Type="http://schemas.openxmlformats.org/officeDocument/2006/relationships/image" Target="../media/image5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Relationship Id="rId4" Type="http://schemas.openxmlformats.org/officeDocument/2006/relationships/image" Target="../media/image5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8.png"/><Relationship Id="rId4" Type="http://schemas.openxmlformats.org/officeDocument/2006/relationships/image" Target="../media/image4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1.png"/><Relationship Id="rId4" Type="http://schemas.openxmlformats.org/officeDocument/2006/relationships/image" Target="../media/image7.gif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4.png"/><Relationship Id="rId4" Type="http://schemas.openxmlformats.org/officeDocument/2006/relationships/image" Target="../media/image21.gif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8.png"/><Relationship Id="rId4" Type="http://schemas.openxmlformats.org/officeDocument/2006/relationships/image" Target="../media/image47.png"/><Relationship Id="rId5" Type="http://schemas.openxmlformats.org/officeDocument/2006/relationships/image" Target="../media/image5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8.png"/><Relationship Id="rId4" Type="http://schemas.openxmlformats.org/officeDocument/2006/relationships/image" Target="../media/image47.png"/><Relationship Id="rId5" Type="http://schemas.openxmlformats.org/officeDocument/2006/relationships/image" Target="../media/image6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8.png"/><Relationship Id="rId4" Type="http://schemas.openxmlformats.org/officeDocument/2006/relationships/image" Target="../media/image65.png"/><Relationship Id="rId5" Type="http://schemas.openxmlformats.org/officeDocument/2006/relationships/image" Target="../media/image60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8.png"/><Relationship Id="rId4" Type="http://schemas.openxmlformats.org/officeDocument/2006/relationships/image" Target="../media/image65.png"/><Relationship Id="rId5" Type="http://schemas.openxmlformats.org/officeDocument/2006/relationships/image" Target="../media/image6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.gif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3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0.png"/><Relationship Id="rId4" Type="http://schemas.openxmlformats.org/officeDocument/2006/relationships/image" Target="../media/image5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0.png"/><Relationship Id="rId4" Type="http://schemas.openxmlformats.org/officeDocument/2006/relationships/image" Target="../media/image6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1.png"/><Relationship Id="rId4" Type="http://schemas.openxmlformats.org/officeDocument/2006/relationships/image" Target="../media/image1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3.png"/><Relationship Id="rId4" Type="http://schemas.openxmlformats.org/officeDocument/2006/relationships/image" Target="../media/image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1.png"/><Relationship Id="rId4" Type="http://schemas.openxmlformats.org/officeDocument/2006/relationships/image" Target="../media/image63.png"/><Relationship Id="rId5" Type="http://schemas.openxmlformats.org/officeDocument/2006/relationships/image" Target="../media/image10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6.jp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fmla="val 50000" name="adj"/>
            </a:avLst>
          </a:prstGeom>
          <a:solidFill>
            <a:srgbClr val="7FC5C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1" i="0" lang="ar-MA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الدرس </a:t>
            </a:r>
            <a:r>
              <a:rPr b="1" i="0" lang="ar-MA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6"/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6"/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lang="ar-MA" sz="36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6"/>
          <p:cNvSpPr txBox="1"/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55" name="Google Shape;55;p16"/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6"/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lang="ar-MA" sz="36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6"/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" name="Google Shape;58;p16"/>
          <p:cNvGrpSpPr/>
          <p:nvPr/>
        </p:nvGrpSpPr>
        <p:grpSpPr>
          <a:xfrm>
            <a:off x="4009767" y="6021421"/>
            <a:ext cx="2724006" cy="288630"/>
            <a:chOff x="5372100" y="5877672"/>
            <a:chExt cx="2724006" cy="288630"/>
          </a:xfrm>
        </p:grpSpPr>
        <p:sp>
          <p:nvSpPr>
            <p:cNvPr id="59" name="Google Shape;59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ar-MA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الدرس 3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6"/>
            <p:cNvSpPr/>
            <p:nvPr/>
          </p:nvSpPr>
          <p:spPr>
            <a:xfrm>
              <a:off x="7827055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62;p16"/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63" name="Google Shape;63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ar-MA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الدرس 4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16"/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66" name="Google Shape;66;p16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ar-MA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الدرس 5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6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" name="Google Shape;68;p16"/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fmla="val 50000" name="adj"/>
            </a:avLst>
          </a:prstGeom>
          <a:solidFill>
            <a:srgbClr val="F6BB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الدرس 1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7203343" y="6037180"/>
            <a:ext cx="269051" cy="256655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أيقونات توجيهية</a:t>
            </a:r>
            <a:endParaRPr/>
          </a:p>
        </p:txBody>
      </p:sp>
      <p:sp>
        <p:nvSpPr>
          <p:cNvPr id="75" name="Google Shape;75;p17"/>
          <p:cNvSpPr/>
          <p:nvPr/>
        </p:nvSpPr>
        <p:spPr>
          <a:xfrm>
            <a:off x="1663816" y="4492285"/>
            <a:ext cx="948052" cy="68482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6" name="Google Shape;76;p17"/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3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توجيهات الأستاذ(ة)</a:t>
            </a:r>
            <a:endParaRPr/>
          </a:p>
        </p:txBody>
      </p:sp>
      <p:sp>
        <p:nvSpPr>
          <p:cNvPr id="77" name="Google Shape;77;p17"/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عرض فيديو </a:t>
            </a:r>
            <a:endParaRPr/>
          </a:p>
        </p:txBody>
      </p:sp>
      <p:sp>
        <p:nvSpPr>
          <p:cNvPr id="78" name="Google Shape;78;p17"/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تعيين تلميذ للإجابة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79" name="Google Shape;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5800" y="1911831"/>
            <a:ext cx="1196068" cy="11960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80" name="Google Shape;80;p17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3571624" y="1949334"/>
            <a:ext cx="1397972" cy="106300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للشريحة الموالية بعد عرض الفيديو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العمل في ثنائيات </a:t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بين   الصفوف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8310" y="4294113"/>
            <a:ext cx="990738" cy="82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1281419" y="1498631"/>
            <a:ext cx="6581161" cy="667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AB98"/>
              </a:buClr>
              <a:buSzPts val="3600"/>
              <a:buFont typeface="Calibri"/>
              <a:buNone/>
            </a:pPr>
            <a:r>
              <a:rPr b="1" lang="ar-MA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  <a:t>برمجة الأسبوع الأول</a:t>
            </a:r>
            <a:br>
              <a:rPr b="1" lang="ar-MA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>
              <a:solidFill>
                <a:srgbClr val="17AB98"/>
              </a:solidFill>
            </a:endParaRPr>
          </a:p>
        </p:txBody>
      </p:sp>
      <p:grpSp>
        <p:nvGrpSpPr>
          <p:cNvPr id="93" name="Google Shape;93;p18"/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4" name="Google Shape;94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b="1" lang="ar-MA" sz="1800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اَلأَعدادُ مِن 0 إِلى 999 (مراجعة المستلزمات)</a:t>
              </a:r>
              <a:endParaRPr/>
            </a:p>
          </p:txBody>
        </p:sp>
      </p:grpSp>
      <p:grpSp>
        <p:nvGrpSpPr>
          <p:cNvPr id="97" name="Google Shape;97;p18"/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</p:grpSpPr>
        <p:sp>
          <p:nvSpPr>
            <p:cNvPr id="98" name="Google Shape;98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/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اَلأَعدادُ في نطاق 0 – 999 على المستقيم العددي</a:t>
              </a:r>
              <a:endParaRPr/>
            </a:p>
          </p:txBody>
        </p:sp>
      </p:grpSp>
      <p:grpSp>
        <p:nvGrpSpPr>
          <p:cNvPr id="101" name="Google Shape;101;p18"/>
          <p:cNvGrpSpPr/>
          <p:nvPr/>
        </p:nvGrpSpPr>
        <p:grpSpPr>
          <a:xfrm>
            <a:off x="4423967" y="2471052"/>
            <a:ext cx="3780000" cy="1123837"/>
            <a:chOff x="648000" y="1949241"/>
            <a:chExt cx="3780000" cy="1123837"/>
          </a:xfrm>
        </p:grpSpPr>
        <p:sp>
          <p:nvSpPr>
            <p:cNvPr id="102" name="Google Shape;102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FFDA6D"/>
            </a:solidFill>
            <a:ln cap="flat" cmpd="sng" w="19050">
              <a:solidFill>
                <a:srgbClr val="FFC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 cap="flat" cmpd="sng" w="19050">
              <a:solidFill>
                <a:srgbClr val="EEB5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FEFB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800"/>
                <a:buFont typeface="Noto Sans Symbols"/>
                <a:buNone/>
              </a:pPr>
              <a:r>
                <a:rPr b="1" lang="ar-MA"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اَلأَعدادُ مِن 0 إِلى 999 (مراجعة المستلزمات)</a:t>
              </a:r>
              <a:endParaRPr/>
            </a:p>
          </p:txBody>
        </p:sp>
      </p:grpSp>
      <p:grpSp>
        <p:nvGrpSpPr>
          <p:cNvPr id="105" name="Google Shape;105;p18"/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</p:grpSpPr>
        <p:sp>
          <p:nvSpPr>
            <p:cNvPr id="106" name="Google Shape;106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قِراءَةُ الأعدادِ مِن 1000 إلى  999 999</a:t>
              </a:r>
              <a:endParaRPr/>
            </a:p>
          </p:txBody>
        </p:sp>
      </p:grpSp>
      <p:grpSp>
        <p:nvGrpSpPr>
          <p:cNvPr id="109" name="Google Shape;109;p18"/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</p:grpSpPr>
        <p:sp>
          <p:nvSpPr>
            <p:cNvPr id="110" name="Google Shape;110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تَعَرُّفُ الأعداد مِن 1000 إلى  999 999</a:t>
              </a:r>
              <a:endParaRPr/>
            </a:p>
          </p:txBody>
        </p:sp>
      </p:grpSp>
      <p:grpSp>
        <p:nvGrpSpPr>
          <p:cNvPr id="113" name="Google Shape;113;p18"/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</p:grpSpPr>
        <p:sp>
          <p:nvSpPr>
            <p:cNvPr id="114" name="Google Shape;114;p18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8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5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حل المسائل : تَخَيُّلُ وَكِتَابَةُ شَريطِ مَسألَةٍ</a:t>
              </a:r>
              <a:endParaRPr/>
            </a:p>
          </p:txBody>
        </p:sp>
      </p:grpSp>
      <p:sp>
        <p:nvSpPr>
          <p:cNvPr id="117" name="Google Shape;117;p1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2273440" y="1139419"/>
            <a:ext cx="4597120" cy="7567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71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F6BB00"/>
                </a:solidFill>
                <a:latin typeface="Dosis"/>
                <a:ea typeface="Dosis"/>
                <a:cs typeface="Dosis"/>
                <a:sym typeface="Dosis"/>
              </a:rPr>
              <a:t>درس اليوم</a:t>
            </a:r>
            <a:endParaRPr/>
          </a:p>
        </p:txBody>
      </p:sp>
      <p:sp>
        <p:nvSpPr>
          <p:cNvPr id="123" name="Google Shape;123;p19"/>
          <p:cNvSpPr txBox="1"/>
          <p:nvPr/>
        </p:nvSpPr>
        <p:spPr>
          <a:xfrm>
            <a:off x="394211" y="1517792"/>
            <a:ext cx="8178799" cy="928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795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3795AF"/>
                </a:solidFill>
                <a:latin typeface="Calibri"/>
                <a:ea typeface="Calibri"/>
                <a:cs typeface="Calibri"/>
                <a:sym typeface="Calibri"/>
              </a:rPr>
              <a:t>اَلأَعدادُ مِن 0 إِلى 999 (مراجعة المستلزمات)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texte, capture d’écran&#10;&#10;Le contenu généré par l’IA peut être incorrect." id="125" name="Google Shape;12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086" y="1811325"/>
            <a:ext cx="7772400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افتتاح الدرس </a:t>
            </a:r>
            <a:endParaRPr sz="1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1905587" y="3327464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الموجهة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1917734" y="4076388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المستقلة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1857870" y="4796594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اختتام الدرس</a:t>
            </a:r>
            <a:endParaRPr b="1" sz="21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/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5" name="Google Shape;135;p20"/>
          <p:cNvSpPr/>
          <p:nvPr/>
        </p:nvSpPr>
        <p:spPr>
          <a:xfrm flipH="1">
            <a:off x="1557532" y="3251400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6" name="Google Shape;136;p20"/>
          <p:cNvSpPr/>
          <p:nvPr/>
        </p:nvSpPr>
        <p:spPr>
          <a:xfrm flipH="1">
            <a:off x="1572238" y="401917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7" name="Google Shape;137;p20"/>
          <p:cNvSpPr/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8" name="Google Shape;138;p20"/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fmla="val 5378143" name="adj1"/>
              <a:gd fmla="val 16200000" name="adj2"/>
            </a:avLst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7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E98301"/>
                </a:solidFill>
                <a:latin typeface="Calibri"/>
                <a:ea typeface="Calibri"/>
                <a:cs typeface="Calibri"/>
                <a:sym typeface="Calibri"/>
              </a:rPr>
              <a:t>مراحل ا</a:t>
            </a:r>
            <a:r>
              <a:rPr b="1" lang="ar-MA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لدرس</a:t>
            </a: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2" name="Google Shape;142;p20"/>
          <p:cNvSpPr/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43" name="Google Shape;143;p20"/>
          <p:cNvSpPr/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45" name="Google Shape;145;p20"/>
          <p:cNvSpPr/>
          <p:nvPr/>
        </p:nvSpPr>
        <p:spPr>
          <a:xfrm>
            <a:off x="1617859" y="2459765"/>
            <a:ext cx="599748" cy="67184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6" name="Google Shape;146;p20"/>
          <p:cNvSpPr txBox="1"/>
          <p:nvPr/>
        </p:nvSpPr>
        <p:spPr>
          <a:xfrm>
            <a:off x="1712158" y="2644125"/>
            <a:ext cx="445646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900">
                <a:solidFill>
                  <a:srgbClr val="33878B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47" name="Google Shape;147;p20"/>
          <p:cNvSpPr/>
          <p:nvPr/>
        </p:nvSpPr>
        <p:spPr>
          <a:xfrm>
            <a:off x="1565658" y="3224771"/>
            <a:ext cx="610903" cy="68434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8" name="Google Shape;148;p20"/>
          <p:cNvSpPr txBox="1"/>
          <p:nvPr/>
        </p:nvSpPr>
        <p:spPr>
          <a:xfrm>
            <a:off x="1648287" y="3406325"/>
            <a:ext cx="445646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900">
                <a:solidFill>
                  <a:srgbClr val="33878B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/>
          </a:p>
        </p:txBody>
      </p:sp>
      <p:grpSp>
        <p:nvGrpSpPr>
          <p:cNvPr id="149" name="Google Shape;149;p20"/>
          <p:cNvGrpSpPr/>
          <p:nvPr/>
        </p:nvGrpSpPr>
        <p:grpSpPr>
          <a:xfrm>
            <a:off x="1596674" y="4003891"/>
            <a:ext cx="578457" cy="648000"/>
            <a:chOff x="976754" y="4005561"/>
            <a:chExt cx="558587" cy="625740"/>
          </a:xfrm>
        </p:grpSpPr>
        <p:sp>
          <p:nvSpPr>
            <p:cNvPr id="150" name="Google Shape;150;p20"/>
            <p:cNvSpPr/>
            <p:nvPr/>
          </p:nvSpPr>
          <p:spPr>
            <a:xfrm>
              <a:off x="976754" y="4005561"/>
              <a:ext cx="558587" cy="6257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1" name="Google Shape;151;p20"/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/>
            </a:p>
          </p:txBody>
        </p:sp>
      </p:grpSp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 b="-1259" l="1" r="-1" t="80943"/>
          <a:stretch/>
        </p:blipFill>
        <p:spPr>
          <a:xfrm>
            <a:off x="1609590" y="4610908"/>
            <a:ext cx="596416" cy="80605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1712158" y="5563656"/>
            <a:ext cx="5786859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ar-MA" sz="1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ملاحظة هامة: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sz="1600">
                <a:solidFill>
                  <a:srgbClr val="2B7589"/>
                </a:solidFill>
                <a:latin typeface="Calibri"/>
                <a:ea typeface="Calibri"/>
                <a:cs typeface="Calibri"/>
                <a:sym typeface="Calibri"/>
              </a:rPr>
              <a:t>*هذا درس للمراجعة، له هيكلة خاصة.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2B7589"/>
                </a:solidFill>
                <a:latin typeface="Calibri"/>
                <a:ea typeface="Calibri"/>
                <a:cs typeface="Calibri"/>
                <a:sym typeface="Calibri"/>
              </a:rPr>
              <a:t> الهيكلة المرجعية لدرس الرياضيات ستنطلق ابتداء من الحصة الثانية. </a:t>
            </a:r>
            <a:endParaRPr sz="1600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1076206" y="3638497"/>
            <a:ext cx="6801287" cy="892559"/>
          </a:xfrm>
          <a:prstGeom prst="roundRect">
            <a:avLst>
              <a:gd fmla="val 16667" name="adj"/>
            </a:avLst>
          </a:prstGeom>
          <a:solidFill>
            <a:srgbClr val="DCF0F2"/>
          </a:solidFill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1"/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61" name="Google Shape;161;p21"/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798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600">
                  <a:solidFill>
                    <a:srgbClr val="266F8B"/>
                  </a:solidFill>
                  <a:latin typeface="Calibri"/>
                  <a:ea typeface="Calibri"/>
                  <a:cs typeface="Calibri"/>
                  <a:sym typeface="Calibri"/>
                </a:rPr>
                <a:t>عند نهاية الدرس</a:t>
              </a:r>
              <a:endParaRPr/>
            </a:p>
          </p:txBody>
        </p:sp>
        <p:sp>
          <p:nvSpPr>
            <p:cNvPr id="162" name="Google Shape;162;p21"/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على الأقل </a:t>
              </a:r>
              <a:r>
                <a:rPr b="1" lang="ar-MA" sz="2600">
                  <a:solidFill>
                    <a:srgbClr val="FC8D00"/>
                  </a:solidFill>
                  <a:latin typeface="Calibri"/>
                  <a:ea typeface="Calibri"/>
                  <a:cs typeface="Calibri"/>
                  <a:sym typeface="Calibri"/>
                </a:rPr>
                <a:t>80% من المتعلمين </a:t>
              </a:r>
              <a:r>
                <a:rPr b="1" lang="ar-MA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سيكونون قادرين على: </a:t>
              </a:r>
              <a:endParaRPr b="1" sz="26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21"/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600">
                <a:solidFill>
                  <a:srgbClr val="265F65"/>
                </a:solidFill>
                <a:latin typeface="Calibri"/>
                <a:ea typeface="Calibri"/>
                <a:cs typeface="Calibri"/>
                <a:sym typeface="Calibri"/>
              </a:rPr>
              <a:t>قراءة وكتابة وترتيب أعداد في نطاق 999</a:t>
            </a:r>
            <a:endParaRPr/>
          </a:p>
        </p:txBody>
      </p:sp>
      <p:grpSp>
        <p:nvGrpSpPr>
          <p:cNvPr id="164" name="Google Shape;164;p21"/>
          <p:cNvGrpSpPr/>
          <p:nvPr/>
        </p:nvGrpSpPr>
        <p:grpSpPr>
          <a:xfrm>
            <a:off x="7352956" y="3425315"/>
            <a:ext cx="1074989" cy="972702"/>
            <a:chOff x="7018463" y="3167952"/>
            <a:chExt cx="1409771" cy="1277341"/>
          </a:xfrm>
        </p:grpSpPr>
        <p:grpSp>
          <p:nvGrpSpPr>
            <p:cNvPr id="165" name="Google Shape;165;p21"/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66" name="Google Shape;166;p21"/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1"/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" name="Google Shape;168;p21"/>
            <p:cNvGrpSpPr/>
            <p:nvPr/>
          </p:nvGrpSpPr>
          <p:grpSpPr>
            <a:xfrm rot="692408">
              <a:off x="7464335" y="3248500"/>
              <a:ext cx="889501" cy="833668"/>
              <a:chOff x="6478252" y="1754598"/>
              <a:chExt cx="889501" cy="833668"/>
            </a:xfrm>
          </p:grpSpPr>
          <p:sp>
            <p:nvSpPr>
              <p:cNvPr id="169" name="Google Shape;169;p21"/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fmla="val 32529" name="adj"/>
                </a:avLst>
              </a:prstGeom>
              <a:solidFill>
                <a:srgbClr val="595959"/>
              </a:solidFill>
              <a:ln cap="flat" cmpd="sng" w="1905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0" name="Google Shape;170;p21"/>
              <p:cNvCxnSpPr>
                <a:stCxn id="169" idx="3"/>
              </p:cNvCxnSpPr>
              <p:nvPr/>
            </p:nvCxnSpPr>
            <p:spPr>
              <a:xfrm flipH="1" rot="-692927">
                <a:off x="6513959" y="2113783"/>
                <a:ext cx="606887" cy="417966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1720931" y="2610517"/>
            <a:ext cx="5884432" cy="2042165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2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افتتاح الدرس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2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179" name="Google Shape;17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581325" y="3307908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/>
        </p:nvSpPr>
        <p:spPr>
          <a:xfrm>
            <a:off x="1635252" y="3353424"/>
            <a:ext cx="45970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E00"/>
                </a:solidFill>
                <a:latin typeface="Dosis"/>
                <a:ea typeface="Dosis"/>
                <a:cs typeface="Dosis"/>
                <a:sym typeface="Dosis"/>
              </a:rPr>
              <a:t>الحساب الذهني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186" name="Google Shape;186;p23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49990" y="588420"/>
            <a:ext cx="1047896" cy="104789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7" name="Google Shape;18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6998" y="2191993"/>
            <a:ext cx="2244807" cy="3584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06593" y="2297145"/>
            <a:ext cx="1957408" cy="347983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3"/>
          <p:cNvSpPr txBox="1"/>
          <p:nvPr/>
        </p:nvSpPr>
        <p:spPr>
          <a:xfrm>
            <a:off x="864630" y="927702"/>
            <a:ext cx="6515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مرحباً سنرى درسا جديدا مع مجد وندى.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d’enfant&#10;&#10;Le contenu généré par l’IA peut être incorrect." id="194" name="Google Shape;19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4"/>
          <p:cNvSpPr txBox="1"/>
          <p:nvPr/>
        </p:nvSpPr>
        <p:spPr>
          <a:xfrm>
            <a:off x="1282691" y="945429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سنبدأ بالحساب الذهني. خذوا دفاتر البحث.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générée" id="196" name="Google Shape;196;p24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4"/>
          <p:cNvPicPr preferRelativeResize="0"/>
          <p:nvPr/>
        </p:nvPicPr>
        <p:blipFill rotWithShape="1">
          <a:blip r:embed="rId4">
            <a:alphaModFix/>
          </a:blip>
          <a:srcRect b="15929" l="4526" r="3992" t="16702"/>
          <a:stretch/>
        </p:blipFill>
        <p:spPr>
          <a:xfrm flipH="1">
            <a:off x="2373084" y="2354065"/>
            <a:ext cx="4397832" cy="3238624"/>
          </a:xfrm>
          <a:prstGeom prst="roundRect">
            <a:avLst>
              <a:gd fmla="val 6988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202" name="Google Shape;202;p25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3" name="Google Shape;203;p25"/>
          <p:cNvSpPr txBox="1"/>
          <p:nvPr/>
        </p:nvSpPr>
        <p:spPr>
          <a:xfrm>
            <a:off x="488294" y="938025"/>
            <a:ext cx="70436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دقيقة واحدة لإنجاز هذه العمليات. دوّنوا النتيجة فقط في دفاتركم.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25"/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05" name="Google Shape;205;p25"/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>
                <a:gd fmla="val 16667" name="adj"/>
              </a:avLst>
            </a:prstGeom>
            <a:solidFill>
              <a:srgbClr val="FFEFB9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5"/>
            <p:cNvSpPr txBox="1"/>
            <p:nvPr/>
          </p:nvSpPr>
          <p:spPr>
            <a:xfrm>
              <a:off x="2160675" y="2689451"/>
              <a:ext cx="15856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 + …  =  10</a:t>
              </a:r>
              <a:endParaRPr/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5"/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209" name="Google Shape;209;p25"/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مِ</a:t>
              </a:r>
              <a:r>
                <a:rPr lang="ar-MA" sz="24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ثالٌ :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25"/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descr="Une image contenant Graphique, clipart, conception&#10;&#10;Le contenu généré par l’IA peut être incorrect." id="211" name="Google Shape;211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5"/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F6BB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5"/>
            <p:cNvSpPr txBox="1"/>
            <p:nvPr/>
          </p:nvSpPr>
          <p:spPr>
            <a:xfrm>
              <a:off x="3710783" y="3902508"/>
              <a:ext cx="14529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2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   2</a:t>
              </a:r>
              <a:r>
                <a:rPr b="1" lang="ar-MA" sz="3200">
                  <a:solidFill>
                    <a:srgbClr val="3A3A3A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14" name="Google Shape;214;p25"/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اُكْتُبو</a:t>
              </a:r>
              <a:r>
                <a:rPr lang="ar-MA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ا</a:t>
              </a:r>
              <a:r>
                <a:rPr lang="ar-M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في دَفاتِرِكُمْ: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5"/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3" name="Google Shape;223;p26"/>
          <p:cNvSpPr txBox="1"/>
          <p:nvPr/>
        </p:nvSpPr>
        <p:spPr>
          <a:xfrm>
            <a:off x="2831264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عرض فيديو الحساب الذهني. </a:t>
            </a:r>
            <a:endParaRPr/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044" y="1887541"/>
            <a:ext cx="7705719" cy="4334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225" name="Google Shape;2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4706" y="5669281"/>
            <a:ext cx="990584" cy="71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/>
          <p:nvPr/>
        </p:nvSpPr>
        <p:spPr>
          <a:xfrm>
            <a:off x="2872790" y="878615"/>
            <a:ext cx="4659282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31" name="Google Shape;231;p27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820431" y="598123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2" name="Google Shape;232;p27"/>
          <p:cNvSpPr/>
          <p:nvPr/>
        </p:nvSpPr>
        <p:spPr>
          <a:xfrm>
            <a:off x="387705" y="1606123"/>
            <a:ext cx="7772400" cy="43719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38" name="Google Shape;23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0611" y="2002869"/>
            <a:ext cx="5781581" cy="32780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239" name="Google Shape;2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680450" y="2907587"/>
            <a:ext cx="692865" cy="692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ألواحكم.</a:t>
            </a:r>
            <a:endParaRPr b="1" i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d’enfant&#10;&#10;Le contenu généré par l’IA peut être incorrect." id="245" name="Google Shape;24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35737" y="748336"/>
            <a:ext cx="757857" cy="744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246" name="Google Shape;24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/>
          <p:nvPr/>
        </p:nvSpPr>
        <p:spPr>
          <a:xfrm>
            <a:off x="735134" y="9298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بالأرقام هذا التمثيل مفككا.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habits, jouet, sourire, chemise&#10;&#10;Le contenu généré par l’IA peut être incorrect." id="252" name="Google Shape;25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4395" y="603380"/>
            <a:ext cx="1022327" cy="10223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3" name="Google Shape;253;p30"/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0"/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0"/>
          <p:cNvSpPr/>
          <p:nvPr/>
        </p:nvSpPr>
        <p:spPr>
          <a:xfrm>
            <a:off x="3510629" y="4300563"/>
            <a:ext cx="2110811" cy="9721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diagramme, ligne, capture d’écran, Tracé&#10;&#10;Le contenu généré par l’IA peut être incorrect." id="256" name="Google Shape;256;p30"/>
          <p:cNvPicPr preferRelativeResize="0"/>
          <p:nvPr/>
        </p:nvPicPr>
        <p:blipFill rotWithShape="1">
          <a:blip r:embed="rId4">
            <a:alphaModFix/>
          </a:blip>
          <a:srcRect b="46954" l="0" r="0" t="0"/>
          <a:stretch/>
        </p:blipFill>
        <p:spPr>
          <a:xfrm>
            <a:off x="2484096" y="2172490"/>
            <a:ext cx="4313244" cy="168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305034">
            <a:off x="4598733" y="4472203"/>
            <a:ext cx="432643" cy="46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24221">
            <a:off x="4401647" y="4474129"/>
            <a:ext cx="600853" cy="480682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0"/>
          <p:cNvSpPr/>
          <p:nvPr/>
        </p:nvSpPr>
        <p:spPr>
          <a:xfrm>
            <a:off x="2406055" y="4196534"/>
            <a:ext cx="3793045" cy="6952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B75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77045" y="4662986"/>
            <a:ext cx="3839111" cy="609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1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66" name="Google Shape;26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267" name="Google Shape;26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/>
        </p:nvSpPr>
        <p:spPr>
          <a:xfrm>
            <a:off x="717976" y="929100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273" name="Google Shape;27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0900" y="2208944"/>
            <a:ext cx="5323429" cy="2890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3"/>
          <p:cNvSpPr txBox="1"/>
          <p:nvPr/>
        </p:nvSpPr>
        <p:spPr>
          <a:xfrm>
            <a:off x="735134" y="93559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ركبوا هذا العدد المفكك في كتابة عادية.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280" name="Google Shape;2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4347" y="2024009"/>
            <a:ext cx="7107712" cy="3508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/>
        </p:nvSpPr>
        <p:spPr>
          <a:xfrm>
            <a:off x="1214909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87" name="Google Shape;28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288" name="Google Shape;28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/>
        </p:nvSpPr>
        <p:spPr>
          <a:xfrm>
            <a:off x="711999" y="929100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 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294" name="Google Shape;29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366" y="2374420"/>
            <a:ext cx="6825268" cy="2670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/>
          <p:cNvSpPr txBox="1"/>
          <p:nvPr/>
        </p:nvSpPr>
        <p:spPr>
          <a:xfrm>
            <a:off x="735135" y="93559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بالأرقام هذا التمثيل.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6"/>
          <p:cNvSpPr/>
          <p:nvPr/>
        </p:nvSpPr>
        <p:spPr>
          <a:xfrm>
            <a:off x="6088044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6"/>
          <p:cNvSpPr/>
          <p:nvPr/>
        </p:nvSpPr>
        <p:spPr>
          <a:xfrm>
            <a:off x="4915367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03" name="Google Shape;30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6"/>
          <p:cNvSpPr/>
          <p:nvPr/>
        </p:nvSpPr>
        <p:spPr>
          <a:xfrm>
            <a:off x="6088044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6"/>
          <p:cNvSpPr/>
          <p:nvPr/>
        </p:nvSpPr>
        <p:spPr>
          <a:xfrm>
            <a:off x="4915367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ligne, carré&#10;&#10;Le contenu généré par l’IA peut être incorrect." id="306" name="Google Shape;306;p36"/>
          <p:cNvPicPr preferRelativeResize="0"/>
          <p:nvPr/>
        </p:nvPicPr>
        <p:blipFill rotWithShape="1">
          <a:blip r:embed="rId4">
            <a:alphaModFix/>
          </a:blip>
          <a:srcRect b="36241" l="0" r="0" t="0"/>
          <a:stretch/>
        </p:blipFill>
        <p:spPr>
          <a:xfrm>
            <a:off x="1971032" y="2208943"/>
            <a:ext cx="5201936" cy="2188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25289" y="4775976"/>
            <a:ext cx="1893422" cy="875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7"/>
          <p:cNvSpPr txBox="1"/>
          <p:nvPr/>
        </p:nvSpPr>
        <p:spPr>
          <a:xfrm>
            <a:off x="1185027" y="876345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 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313" name="Google Shape;31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314" name="Google Shape;31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8"/>
          <p:cNvSpPr txBox="1"/>
          <p:nvPr/>
        </p:nvSpPr>
        <p:spPr>
          <a:xfrm>
            <a:off x="717976" y="929100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320" name="Google Shape;32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8"/>
          <p:cNvSpPr/>
          <p:nvPr/>
        </p:nvSpPr>
        <p:spPr>
          <a:xfrm>
            <a:off x="6088044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8"/>
          <p:cNvSpPr/>
          <p:nvPr/>
        </p:nvSpPr>
        <p:spPr>
          <a:xfrm>
            <a:off x="4915367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8"/>
          <p:cNvSpPr/>
          <p:nvPr/>
        </p:nvSpPr>
        <p:spPr>
          <a:xfrm>
            <a:off x="6088044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8"/>
          <p:cNvSpPr/>
          <p:nvPr/>
        </p:nvSpPr>
        <p:spPr>
          <a:xfrm>
            <a:off x="4915367" y="3660029"/>
            <a:ext cx="938134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3462" y="4811605"/>
            <a:ext cx="2109399" cy="9815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ligne, carré&#10;&#10;Le contenu généré par l’IA peut être incorrect." id="326" name="Google Shape;326;p38"/>
          <p:cNvPicPr preferRelativeResize="0"/>
          <p:nvPr/>
        </p:nvPicPr>
        <p:blipFill rotWithShape="1">
          <a:blip r:embed="rId5">
            <a:alphaModFix/>
          </a:blip>
          <a:srcRect b="36241" l="0" r="0" t="0"/>
          <a:stretch/>
        </p:blipFill>
        <p:spPr>
          <a:xfrm>
            <a:off x="1971032" y="2208943"/>
            <a:ext cx="5201936" cy="2188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9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332" name="Google Shape;33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3707" y="1952090"/>
            <a:ext cx="5916586" cy="3329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333" name="Google Shape;33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647455" y="3573576"/>
            <a:ext cx="841742" cy="8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0"/>
          <p:cNvSpPr txBox="1"/>
          <p:nvPr/>
        </p:nvSpPr>
        <p:spPr>
          <a:xfrm>
            <a:off x="748953" y="913711"/>
            <a:ext cx="678657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لنقرأ العدد: ثَلَاثُ مِئَةٍ وَأَرْبَعَةٌ وَسَبْعُونَ.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39" name="Google Shape;33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0"/>
          <p:cNvSpPr/>
          <p:nvPr/>
        </p:nvSpPr>
        <p:spPr>
          <a:xfrm>
            <a:off x="2133069" y="2606679"/>
            <a:ext cx="4877861" cy="89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ثَلاثُ مِئَةٍ وَأَرْبَعَةٌ وَسَبْعُونَ</a:t>
            </a:r>
            <a:endParaRPr b="1" sz="40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345" name="Google Shape;34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1"/>
          <p:cNvSpPr txBox="1"/>
          <p:nvPr/>
        </p:nvSpPr>
        <p:spPr>
          <a:xfrm>
            <a:off x="4413827" y="929100"/>
            <a:ext cx="31041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بالأرقام هذا العدد.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1"/>
          <p:cNvSpPr/>
          <p:nvPr/>
        </p:nvSpPr>
        <p:spPr>
          <a:xfrm>
            <a:off x="2133069" y="2606679"/>
            <a:ext cx="4877861" cy="89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ثَلاثُ مِئَةٍ وَأَرْبَعَةٌ وَسَبْعُونَ</a:t>
            </a:r>
            <a:endParaRPr b="1" sz="40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6111" y="4303366"/>
            <a:ext cx="1893422" cy="875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2"/>
          <p:cNvSpPr txBox="1"/>
          <p:nvPr/>
        </p:nvSpPr>
        <p:spPr>
          <a:xfrm>
            <a:off x="1260964" y="920204"/>
            <a:ext cx="627381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54" name="Google Shape;35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355" name="Google Shape;35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360" name="Google Shape;36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3"/>
          <p:cNvSpPr txBox="1"/>
          <p:nvPr/>
        </p:nvSpPr>
        <p:spPr>
          <a:xfrm>
            <a:off x="5573569" y="929100"/>
            <a:ext cx="19298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3"/>
          <p:cNvSpPr/>
          <p:nvPr/>
        </p:nvSpPr>
        <p:spPr>
          <a:xfrm>
            <a:off x="2133069" y="2606679"/>
            <a:ext cx="4877861" cy="89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ثَلاثُ مِئَةٍ وَأَرْبَعَةٌ وَسَبْعُونَ</a:t>
            </a:r>
            <a:endParaRPr b="1" sz="40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3" name="Google Shape;363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4251" y="4061500"/>
            <a:ext cx="2115495" cy="1036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4"/>
          <p:cNvSpPr txBox="1"/>
          <p:nvPr/>
        </p:nvSpPr>
        <p:spPr>
          <a:xfrm>
            <a:off x="744815" y="913711"/>
            <a:ext cx="678657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لنقرأ العدد: سَبْعُ مِئَةٍ وَاثْنَانِ وَثَمَانُونَ.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69" name="Google Shape;3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4"/>
          <p:cNvSpPr/>
          <p:nvPr/>
        </p:nvSpPr>
        <p:spPr>
          <a:xfrm>
            <a:off x="2133069" y="2606679"/>
            <a:ext cx="4877861" cy="89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سَبْعُ مِئَةٍ وَاثْنَانِ وَثَمَانُونَ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375" name="Google Shape;37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5"/>
          <p:cNvSpPr txBox="1"/>
          <p:nvPr/>
        </p:nvSpPr>
        <p:spPr>
          <a:xfrm>
            <a:off x="4421644" y="929100"/>
            <a:ext cx="31041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بالأرقام هذا العدد.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45"/>
          <p:cNvSpPr/>
          <p:nvPr/>
        </p:nvSpPr>
        <p:spPr>
          <a:xfrm>
            <a:off x="2133069" y="2606679"/>
            <a:ext cx="4877861" cy="89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سَبْعُ مِئَةٍ وَاثْنَانِ وَثَمَانُونَ</a:t>
            </a:r>
            <a:endParaRPr/>
          </a:p>
        </p:txBody>
      </p:sp>
      <p:pic>
        <p:nvPicPr>
          <p:cNvPr id="378" name="Google Shape;37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6111" y="4303366"/>
            <a:ext cx="1893422" cy="875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6"/>
          <p:cNvSpPr txBox="1"/>
          <p:nvPr/>
        </p:nvSpPr>
        <p:spPr>
          <a:xfrm>
            <a:off x="1260964" y="920204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84" name="Google Shape;3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385" name="Google Shape;38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390" name="Google Shape;39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7"/>
          <p:cNvSpPr txBox="1"/>
          <p:nvPr/>
        </p:nvSpPr>
        <p:spPr>
          <a:xfrm>
            <a:off x="5509957" y="929100"/>
            <a:ext cx="19298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47"/>
          <p:cNvSpPr/>
          <p:nvPr/>
        </p:nvSpPr>
        <p:spPr>
          <a:xfrm>
            <a:off x="2133069" y="2606679"/>
            <a:ext cx="4877861" cy="89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سَبْعُ مِئَةٍ وَاثْنَانِ وَثَمَانُونَ</a:t>
            </a:r>
            <a:endParaRPr/>
          </a:p>
        </p:txBody>
      </p:sp>
      <p:pic>
        <p:nvPicPr>
          <p:cNvPr id="393" name="Google Shape;393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4251" y="3917662"/>
            <a:ext cx="2115495" cy="1036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8"/>
          <p:cNvSpPr txBox="1"/>
          <p:nvPr/>
        </p:nvSpPr>
        <p:spPr>
          <a:xfrm>
            <a:off x="561053" y="93559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رقم الوحدات في العدد.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99" name="Google Shape;39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8"/>
          <p:cNvSpPr/>
          <p:nvPr/>
        </p:nvSpPr>
        <p:spPr>
          <a:xfrm>
            <a:off x="3384787" y="2606062"/>
            <a:ext cx="2110811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/>
          </a:p>
        </p:txBody>
      </p:sp>
      <p:pic>
        <p:nvPicPr>
          <p:cNvPr id="401" name="Google Shape;401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4787" y="4378787"/>
            <a:ext cx="2164746" cy="1001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9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Calibri"/>
              <a:buNone/>
            </a:pP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07" name="Google Shape;40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408" name="Google Shape;40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413" name="Google Shape;41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0"/>
          <p:cNvSpPr txBox="1"/>
          <p:nvPr/>
        </p:nvSpPr>
        <p:spPr>
          <a:xfrm>
            <a:off x="710464" y="950982"/>
            <a:ext cx="67865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sp>
        <p:nvSpPr>
          <p:cNvPr id="415" name="Google Shape;415;p50"/>
          <p:cNvSpPr/>
          <p:nvPr/>
        </p:nvSpPr>
        <p:spPr>
          <a:xfrm>
            <a:off x="3384787" y="2606062"/>
            <a:ext cx="2110811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/>
          </a:p>
        </p:txBody>
      </p:sp>
      <p:pic>
        <p:nvPicPr>
          <p:cNvPr id="416" name="Google Shape;416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1878" y="4172827"/>
            <a:ext cx="2164268" cy="1286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1"/>
          <p:cNvSpPr txBox="1"/>
          <p:nvPr/>
        </p:nvSpPr>
        <p:spPr>
          <a:xfrm>
            <a:off x="578344" y="93559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رقم المئات في العدد التالي :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22" name="Google Shape;42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4787" y="4378787"/>
            <a:ext cx="2164746" cy="100103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1"/>
          <p:cNvSpPr/>
          <p:nvPr/>
        </p:nvSpPr>
        <p:spPr>
          <a:xfrm>
            <a:off x="3384787" y="2606062"/>
            <a:ext cx="2110811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2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30" name="Google Shape;43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431" name="Google Shape;43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3"/>
          <p:cNvSpPr txBox="1"/>
          <p:nvPr/>
        </p:nvSpPr>
        <p:spPr>
          <a:xfrm>
            <a:off x="693455" y="950982"/>
            <a:ext cx="67865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437" name="Google Shape;43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3"/>
          <p:cNvSpPr/>
          <p:nvPr/>
        </p:nvSpPr>
        <p:spPr>
          <a:xfrm>
            <a:off x="3384787" y="2606062"/>
            <a:ext cx="2110811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/>
          </a:p>
        </p:txBody>
      </p:sp>
      <p:pic>
        <p:nvPicPr>
          <p:cNvPr id="439" name="Google Shape;43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7034" y="3961464"/>
            <a:ext cx="2008564" cy="1193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4"/>
          <p:cNvSpPr txBox="1"/>
          <p:nvPr/>
        </p:nvSpPr>
        <p:spPr>
          <a:xfrm>
            <a:off x="567030" y="920204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رقم العشرات في العدد التالي :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45" name="Google Shape;44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4"/>
          <p:cNvSpPr/>
          <p:nvPr/>
        </p:nvSpPr>
        <p:spPr>
          <a:xfrm>
            <a:off x="3384787" y="2606062"/>
            <a:ext cx="2110811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278</a:t>
            </a:r>
            <a:endParaRPr b="1" sz="80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7" name="Google Shape;447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4787" y="4378787"/>
            <a:ext cx="2164746" cy="1001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5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453" name="Google Shape;45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454" name="Google Shape;45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6"/>
          <p:cNvSpPr txBox="1"/>
          <p:nvPr/>
        </p:nvSpPr>
        <p:spPr>
          <a:xfrm>
            <a:off x="573006" y="93559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460" name="Google Shape;46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6"/>
          <p:cNvSpPr/>
          <p:nvPr/>
        </p:nvSpPr>
        <p:spPr>
          <a:xfrm>
            <a:off x="3384787" y="2606062"/>
            <a:ext cx="2110811" cy="9721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278</a:t>
            </a:r>
            <a:endParaRPr b="1" sz="80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2" name="Google Shape;462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4787" y="4039264"/>
            <a:ext cx="2164268" cy="1286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68" name="Google Shape;46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3318" y="2016279"/>
            <a:ext cx="5704694" cy="3234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469" name="Google Shape;469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425625" y="4375600"/>
            <a:ext cx="841742" cy="8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8"/>
          <p:cNvSpPr txBox="1"/>
          <p:nvPr/>
        </p:nvSpPr>
        <p:spPr>
          <a:xfrm>
            <a:off x="1246081" y="973755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لنشاهد الشريط التالي لنتعلم كيف نحدد القيم المكانية لأرقام عدد.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475" name="Google Shape;475;p58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820431" y="598123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76" name="Google Shape;476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692" y="2171667"/>
            <a:ext cx="7638020" cy="4174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9"/>
          <p:cNvSpPr/>
          <p:nvPr/>
        </p:nvSpPr>
        <p:spPr>
          <a:xfrm>
            <a:off x="7827945" y="81714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482" name="Google Shape;48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575" y="1814032"/>
            <a:ext cx="8128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9"/>
          <p:cNvSpPr txBox="1"/>
          <p:nvPr/>
        </p:nvSpPr>
        <p:spPr>
          <a:xfrm>
            <a:off x="2761395" y="94392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عرض فيديو القيمة المكانية.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logo, Graphique, Police, symbole&#10;&#10;Le contenu généré par l’IA peut être incorrect." id="484" name="Google Shape;484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2342" y="5630780"/>
            <a:ext cx="990584" cy="71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476" y="1808817"/>
            <a:ext cx="7049484" cy="4029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490" name="Google Shape;490;p60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7554749" y="646511"/>
            <a:ext cx="1266526" cy="9630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1" name="Google Shape;491;p60"/>
          <p:cNvSpPr txBox="1"/>
          <p:nvPr/>
        </p:nvSpPr>
        <p:spPr>
          <a:xfrm>
            <a:off x="573006" y="943373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يذكرنا بخطوات تحديد القيمة المكانية لرقم في عدد؟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1"/>
          <p:cNvSpPr txBox="1"/>
          <p:nvPr/>
        </p:nvSpPr>
        <p:spPr>
          <a:xfrm>
            <a:off x="1260964" y="935804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ألواحكم.</a:t>
            </a:r>
            <a:endParaRPr b="1"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d’enfant&#10;&#10;Le contenu généré par l’IA peut être incorrect." id="497" name="Google Shape;497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35737" y="748336"/>
            <a:ext cx="757857" cy="7442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498" name="Google Shape;498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2"/>
          <p:cNvSpPr txBox="1"/>
          <p:nvPr/>
        </p:nvSpPr>
        <p:spPr>
          <a:xfrm>
            <a:off x="1252057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العدد الذي رقم 1 به يمثل 100 وحدة.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504" name="Google Shape;50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1057" y="2360824"/>
            <a:ext cx="4947251" cy="742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9392" y="3748967"/>
            <a:ext cx="6145216" cy="82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3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512" name="Google Shape;51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513" name="Google Shape;51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518" name="Google Shape;51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64"/>
          <p:cNvSpPr/>
          <p:nvPr/>
        </p:nvSpPr>
        <p:spPr>
          <a:xfrm>
            <a:off x="3849577" y="2441919"/>
            <a:ext cx="346727" cy="314633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64"/>
          <p:cNvSpPr/>
          <p:nvPr/>
        </p:nvSpPr>
        <p:spPr>
          <a:xfrm>
            <a:off x="5724927" y="2441919"/>
            <a:ext cx="241762" cy="314633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64"/>
          <p:cNvSpPr txBox="1"/>
          <p:nvPr/>
        </p:nvSpPr>
        <p:spPr>
          <a:xfrm>
            <a:off x="122507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id="522" name="Google Shape;522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1057" y="2360824"/>
            <a:ext cx="4947251" cy="742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3479" y="3885480"/>
            <a:ext cx="5962405" cy="79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5"/>
          <p:cNvSpPr txBox="1"/>
          <p:nvPr/>
        </p:nvSpPr>
        <p:spPr>
          <a:xfrm>
            <a:off x="1252057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الألواح، واكتبوا العدد الذي رقم 7 به يمثل 70 وحدة.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529" name="Google Shape;52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65"/>
          <p:cNvSpPr/>
          <p:nvPr/>
        </p:nvSpPr>
        <p:spPr>
          <a:xfrm>
            <a:off x="7416286" y="2115770"/>
            <a:ext cx="241762" cy="314633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1" name="Google Shape;531;p65"/>
          <p:cNvPicPr preferRelativeResize="0"/>
          <p:nvPr/>
        </p:nvPicPr>
        <p:blipFill rotWithShape="1">
          <a:blip r:embed="rId4">
            <a:alphaModFix/>
          </a:blip>
          <a:srcRect b="0" l="19990" r="0" t="5164"/>
          <a:stretch/>
        </p:blipFill>
        <p:spPr>
          <a:xfrm>
            <a:off x="1498548" y="2160142"/>
            <a:ext cx="5603900" cy="1177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583" y="3736029"/>
            <a:ext cx="6785436" cy="914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66"/>
          <p:cNvSpPr txBox="1"/>
          <p:nvPr/>
        </p:nvSpPr>
        <p:spPr>
          <a:xfrm>
            <a:off x="1260964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538" name="Google Shape;53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539" name="Google Shape;53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450" y="1732143"/>
            <a:ext cx="4064846" cy="406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7"/>
          <p:cNvSpPr txBox="1"/>
          <p:nvPr/>
        </p:nvSpPr>
        <p:spPr>
          <a:xfrm>
            <a:off x="1193531" y="935593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545" name="Google Shape;54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9" y="670259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67"/>
          <p:cNvSpPr txBox="1"/>
          <p:nvPr/>
        </p:nvSpPr>
        <p:spPr>
          <a:xfrm>
            <a:off x="5684889" y="2533194"/>
            <a:ext cx="3220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B7589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1" sz="2400">
              <a:solidFill>
                <a:srgbClr val="2B75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67"/>
          <p:cNvSpPr txBox="1"/>
          <p:nvPr/>
        </p:nvSpPr>
        <p:spPr>
          <a:xfrm>
            <a:off x="3312832" y="2533194"/>
            <a:ext cx="74473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B7589"/>
                </a:solidFill>
                <a:latin typeface="Arial"/>
                <a:ea typeface="Arial"/>
                <a:cs typeface="Arial"/>
                <a:sym typeface="Arial"/>
              </a:rPr>
              <a:t>70</a:t>
            </a:r>
            <a:endParaRPr b="1" sz="2400">
              <a:solidFill>
                <a:srgbClr val="2B75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8" name="Google Shape;548;p67"/>
          <p:cNvPicPr preferRelativeResize="0"/>
          <p:nvPr/>
        </p:nvPicPr>
        <p:blipFill rotWithShape="1">
          <a:blip r:embed="rId4">
            <a:alphaModFix/>
          </a:blip>
          <a:srcRect b="0" l="19990" r="0" t="5164"/>
          <a:stretch/>
        </p:blipFill>
        <p:spPr>
          <a:xfrm>
            <a:off x="1498548" y="2160142"/>
            <a:ext cx="5603900" cy="1177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90797" y="3803091"/>
            <a:ext cx="5962405" cy="780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8"/>
          <p:cNvSpPr/>
          <p:nvPr/>
        </p:nvSpPr>
        <p:spPr>
          <a:xfrm>
            <a:off x="1720931" y="2610517"/>
            <a:ext cx="5884432" cy="216318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6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56" name="Google Shape;556;p68"/>
          <p:cNvSpPr/>
          <p:nvPr/>
        </p:nvSpPr>
        <p:spPr>
          <a:xfrm>
            <a:off x="2474259" y="3342767"/>
            <a:ext cx="3708400" cy="720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2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أنجز بمفردي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557" name="Google Shape;55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10659" y="3342767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68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مستقلة</a:t>
            </a:r>
            <a:endParaRPr/>
          </a:p>
        </p:txBody>
      </p:sp>
      <p:sp>
        <p:nvSpPr>
          <p:cNvPr id="559" name="Google Shape;559;p68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&#10;&#10;Le contenu généré par l’IA peut être incorrect." id="564" name="Google Shape;564;p69"/>
          <p:cNvPicPr preferRelativeResize="0"/>
          <p:nvPr/>
        </p:nvPicPr>
        <p:blipFill rotWithShape="1">
          <a:blip r:embed="rId3">
            <a:alphaModFix/>
          </a:blip>
          <a:srcRect b="15873" l="49572" r="16351" t="17321"/>
          <a:stretch/>
        </p:blipFill>
        <p:spPr>
          <a:xfrm>
            <a:off x="4401904" y="1787703"/>
            <a:ext cx="3560027" cy="4652896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69"/>
          <p:cNvSpPr txBox="1"/>
          <p:nvPr/>
        </p:nvSpPr>
        <p:spPr>
          <a:xfrm>
            <a:off x="340820" y="800503"/>
            <a:ext cx="72312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على الصفحة 8، أنجزوا الأنشطة رقم 1 و2 و3، لديكم 10 دقائق.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سأمر بين الصفوف لأتحقق من إنجازاتكم وأصحح كراساتكم.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566" name="Google Shape;566;p69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652691" y="564897"/>
            <a:ext cx="1093983" cy="1093983"/>
          </a:xfrm>
          <a:prstGeom prst="ellipse">
            <a:avLst/>
          </a:prstGeom>
          <a:noFill/>
          <a:ln>
            <a:noFill/>
          </a:ln>
        </p:spPr>
      </p:pic>
      <p:sp>
        <p:nvSpPr>
          <p:cNvPr id="567" name="Google Shape;567;p69"/>
          <p:cNvSpPr/>
          <p:nvPr/>
        </p:nvSpPr>
        <p:spPr>
          <a:xfrm>
            <a:off x="4729317" y="2559407"/>
            <a:ext cx="2664542" cy="3530294"/>
          </a:xfrm>
          <a:prstGeom prst="roundRect">
            <a:avLst>
              <a:gd fmla="val 6083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8" name="Google Shape;568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3908" y="2378862"/>
            <a:ext cx="2913524" cy="2913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9" name="Google Shape;569;p69"/>
          <p:cNvGrpSpPr/>
          <p:nvPr/>
        </p:nvGrpSpPr>
        <p:grpSpPr>
          <a:xfrm>
            <a:off x="397326" y="767704"/>
            <a:ext cx="614494" cy="688367"/>
            <a:chOff x="924143" y="3511073"/>
            <a:chExt cx="614494" cy="688367"/>
          </a:xfrm>
        </p:grpSpPr>
        <p:sp>
          <p:nvSpPr>
            <p:cNvPr id="570" name="Google Shape;570;p69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71" name="Google Shape;571;p69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0"/>
          <p:cNvSpPr txBox="1"/>
          <p:nvPr/>
        </p:nvSpPr>
        <p:spPr>
          <a:xfrm>
            <a:off x="1272261" y="891696"/>
            <a:ext cx="62494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77" name="Google Shape;577;p70"/>
          <p:cNvPicPr preferRelativeResize="0"/>
          <p:nvPr/>
        </p:nvPicPr>
        <p:blipFill rotWithShape="1">
          <a:blip r:embed="rId3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78" name="Google Shape;578;p70"/>
          <p:cNvGrpSpPr/>
          <p:nvPr/>
        </p:nvGrpSpPr>
        <p:grpSpPr>
          <a:xfrm>
            <a:off x="394751" y="771692"/>
            <a:ext cx="614494" cy="688367"/>
            <a:chOff x="924143" y="3511073"/>
            <a:chExt cx="614494" cy="688367"/>
          </a:xfrm>
        </p:grpSpPr>
        <p:sp>
          <p:nvSpPr>
            <p:cNvPr id="579" name="Google Shape;579;p70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80" name="Google Shape;580;p70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pic>
        <p:nvPicPr>
          <p:cNvPr id="581" name="Google Shape;581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9016" y="1905337"/>
            <a:ext cx="6249474" cy="4081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71"/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87" name="Google Shape;587;p71"/>
          <p:cNvPicPr preferRelativeResize="0"/>
          <p:nvPr/>
        </p:nvPicPr>
        <p:blipFill rotWithShape="1">
          <a:blip r:embed="rId3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88" name="Google Shape;588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918" y="2433202"/>
            <a:ext cx="7462163" cy="23133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9" name="Google Shape;589;p71"/>
          <p:cNvGrpSpPr/>
          <p:nvPr/>
        </p:nvGrpSpPr>
        <p:grpSpPr>
          <a:xfrm>
            <a:off x="394751" y="771692"/>
            <a:ext cx="614494" cy="688367"/>
            <a:chOff x="924143" y="3511073"/>
            <a:chExt cx="614494" cy="688367"/>
          </a:xfrm>
        </p:grpSpPr>
        <p:sp>
          <p:nvSpPr>
            <p:cNvPr id="590" name="Google Shape;590;p71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91" name="Google Shape;591;p71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72"/>
          <p:cNvPicPr preferRelativeResize="0"/>
          <p:nvPr/>
        </p:nvPicPr>
        <p:blipFill rotWithShape="1">
          <a:blip r:embed="rId3">
            <a:alphaModFix/>
          </a:blip>
          <a:srcRect b="0" l="969" r="968" t="0"/>
          <a:stretch/>
        </p:blipFill>
        <p:spPr>
          <a:xfrm>
            <a:off x="460716" y="2485150"/>
            <a:ext cx="7975362" cy="20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72"/>
          <p:cNvSpPr txBox="1"/>
          <p:nvPr/>
        </p:nvSpPr>
        <p:spPr>
          <a:xfrm>
            <a:off x="1272261" y="902206"/>
            <a:ext cx="624947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98" name="Google Shape;598;p72"/>
          <p:cNvPicPr preferRelativeResize="0"/>
          <p:nvPr/>
        </p:nvPicPr>
        <p:blipFill rotWithShape="1">
          <a:blip r:embed="rId4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99" name="Google Shape;599;p72"/>
          <p:cNvGrpSpPr/>
          <p:nvPr/>
        </p:nvGrpSpPr>
        <p:grpSpPr>
          <a:xfrm>
            <a:off x="394751" y="771692"/>
            <a:ext cx="614494" cy="688367"/>
            <a:chOff x="924143" y="3511073"/>
            <a:chExt cx="614494" cy="688367"/>
          </a:xfrm>
        </p:grpSpPr>
        <p:sp>
          <p:nvSpPr>
            <p:cNvPr id="600" name="Google Shape;600;p72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601" name="Google Shape;601;p72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6" name="Google Shape;606;p73"/>
          <p:cNvGrpSpPr/>
          <p:nvPr/>
        </p:nvGrpSpPr>
        <p:grpSpPr>
          <a:xfrm>
            <a:off x="2474259" y="3027791"/>
            <a:ext cx="4390755" cy="802419"/>
            <a:chOff x="2474259" y="2209308"/>
            <a:chExt cx="4390755" cy="802419"/>
          </a:xfrm>
        </p:grpSpPr>
        <p:sp>
          <p:nvSpPr>
            <p:cNvPr id="607" name="Google Shape;607;p73"/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00AB9B"/>
            </a:solidFill>
            <a:ln cap="flat" cmpd="sng" w="539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4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اختتام الدرس</a:t>
              </a:r>
              <a:endParaRPr b="1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73"/>
            <p:cNvSpPr/>
            <p:nvPr/>
          </p:nvSpPr>
          <p:spPr>
            <a:xfrm>
              <a:off x="6276468" y="2298784"/>
              <a:ext cx="588546" cy="588546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</a:pPr>
              <a:r>
                <a:rPr b="1" i="0" lang="ar-MA" sz="3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9" name="Google Shape;609;p73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ar-MA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b="0" i="0" sz="1800" u="none" cap="none" strike="noStrike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4"/>
          <p:cNvSpPr txBox="1"/>
          <p:nvPr/>
        </p:nvSpPr>
        <p:spPr>
          <a:xfrm>
            <a:off x="539982" y="914488"/>
            <a:ext cx="698498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انتبهوا جيدا!  في المنزل، ستنجزون كل الأنشطة المتبقية على الصفحتين: 8 و9. </a:t>
            </a:r>
            <a:endParaRPr/>
          </a:p>
        </p:txBody>
      </p:sp>
      <p:pic>
        <p:nvPicPr>
          <p:cNvPr descr="Une image contenant texte, capture d’écran&#10;&#10;Le contenu généré par l’IA peut être incorrect." id="615" name="Google Shape;615;p74"/>
          <p:cNvPicPr preferRelativeResize="0"/>
          <p:nvPr/>
        </p:nvPicPr>
        <p:blipFill rotWithShape="1">
          <a:blip r:embed="rId3">
            <a:alphaModFix/>
          </a:blip>
          <a:srcRect b="0" l="0" r="0" t="13223"/>
          <a:stretch/>
        </p:blipFill>
        <p:spPr>
          <a:xfrm>
            <a:off x="-205811" y="1809549"/>
            <a:ext cx="9022533" cy="5219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616" name="Google Shape;616;p74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7600748" y="735035"/>
            <a:ext cx="1193521" cy="90754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75"/>
          <p:cNvSpPr txBox="1"/>
          <p:nvPr/>
        </p:nvSpPr>
        <p:spPr>
          <a:xfrm>
            <a:off x="308229" y="933905"/>
            <a:ext cx="719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إلى اللقاء في الحصة القادمة.</a:t>
            </a:r>
            <a:endParaRPr/>
          </a:p>
        </p:txBody>
      </p:sp>
      <p:pic>
        <p:nvPicPr>
          <p:cNvPr id="622" name="Google Shape;622;p75"/>
          <p:cNvPicPr preferRelativeResize="0"/>
          <p:nvPr/>
        </p:nvPicPr>
        <p:blipFill rotWithShape="1">
          <a:blip r:embed="rId3">
            <a:alphaModFix/>
          </a:blip>
          <a:srcRect b="2627" l="0" r="0" t="5398"/>
          <a:stretch/>
        </p:blipFill>
        <p:spPr>
          <a:xfrm>
            <a:off x="4484548" y="2198670"/>
            <a:ext cx="2360273" cy="346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75"/>
          <p:cNvPicPr preferRelativeResize="0"/>
          <p:nvPr/>
        </p:nvPicPr>
        <p:blipFill rotWithShape="1">
          <a:blip r:embed="rId4">
            <a:alphaModFix/>
          </a:blip>
          <a:srcRect b="2381" l="0" r="0" t="3653"/>
          <a:stretch/>
        </p:blipFill>
        <p:spPr>
          <a:xfrm>
            <a:off x="2496620" y="2198670"/>
            <a:ext cx="2075380" cy="3466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624" name="Google Shape;624;p75"/>
          <p:cNvPicPr preferRelativeResize="0"/>
          <p:nvPr/>
        </p:nvPicPr>
        <p:blipFill rotWithShape="1">
          <a:blip r:embed="rId5">
            <a:alphaModFix/>
          </a:blip>
          <a:srcRect b="7141" l="0" r="0" t="-714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7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30" name="Google Shape;630;p7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31" name="Google Shape;631;p76"/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4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200">
                <a:solidFill>
                  <a:srgbClr val="266F8B"/>
                </a:solidFill>
                <a:latin typeface="Calibri"/>
                <a:ea typeface="Calibri"/>
                <a:cs typeface="Calibri"/>
                <a:sym typeface="Calibri"/>
              </a:rPr>
              <a:t>بناء على إنجازات المتعلمين خلال الممارسة المستقلة </a:t>
            </a:r>
            <a:endParaRPr/>
          </a:p>
        </p:txBody>
      </p:sp>
      <p:pic>
        <p:nvPicPr>
          <p:cNvPr descr="Une image contenant texte, diagramme, Parallèle, ligne&#10;&#10;Le contenu généré par l’IA peut être incorrect." id="632" name="Google Shape;632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633" name="Google Shape;633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768" y="3126440"/>
            <a:ext cx="5688105" cy="118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tie 1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